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wdp" ContentType="image/vnd.ms-photo"/>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2.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3.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4.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5.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6.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7.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8.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9.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10.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theme/theme1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notesSlides/notesSlide2.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notesSlides/notesSlide3.xml" ContentType="application/vnd.openxmlformats-officedocument.presentationml.notesSlide+xml"/>
  <Override PartName="/ppt/charts/chart2.xml" ContentType="application/vnd.openxmlformats-officedocument.drawingml.chart+xml"/>
  <Override PartName="/ppt/drawings/drawing2.xml" ContentType="application/vnd.openxmlformats-officedocument.drawingml.chartshapes+xml"/>
  <Override PartName="/ppt/charts/chart3.xml" ContentType="application/vnd.openxmlformats-officedocument.drawingml.chart+xml"/>
  <Override PartName="/ppt/drawings/drawing3.xml" ContentType="application/vnd.openxmlformats-officedocument.drawingml.chartshape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notesSlides/notesSlide4.xml" ContentType="application/vnd.openxmlformats-officedocument.presentationml.notesSlide+xml"/>
  <Override PartName="/ppt/charts/chart4.xml" ContentType="application/vnd.openxmlformats-officedocument.drawingml.chart+xml"/>
  <Override PartName="/ppt/charts/chart5.xml" ContentType="application/vnd.openxmlformats-officedocument.drawingml.chart+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notesSlides/notesSlide5.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notesSlides/notesSlide6.xml" ContentType="application/vnd.openxmlformats-officedocument.presentationml.notesSlide+xml"/>
  <Override PartName="/ppt/charts/chart8.xml" ContentType="application/vnd.openxmlformats-officedocument.drawingml.chart+xml"/>
  <Override PartName="/ppt/drawings/drawing4.xml" ContentType="application/vnd.openxmlformats-officedocument.drawingml.chartshape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notesSlides/notesSlide7.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notesSlides/notesSlide8.xml" ContentType="application/vnd.openxmlformats-officedocument.presentationml.notesSlide+xml"/>
  <Override PartName="/ppt/charts/chart11.xml" ContentType="application/vnd.openxmlformats-officedocument.drawingml.chart+xml"/>
  <Override PartName="/ppt/drawings/drawing5.xml" ContentType="application/vnd.openxmlformats-officedocument.drawingml.chartshape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notesSlides/notesSlide9.xml" ContentType="application/vnd.openxmlformats-officedocument.presentationml.notesSlide+xml"/>
  <Override PartName="/ppt/charts/chart12.xml" ContentType="application/vnd.openxmlformats-officedocument.drawingml.chart+xml"/>
  <Override PartName="/ppt/drawings/drawing6.xml" ContentType="application/vnd.openxmlformats-officedocument.drawingml.chartshape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notesSlides/notesSlide10.xml" ContentType="application/vnd.openxmlformats-officedocument.presentationml.notesSlide+xml"/>
  <Override PartName="/ppt/charts/chart13.xml" ContentType="application/vnd.openxmlformats-officedocument.drawingml.chart+xml"/>
  <Override PartName="/ppt/drawings/drawing7.xml" ContentType="application/vnd.openxmlformats-officedocument.drawingml.chartshape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notesSlides/notesSlide11.xml" ContentType="application/vnd.openxmlformats-officedocument.presentationml.notesSlide+xml"/>
  <Override PartName="/ppt/charts/chart14.xml" ContentType="application/vnd.openxmlformats-officedocument.drawingml.chart+xml"/>
  <Override PartName="/ppt/drawings/drawing8.xml" ContentType="application/vnd.openxmlformats-officedocument.drawingml.chartshape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notesSlides/notesSlide12.xml" ContentType="application/vnd.openxmlformats-officedocument.presentationml.notesSlide+xml"/>
  <Override PartName="/ppt/charts/chart15.xml" ContentType="application/vnd.openxmlformats-officedocument.drawingml.chart+xml"/>
  <Override PartName="/ppt/drawings/drawing9.xml" ContentType="application/vnd.openxmlformats-officedocument.drawingml.chartshape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notesSlides/notesSlide13.xml" ContentType="application/vnd.openxmlformats-officedocument.presentationml.notesSlide+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notesSlides/notesSlide14.xml" ContentType="application/vnd.openxmlformats-officedocument.presentationml.notesSlide+xml"/>
  <Override PartName="/ppt/charts/chart16.xml" ContentType="application/vnd.openxmlformats-officedocument.drawingml.chart+xml"/>
  <Override PartName="/ppt/drawings/drawing10.xml" ContentType="application/vnd.openxmlformats-officedocument.drawingml.chartshape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notesSlides/notesSlide15.xml" ContentType="application/vnd.openxmlformats-officedocument.presentationml.notesSlide+xml"/>
  <Override PartName="/ppt/charts/chart17.xml" ContentType="application/vnd.openxmlformats-officedocument.drawingml.chart+xml"/>
  <Override PartName="/ppt/drawings/drawing11.xml" ContentType="application/vnd.openxmlformats-officedocument.drawingml.chartshape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notesSlides/notesSlide16.xml" ContentType="application/vnd.openxmlformats-officedocument.presentationml.notesSlide+xml"/>
  <Override PartName="/ppt/charts/chart18.xml" ContentType="application/vnd.openxmlformats-officedocument.drawingml.chart+xml"/>
  <Override PartName="/ppt/drawings/drawing12.xml" ContentType="application/vnd.openxmlformats-officedocument.drawingml.chartshapes+xml"/>
  <Override PartName="/ppt/charts/chart19.xml" ContentType="application/vnd.openxmlformats-officedocument.drawingml.chart+xml"/>
  <Override PartName="/ppt/drawings/drawing13.xml" ContentType="application/vnd.openxmlformats-officedocument.drawingml.chartshape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notesSlides/notesSlide17.xml" ContentType="application/vnd.openxmlformats-officedocument.presentationml.notesSlide+xml"/>
  <Override PartName="/ppt/charts/chart20.xml" ContentType="application/vnd.openxmlformats-officedocument.drawingml.chart+xml"/>
  <Override PartName="/ppt/drawings/drawing14.xml" ContentType="application/vnd.openxmlformats-officedocument.drawingml.chartshape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notesSlides/notesSlide18.xml" ContentType="application/vnd.openxmlformats-officedocument.presentationml.notesSlide+xml"/>
  <Override PartName="/ppt/charts/chart21.xml" ContentType="application/vnd.openxmlformats-officedocument.drawingml.chart+xml"/>
  <Override PartName="/ppt/drawings/drawing15.xml" ContentType="application/vnd.openxmlformats-officedocument.drawingml.chartshape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notesSlides/notesSlide19.xml" ContentType="application/vnd.openxmlformats-officedocument.presentationml.notesSlide+xml"/>
  <Override PartName="/ppt/charts/chart22.xml" ContentType="application/vnd.openxmlformats-officedocument.drawingml.chart+xml"/>
  <Override PartName="/ppt/drawings/drawing16.xml" ContentType="application/vnd.openxmlformats-officedocument.drawingml.chartshapes+xml"/>
  <Override PartName="/ppt/charts/chart23.xml" ContentType="application/vnd.openxmlformats-officedocument.drawingml.chart+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notesSlides/notesSlide20.xml" ContentType="application/vnd.openxmlformats-officedocument.presentationml.notesSlide+xml"/>
  <Override PartName="/ppt/charts/chart24.xml" ContentType="application/vnd.openxmlformats-officedocument.drawingml.chart+xml"/>
  <Override PartName="/ppt/drawings/drawing17.xml" ContentType="application/vnd.openxmlformats-officedocument.drawingml.chartshape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notesSlides/notesSlide21.xml" ContentType="application/vnd.openxmlformats-officedocument.presentationml.notesSlide+xml"/>
  <Override PartName="/ppt/charts/chart25.xml" ContentType="application/vnd.openxmlformats-officedocument.drawingml.chart+xml"/>
  <Override PartName="/ppt/drawings/drawing18.xml" ContentType="application/vnd.openxmlformats-officedocument.drawingml.chartshape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notesSlides/notesSlide22.xml" ContentType="application/vnd.openxmlformats-officedocument.presentationml.notesSlide+xml"/>
  <Override PartName="/ppt/charts/chart26.xml" ContentType="application/vnd.openxmlformats-officedocument.drawingml.chart+xml"/>
  <Override PartName="/ppt/charts/chart27.xml" ContentType="application/vnd.openxmlformats-officedocument.drawingml.chart+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notesSlides/notesSlide23.xml" ContentType="application/vnd.openxmlformats-officedocument.presentationml.notesSlide+xml"/>
  <Override PartName="/ppt/charts/chart28.xml" ContentType="application/vnd.openxmlformats-officedocument.drawingml.chart+xml"/>
  <Override PartName="/ppt/drawings/drawing19.xml" ContentType="application/vnd.openxmlformats-officedocument.drawingml.chartshape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notesSlides/notesSlide24.xml" ContentType="application/vnd.openxmlformats-officedocument.presentationml.notesSlide+xml"/>
  <Override PartName="/ppt/charts/chart29.xml" ContentType="application/vnd.openxmlformats-officedocument.drawingml.chart+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notesSlides/notesSlide25.xml" ContentType="application/vnd.openxmlformats-officedocument.presentationml.notesSlide+xml"/>
  <Override PartName="/ppt/charts/chart30.xml" ContentType="application/vnd.openxmlformats-officedocument.drawingml.chart+xml"/>
  <Override PartName="/ppt/theme/themeOverride1.xml" ContentType="application/vnd.openxmlformats-officedocument.themeOverride+xml"/>
  <Override PartName="/ppt/drawings/drawing20.xml" ContentType="application/vnd.openxmlformats-officedocument.drawingml.chartshape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notesSlides/notesSlide26.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notesSlides/notesSlide27.xml" ContentType="application/vnd.openxmlformats-officedocument.presentationml.notesSlide+xml"/>
  <Override PartName="/ppt/charts/chart33.xml" ContentType="application/vnd.openxmlformats-officedocument.drawingml.chart+xml"/>
  <Override PartName="/ppt/drawings/drawing21.xml" ContentType="application/vnd.openxmlformats-officedocument.drawingml.chartshape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notesSlides/notesSlide28.xml" ContentType="application/vnd.openxmlformats-officedocument.presentationml.notesSlide+xml"/>
  <Override PartName="/ppt/charts/chart34.xml" ContentType="application/vnd.openxmlformats-officedocument.drawingml.chart+xml"/>
  <Override PartName="/ppt/drawings/drawing22.xml" ContentType="application/vnd.openxmlformats-officedocument.drawingml.chartshapes+xml"/>
  <Override PartName="/ppt/charts/chart35.xml" ContentType="application/vnd.openxmlformats-officedocument.drawingml.chart+xml"/>
  <Override PartName="/ppt/drawings/drawing23.xml" ContentType="application/vnd.openxmlformats-officedocument.drawingml.chartshape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notesSlides/notesSlide29.xml" ContentType="application/vnd.openxmlformats-officedocument.presentationml.notesSlide+xml"/>
  <Override PartName="/ppt/charts/chart36.xml" ContentType="application/vnd.openxmlformats-officedocument.drawingml.chart+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notesSlides/notesSlide30.xml" ContentType="application/vnd.openxmlformats-officedocument.presentationml.notesSlide+xml"/>
  <Override PartName="/ppt/charts/chart37.xml" ContentType="application/vnd.openxmlformats-officedocument.drawingml.chart+xml"/>
  <Override PartName="/ppt/drawings/drawing24.xml" ContentType="application/vnd.openxmlformats-officedocument.drawingml.chartshape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notesSlides/notesSlide31.xml" ContentType="application/vnd.openxmlformats-officedocument.presentationml.notesSlide+xml"/>
  <Override PartName="/ppt/charts/chart38.xml" ContentType="application/vnd.openxmlformats-officedocument.drawingml.chart+xml"/>
  <Override PartName="/ppt/drawings/drawing25.xml" ContentType="application/vnd.openxmlformats-officedocument.drawingml.chartshape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notesSlides/notesSlide32.xml" ContentType="application/vnd.openxmlformats-officedocument.presentationml.notesSlide+xml"/>
  <Override PartName="/ppt/charts/chart39.xml" ContentType="application/vnd.openxmlformats-officedocument.drawingml.chart+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notesSlides/notesSlide33.xml" ContentType="application/vnd.openxmlformats-officedocument.presentationml.notesSlide+xml"/>
  <Override PartName="/ppt/charts/chart40.xml" ContentType="application/vnd.openxmlformats-officedocument.drawingml.chart+xml"/>
  <Override PartName="/ppt/charts/chart41.xml" ContentType="application/vnd.openxmlformats-officedocument.drawingml.chart+xml"/>
  <Override PartName="/ppt/drawings/drawing26.xml" ContentType="application/vnd.openxmlformats-officedocument.drawingml.chartshape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notesSlides/notesSlide34.xml" ContentType="application/vnd.openxmlformats-officedocument.presentationml.notesSlide+xml"/>
  <Override PartName="/ppt/charts/chart42.xml" ContentType="application/vnd.openxmlformats-officedocument.drawingml.chart+xml"/>
  <Override PartName="/ppt/drawings/drawing27.xml" ContentType="application/vnd.openxmlformats-officedocument.drawingml.chartshape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notesSlides/notesSlide35.xml" ContentType="application/vnd.openxmlformats-officedocument.presentationml.notesSlide+xml"/>
  <Override PartName="/ppt/charts/chart43.xml" ContentType="application/vnd.openxmlformats-officedocument.drawingml.chart+xml"/>
  <Override PartName="/ppt/drawings/drawing28.xml" ContentType="application/vnd.openxmlformats-officedocument.drawingml.chartshape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notesSlides/notesSlide36.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drawings/drawing29.xml" ContentType="application/vnd.openxmlformats-officedocument.drawingml.chartshape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notesSlides/notesSlide37.xml" ContentType="application/vnd.openxmlformats-officedocument.presentationml.notesSlide+xml"/>
  <Override PartName="/ppt/charts/chart46.xml" ContentType="application/vnd.openxmlformats-officedocument.drawingml.chart+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notesSlides/notesSlide38.xml" ContentType="application/vnd.openxmlformats-officedocument.presentationml.notesSlide+xml"/>
  <Override PartName="/ppt/charts/chart47.xml" ContentType="application/vnd.openxmlformats-officedocument.drawingml.chart+xml"/>
  <Override PartName="/ppt/drawings/drawing30.xml" ContentType="application/vnd.openxmlformats-officedocument.drawingml.chartshape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notesSlides/notesSlide39.xml" ContentType="application/vnd.openxmlformats-officedocument.presentationml.notesSlide+xml"/>
  <Override PartName="/ppt/charts/chart48.xml" ContentType="application/vnd.openxmlformats-officedocument.drawingml.chart+xml"/>
  <Override PartName="/ppt/drawings/drawing31.xml" ContentType="application/vnd.openxmlformats-officedocument.drawingml.chartshapes+xml"/>
  <Override PartName="/ppt/charts/chart49.xml" ContentType="application/vnd.openxmlformats-officedocument.drawingml.chart+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notesSlides/notesSlide40.xml" ContentType="application/vnd.openxmlformats-officedocument.presentationml.notesSlide+xml"/>
  <Override PartName="/ppt/charts/chart50.xml" ContentType="application/vnd.openxmlformats-officedocument.drawingml.chart+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notesSlides/notesSlide41.xml" ContentType="application/vnd.openxmlformats-officedocument.presentationml.notesSlide+xml"/>
  <Override PartName="/ppt/charts/chart51.xml" ContentType="application/vnd.openxmlformats-officedocument.drawingml.chart+xml"/>
  <Override PartName="/ppt/drawings/drawing32.xml" ContentType="application/vnd.openxmlformats-officedocument.drawingml.chartshapes+xml"/>
  <Override PartName="/ppt/charts/chart52.xml" ContentType="application/vnd.openxmlformats-officedocument.drawingml.chart+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notesSlides/notesSlide42.xml" ContentType="application/vnd.openxmlformats-officedocument.presentationml.notesSlide+xml"/>
  <Override PartName="/ppt/charts/chart53.xml" ContentType="application/vnd.openxmlformats-officedocument.drawingml.chart+xml"/>
  <Override PartName="/ppt/charts/chart54.xml" ContentType="application/vnd.openxmlformats-officedocument.drawingml.chart+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notesSlides/notesSlide43.xml" ContentType="application/vnd.openxmlformats-officedocument.presentationml.notesSlide+xml"/>
  <Override PartName="/ppt/charts/chart55.xml" ContentType="application/vnd.openxmlformats-officedocument.drawingml.chart+xml"/>
  <Override PartName="/ppt/drawings/drawing33.xml" ContentType="application/vnd.openxmlformats-officedocument.drawingml.chartshape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notesSlides/notesSlide44.xml" ContentType="application/vnd.openxmlformats-officedocument.presentationml.notesSlide+xml"/>
  <Override PartName="/ppt/charts/chart56.xml" ContentType="application/vnd.openxmlformats-officedocument.drawingml.chart+xml"/>
  <Override PartName="/ppt/drawings/drawing34.xml" ContentType="application/vnd.openxmlformats-officedocument.drawingml.chartshape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notesSlides/notesSlide45.xml" ContentType="application/vnd.openxmlformats-officedocument.presentationml.notesSlide+xml"/>
  <Override PartName="/ppt/charts/chart57.xml" ContentType="application/vnd.openxmlformats-officedocument.drawingml.chart+xml"/>
  <Override PartName="/ppt/drawings/drawing35.xml" ContentType="application/vnd.openxmlformats-officedocument.drawingml.chartshape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notesSlides/notesSlide46.xml" ContentType="application/vnd.openxmlformats-officedocument.presentationml.notesSlide+xml"/>
  <Override PartName="/ppt/charts/chart58.xml" ContentType="application/vnd.openxmlformats-officedocument.drawingml.chart+xml"/>
  <Override PartName="/ppt/drawings/drawing36.xml" ContentType="application/vnd.openxmlformats-officedocument.drawingml.chartshapes+xml"/>
  <Override PartName="/ppt/charts/chart59.xml" ContentType="application/vnd.openxmlformats-officedocument.drawingml.chart+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notesSlides/notesSlide47.xml" ContentType="application/vnd.openxmlformats-officedocument.presentationml.notesSlide+xml"/>
  <Override PartName="/ppt/charts/chart60.xml" ContentType="application/vnd.openxmlformats-officedocument.drawingml.chart+xml"/>
  <Override PartName="/ppt/drawings/drawing37.xml" ContentType="application/vnd.openxmlformats-officedocument.drawingml.chartshapes+xml"/>
  <Override PartName="/ppt/charts/chart61.xml" ContentType="application/vnd.openxmlformats-officedocument.drawingml.chart+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charts/chart62.xml" ContentType="application/vnd.openxmlformats-officedocument.drawingml.chart+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charts/chart63.xml" ContentType="application/vnd.openxmlformats-officedocument.drawingml.chart+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charts/chart64.xml" ContentType="application/vnd.openxmlformats-officedocument.drawingml.chart+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notesSlides/notesSlide48.xml" ContentType="application/vnd.openxmlformats-officedocument.presentationml.notesSlide+xml"/>
  <Override PartName="/ppt/charts/chart65.xml" ContentType="application/vnd.openxmlformats-officedocument.drawingml.chart+xml"/>
  <Override PartName="/ppt/drawings/drawing38.xml" ContentType="application/vnd.openxmlformats-officedocument.drawingml.chartshapes+xml"/>
  <Override PartName="/ppt/charts/chart66.xml" ContentType="application/vnd.openxmlformats-officedocument.drawingml.chart+xml"/>
  <Override PartName="/ppt/drawings/drawing39.xml" ContentType="application/vnd.openxmlformats-officedocument.drawingml.chartshape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notesSlides/notesSlide49.xml" ContentType="application/vnd.openxmlformats-officedocument.presentationml.notesSlide+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notesSlides/notesSlide50.xml" ContentType="application/vnd.openxmlformats-officedocument.presentationml.notesSlide+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notesSlides/notesSlide51.xml" ContentType="application/vnd.openxmlformats-officedocument.presentationml.notesSlide+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notesSlides/notesSlide52.xml" ContentType="application/vnd.openxmlformats-officedocument.presentationml.notesSlide+xml"/>
  <Override PartName="/ppt/charts/chart67.xml" ContentType="application/vnd.openxmlformats-officedocument.drawingml.chart+xml"/>
  <Override PartName="/ppt/drawings/drawing40.xml" ContentType="application/vnd.openxmlformats-officedocument.drawingml.chartshapes+xml"/>
  <Override PartName="/ppt/charts/chart68.xml" ContentType="application/vnd.openxmlformats-officedocument.drawingml.chart+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charts/chart69.xml" ContentType="application/vnd.openxmlformats-officedocument.drawingml.chart+xml"/>
  <Override PartName="/ppt/drawings/drawing41.xml" ContentType="application/vnd.openxmlformats-officedocument.drawingml.chartshape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charts/chart70.xml" ContentType="application/vnd.openxmlformats-officedocument.drawingml.chart+xml"/>
  <Override PartName="/ppt/charts/chart71.xml" ContentType="application/vnd.openxmlformats-officedocument.drawingml.chart+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charts/chart72.xml" ContentType="application/vnd.openxmlformats-officedocument.drawingml.chart+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charts/chart73.xml" ContentType="application/vnd.openxmlformats-officedocument.drawingml.chart+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charts/chart74.xml" ContentType="application/vnd.openxmlformats-officedocument.drawingml.chart+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notesSlides/notesSlide53.xml" ContentType="application/vnd.openxmlformats-officedocument.presentationml.notesSlide+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charts/chart75.xml" ContentType="application/vnd.openxmlformats-officedocument.drawingml.chart+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charts/chart76.xml" ContentType="application/vnd.openxmlformats-officedocument.drawingml.chart+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charts/chart77.xml" ContentType="application/vnd.openxmlformats-officedocument.drawingml.chart+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charts/chart78.xml" ContentType="application/vnd.openxmlformats-officedocument.drawingml.chart+xml"/>
  <Override PartName="/ppt/charts/chart79.xml" ContentType="application/vnd.openxmlformats-officedocument.drawingml.chart+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charts/chart80.xml" ContentType="application/vnd.openxmlformats-officedocument.drawingml.chart+xml"/>
  <Override PartName="/ppt/charts/chart81.xml" ContentType="application/vnd.openxmlformats-officedocument.drawingml.chart+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charts/chart82.xml" ContentType="application/vnd.openxmlformats-officedocument.drawingml.chart+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charts/chart83.xml" ContentType="application/vnd.openxmlformats-officedocument.drawingml.chart+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charts/chart84.xml" ContentType="application/vnd.openxmlformats-officedocument.drawingml.chart+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charts/chart85.xml" ContentType="application/vnd.openxmlformats-officedocument.drawingml.chart+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charts/chart86.xml" ContentType="application/vnd.openxmlformats-officedocument.drawingml.chart+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charts/chart87.xml" ContentType="application/vnd.openxmlformats-officedocument.drawingml.chart+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charts/chart88.xml" ContentType="application/vnd.openxmlformats-officedocument.drawingml.chart+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charts/chart89.xml" ContentType="application/vnd.openxmlformats-officedocument.drawingml.chart+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charts/chart90.xml" ContentType="application/vnd.openxmlformats-officedocument.drawingml.chart+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charts/chart91.xml" ContentType="application/vnd.openxmlformats-officedocument.drawingml.chart+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charts/chart92.xml" ContentType="application/vnd.openxmlformats-officedocument.drawingml.chart+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charts/chart93.xml" ContentType="application/vnd.openxmlformats-officedocument.drawingml.chart+xml"/>
  <Override PartName="/ppt/charts/chart94.xml" ContentType="application/vnd.openxmlformats-officedocument.drawingml.chart+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charts/chart95.xml" ContentType="application/vnd.openxmlformats-officedocument.drawingml.chart+xml"/>
  <Override PartName="/ppt/charts/chart96.xml" ContentType="application/vnd.openxmlformats-officedocument.drawingml.chart+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1" r:id="rId1"/>
    <p:sldMasterId id="2147483694" r:id="rId2"/>
    <p:sldMasterId id="2147483735" r:id="rId3"/>
    <p:sldMasterId id="2147483776" r:id="rId4"/>
    <p:sldMasterId id="2147483848" r:id="rId5"/>
    <p:sldMasterId id="2147483918" r:id="rId6"/>
    <p:sldMasterId id="2147483959" r:id="rId7"/>
    <p:sldMasterId id="2147484121" r:id="rId8"/>
    <p:sldMasterId id="2147484164" r:id="rId9"/>
    <p:sldMasterId id="2147484195" r:id="rId10"/>
    <p:sldMasterId id="2147484226" r:id="rId11"/>
  </p:sldMasterIdLst>
  <p:notesMasterIdLst>
    <p:notesMasterId r:id="rId308"/>
  </p:notesMasterIdLst>
  <p:handoutMasterIdLst>
    <p:handoutMasterId r:id="rId309"/>
  </p:handoutMasterIdLst>
  <p:sldIdLst>
    <p:sldId id="864" r:id="rId12"/>
    <p:sldId id="865" r:id="rId13"/>
    <p:sldId id="866" r:id="rId14"/>
    <p:sldId id="867" r:id="rId15"/>
    <p:sldId id="868" r:id="rId16"/>
    <p:sldId id="869" r:id="rId17"/>
    <p:sldId id="870" r:id="rId18"/>
    <p:sldId id="871" r:id="rId19"/>
    <p:sldId id="872" r:id="rId20"/>
    <p:sldId id="873" r:id="rId21"/>
    <p:sldId id="971" r:id="rId22"/>
    <p:sldId id="972" r:id="rId23"/>
    <p:sldId id="887" r:id="rId24"/>
    <p:sldId id="888" r:id="rId25"/>
    <p:sldId id="889" r:id="rId26"/>
    <p:sldId id="890" r:id="rId27"/>
    <p:sldId id="891" r:id="rId28"/>
    <p:sldId id="892" r:id="rId29"/>
    <p:sldId id="893" r:id="rId30"/>
    <p:sldId id="894" r:id="rId31"/>
    <p:sldId id="895" r:id="rId32"/>
    <p:sldId id="896" r:id="rId33"/>
    <p:sldId id="897" r:id="rId34"/>
    <p:sldId id="898" r:id="rId35"/>
    <p:sldId id="899" r:id="rId36"/>
    <p:sldId id="900" r:id="rId37"/>
    <p:sldId id="875" r:id="rId38"/>
    <p:sldId id="876" r:id="rId39"/>
    <p:sldId id="603" r:id="rId40"/>
    <p:sldId id="604" r:id="rId41"/>
    <p:sldId id="605" r:id="rId42"/>
    <p:sldId id="606" r:id="rId43"/>
    <p:sldId id="608" r:id="rId44"/>
    <p:sldId id="443" r:id="rId45"/>
    <p:sldId id="901" r:id="rId46"/>
    <p:sldId id="620" r:id="rId47"/>
    <p:sldId id="792" r:id="rId48"/>
    <p:sldId id="618" r:id="rId49"/>
    <p:sldId id="793" r:id="rId50"/>
    <p:sldId id="610" r:id="rId51"/>
    <p:sldId id="609" r:id="rId52"/>
    <p:sldId id="914" r:id="rId53"/>
    <p:sldId id="915" r:id="rId54"/>
    <p:sldId id="499" r:id="rId55"/>
    <p:sldId id="790" r:id="rId56"/>
    <p:sldId id="791" r:id="rId57"/>
    <p:sldId id="794" r:id="rId58"/>
    <p:sldId id="795" r:id="rId59"/>
    <p:sldId id="617" r:id="rId60"/>
    <p:sldId id="631" r:id="rId61"/>
    <p:sldId id="632" r:id="rId62"/>
    <p:sldId id="796" r:id="rId63"/>
    <p:sldId id="797" r:id="rId64"/>
    <p:sldId id="495" r:id="rId65"/>
    <p:sldId id="511" r:id="rId66"/>
    <p:sldId id="778" r:id="rId67"/>
    <p:sldId id="779" r:id="rId68"/>
    <p:sldId id="916" r:id="rId69"/>
    <p:sldId id="798" r:id="rId70"/>
    <p:sldId id="510" r:id="rId71"/>
    <p:sldId id="782" r:id="rId72"/>
    <p:sldId id="783" r:id="rId73"/>
    <p:sldId id="917" r:id="rId74"/>
    <p:sldId id="799" r:id="rId75"/>
    <p:sldId id="509" r:id="rId76"/>
    <p:sldId id="784" r:id="rId77"/>
    <p:sldId id="785" r:id="rId78"/>
    <p:sldId id="918" r:id="rId79"/>
    <p:sldId id="800" r:id="rId80"/>
    <p:sldId id="507" r:id="rId81"/>
    <p:sldId id="788" r:id="rId82"/>
    <p:sldId id="789" r:id="rId83"/>
    <p:sldId id="919" r:id="rId84"/>
    <p:sldId id="801" r:id="rId85"/>
    <p:sldId id="646" r:id="rId86"/>
    <p:sldId id="504" r:id="rId87"/>
    <p:sldId id="633" r:id="rId88"/>
    <p:sldId id="634" r:id="rId89"/>
    <p:sldId id="635" r:id="rId90"/>
    <p:sldId id="636" r:id="rId91"/>
    <p:sldId id="920" r:id="rId92"/>
    <p:sldId id="802" r:id="rId93"/>
    <p:sldId id="803" r:id="rId94"/>
    <p:sldId id="505" r:id="rId95"/>
    <p:sldId id="637" r:id="rId96"/>
    <p:sldId id="638" r:id="rId97"/>
    <p:sldId id="804" r:id="rId98"/>
    <p:sldId id="508" r:id="rId99"/>
    <p:sldId id="639" r:id="rId100"/>
    <p:sldId id="640" r:id="rId101"/>
    <p:sldId id="921" r:id="rId102"/>
    <p:sldId id="805" r:id="rId103"/>
    <p:sldId id="514" r:id="rId104"/>
    <p:sldId id="643" r:id="rId105"/>
    <p:sldId id="644" r:id="rId106"/>
    <p:sldId id="806" r:id="rId107"/>
    <p:sldId id="515" r:id="rId108"/>
    <p:sldId id="641" r:id="rId109"/>
    <p:sldId id="642" r:id="rId110"/>
    <p:sldId id="807" r:id="rId111"/>
    <p:sldId id="516" r:id="rId112"/>
    <p:sldId id="770" r:id="rId113"/>
    <p:sldId id="771" r:id="rId114"/>
    <p:sldId id="808" r:id="rId115"/>
    <p:sldId id="772" r:id="rId116"/>
    <p:sldId id="773" r:id="rId117"/>
    <p:sldId id="809" r:id="rId118"/>
    <p:sldId id="517" r:id="rId119"/>
    <p:sldId id="774" r:id="rId120"/>
    <p:sldId id="775" r:id="rId121"/>
    <p:sldId id="810" r:id="rId122"/>
    <p:sldId id="518" r:id="rId123"/>
    <p:sldId id="776" r:id="rId124"/>
    <p:sldId id="777" r:id="rId125"/>
    <p:sldId id="811" r:id="rId126"/>
    <p:sldId id="922" r:id="rId127"/>
    <p:sldId id="923" r:id="rId128"/>
    <p:sldId id="924" r:id="rId129"/>
    <p:sldId id="925" r:id="rId130"/>
    <p:sldId id="549" r:id="rId131"/>
    <p:sldId id="621" r:id="rId132"/>
    <p:sldId id="622" r:id="rId133"/>
    <p:sldId id="520" r:id="rId134"/>
    <p:sldId id="623" r:id="rId135"/>
    <p:sldId id="624" r:id="rId136"/>
    <p:sldId id="926" r:id="rId137"/>
    <p:sldId id="812" r:id="rId138"/>
    <p:sldId id="521" r:id="rId139"/>
    <p:sldId id="625" r:id="rId140"/>
    <p:sldId id="626" r:id="rId141"/>
    <p:sldId id="813" r:id="rId142"/>
    <p:sldId id="612" r:id="rId143"/>
    <p:sldId id="627" r:id="rId144"/>
    <p:sldId id="628" r:id="rId145"/>
    <p:sldId id="629" r:id="rId146"/>
    <p:sldId id="630" r:id="rId147"/>
    <p:sldId id="814" r:id="rId148"/>
    <p:sldId id="815" r:id="rId149"/>
    <p:sldId id="647" r:id="rId150"/>
    <p:sldId id="522" r:id="rId151"/>
    <p:sldId id="523" r:id="rId152"/>
    <p:sldId id="524" r:id="rId153"/>
    <p:sldId id="766" r:id="rId154"/>
    <p:sldId id="767" r:id="rId155"/>
    <p:sldId id="816" r:id="rId156"/>
    <p:sldId id="768" r:id="rId157"/>
    <p:sldId id="769" r:id="rId158"/>
    <p:sldId id="817" r:id="rId159"/>
    <p:sldId id="525" r:id="rId160"/>
    <p:sldId id="757" r:id="rId161"/>
    <p:sldId id="758" r:id="rId162"/>
    <p:sldId id="818" r:id="rId163"/>
    <p:sldId id="526" r:id="rId164"/>
    <p:sldId id="527" r:id="rId165"/>
    <p:sldId id="528" r:id="rId166"/>
    <p:sldId id="756" r:id="rId167"/>
    <p:sldId id="819" r:id="rId168"/>
    <p:sldId id="546" r:id="rId169"/>
    <p:sldId id="764" r:id="rId170"/>
    <p:sldId id="765" r:id="rId171"/>
    <p:sldId id="820" r:id="rId172"/>
    <p:sldId id="529" r:id="rId173"/>
    <p:sldId id="754" r:id="rId174"/>
    <p:sldId id="755" r:id="rId175"/>
    <p:sldId id="821" r:id="rId176"/>
    <p:sldId id="530" r:id="rId177"/>
    <p:sldId id="752" r:id="rId178"/>
    <p:sldId id="753" r:id="rId179"/>
    <p:sldId id="927" r:id="rId180"/>
    <p:sldId id="822" r:id="rId181"/>
    <p:sldId id="531" r:id="rId182"/>
    <p:sldId id="750" r:id="rId183"/>
    <p:sldId id="751" r:id="rId184"/>
    <p:sldId id="823" r:id="rId185"/>
    <p:sldId id="648" r:id="rId186"/>
    <p:sldId id="649" r:id="rId187"/>
    <p:sldId id="738" r:id="rId188"/>
    <p:sldId id="739" r:id="rId189"/>
    <p:sldId id="824" r:id="rId190"/>
    <p:sldId id="650" r:id="rId191"/>
    <p:sldId id="734" r:id="rId192"/>
    <p:sldId id="735" r:id="rId193"/>
    <p:sldId id="928" r:id="rId194"/>
    <p:sldId id="825" r:id="rId195"/>
    <p:sldId id="651" r:id="rId196"/>
    <p:sldId id="736" r:id="rId197"/>
    <p:sldId id="737" r:id="rId198"/>
    <p:sldId id="826" r:id="rId199"/>
    <p:sldId id="652" r:id="rId200"/>
    <p:sldId id="740" r:id="rId201"/>
    <p:sldId id="741" r:id="rId202"/>
    <p:sldId id="827" r:id="rId203"/>
    <p:sldId id="653" r:id="rId204"/>
    <p:sldId id="742" r:id="rId205"/>
    <p:sldId id="743" r:id="rId206"/>
    <p:sldId id="828" r:id="rId207"/>
    <p:sldId id="532" r:id="rId208"/>
    <p:sldId id="533" r:id="rId209"/>
    <p:sldId id="748" r:id="rId210"/>
    <p:sldId id="749" r:id="rId211"/>
    <p:sldId id="829" r:id="rId212"/>
    <p:sldId id="534" r:id="rId213"/>
    <p:sldId id="535" r:id="rId214"/>
    <p:sldId id="902" r:id="rId215"/>
    <p:sldId id="762" r:id="rId216"/>
    <p:sldId id="763" r:id="rId217"/>
    <p:sldId id="830" r:id="rId218"/>
    <p:sldId id="536" r:id="rId219"/>
    <p:sldId id="746" r:id="rId220"/>
    <p:sldId id="747" r:id="rId221"/>
    <p:sldId id="831" r:id="rId222"/>
    <p:sldId id="877" r:id="rId223"/>
    <p:sldId id="878" r:id="rId224"/>
    <p:sldId id="879" r:id="rId225"/>
    <p:sldId id="880" r:id="rId226"/>
    <p:sldId id="881" r:id="rId227"/>
    <p:sldId id="550" r:id="rId228"/>
    <p:sldId id="657" r:id="rId229"/>
    <p:sldId id="581" r:id="rId230"/>
    <p:sldId id="903" r:id="rId231"/>
    <p:sldId id="582" r:id="rId232"/>
    <p:sldId id="583" r:id="rId233"/>
    <p:sldId id="723" r:id="rId234"/>
    <p:sldId id="904" r:id="rId235"/>
    <p:sldId id="929" r:id="rId236"/>
    <p:sldId id="905" r:id="rId237"/>
    <p:sldId id="722" r:id="rId238"/>
    <p:sldId id="906" r:id="rId239"/>
    <p:sldId id="553" r:id="rId240"/>
    <p:sldId id="930" r:id="rId241"/>
    <p:sldId id="554" r:id="rId242"/>
    <p:sldId id="555" r:id="rId243"/>
    <p:sldId id="664" r:id="rId244"/>
    <p:sldId id="558" r:id="rId245"/>
    <p:sldId id="658" r:id="rId246"/>
    <p:sldId id="562" r:id="rId247"/>
    <p:sldId id="908" r:id="rId248"/>
    <p:sldId id="931" r:id="rId249"/>
    <p:sldId id="932" r:id="rId250"/>
    <p:sldId id="933" r:id="rId251"/>
    <p:sldId id="934" r:id="rId252"/>
    <p:sldId id="561" r:id="rId253"/>
    <p:sldId id="935" r:id="rId254"/>
    <p:sldId id="936" r:id="rId255"/>
    <p:sldId id="937" r:id="rId256"/>
    <p:sldId id="938" r:id="rId257"/>
    <p:sldId id="939" r:id="rId258"/>
    <p:sldId id="940" r:id="rId259"/>
    <p:sldId id="941" r:id="rId260"/>
    <p:sldId id="564" r:id="rId261"/>
    <p:sldId id="942" r:id="rId262"/>
    <p:sldId id="565" r:id="rId263"/>
    <p:sldId id="759" r:id="rId264"/>
    <p:sldId id="833" r:id="rId265"/>
    <p:sldId id="721" r:id="rId266"/>
    <p:sldId id="725" r:id="rId267"/>
    <p:sldId id="943" r:id="rId268"/>
    <p:sldId id="944" r:id="rId269"/>
    <p:sldId id="726" r:id="rId270"/>
    <p:sldId id="727" r:id="rId271"/>
    <p:sldId id="591" r:id="rId272"/>
    <p:sldId id="724" r:id="rId273"/>
    <p:sldId id="945" r:id="rId274"/>
    <p:sldId id="728" r:id="rId275"/>
    <p:sldId id="729" r:id="rId276"/>
    <p:sldId id="760" r:id="rId277"/>
    <p:sldId id="761" r:id="rId278"/>
    <p:sldId id="946" r:id="rId279"/>
    <p:sldId id="834" r:id="rId280"/>
    <p:sldId id="730" r:id="rId281"/>
    <p:sldId id="731" r:id="rId282"/>
    <p:sldId id="947" r:id="rId283"/>
    <p:sldId id="948" r:id="rId284"/>
    <p:sldId id="949" r:id="rId285"/>
    <p:sldId id="950" r:id="rId286"/>
    <p:sldId id="951" r:id="rId287"/>
    <p:sldId id="952" r:id="rId288"/>
    <p:sldId id="953" r:id="rId289"/>
    <p:sldId id="954" r:id="rId290"/>
    <p:sldId id="955" r:id="rId291"/>
    <p:sldId id="956" r:id="rId292"/>
    <p:sldId id="957" r:id="rId293"/>
    <p:sldId id="958" r:id="rId294"/>
    <p:sldId id="959" r:id="rId295"/>
    <p:sldId id="960" r:id="rId296"/>
    <p:sldId id="961" r:id="rId297"/>
    <p:sldId id="962" r:id="rId298"/>
    <p:sldId id="963" r:id="rId299"/>
    <p:sldId id="964" r:id="rId300"/>
    <p:sldId id="965" r:id="rId301"/>
    <p:sldId id="966" r:id="rId302"/>
    <p:sldId id="967" r:id="rId303"/>
    <p:sldId id="968" r:id="rId304"/>
    <p:sldId id="969" r:id="rId305"/>
    <p:sldId id="970" r:id="rId306"/>
    <p:sldId id="289" r:id="rId307"/>
  </p:sldIdLst>
  <p:sldSz cx="9144000" cy="6858000" type="screen4x3"/>
  <p:notesSz cx="7010400" cy="92964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98989"/>
    <a:srgbClr val="5A5A5A"/>
    <a:srgbClr val="7F7F7F"/>
    <a:srgbClr val="A6A6A6"/>
    <a:srgbClr val="EFF4E4"/>
    <a:srgbClr val="9BBB59"/>
    <a:srgbClr val="77933C"/>
    <a:srgbClr val="595959"/>
    <a:srgbClr val="C3D69B"/>
    <a:srgbClr val="D7E4B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2833802-FEF1-4C79-8D5D-14CF1EAF98D9}" styleName="Style léger 2 - Accentuation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073A0DAA-6AF3-43AB-8588-CEC1D06C72B9}" styleName="Style moye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horzBarState="maximized">
    <p:restoredLeft sz="11982" autoAdjust="0"/>
    <p:restoredTop sz="99882" autoAdjust="0"/>
  </p:normalViewPr>
  <p:slideViewPr>
    <p:cSldViewPr>
      <p:cViewPr>
        <p:scale>
          <a:sx n="90" d="100"/>
          <a:sy n="90" d="100"/>
        </p:scale>
        <p:origin x="-2360" y="-80"/>
      </p:cViewPr>
      <p:guideLst>
        <p:guide orient="horz" pos="1888"/>
        <p:guide pos="5148"/>
      </p:guideLst>
    </p:cSldViewPr>
  </p:slideViewPr>
  <p:outlineViewPr>
    <p:cViewPr>
      <p:scale>
        <a:sx n="33" d="100"/>
        <a:sy n="33" d="100"/>
      </p:scale>
      <p:origin x="0" y="0"/>
    </p:cViewPr>
  </p:outlineViewPr>
  <p:notesTextViewPr>
    <p:cViewPr>
      <p:scale>
        <a:sx n="1" d="1"/>
        <a:sy n="1" d="1"/>
      </p:scale>
      <p:origin x="0" y="0"/>
    </p:cViewPr>
  </p:notesTextViewPr>
  <p:sorterViewPr>
    <p:cViewPr>
      <p:scale>
        <a:sx n="160" d="100"/>
        <a:sy n="160" d="100"/>
      </p:scale>
      <p:origin x="0" y="187416"/>
    </p:cViewPr>
  </p:sorterViewPr>
  <p:notesViewPr>
    <p:cSldViewPr>
      <p:cViewPr varScale="1">
        <p:scale>
          <a:sx n="66" d="100"/>
          <a:sy n="66" d="100"/>
        </p:scale>
        <p:origin x="-3270" y="-96"/>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 Target="slides/slide95.xml"/><Relationship Id="rId107" Type="http://schemas.openxmlformats.org/officeDocument/2006/relationships/slide" Target="slides/slide96.xml"/><Relationship Id="rId108" Type="http://schemas.openxmlformats.org/officeDocument/2006/relationships/slide" Target="slides/slide97.xml"/><Relationship Id="rId109" Type="http://schemas.openxmlformats.org/officeDocument/2006/relationships/slide" Target="slides/slide98.xml"/><Relationship Id="rId70" Type="http://schemas.openxmlformats.org/officeDocument/2006/relationships/slide" Target="slides/slide59.xml"/><Relationship Id="rId71" Type="http://schemas.openxmlformats.org/officeDocument/2006/relationships/slide" Target="slides/slide60.xml"/><Relationship Id="rId72" Type="http://schemas.openxmlformats.org/officeDocument/2006/relationships/slide" Target="slides/slide61.xml"/><Relationship Id="rId73" Type="http://schemas.openxmlformats.org/officeDocument/2006/relationships/slide" Target="slides/slide62.xml"/><Relationship Id="rId74" Type="http://schemas.openxmlformats.org/officeDocument/2006/relationships/slide" Target="slides/slide63.xml"/><Relationship Id="rId75" Type="http://schemas.openxmlformats.org/officeDocument/2006/relationships/slide" Target="slides/slide64.xml"/><Relationship Id="rId76" Type="http://schemas.openxmlformats.org/officeDocument/2006/relationships/slide" Target="slides/slide65.xml"/><Relationship Id="rId77" Type="http://schemas.openxmlformats.org/officeDocument/2006/relationships/slide" Target="slides/slide66.xml"/><Relationship Id="rId78" Type="http://schemas.openxmlformats.org/officeDocument/2006/relationships/slide" Target="slides/slide67.xml"/><Relationship Id="rId79" Type="http://schemas.openxmlformats.org/officeDocument/2006/relationships/slide" Target="slides/slide68.xml"/><Relationship Id="rId170" Type="http://schemas.openxmlformats.org/officeDocument/2006/relationships/slide" Target="slides/slide159.xml"/><Relationship Id="rId171" Type="http://schemas.openxmlformats.org/officeDocument/2006/relationships/slide" Target="slides/slide160.xml"/><Relationship Id="rId172" Type="http://schemas.openxmlformats.org/officeDocument/2006/relationships/slide" Target="slides/slide161.xml"/><Relationship Id="rId173" Type="http://schemas.openxmlformats.org/officeDocument/2006/relationships/slide" Target="slides/slide162.xml"/><Relationship Id="rId174" Type="http://schemas.openxmlformats.org/officeDocument/2006/relationships/slide" Target="slides/slide163.xml"/><Relationship Id="rId175" Type="http://schemas.openxmlformats.org/officeDocument/2006/relationships/slide" Target="slides/slide164.xml"/><Relationship Id="rId176" Type="http://schemas.openxmlformats.org/officeDocument/2006/relationships/slide" Target="slides/slide165.xml"/><Relationship Id="rId177" Type="http://schemas.openxmlformats.org/officeDocument/2006/relationships/slide" Target="slides/slide166.xml"/><Relationship Id="rId178" Type="http://schemas.openxmlformats.org/officeDocument/2006/relationships/slide" Target="slides/slide167.xml"/><Relationship Id="rId179" Type="http://schemas.openxmlformats.org/officeDocument/2006/relationships/slide" Target="slides/slide168.xml"/><Relationship Id="rId260" Type="http://schemas.openxmlformats.org/officeDocument/2006/relationships/slide" Target="slides/slide249.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 Target="slides/slide1.xml"/><Relationship Id="rId13" Type="http://schemas.openxmlformats.org/officeDocument/2006/relationships/slide" Target="slides/slide2.xml"/><Relationship Id="rId14" Type="http://schemas.openxmlformats.org/officeDocument/2006/relationships/slide" Target="slides/slide3.xml"/><Relationship Id="rId15" Type="http://schemas.openxmlformats.org/officeDocument/2006/relationships/slide" Target="slides/slide4.xml"/><Relationship Id="rId16" Type="http://schemas.openxmlformats.org/officeDocument/2006/relationships/slide" Target="slides/slide5.xml"/><Relationship Id="rId17" Type="http://schemas.openxmlformats.org/officeDocument/2006/relationships/slide" Target="slides/slide6.xml"/><Relationship Id="rId18" Type="http://schemas.openxmlformats.org/officeDocument/2006/relationships/slide" Target="slides/slide7.xml"/><Relationship Id="rId19" Type="http://schemas.openxmlformats.org/officeDocument/2006/relationships/slide" Target="slides/slide8.xml"/><Relationship Id="rId261" Type="http://schemas.openxmlformats.org/officeDocument/2006/relationships/slide" Target="slides/slide250.xml"/><Relationship Id="rId262" Type="http://schemas.openxmlformats.org/officeDocument/2006/relationships/slide" Target="slides/slide251.xml"/><Relationship Id="rId263" Type="http://schemas.openxmlformats.org/officeDocument/2006/relationships/slide" Target="slides/slide252.xml"/><Relationship Id="rId264" Type="http://schemas.openxmlformats.org/officeDocument/2006/relationships/slide" Target="slides/slide253.xml"/><Relationship Id="rId110" Type="http://schemas.openxmlformats.org/officeDocument/2006/relationships/slide" Target="slides/slide99.xml"/><Relationship Id="rId111" Type="http://schemas.openxmlformats.org/officeDocument/2006/relationships/slide" Target="slides/slide100.xml"/><Relationship Id="rId112" Type="http://schemas.openxmlformats.org/officeDocument/2006/relationships/slide" Target="slides/slide101.xml"/><Relationship Id="rId113" Type="http://schemas.openxmlformats.org/officeDocument/2006/relationships/slide" Target="slides/slide102.xml"/><Relationship Id="rId114" Type="http://schemas.openxmlformats.org/officeDocument/2006/relationships/slide" Target="slides/slide103.xml"/><Relationship Id="rId115" Type="http://schemas.openxmlformats.org/officeDocument/2006/relationships/slide" Target="slides/slide104.xml"/><Relationship Id="rId116" Type="http://schemas.openxmlformats.org/officeDocument/2006/relationships/slide" Target="slides/slide105.xml"/><Relationship Id="rId117" Type="http://schemas.openxmlformats.org/officeDocument/2006/relationships/slide" Target="slides/slide106.xml"/><Relationship Id="rId118" Type="http://schemas.openxmlformats.org/officeDocument/2006/relationships/slide" Target="slides/slide107.xml"/><Relationship Id="rId119" Type="http://schemas.openxmlformats.org/officeDocument/2006/relationships/slide" Target="slides/slide108.xml"/><Relationship Id="rId200" Type="http://schemas.openxmlformats.org/officeDocument/2006/relationships/slide" Target="slides/slide189.xml"/><Relationship Id="rId201" Type="http://schemas.openxmlformats.org/officeDocument/2006/relationships/slide" Target="slides/slide190.xml"/><Relationship Id="rId202" Type="http://schemas.openxmlformats.org/officeDocument/2006/relationships/slide" Target="slides/slide191.xml"/><Relationship Id="rId203" Type="http://schemas.openxmlformats.org/officeDocument/2006/relationships/slide" Target="slides/slide192.xml"/><Relationship Id="rId204" Type="http://schemas.openxmlformats.org/officeDocument/2006/relationships/slide" Target="slides/slide193.xml"/><Relationship Id="rId205" Type="http://schemas.openxmlformats.org/officeDocument/2006/relationships/slide" Target="slides/slide194.xml"/><Relationship Id="rId206" Type="http://schemas.openxmlformats.org/officeDocument/2006/relationships/slide" Target="slides/slide195.xml"/><Relationship Id="rId207" Type="http://schemas.openxmlformats.org/officeDocument/2006/relationships/slide" Target="slides/slide196.xml"/><Relationship Id="rId208" Type="http://schemas.openxmlformats.org/officeDocument/2006/relationships/slide" Target="slides/slide197.xml"/><Relationship Id="rId209" Type="http://schemas.openxmlformats.org/officeDocument/2006/relationships/slide" Target="slides/slide198.xml"/><Relationship Id="rId265" Type="http://schemas.openxmlformats.org/officeDocument/2006/relationships/slide" Target="slides/slide254.xml"/><Relationship Id="rId266" Type="http://schemas.openxmlformats.org/officeDocument/2006/relationships/slide" Target="slides/slide255.xml"/><Relationship Id="rId267" Type="http://schemas.openxmlformats.org/officeDocument/2006/relationships/slide" Target="slides/slide256.xml"/><Relationship Id="rId268" Type="http://schemas.openxmlformats.org/officeDocument/2006/relationships/slide" Target="slides/slide257.xml"/><Relationship Id="rId269" Type="http://schemas.openxmlformats.org/officeDocument/2006/relationships/slide" Target="slides/slide258.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80" Type="http://schemas.openxmlformats.org/officeDocument/2006/relationships/slide" Target="slides/slide69.xml"/><Relationship Id="rId81" Type="http://schemas.openxmlformats.org/officeDocument/2006/relationships/slide" Target="slides/slide70.xml"/><Relationship Id="rId82" Type="http://schemas.openxmlformats.org/officeDocument/2006/relationships/slide" Target="slides/slide71.xml"/><Relationship Id="rId83" Type="http://schemas.openxmlformats.org/officeDocument/2006/relationships/slide" Target="slides/slide72.xml"/><Relationship Id="rId84" Type="http://schemas.openxmlformats.org/officeDocument/2006/relationships/slide" Target="slides/slide73.xml"/><Relationship Id="rId85" Type="http://schemas.openxmlformats.org/officeDocument/2006/relationships/slide" Target="slides/slide74.xml"/><Relationship Id="rId86" Type="http://schemas.openxmlformats.org/officeDocument/2006/relationships/slide" Target="slides/slide75.xml"/><Relationship Id="rId87" Type="http://schemas.openxmlformats.org/officeDocument/2006/relationships/slide" Target="slides/slide76.xml"/><Relationship Id="rId88" Type="http://schemas.openxmlformats.org/officeDocument/2006/relationships/slide" Target="slides/slide77.xml"/><Relationship Id="rId89" Type="http://schemas.openxmlformats.org/officeDocument/2006/relationships/slide" Target="slides/slide78.xml"/><Relationship Id="rId180" Type="http://schemas.openxmlformats.org/officeDocument/2006/relationships/slide" Target="slides/slide169.xml"/><Relationship Id="rId181" Type="http://schemas.openxmlformats.org/officeDocument/2006/relationships/slide" Target="slides/slide170.xml"/><Relationship Id="rId182" Type="http://schemas.openxmlformats.org/officeDocument/2006/relationships/slide" Target="slides/slide171.xml"/><Relationship Id="rId183" Type="http://schemas.openxmlformats.org/officeDocument/2006/relationships/slide" Target="slides/slide172.xml"/><Relationship Id="rId184" Type="http://schemas.openxmlformats.org/officeDocument/2006/relationships/slide" Target="slides/slide173.xml"/><Relationship Id="rId185" Type="http://schemas.openxmlformats.org/officeDocument/2006/relationships/slide" Target="slides/slide174.xml"/><Relationship Id="rId186" Type="http://schemas.openxmlformats.org/officeDocument/2006/relationships/slide" Target="slides/slide175.xml"/><Relationship Id="rId187" Type="http://schemas.openxmlformats.org/officeDocument/2006/relationships/slide" Target="slides/slide176.xml"/><Relationship Id="rId188" Type="http://schemas.openxmlformats.org/officeDocument/2006/relationships/slide" Target="slides/slide177.xml"/><Relationship Id="rId189" Type="http://schemas.openxmlformats.org/officeDocument/2006/relationships/slide" Target="slides/slide178.xml"/><Relationship Id="rId270" Type="http://schemas.openxmlformats.org/officeDocument/2006/relationships/slide" Target="slides/slide259.xml"/><Relationship Id="rId20" Type="http://schemas.openxmlformats.org/officeDocument/2006/relationships/slide" Target="slides/slide9.xml"/><Relationship Id="rId21" Type="http://schemas.openxmlformats.org/officeDocument/2006/relationships/slide" Target="slides/slide10.xml"/><Relationship Id="rId22" Type="http://schemas.openxmlformats.org/officeDocument/2006/relationships/slide" Target="slides/slide11.xml"/><Relationship Id="rId23" Type="http://schemas.openxmlformats.org/officeDocument/2006/relationships/slide" Target="slides/slide12.xml"/><Relationship Id="rId24" Type="http://schemas.openxmlformats.org/officeDocument/2006/relationships/slide" Target="slides/slide13.xml"/><Relationship Id="rId25" Type="http://schemas.openxmlformats.org/officeDocument/2006/relationships/slide" Target="slides/slide14.xml"/><Relationship Id="rId26" Type="http://schemas.openxmlformats.org/officeDocument/2006/relationships/slide" Target="slides/slide15.xml"/><Relationship Id="rId27" Type="http://schemas.openxmlformats.org/officeDocument/2006/relationships/slide" Target="slides/slide16.xml"/><Relationship Id="rId28" Type="http://schemas.openxmlformats.org/officeDocument/2006/relationships/slide" Target="slides/slide17.xml"/><Relationship Id="rId29" Type="http://schemas.openxmlformats.org/officeDocument/2006/relationships/slide" Target="slides/slide18.xml"/><Relationship Id="rId271" Type="http://schemas.openxmlformats.org/officeDocument/2006/relationships/slide" Target="slides/slide260.xml"/><Relationship Id="rId272" Type="http://schemas.openxmlformats.org/officeDocument/2006/relationships/slide" Target="slides/slide261.xml"/><Relationship Id="rId273" Type="http://schemas.openxmlformats.org/officeDocument/2006/relationships/slide" Target="slides/slide262.xml"/><Relationship Id="rId274" Type="http://schemas.openxmlformats.org/officeDocument/2006/relationships/slide" Target="slides/slide263.xml"/><Relationship Id="rId120" Type="http://schemas.openxmlformats.org/officeDocument/2006/relationships/slide" Target="slides/slide109.xml"/><Relationship Id="rId121" Type="http://schemas.openxmlformats.org/officeDocument/2006/relationships/slide" Target="slides/slide110.xml"/><Relationship Id="rId122" Type="http://schemas.openxmlformats.org/officeDocument/2006/relationships/slide" Target="slides/slide111.xml"/><Relationship Id="rId123" Type="http://schemas.openxmlformats.org/officeDocument/2006/relationships/slide" Target="slides/slide112.xml"/><Relationship Id="rId124" Type="http://schemas.openxmlformats.org/officeDocument/2006/relationships/slide" Target="slides/slide113.xml"/><Relationship Id="rId125" Type="http://schemas.openxmlformats.org/officeDocument/2006/relationships/slide" Target="slides/slide114.xml"/><Relationship Id="rId126" Type="http://schemas.openxmlformats.org/officeDocument/2006/relationships/slide" Target="slides/slide115.xml"/><Relationship Id="rId127" Type="http://schemas.openxmlformats.org/officeDocument/2006/relationships/slide" Target="slides/slide116.xml"/><Relationship Id="rId128" Type="http://schemas.openxmlformats.org/officeDocument/2006/relationships/slide" Target="slides/slide117.xml"/><Relationship Id="rId129" Type="http://schemas.openxmlformats.org/officeDocument/2006/relationships/slide" Target="slides/slide118.xml"/><Relationship Id="rId210" Type="http://schemas.openxmlformats.org/officeDocument/2006/relationships/slide" Target="slides/slide199.xml"/><Relationship Id="rId211" Type="http://schemas.openxmlformats.org/officeDocument/2006/relationships/slide" Target="slides/slide200.xml"/><Relationship Id="rId212" Type="http://schemas.openxmlformats.org/officeDocument/2006/relationships/slide" Target="slides/slide201.xml"/><Relationship Id="rId213" Type="http://schemas.openxmlformats.org/officeDocument/2006/relationships/slide" Target="slides/slide202.xml"/><Relationship Id="rId214" Type="http://schemas.openxmlformats.org/officeDocument/2006/relationships/slide" Target="slides/slide203.xml"/><Relationship Id="rId215" Type="http://schemas.openxmlformats.org/officeDocument/2006/relationships/slide" Target="slides/slide204.xml"/><Relationship Id="rId216" Type="http://schemas.openxmlformats.org/officeDocument/2006/relationships/slide" Target="slides/slide205.xml"/><Relationship Id="rId217" Type="http://schemas.openxmlformats.org/officeDocument/2006/relationships/slide" Target="slides/slide206.xml"/><Relationship Id="rId218" Type="http://schemas.openxmlformats.org/officeDocument/2006/relationships/slide" Target="slides/slide207.xml"/><Relationship Id="rId219" Type="http://schemas.openxmlformats.org/officeDocument/2006/relationships/slide" Target="slides/slide208.xml"/><Relationship Id="rId275" Type="http://schemas.openxmlformats.org/officeDocument/2006/relationships/slide" Target="slides/slide264.xml"/><Relationship Id="rId276" Type="http://schemas.openxmlformats.org/officeDocument/2006/relationships/slide" Target="slides/slide265.xml"/><Relationship Id="rId277" Type="http://schemas.openxmlformats.org/officeDocument/2006/relationships/slide" Target="slides/slide266.xml"/><Relationship Id="rId278" Type="http://schemas.openxmlformats.org/officeDocument/2006/relationships/slide" Target="slides/slide267.xml"/><Relationship Id="rId279" Type="http://schemas.openxmlformats.org/officeDocument/2006/relationships/slide" Target="slides/slide268.xml"/><Relationship Id="rId300" Type="http://schemas.openxmlformats.org/officeDocument/2006/relationships/slide" Target="slides/slide289.xml"/><Relationship Id="rId301" Type="http://schemas.openxmlformats.org/officeDocument/2006/relationships/slide" Target="slides/slide290.xml"/><Relationship Id="rId302" Type="http://schemas.openxmlformats.org/officeDocument/2006/relationships/slide" Target="slides/slide291.xml"/><Relationship Id="rId303" Type="http://schemas.openxmlformats.org/officeDocument/2006/relationships/slide" Target="slides/slide292.xml"/><Relationship Id="rId304" Type="http://schemas.openxmlformats.org/officeDocument/2006/relationships/slide" Target="slides/slide293.xml"/><Relationship Id="rId305" Type="http://schemas.openxmlformats.org/officeDocument/2006/relationships/slide" Target="slides/slide294.xml"/><Relationship Id="rId306" Type="http://schemas.openxmlformats.org/officeDocument/2006/relationships/slide" Target="slides/slide295.xml"/><Relationship Id="rId307" Type="http://schemas.openxmlformats.org/officeDocument/2006/relationships/slide" Target="slides/slide296.xml"/><Relationship Id="rId308" Type="http://schemas.openxmlformats.org/officeDocument/2006/relationships/notesMaster" Target="notesMasters/notesMaster1.xml"/><Relationship Id="rId309" Type="http://schemas.openxmlformats.org/officeDocument/2006/relationships/handoutMaster" Target="handoutMasters/handoutMaster1.xml"/><Relationship Id="rId90" Type="http://schemas.openxmlformats.org/officeDocument/2006/relationships/slide" Target="slides/slide79.xml"/><Relationship Id="rId91" Type="http://schemas.openxmlformats.org/officeDocument/2006/relationships/slide" Target="slides/slide80.xml"/><Relationship Id="rId92" Type="http://schemas.openxmlformats.org/officeDocument/2006/relationships/slide" Target="slides/slide81.xml"/><Relationship Id="rId93" Type="http://schemas.openxmlformats.org/officeDocument/2006/relationships/slide" Target="slides/slide82.xml"/><Relationship Id="rId94" Type="http://schemas.openxmlformats.org/officeDocument/2006/relationships/slide" Target="slides/slide83.xml"/><Relationship Id="rId95" Type="http://schemas.openxmlformats.org/officeDocument/2006/relationships/slide" Target="slides/slide84.xml"/><Relationship Id="rId96" Type="http://schemas.openxmlformats.org/officeDocument/2006/relationships/slide" Target="slides/slide85.xml"/><Relationship Id="rId97" Type="http://schemas.openxmlformats.org/officeDocument/2006/relationships/slide" Target="slides/slide86.xml"/><Relationship Id="rId98" Type="http://schemas.openxmlformats.org/officeDocument/2006/relationships/slide" Target="slides/slide87.xml"/><Relationship Id="rId99" Type="http://schemas.openxmlformats.org/officeDocument/2006/relationships/slide" Target="slides/slide88.xml"/><Relationship Id="rId190" Type="http://schemas.openxmlformats.org/officeDocument/2006/relationships/slide" Target="slides/slide179.xml"/><Relationship Id="rId191" Type="http://schemas.openxmlformats.org/officeDocument/2006/relationships/slide" Target="slides/slide180.xml"/><Relationship Id="rId192" Type="http://schemas.openxmlformats.org/officeDocument/2006/relationships/slide" Target="slides/slide181.xml"/><Relationship Id="rId193" Type="http://schemas.openxmlformats.org/officeDocument/2006/relationships/slide" Target="slides/slide182.xml"/><Relationship Id="rId194" Type="http://schemas.openxmlformats.org/officeDocument/2006/relationships/slide" Target="slides/slide183.xml"/><Relationship Id="rId195" Type="http://schemas.openxmlformats.org/officeDocument/2006/relationships/slide" Target="slides/slide184.xml"/><Relationship Id="rId196" Type="http://schemas.openxmlformats.org/officeDocument/2006/relationships/slide" Target="slides/slide185.xml"/><Relationship Id="rId197" Type="http://schemas.openxmlformats.org/officeDocument/2006/relationships/slide" Target="slides/slide186.xml"/><Relationship Id="rId198" Type="http://schemas.openxmlformats.org/officeDocument/2006/relationships/slide" Target="slides/slide187.xml"/><Relationship Id="rId199" Type="http://schemas.openxmlformats.org/officeDocument/2006/relationships/slide" Target="slides/slide188.xml"/><Relationship Id="rId280" Type="http://schemas.openxmlformats.org/officeDocument/2006/relationships/slide" Target="slides/slide269.xml"/><Relationship Id="rId30" Type="http://schemas.openxmlformats.org/officeDocument/2006/relationships/slide" Target="slides/slide19.xml"/><Relationship Id="rId31" Type="http://schemas.openxmlformats.org/officeDocument/2006/relationships/slide" Target="slides/slide20.xml"/><Relationship Id="rId32" Type="http://schemas.openxmlformats.org/officeDocument/2006/relationships/slide" Target="slides/slide21.xml"/><Relationship Id="rId33" Type="http://schemas.openxmlformats.org/officeDocument/2006/relationships/slide" Target="slides/slide22.xml"/><Relationship Id="rId34" Type="http://schemas.openxmlformats.org/officeDocument/2006/relationships/slide" Target="slides/slide23.xml"/><Relationship Id="rId35" Type="http://schemas.openxmlformats.org/officeDocument/2006/relationships/slide" Target="slides/slide24.xml"/><Relationship Id="rId36" Type="http://schemas.openxmlformats.org/officeDocument/2006/relationships/slide" Target="slides/slide25.xml"/><Relationship Id="rId37" Type="http://schemas.openxmlformats.org/officeDocument/2006/relationships/slide" Target="slides/slide26.xml"/><Relationship Id="rId38" Type="http://schemas.openxmlformats.org/officeDocument/2006/relationships/slide" Target="slides/slide27.xml"/><Relationship Id="rId39" Type="http://schemas.openxmlformats.org/officeDocument/2006/relationships/slide" Target="slides/slide28.xml"/><Relationship Id="rId281" Type="http://schemas.openxmlformats.org/officeDocument/2006/relationships/slide" Target="slides/slide270.xml"/><Relationship Id="rId282" Type="http://schemas.openxmlformats.org/officeDocument/2006/relationships/slide" Target="slides/slide271.xml"/><Relationship Id="rId283" Type="http://schemas.openxmlformats.org/officeDocument/2006/relationships/slide" Target="slides/slide272.xml"/><Relationship Id="rId284" Type="http://schemas.openxmlformats.org/officeDocument/2006/relationships/slide" Target="slides/slide273.xml"/><Relationship Id="rId130" Type="http://schemas.openxmlformats.org/officeDocument/2006/relationships/slide" Target="slides/slide119.xml"/><Relationship Id="rId131" Type="http://schemas.openxmlformats.org/officeDocument/2006/relationships/slide" Target="slides/slide120.xml"/><Relationship Id="rId132" Type="http://schemas.openxmlformats.org/officeDocument/2006/relationships/slide" Target="slides/slide121.xml"/><Relationship Id="rId133" Type="http://schemas.openxmlformats.org/officeDocument/2006/relationships/slide" Target="slides/slide122.xml"/><Relationship Id="rId220" Type="http://schemas.openxmlformats.org/officeDocument/2006/relationships/slide" Target="slides/slide209.xml"/><Relationship Id="rId221" Type="http://schemas.openxmlformats.org/officeDocument/2006/relationships/slide" Target="slides/slide210.xml"/><Relationship Id="rId222" Type="http://schemas.openxmlformats.org/officeDocument/2006/relationships/slide" Target="slides/slide211.xml"/><Relationship Id="rId223" Type="http://schemas.openxmlformats.org/officeDocument/2006/relationships/slide" Target="slides/slide212.xml"/><Relationship Id="rId224" Type="http://schemas.openxmlformats.org/officeDocument/2006/relationships/slide" Target="slides/slide213.xml"/><Relationship Id="rId225" Type="http://schemas.openxmlformats.org/officeDocument/2006/relationships/slide" Target="slides/slide214.xml"/><Relationship Id="rId226" Type="http://schemas.openxmlformats.org/officeDocument/2006/relationships/slide" Target="slides/slide215.xml"/><Relationship Id="rId227" Type="http://schemas.openxmlformats.org/officeDocument/2006/relationships/slide" Target="slides/slide216.xml"/><Relationship Id="rId228" Type="http://schemas.openxmlformats.org/officeDocument/2006/relationships/slide" Target="slides/slide217.xml"/><Relationship Id="rId229" Type="http://schemas.openxmlformats.org/officeDocument/2006/relationships/slide" Target="slides/slide218.xml"/><Relationship Id="rId134" Type="http://schemas.openxmlformats.org/officeDocument/2006/relationships/slide" Target="slides/slide123.xml"/><Relationship Id="rId135" Type="http://schemas.openxmlformats.org/officeDocument/2006/relationships/slide" Target="slides/slide124.xml"/><Relationship Id="rId136" Type="http://schemas.openxmlformats.org/officeDocument/2006/relationships/slide" Target="slides/slide125.xml"/><Relationship Id="rId137" Type="http://schemas.openxmlformats.org/officeDocument/2006/relationships/slide" Target="slides/slide126.xml"/><Relationship Id="rId138" Type="http://schemas.openxmlformats.org/officeDocument/2006/relationships/slide" Target="slides/slide127.xml"/><Relationship Id="rId139" Type="http://schemas.openxmlformats.org/officeDocument/2006/relationships/slide" Target="slides/slide128.xml"/><Relationship Id="rId285" Type="http://schemas.openxmlformats.org/officeDocument/2006/relationships/slide" Target="slides/slide274.xml"/><Relationship Id="rId286" Type="http://schemas.openxmlformats.org/officeDocument/2006/relationships/slide" Target="slides/slide275.xml"/><Relationship Id="rId287" Type="http://schemas.openxmlformats.org/officeDocument/2006/relationships/slide" Target="slides/slide276.xml"/><Relationship Id="rId288" Type="http://schemas.openxmlformats.org/officeDocument/2006/relationships/slide" Target="slides/slide277.xml"/><Relationship Id="rId289" Type="http://schemas.openxmlformats.org/officeDocument/2006/relationships/slide" Target="slides/slide278.xml"/><Relationship Id="rId310" Type="http://schemas.openxmlformats.org/officeDocument/2006/relationships/printerSettings" Target="printerSettings/printerSettings1.bin"/><Relationship Id="rId311" Type="http://schemas.openxmlformats.org/officeDocument/2006/relationships/presProps" Target="presProps.xml"/><Relationship Id="rId312" Type="http://schemas.openxmlformats.org/officeDocument/2006/relationships/viewProps" Target="viewProps.xml"/><Relationship Id="rId313" Type="http://schemas.openxmlformats.org/officeDocument/2006/relationships/theme" Target="theme/theme1.xml"/><Relationship Id="rId314" Type="http://schemas.openxmlformats.org/officeDocument/2006/relationships/tableStyles" Target="tableStyles.xml"/><Relationship Id="rId290" Type="http://schemas.openxmlformats.org/officeDocument/2006/relationships/slide" Target="slides/slide279.xml"/><Relationship Id="rId291" Type="http://schemas.openxmlformats.org/officeDocument/2006/relationships/slide" Target="slides/slide280.xml"/><Relationship Id="rId292" Type="http://schemas.openxmlformats.org/officeDocument/2006/relationships/slide" Target="slides/slide281.xml"/><Relationship Id="rId293" Type="http://schemas.openxmlformats.org/officeDocument/2006/relationships/slide" Target="slides/slide282.xml"/><Relationship Id="rId294" Type="http://schemas.openxmlformats.org/officeDocument/2006/relationships/slide" Target="slides/slide283.xml"/><Relationship Id="rId295" Type="http://schemas.openxmlformats.org/officeDocument/2006/relationships/slide" Target="slides/slide284.xml"/><Relationship Id="rId296" Type="http://schemas.openxmlformats.org/officeDocument/2006/relationships/slide" Target="slides/slide285.xml"/><Relationship Id="rId40" Type="http://schemas.openxmlformats.org/officeDocument/2006/relationships/slide" Target="slides/slide29.xml"/><Relationship Id="rId41" Type="http://schemas.openxmlformats.org/officeDocument/2006/relationships/slide" Target="slides/slide30.xml"/><Relationship Id="rId42" Type="http://schemas.openxmlformats.org/officeDocument/2006/relationships/slide" Target="slides/slide31.xml"/><Relationship Id="rId43" Type="http://schemas.openxmlformats.org/officeDocument/2006/relationships/slide" Target="slides/slide32.xml"/><Relationship Id="rId44" Type="http://schemas.openxmlformats.org/officeDocument/2006/relationships/slide" Target="slides/slide33.xml"/><Relationship Id="rId45" Type="http://schemas.openxmlformats.org/officeDocument/2006/relationships/slide" Target="slides/slide34.xml"/><Relationship Id="rId46" Type="http://schemas.openxmlformats.org/officeDocument/2006/relationships/slide" Target="slides/slide35.xml"/><Relationship Id="rId47" Type="http://schemas.openxmlformats.org/officeDocument/2006/relationships/slide" Target="slides/slide36.xml"/><Relationship Id="rId48" Type="http://schemas.openxmlformats.org/officeDocument/2006/relationships/slide" Target="slides/slide37.xml"/><Relationship Id="rId49" Type="http://schemas.openxmlformats.org/officeDocument/2006/relationships/slide" Target="slides/slide38.xml"/><Relationship Id="rId297" Type="http://schemas.openxmlformats.org/officeDocument/2006/relationships/slide" Target="slides/slide286.xml"/><Relationship Id="rId298" Type="http://schemas.openxmlformats.org/officeDocument/2006/relationships/slide" Target="slides/slide287.xml"/><Relationship Id="rId299" Type="http://schemas.openxmlformats.org/officeDocument/2006/relationships/slide" Target="slides/slide288.xml"/><Relationship Id="rId140" Type="http://schemas.openxmlformats.org/officeDocument/2006/relationships/slide" Target="slides/slide129.xml"/><Relationship Id="rId141" Type="http://schemas.openxmlformats.org/officeDocument/2006/relationships/slide" Target="slides/slide130.xml"/><Relationship Id="rId142" Type="http://schemas.openxmlformats.org/officeDocument/2006/relationships/slide" Target="slides/slide131.xml"/><Relationship Id="rId143" Type="http://schemas.openxmlformats.org/officeDocument/2006/relationships/slide" Target="slides/slide132.xml"/><Relationship Id="rId144" Type="http://schemas.openxmlformats.org/officeDocument/2006/relationships/slide" Target="slides/slide133.xml"/><Relationship Id="rId145" Type="http://schemas.openxmlformats.org/officeDocument/2006/relationships/slide" Target="slides/slide134.xml"/><Relationship Id="rId146" Type="http://schemas.openxmlformats.org/officeDocument/2006/relationships/slide" Target="slides/slide135.xml"/><Relationship Id="rId147" Type="http://schemas.openxmlformats.org/officeDocument/2006/relationships/slide" Target="slides/slide136.xml"/><Relationship Id="rId148" Type="http://schemas.openxmlformats.org/officeDocument/2006/relationships/slide" Target="slides/slide137.xml"/><Relationship Id="rId149" Type="http://schemas.openxmlformats.org/officeDocument/2006/relationships/slide" Target="slides/slide138.xml"/><Relationship Id="rId230" Type="http://schemas.openxmlformats.org/officeDocument/2006/relationships/slide" Target="slides/slide219.xml"/><Relationship Id="rId231" Type="http://schemas.openxmlformats.org/officeDocument/2006/relationships/slide" Target="slides/slide220.xml"/><Relationship Id="rId232" Type="http://schemas.openxmlformats.org/officeDocument/2006/relationships/slide" Target="slides/slide221.xml"/><Relationship Id="rId233" Type="http://schemas.openxmlformats.org/officeDocument/2006/relationships/slide" Target="slides/slide222.xml"/><Relationship Id="rId234" Type="http://schemas.openxmlformats.org/officeDocument/2006/relationships/slide" Target="slides/slide223.xml"/><Relationship Id="rId235" Type="http://schemas.openxmlformats.org/officeDocument/2006/relationships/slide" Target="slides/slide224.xml"/><Relationship Id="rId236" Type="http://schemas.openxmlformats.org/officeDocument/2006/relationships/slide" Target="slides/slide225.xml"/><Relationship Id="rId237" Type="http://schemas.openxmlformats.org/officeDocument/2006/relationships/slide" Target="slides/slide226.xml"/><Relationship Id="rId238" Type="http://schemas.openxmlformats.org/officeDocument/2006/relationships/slide" Target="slides/slide227.xml"/><Relationship Id="rId239" Type="http://schemas.openxmlformats.org/officeDocument/2006/relationships/slide" Target="slides/slide228.xml"/><Relationship Id="rId50" Type="http://schemas.openxmlformats.org/officeDocument/2006/relationships/slide" Target="slides/slide39.xml"/><Relationship Id="rId51" Type="http://schemas.openxmlformats.org/officeDocument/2006/relationships/slide" Target="slides/slide40.xml"/><Relationship Id="rId52" Type="http://schemas.openxmlformats.org/officeDocument/2006/relationships/slide" Target="slides/slide41.xml"/><Relationship Id="rId53" Type="http://schemas.openxmlformats.org/officeDocument/2006/relationships/slide" Target="slides/slide42.xml"/><Relationship Id="rId54" Type="http://schemas.openxmlformats.org/officeDocument/2006/relationships/slide" Target="slides/slide43.xml"/><Relationship Id="rId55" Type="http://schemas.openxmlformats.org/officeDocument/2006/relationships/slide" Target="slides/slide44.xml"/><Relationship Id="rId56" Type="http://schemas.openxmlformats.org/officeDocument/2006/relationships/slide" Target="slides/slide45.xml"/><Relationship Id="rId57" Type="http://schemas.openxmlformats.org/officeDocument/2006/relationships/slide" Target="slides/slide46.xml"/><Relationship Id="rId58" Type="http://schemas.openxmlformats.org/officeDocument/2006/relationships/slide" Target="slides/slide47.xml"/><Relationship Id="rId59" Type="http://schemas.openxmlformats.org/officeDocument/2006/relationships/slide" Target="slides/slide48.xml"/><Relationship Id="rId150" Type="http://schemas.openxmlformats.org/officeDocument/2006/relationships/slide" Target="slides/slide139.xml"/><Relationship Id="rId151" Type="http://schemas.openxmlformats.org/officeDocument/2006/relationships/slide" Target="slides/slide140.xml"/><Relationship Id="rId152" Type="http://schemas.openxmlformats.org/officeDocument/2006/relationships/slide" Target="slides/slide141.xml"/><Relationship Id="rId153" Type="http://schemas.openxmlformats.org/officeDocument/2006/relationships/slide" Target="slides/slide142.xml"/><Relationship Id="rId154" Type="http://schemas.openxmlformats.org/officeDocument/2006/relationships/slide" Target="slides/slide143.xml"/><Relationship Id="rId155" Type="http://schemas.openxmlformats.org/officeDocument/2006/relationships/slide" Target="slides/slide144.xml"/><Relationship Id="rId156" Type="http://schemas.openxmlformats.org/officeDocument/2006/relationships/slide" Target="slides/slide145.xml"/><Relationship Id="rId157" Type="http://schemas.openxmlformats.org/officeDocument/2006/relationships/slide" Target="slides/slide146.xml"/><Relationship Id="rId158" Type="http://schemas.openxmlformats.org/officeDocument/2006/relationships/slide" Target="slides/slide147.xml"/><Relationship Id="rId159" Type="http://schemas.openxmlformats.org/officeDocument/2006/relationships/slide" Target="slides/slide148.xml"/><Relationship Id="rId240" Type="http://schemas.openxmlformats.org/officeDocument/2006/relationships/slide" Target="slides/slide229.xml"/><Relationship Id="rId241" Type="http://schemas.openxmlformats.org/officeDocument/2006/relationships/slide" Target="slides/slide230.xml"/><Relationship Id="rId242" Type="http://schemas.openxmlformats.org/officeDocument/2006/relationships/slide" Target="slides/slide231.xml"/><Relationship Id="rId243" Type="http://schemas.openxmlformats.org/officeDocument/2006/relationships/slide" Target="slides/slide232.xml"/><Relationship Id="rId244" Type="http://schemas.openxmlformats.org/officeDocument/2006/relationships/slide" Target="slides/slide233.xml"/><Relationship Id="rId245" Type="http://schemas.openxmlformats.org/officeDocument/2006/relationships/slide" Target="slides/slide234.xml"/><Relationship Id="rId246" Type="http://schemas.openxmlformats.org/officeDocument/2006/relationships/slide" Target="slides/slide235.xml"/><Relationship Id="rId247" Type="http://schemas.openxmlformats.org/officeDocument/2006/relationships/slide" Target="slides/slide236.xml"/><Relationship Id="rId248" Type="http://schemas.openxmlformats.org/officeDocument/2006/relationships/slide" Target="slides/slide237.xml"/><Relationship Id="rId249" Type="http://schemas.openxmlformats.org/officeDocument/2006/relationships/slide" Target="slides/slide238.xml"/><Relationship Id="rId60" Type="http://schemas.openxmlformats.org/officeDocument/2006/relationships/slide" Target="slides/slide49.xml"/><Relationship Id="rId61" Type="http://schemas.openxmlformats.org/officeDocument/2006/relationships/slide" Target="slides/slide50.xml"/><Relationship Id="rId62" Type="http://schemas.openxmlformats.org/officeDocument/2006/relationships/slide" Target="slides/slide51.xml"/><Relationship Id="rId63" Type="http://schemas.openxmlformats.org/officeDocument/2006/relationships/slide" Target="slides/slide52.xml"/><Relationship Id="rId64" Type="http://schemas.openxmlformats.org/officeDocument/2006/relationships/slide" Target="slides/slide53.xml"/><Relationship Id="rId65" Type="http://schemas.openxmlformats.org/officeDocument/2006/relationships/slide" Target="slides/slide54.xml"/><Relationship Id="rId66" Type="http://schemas.openxmlformats.org/officeDocument/2006/relationships/slide" Target="slides/slide55.xml"/><Relationship Id="rId67" Type="http://schemas.openxmlformats.org/officeDocument/2006/relationships/slide" Target="slides/slide56.xml"/><Relationship Id="rId68" Type="http://schemas.openxmlformats.org/officeDocument/2006/relationships/slide" Target="slides/slide57.xml"/><Relationship Id="rId69" Type="http://schemas.openxmlformats.org/officeDocument/2006/relationships/slide" Target="slides/slide58.xml"/><Relationship Id="rId160" Type="http://schemas.openxmlformats.org/officeDocument/2006/relationships/slide" Target="slides/slide149.xml"/><Relationship Id="rId161" Type="http://schemas.openxmlformats.org/officeDocument/2006/relationships/slide" Target="slides/slide150.xml"/><Relationship Id="rId162" Type="http://schemas.openxmlformats.org/officeDocument/2006/relationships/slide" Target="slides/slide151.xml"/><Relationship Id="rId163" Type="http://schemas.openxmlformats.org/officeDocument/2006/relationships/slide" Target="slides/slide152.xml"/><Relationship Id="rId164" Type="http://schemas.openxmlformats.org/officeDocument/2006/relationships/slide" Target="slides/slide153.xml"/><Relationship Id="rId165" Type="http://schemas.openxmlformats.org/officeDocument/2006/relationships/slide" Target="slides/slide154.xml"/><Relationship Id="rId166" Type="http://schemas.openxmlformats.org/officeDocument/2006/relationships/slide" Target="slides/slide155.xml"/><Relationship Id="rId167" Type="http://schemas.openxmlformats.org/officeDocument/2006/relationships/slide" Target="slides/slide156.xml"/><Relationship Id="rId168" Type="http://schemas.openxmlformats.org/officeDocument/2006/relationships/slide" Target="slides/slide157.xml"/><Relationship Id="rId169" Type="http://schemas.openxmlformats.org/officeDocument/2006/relationships/slide" Target="slides/slide158.xml"/><Relationship Id="rId250" Type="http://schemas.openxmlformats.org/officeDocument/2006/relationships/slide" Target="slides/slide239.xml"/><Relationship Id="rId251" Type="http://schemas.openxmlformats.org/officeDocument/2006/relationships/slide" Target="slides/slide240.xml"/><Relationship Id="rId252" Type="http://schemas.openxmlformats.org/officeDocument/2006/relationships/slide" Target="slides/slide241.xml"/><Relationship Id="rId253" Type="http://schemas.openxmlformats.org/officeDocument/2006/relationships/slide" Target="slides/slide242.xml"/><Relationship Id="rId254" Type="http://schemas.openxmlformats.org/officeDocument/2006/relationships/slide" Target="slides/slide243.xml"/><Relationship Id="rId255" Type="http://schemas.openxmlformats.org/officeDocument/2006/relationships/slide" Target="slides/slide244.xml"/><Relationship Id="rId256" Type="http://schemas.openxmlformats.org/officeDocument/2006/relationships/slide" Target="slides/slide245.xml"/><Relationship Id="rId257" Type="http://schemas.openxmlformats.org/officeDocument/2006/relationships/slide" Target="slides/slide246.xml"/><Relationship Id="rId258" Type="http://schemas.openxmlformats.org/officeDocument/2006/relationships/slide" Target="slides/slide247.xml"/><Relationship Id="rId259" Type="http://schemas.openxmlformats.org/officeDocument/2006/relationships/slide" Target="slides/slide248.xml"/><Relationship Id="rId100" Type="http://schemas.openxmlformats.org/officeDocument/2006/relationships/slide" Target="slides/slide89.xml"/><Relationship Id="rId101" Type="http://schemas.openxmlformats.org/officeDocument/2006/relationships/slide" Target="slides/slide90.xml"/><Relationship Id="rId102" Type="http://schemas.openxmlformats.org/officeDocument/2006/relationships/slide" Target="slides/slide91.xml"/><Relationship Id="rId103" Type="http://schemas.openxmlformats.org/officeDocument/2006/relationships/slide" Target="slides/slide92.xml"/><Relationship Id="rId104" Type="http://schemas.openxmlformats.org/officeDocument/2006/relationships/slide" Target="slides/slide93.xml"/><Relationship Id="rId105" Type="http://schemas.openxmlformats.org/officeDocument/2006/relationships/slide" Target="slides/slide94.xml"/></Relationships>
</file>

<file path=ppt/charts/_rels/chart1.xml.rels><?xml version="1.0" encoding="UTF-8" standalone="yes"?>
<Relationships xmlns="http://schemas.openxmlformats.org/package/2006/relationships"><Relationship Id="rId1" Type="http://schemas.openxmlformats.org/officeDocument/2006/relationships/package" Target="../embeddings/Feuille_Microsoft_Excel1.xlsx"/><Relationship Id="rId2"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1" Type="http://schemas.openxmlformats.org/officeDocument/2006/relationships/package" Target="../embeddings/Feuille_Microsoft_Excel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Feuille_Microsoft_Excel11.xlsx"/><Relationship Id="rId2" Type="http://schemas.openxmlformats.org/officeDocument/2006/relationships/chartUserShapes" Target="../drawings/drawing5.xml"/></Relationships>
</file>

<file path=ppt/charts/_rels/chart12.xml.rels><?xml version="1.0" encoding="UTF-8" standalone="yes"?>
<Relationships xmlns="http://schemas.openxmlformats.org/package/2006/relationships"><Relationship Id="rId1" Type="http://schemas.openxmlformats.org/officeDocument/2006/relationships/package" Target="../embeddings/Feuille_Microsoft_Excel12.xlsx"/><Relationship Id="rId2" Type="http://schemas.openxmlformats.org/officeDocument/2006/relationships/chartUserShapes" Target="../drawings/drawing6.xml"/></Relationships>
</file>

<file path=ppt/charts/_rels/chart13.xml.rels><?xml version="1.0" encoding="UTF-8" standalone="yes"?>
<Relationships xmlns="http://schemas.openxmlformats.org/package/2006/relationships"><Relationship Id="rId1" Type="http://schemas.openxmlformats.org/officeDocument/2006/relationships/package" Target="../embeddings/Feuille_Microsoft_Excel13.xlsx"/><Relationship Id="rId2" Type="http://schemas.openxmlformats.org/officeDocument/2006/relationships/chartUserShapes" Target="../drawings/drawing7.xml"/></Relationships>
</file>

<file path=ppt/charts/_rels/chart14.xml.rels><?xml version="1.0" encoding="UTF-8" standalone="yes"?>
<Relationships xmlns="http://schemas.openxmlformats.org/package/2006/relationships"><Relationship Id="rId1" Type="http://schemas.openxmlformats.org/officeDocument/2006/relationships/package" Target="../embeddings/Feuille_Microsoft_Excel14.xlsx"/><Relationship Id="rId2" Type="http://schemas.openxmlformats.org/officeDocument/2006/relationships/chartUserShapes" Target="../drawings/drawing8.xml"/></Relationships>
</file>

<file path=ppt/charts/_rels/chart15.xml.rels><?xml version="1.0" encoding="UTF-8" standalone="yes"?>
<Relationships xmlns="http://schemas.openxmlformats.org/package/2006/relationships"><Relationship Id="rId1" Type="http://schemas.openxmlformats.org/officeDocument/2006/relationships/package" Target="../embeddings/Feuille_Microsoft_Excel15.xlsx"/><Relationship Id="rId2" Type="http://schemas.openxmlformats.org/officeDocument/2006/relationships/chartUserShapes" Target="../drawings/drawing9.xml"/></Relationships>
</file>

<file path=ppt/charts/_rels/chart16.xml.rels><?xml version="1.0" encoding="UTF-8" standalone="yes"?>
<Relationships xmlns="http://schemas.openxmlformats.org/package/2006/relationships"><Relationship Id="rId1" Type="http://schemas.openxmlformats.org/officeDocument/2006/relationships/package" Target="../embeddings/Feuille_Microsoft_Excel16.xlsx"/><Relationship Id="rId2" Type="http://schemas.openxmlformats.org/officeDocument/2006/relationships/chartUserShapes" Target="../drawings/drawing10.xml"/></Relationships>
</file>

<file path=ppt/charts/_rels/chart17.xml.rels><?xml version="1.0" encoding="UTF-8" standalone="yes"?>
<Relationships xmlns="http://schemas.openxmlformats.org/package/2006/relationships"><Relationship Id="rId1" Type="http://schemas.openxmlformats.org/officeDocument/2006/relationships/package" Target="../embeddings/Feuille_Microsoft_Excel17.xlsx"/><Relationship Id="rId2" Type="http://schemas.openxmlformats.org/officeDocument/2006/relationships/chartUserShapes" Target="../drawings/drawing11.xml"/></Relationships>
</file>

<file path=ppt/charts/_rels/chart18.xml.rels><?xml version="1.0" encoding="UTF-8" standalone="yes"?>
<Relationships xmlns="http://schemas.openxmlformats.org/package/2006/relationships"><Relationship Id="rId1" Type="http://schemas.openxmlformats.org/officeDocument/2006/relationships/package" Target="../embeddings/Feuille_Microsoft_Excel18.xlsx"/><Relationship Id="rId2" Type="http://schemas.openxmlformats.org/officeDocument/2006/relationships/chartUserShapes" Target="../drawings/drawing12.xml"/></Relationships>
</file>

<file path=ppt/charts/_rels/chart19.xml.rels><?xml version="1.0" encoding="UTF-8" standalone="yes"?>
<Relationships xmlns="http://schemas.openxmlformats.org/package/2006/relationships"><Relationship Id="rId1" Type="http://schemas.openxmlformats.org/officeDocument/2006/relationships/package" Target="../embeddings/Feuille_Microsoft_Excel19.xlsx"/><Relationship Id="rId2" Type="http://schemas.openxmlformats.org/officeDocument/2006/relationships/chartUserShapes" Target="../drawings/drawing13.xml"/></Relationships>
</file>

<file path=ppt/charts/_rels/chart2.xml.rels><?xml version="1.0" encoding="UTF-8" standalone="yes"?>
<Relationships xmlns="http://schemas.openxmlformats.org/package/2006/relationships"><Relationship Id="rId1" Type="http://schemas.openxmlformats.org/officeDocument/2006/relationships/package" Target="../embeddings/Feuille_Microsoft_Excel2.xlsx"/><Relationship Id="rId2" Type="http://schemas.openxmlformats.org/officeDocument/2006/relationships/chartUserShapes" Target="../drawings/drawing2.xml"/></Relationships>
</file>

<file path=ppt/charts/_rels/chart20.xml.rels><?xml version="1.0" encoding="UTF-8" standalone="yes"?>
<Relationships xmlns="http://schemas.openxmlformats.org/package/2006/relationships"><Relationship Id="rId1" Type="http://schemas.openxmlformats.org/officeDocument/2006/relationships/package" Target="../embeddings/Feuille_Microsoft_Excel20.xlsx"/><Relationship Id="rId2" Type="http://schemas.openxmlformats.org/officeDocument/2006/relationships/chartUserShapes" Target="../drawings/drawing14.xml"/></Relationships>
</file>

<file path=ppt/charts/_rels/chart21.xml.rels><?xml version="1.0" encoding="UTF-8" standalone="yes"?>
<Relationships xmlns="http://schemas.openxmlformats.org/package/2006/relationships"><Relationship Id="rId1" Type="http://schemas.openxmlformats.org/officeDocument/2006/relationships/package" Target="../embeddings/Feuille_Microsoft_Excel21.xlsx"/><Relationship Id="rId2" Type="http://schemas.openxmlformats.org/officeDocument/2006/relationships/chartUserShapes" Target="../drawings/drawing15.xml"/></Relationships>
</file>

<file path=ppt/charts/_rels/chart22.xml.rels><?xml version="1.0" encoding="UTF-8" standalone="yes"?>
<Relationships xmlns="http://schemas.openxmlformats.org/package/2006/relationships"><Relationship Id="rId1" Type="http://schemas.openxmlformats.org/officeDocument/2006/relationships/package" Target="../embeddings/Feuille_Microsoft_Excel22.xlsx"/><Relationship Id="rId2" Type="http://schemas.openxmlformats.org/officeDocument/2006/relationships/chartUserShapes" Target="../drawings/drawing16.xml"/></Relationships>
</file>

<file path=ppt/charts/_rels/chart23.xml.rels><?xml version="1.0" encoding="UTF-8" standalone="yes"?>
<Relationships xmlns="http://schemas.openxmlformats.org/package/2006/relationships"><Relationship Id="rId1" Type="http://schemas.openxmlformats.org/officeDocument/2006/relationships/package" Target="../embeddings/Feuille_Microsoft_Excel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Feuille_Microsoft_Excel24.xlsx"/><Relationship Id="rId2" Type="http://schemas.openxmlformats.org/officeDocument/2006/relationships/chartUserShapes" Target="../drawings/drawing17.xml"/></Relationships>
</file>

<file path=ppt/charts/_rels/chart25.xml.rels><?xml version="1.0" encoding="UTF-8" standalone="yes"?>
<Relationships xmlns="http://schemas.openxmlformats.org/package/2006/relationships"><Relationship Id="rId1" Type="http://schemas.openxmlformats.org/officeDocument/2006/relationships/package" Target="../embeddings/Feuille_Microsoft_Excel25.xlsx"/><Relationship Id="rId2" Type="http://schemas.openxmlformats.org/officeDocument/2006/relationships/chartUserShapes" Target="../drawings/drawing18.xml"/></Relationships>
</file>

<file path=ppt/charts/_rels/chart26.xml.rels><?xml version="1.0" encoding="UTF-8" standalone="yes"?>
<Relationships xmlns="http://schemas.openxmlformats.org/package/2006/relationships"><Relationship Id="rId1" Type="http://schemas.openxmlformats.org/officeDocument/2006/relationships/package" Target="../embeddings/Feuille_Microsoft_Excel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Feuille_Microsoft_Excel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Feuille_Microsoft_Excel28.xlsx"/><Relationship Id="rId2" Type="http://schemas.openxmlformats.org/officeDocument/2006/relationships/chartUserShapes" Target="../drawings/drawing19.xml"/></Relationships>
</file>

<file path=ppt/charts/_rels/chart29.xml.rels><?xml version="1.0" encoding="UTF-8" standalone="yes"?>
<Relationships xmlns="http://schemas.openxmlformats.org/package/2006/relationships"><Relationship Id="rId1" Type="http://schemas.openxmlformats.org/officeDocument/2006/relationships/package" Target="../embeddings/Feuille_Microsoft_Excel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Feuille_Microsoft_Excel3.xlsx"/><Relationship Id="rId2" Type="http://schemas.openxmlformats.org/officeDocument/2006/relationships/chartUserShapes" Target="../drawings/drawing3.xml"/></Relationships>
</file>

<file path=ppt/charts/_rels/chart30.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Feuille_Microsoft_Excel30.xlsx"/><Relationship Id="rId3" Type="http://schemas.openxmlformats.org/officeDocument/2006/relationships/chartUserShapes" Target="../drawings/drawing20.xml"/></Relationships>
</file>

<file path=ppt/charts/_rels/chart31.xml.rels><?xml version="1.0" encoding="UTF-8" standalone="yes"?>
<Relationships xmlns="http://schemas.openxmlformats.org/package/2006/relationships"><Relationship Id="rId1" Type="http://schemas.openxmlformats.org/officeDocument/2006/relationships/package" Target="../embeddings/Feuille_Microsoft_Excel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Feuille_Microsoft_Excel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Feuille_Microsoft_Excel33.xlsx"/><Relationship Id="rId2" Type="http://schemas.openxmlformats.org/officeDocument/2006/relationships/chartUserShapes" Target="../drawings/drawing21.xml"/></Relationships>
</file>

<file path=ppt/charts/_rels/chart34.xml.rels><?xml version="1.0" encoding="UTF-8" standalone="yes"?>
<Relationships xmlns="http://schemas.openxmlformats.org/package/2006/relationships"><Relationship Id="rId1" Type="http://schemas.openxmlformats.org/officeDocument/2006/relationships/package" Target="../embeddings/Feuille_Microsoft_Excel34.xlsx"/><Relationship Id="rId2" Type="http://schemas.openxmlformats.org/officeDocument/2006/relationships/chartUserShapes" Target="../drawings/drawing22.xml"/></Relationships>
</file>

<file path=ppt/charts/_rels/chart35.xml.rels><?xml version="1.0" encoding="UTF-8" standalone="yes"?>
<Relationships xmlns="http://schemas.openxmlformats.org/package/2006/relationships"><Relationship Id="rId1" Type="http://schemas.openxmlformats.org/officeDocument/2006/relationships/package" Target="../embeddings/Feuille_Microsoft_Excel35.xlsx"/><Relationship Id="rId2" Type="http://schemas.openxmlformats.org/officeDocument/2006/relationships/chartUserShapes" Target="../drawings/drawing23.xml"/></Relationships>
</file>

<file path=ppt/charts/_rels/chart36.xml.rels><?xml version="1.0" encoding="UTF-8" standalone="yes"?>
<Relationships xmlns="http://schemas.openxmlformats.org/package/2006/relationships"><Relationship Id="rId1" Type="http://schemas.openxmlformats.org/officeDocument/2006/relationships/package" Target="../embeddings/Feuille_Microsoft_Excel36.xlsx"/></Relationships>
</file>

<file path=ppt/charts/_rels/chart37.xml.rels><?xml version="1.0" encoding="UTF-8" standalone="yes"?>
<Relationships xmlns="http://schemas.openxmlformats.org/package/2006/relationships"><Relationship Id="rId1" Type="http://schemas.openxmlformats.org/officeDocument/2006/relationships/package" Target="../embeddings/Feuille_Microsoft_Excel37.xlsx"/><Relationship Id="rId2" Type="http://schemas.openxmlformats.org/officeDocument/2006/relationships/chartUserShapes" Target="../drawings/drawing24.xml"/></Relationships>
</file>

<file path=ppt/charts/_rels/chart38.xml.rels><?xml version="1.0" encoding="UTF-8" standalone="yes"?>
<Relationships xmlns="http://schemas.openxmlformats.org/package/2006/relationships"><Relationship Id="rId1" Type="http://schemas.openxmlformats.org/officeDocument/2006/relationships/package" Target="../embeddings/Feuille_Microsoft_Excel38.xlsx"/><Relationship Id="rId2" Type="http://schemas.openxmlformats.org/officeDocument/2006/relationships/chartUserShapes" Target="../drawings/drawing25.xml"/></Relationships>
</file>

<file path=ppt/charts/_rels/chart39.xml.rels><?xml version="1.0" encoding="UTF-8" standalone="yes"?>
<Relationships xmlns="http://schemas.openxmlformats.org/package/2006/relationships"><Relationship Id="rId1" Type="http://schemas.openxmlformats.org/officeDocument/2006/relationships/package" Target="../embeddings/Feuille_Microsoft_Excel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Feuille_Microsoft_Excel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Feuille_Microsoft_Excel40.xlsx"/></Relationships>
</file>

<file path=ppt/charts/_rels/chart41.xml.rels><?xml version="1.0" encoding="UTF-8" standalone="yes"?>
<Relationships xmlns="http://schemas.openxmlformats.org/package/2006/relationships"><Relationship Id="rId1" Type="http://schemas.openxmlformats.org/officeDocument/2006/relationships/package" Target="../embeddings/Feuille_Microsoft_Excel41.xlsx"/><Relationship Id="rId2" Type="http://schemas.openxmlformats.org/officeDocument/2006/relationships/chartUserShapes" Target="../drawings/drawing26.xml"/></Relationships>
</file>

<file path=ppt/charts/_rels/chart42.xml.rels><?xml version="1.0" encoding="UTF-8" standalone="yes"?>
<Relationships xmlns="http://schemas.openxmlformats.org/package/2006/relationships"><Relationship Id="rId1" Type="http://schemas.openxmlformats.org/officeDocument/2006/relationships/package" Target="../embeddings/Feuille_Microsoft_Excel42.xlsx"/><Relationship Id="rId2" Type="http://schemas.openxmlformats.org/officeDocument/2006/relationships/chartUserShapes" Target="../drawings/drawing27.xml"/></Relationships>
</file>

<file path=ppt/charts/_rels/chart43.xml.rels><?xml version="1.0" encoding="UTF-8" standalone="yes"?>
<Relationships xmlns="http://schemas.openxmlformats.org/package/2006/relationships"><Relationship Id="rId1" Type="http://schemas.openxmlformats.org/officeDocument/2006/relationships/package" Target="../embeddings/Feuille_Microsoft_Excel43.xlsx"/><Relationship Id="rId2" Type="http://schemas.openxmlformats.org/officeDocument/2006/relationships/chartUserShapes" Target="../drawings/drawing28.xml"/></Relationships>
</file>

<file path=ppt/charts/_rels/chart44.xml.rels><?xml version="1.0" encoding="UTF-8" standalone="yes"?>
<Relationships xmlns="http://schemas.openxmlformats.org/package/2006/relationships"><Relationship Id="rId1" Type="http://schemas.openxmlformats.org/officeDocument/2006/relationships/package" Target="../embeddings/Feuille_Microsoft_Excel44.xlsx"/></Relationships>
</file>

<file path=ppt/charts/_rels/chart45.xml.rels><?xml version="1.0" encoding="UTF-8" standalone="yes"?>
<Relationships xmlns="http://schemas.openxmlformats.org/package/2006/relationships"><Relationship Id="rId1" Type="http://schemas.openxmlformats.org/officeDocument/2006/relationships/package" Target="../embeddings/Feuille_Microsoft_Excel45.xlsx"/><Relationship Id="rId2" Type="http://schemas.openxmlformats.org/officeDocument/2006/relationships/chartUserShapes" Target="../drawings/drawing29.xml"/></Relationships>
</file>

<file path=ppt/charts/_rels/chart46.xml.rels><?xml version="1.0" encoding="UTF-8" standalone="yes"?>
<Relationships xmlns="http://schemas.openxmlformats.org/package/2006/relationships"><Relationship Id="rId1" Type="http://schemas.openxmlformats.org/officeDocument/2006/relationships/package" Target="../embeddings/Feuille_Microsoft_Excel46.xlsx"/></Relationships>
</file>

<file path=ppt/charts/_rels/chart47.xml.rels><?xml version="1.0" encoding="UTF-8" standalone="yes"?>
<Relationships xmlns="http://schemas.openxmlformats.org/package/2006/relationships"><Relationship Id="rId1" Type="http://schemas.openxmlformats.org/officeDocument/2006/relationships/package" Target="../embeddings/Feuille_Microsoft_Excel47.xlsx"/><Relationship Id="rId2" Type="http://schemas.openxmlformats.org/officeDocument/2006/relationships/chartUserShapes" Target="../drawings/drawing30.xml"/></Relationships>
</file>

<file path=ppt/charts/_rels/chart48.xml.rels><?xml version="1.0" encoding="UTF-8" standalone="yes"?>
<Relationships xmlns="http://schemas.openxmlformats.org/package/2006/relationships"><Relationship Id="rId1" Type="http://schemas.openxmlformats.org/officeDocument/2006/relationships/package" Target="../embeddings/Feuille_Microsoft_Excel48.xlsx"/><Relationship Id="rId2" Type="http://schemas.openxmlformats.org/officeDocument/2006/relationships/chartUserShapes" Target="../drawings/drawing31.xml"/></Relationships>
</file>

<file path=ppt/charts/_rels/chart49.xml.rels><?xml version="1.0" encoding="UTF-8" standalone="yes"?>
<Relationships xmlns="http://schemas.openxmlformats.org/package/2006/relationships"><Relationship Id="rId1" Type="http://schemas.openxmlformats.org/officeDocument/2006/relationships/package" Target="../embeddings/Feuille_Microsoft_Excel49.xlsx"/></Relationships>
</file>

<file path=ppt/charts/_rels/chart5.xml.rels><?xml version="1.0" encoding="UTF-8" standalone="yes"?>
<Relationships xmlns="http://schemas.openxmlformats.org/package/2006/relationships"><Relationship Id="rId1" Type="http://schemas.openxmlformats.org/officeDocument/2006/relationships/package" Target="../embeddings/Feuille_Microsoft_Excel5.xlsx"/></Relationships>
</file>

<file path=ppt/charts/_rels/chart50.xml.rels><?xml version="1.0" encoding="UTF-8" standalone="yes"?>
<Relationships xmlns="http://schemas.openxmlformats.org/package/2006/relationships"><Relationship Id="rId1" Type="http://schemas.openxmlformats.org/officeDocument/2006/relationships/package" Target="../embeddings/Feuille_Microsoft_Excel50.xlsx"/></Relationships>
</file>

<file path=ppt/charts/_rels/chart51.xml.rels><?xml version="1.0" encoding="UTF-8" standalone="yes"?>
<Relationships xmlns="http://schemas.openxmlformats.org/package/2006/relationships"><Relationship Id="rId1" Type="http://schemas.openxmlformats.org/officeDocument/2006/relationships/package" Target="../embeddings/Feuille_Microsoft_Excel51.xlsx"/><Relationship Id="rId2" Type="http://schemas.openxmlformats.org/officeDocument/2006/relationships/chartUserShapes" Target="../drawings/drawing32.xml"/></Relationships>
</file>

<file path=ppt/charts/_rels/chart52.xml.rels><?xml version="1.0" encoding="UTF-8" standalone="yes"?>
<Relationships xmlns="http://schemas.openxmlformats.org/package/2006/relationships"><Relationship Id="rId1" Type="http://schemas.openxmlformats.org/officeDocument/2006/relationships/package" Target="../embeddings/Feuille_Microsoft_Excel52.xlsx"/></Relationships>
</file>

<file path=ppt/charts/_rels/chart53.xml.rels><?xml version="1.0" encoding="UTF-8" standalone="yes"?>
<Relationships xmlns="http://schemas.openxmlformats.org/package/2006/relationships"><Relationship Id="rId1" Type="http://schemas.openxmlformats.org/officeDocument/2006/relationships/package" Target="../embeddings/Feuille_Microsoft_Excel53.xlsx"/></Relationships>
</file>

<file path=ppt/charts/_rels/chart54.xml.rels><?xml version="1.0" encoding="UTF-8" standalone="yes"?>
<Relationships xmlns="http://schemas.openxmlformats.org/package/2006/relationships"><Relationship Id="rId1" Type="http://schemas.openxmlformats.org/officeDocument/2006/relationships/package" Target="../embeddings/Feuille_Microsoft_Excel54.xlsx"/></Relationships>
</file>

<file path=ppt/charts/_rels/chart55.xml.rels><?xml version="1.0" encoding="UTF-8" standalone="yes"?>
<Relationships xmlns="http://schemas.openxmlformats.org/package/2006/relationships"><Relationship Id="rId1" Type="http://schemas.openxmlformats.org/officeDocument/2006/relationships/package" Target="../embeddings/Feuille_Microsoft_Excel55.xlsx"/><Relationship Id="rId2" Type="http://schemas.openxmlformats.org/officeDocument/2006/relationships/chartUserShapes" Target="../drawings/drawing33.xml"/></Relationships>
</file>

<file path=ppt/charts/_rels/chart56.xml.rels><?xml version="1.0" encoding="UTF-8" standalone="yes"?>
<Relationships xmlns="http://schemas.openxmlformats.org/package/2006/relationships"><Relationship Id="rId1" Type="http://schemas.openxmlformats.org/officeDocument/2006/relationships/package" Target="../embeddings/Feuille_Microsoft_Excel56.xlsx"/><Relationship Id="rId2" Type="http://schemas.openxmlformats.org/officeDocument/2006/relationships/chartUserShapes" Target="../drawings/drawing34.xml"/></Relationships>
</file>

<file path=ppt/charts/_rels/chart57.xml.rels><?xml version="1.0" encoding="UTF-8" standalone="yes"?>
<Relationships xmlns="http://schemas.openxmlformats.org/package/2006/relationships"><Relationship Id="rId1" Type="http://schemas.openxmlformats.org/officeDocument/2006/relationships/package" Target="../embeddings/Feuille_Microsoft_Excel57.xlsx"/><Relationship Id="rId2" Type="http://schemas.openxmlformats.org/officeDocument/2006/relationships/chartUserShapes" Target="../drawings/drawing35.xml"/></Relationships>
</file>

<file path=ppt/charts/_rels/chart58.xml.rels><?xml version="1.0" encoding="UTF-8" standalone="yes"?>
<Relationships xmlns="http://schemas.openxmlformats.org/package/2006/relationships"><Relationship Id="rId1" Type="http://schemas.openxmlformats.org/officeDocument/2006/relationships/package" Target="../embeddings/Feuille_Microsoft_Excel58.xlsx"/><Relationship Id="rId2" Type="http://schemas.openxmlformats.org/officeDocument/2006/relationships/chartUserShapes" Target="../drawings/drawing36.xml"/></Relationships>
</file>

<file path=ppt/charts/_rels/chart59.xml.rels><?xml version="1.0" encoding="UTF-8" standalone="yes"?>
<Relationships xmlns="http://schemas.openxmlformats.org/package/2006/relationships"><Relationship Id="rId1" Type="http://schemas.openxmlformats.org/officeDocument/2006/relationships/package" Target="../embeddings/Feuille_Microsoft_Excel59.xlsx"/></Relationships>
</file>

<file path=ppt/charts/_rels/chart6.xml.rels><?xml version="1.0" encoding="UTF-8" standalone="yes"?>
<Relationships xmlns="http://schemas.openxmlformats.org/package/2006/relationships"><Relationship Id="rId1" Type="http://schemas.openxmlformats.org/officeDocument/2006/relationships/package" Target="../embeddings/Feuille_Microsoft_Excel6.xlsx"/></Relationships>
</file>

<file path=ppt/charts/_rels/chart60.xml.rels><?xml version="1.0" encoding="UTF-8" standalone="yes"?>
<Relationships xmlns="http://schemas.openxmlformats.org/package/2006/relationships"><Relationship Id="rId1" Type="http://schemas.openxmlformats.org/officeDocument/2006/relationships/package" Target="../embeddings/Feuille_Microsoft_Excel60.xlsx"/><Relationship Id="rId2" Type="http://schemas.openxmlformats.org/officeDocument/2006/relationships/chartUserShapes" Target="../drawings/drawing37.xml"/></Relationships>
</file>

<file path=ppt/charts/_rels/chart61.xml.rels><?xml version="1.0" encoding="UTF-8" standalone="yes"?>
<Relationships xmlns="http://schemas.openxmlformats.org/package/2006/relationships"><Relationship Id="rId1" Type="http://schemas.openxmlformats.org/officeDocument/2006/relationships/package" Target="../embeddings/Feuille_Microsoft_Excel61.xlsx"/></Relationships>
</file>

<file path=ppt/charts/_rels/chart62.xml.rels><?xml version="1.0" encoding="UTF-8" standalone="yes"?>
<Relationships xmlns="http://schemas.openxmlformats.org/package/2006/relationships"><Relationship Id="rId1" Type="http://schemas.openxmlformats.org/officeDocument/2006/relationships/package" Target="../embeddings/Feuille_Microsoft_Excel62.xlsx"/></Relationships>
</file>

<file path=ppt/charts/_rels/chart63.xml.rels><?xml version="1.0" encoding="UTF-8" standalone="yes"?>
<Relationships xmlns="http://schemas.openxmlformats.org/package/2006/relationships"><Relationship Id="rId1" Type="http://schemas.openxmlformats.org/officeDocument/2006/relationships/package" Target="../embeddings/Feuille_Microsoft_Excel63.xlsx"/></Relationships>
</file>

<file path=ppt/charts/_rels/chart64.xml.rels><?xml version="1.0" encoding="UTF-8" standalone="yes"?>
<Relationships xmlns="http://schemas.openxmlformats.org/package/2006/relationships"><Relationship Id="rId1" Type="http://schemas.openxmlformats.org/officeDocument/2006/relationships/package" Target="../embeddings/Feuille_Microsoft_Excel64.xlsx"/></Relationships>
</file>

<file path=ppt/charts/_rels/chart65.xml.rels><?xml version="1.0" encoding="UTF-8" standalone="yes"?>
<Relationships xmlns="http://schemas.openxmlformats.org/package/2006/relationships"><Relationship Id="rId1" Type="http://schemas.openxmlformats.org/officeDocument/2006/relationships/package" Target="../embeddings/Feuille_Microsoft_Excel65.xlsx"/><Relationship Id="rId2" Type="http://schemas.openxmlformats.org/officeDocument/2006/relationships/chartUserShapes" Target="../drawings/drawing38.xml"/></Relationships>
</file>

<file path=ppt/charts/_rels/chart66.xml.rels><?xml version="1.0" encoding="UTF-8" standalone="yes"?>
<Relationships xmlns="http://schemas.openxmlformats.org/package/2006/relationships"><Relationship Id="rId1" Type="http://schemas.openxmlformats.org/officeDocument/2006/relationships/package" Target="../embeddings/Feuille_Microsoft_Excel66.xlsx"/><Relationship Id="rId2" Type="http://schemas.openxmlformats.org/officeDocument/2006/relationships/chartUserShapes" Target="../drawings/drawing39.xml"/></Relationships>
</file>

<file path=ppt/charts/_rels/chart67.xml.rels><?xml version="1.0" encoding="UTF-8" standalone="yes"?>
<Relationships xmlns="http://schemas.openxmlformats.org/package/2006/relationships"><Relationship Id="rId1" Type="http://schemas.openxmlformats.org/officeDocument/2006/relationships/package" Target="../embeddings/Feuille_Microsoft_Excel67.xlsx"/><Relationship Id="rId2" Type="http://schemas.openxmlformats.org/officeDocument/2006/relationships/chartUserShapes" Target="../drawings/drawing40.xml"/></Relationships>
</file>

<file path=ppt/charts/_rels/chart68.xml.rels><?xml version="1.0" encoding="UTF-8" standalone="yes"?>
<Relationships xmlns="http://schemas.openxmlformats.org/package/2006/relationships"><Relationship Id="rId1" Type="http://schemas.openxmlformats.org/officeDocument/2006/relationships/package" Target="../embeddings/Feuille_Microsoft_Excel68.xlsx"/></Relationships>
</file>

<file path=ppt/charts/_rels/chart69.xml.rels><?xml version="1.0" encoding="UTF-8" standalone="yes"?>
<Relationships xmlns="http://schemas.openxmlformats.org/package/2006/relationships"><Relationship Id="rId1" Type="http://schemas.openxmlformats.org/officeDocument/2006/relationships/package" Target="../embeddings/Feuille_Microsoft_Excel69.xlsx"/><Relationship Id="rId2" Type="http://schemas.openxmlformats.org/officeDocument/2006/relationships/chartUserShapes" Target="../drawings/drawing41.xml"/></Relationships>
</file>

<file path=ppt/charts/_rels/chart7.xml.rels><?xml version="1.0" encoding="UTF-8" standalone="yes"?>
<Relationships xmlns="http://schemas.openxmlformats.org/package/2006/relationships"><Relationship Id="rId1" Type="http://schemas.openxmlformats.org/officeDocument/2006/relationships/package" Target="../embeddings/Feuille_Microsoft_Excel7.xlsx"/></Relationships>
</file>

<file path=ppt/charts/_rels/chart70.xml.rels><?xml version="1.0" encoding="UTF-8" standalone="yes"?>
<Relationships xmlns="http://schemas.openxmlformats.org/package/2006/relationships"><Relationship Id="rId1" Type="http://schemas.openxmlformats.org/officeDocument/2006/relationships/package" Target="../embeddings/Feuille_Microsoft_Excel70.xlsx"/></Relationships>
</file>

<file path=ppt/charts/_rels/chart71.xml.rels><?xml version="1.0" encoding="UTF-8" standalone="yes"?>
<Relationships xmlns="http://schemas.openxmlformats.org/package/2006/relationships"><Relationship Id="rId1" Type="http://schemas.openxmlformats.org/officeDocument/2006/relationships/package" Target="../embeddings/Feuille_Microsoft_Excel71.xlsx"/></Relationships>
</file>

<file path=ppt/charts/_rels/chart72.xml.rels><?xml version="1.0" encoding="UTF-8" standalone="yes"?>
<Relationships xmlns="http://schemas.openxmlformats.org/package/2006/relationships"><Relationship Id="rId1" Type="http://schemas.openxmlformats.org/officeDocument/2006/relationships/package" Target="../embeddings/Feuille_Microsoft_Excel72.xlsx"/></Relationships>
</file>

<file path=ppt/charts/_rels/chart73.xml.rels><?xml version="1.0" encoding="UTF-8" standalone="yes"?>
<Relationships xmlns="http://schemas.openxmlformats.org/package/2006/relationships"><Relationship Id="rId1" Type="http://schemas.openxmlformats.org/officeDocument/2006/relationships/package" Target="../embeddings/Feuille_Microsoft_Excel73.xlsx"/></Relationships>
</file>

<file path=ppt/charts/_rels/chart74.xml.rels><?xml version="1.0" encoding="UTF-8" standalone="yes"?>
<Relationships xmlns="http://schemas.openxmlformats.org/package/2006/relationships"><Relationship Id="rId1" Type="http://schemas.openxmlformats.org/officeDocument/2006/relationships/package" Target="../embeddings/Feuille_Microsoft_Excel74.xlsx"/></Relationships>
</file>

<file path=ppt/charts/_rels/chart75.xml.rels><?xml version="1.0" encoding="UTF-8" standalone="yes"?>
<Relationships xmlns="http://schemas.openxmlformats.org/package/2006/relationships"><Relationship Id="rId1" Type="http://schemas.openxmlformats.org/officeDocument/2006/relationships/package" Target="../embeddings/Feuille_Microsoft_Excel75.xlsx"/></Relationships>
</file>

<file path=ppt/charts/_rels/chart76.xml.rels><?xml version="1.0" encoding="UTF-8" standalone="yes"?>
<Relationships xmlns="http://schemas.openxmlformats.org/package/2006/relationships"><Relationship Id="rId1" Type="http://schemas.openxmlformats.org/officeDocument/2006/relationships/package" Target="../embeddings/Feuille_Microsoft_Excel76.xlsx"/></Relationships>
</file>

<file path=ppt/charts/_rels/chart77.xml.rels><?xml version="1.0" encoding="UTF-8" standalone="yes"?>
<Relationships xmlns="http://schemas.openxmlformats.org/package/2006/relationships"><Relationship Id="rId1" Type="http://schemas.openxmlformats.org/officeDocument/2006/relationships/package" Target="../embeddings/Feuille_Microsoft_Excel77.xlsx"/></Relationships>
</file>

<file path=ppt/charts/_rels/chart78.xml.rels><?xml version="1.0" encoding="UTF-8" standalone="yes"?>
<Relationships xmlns="http://schemas.openxmlformats.org/package/2006/relationships"><Relationship Id="rId1" Type="http://schemas.openxmlformats.org/officeDocument/2006/relationships/package" Target="../embeddings/Feuille_Microsoft_Excel78.xlsx"/></Relationships>
</file>

<file path=ppt/charts/_rels/chart79.xml.rels><?xml version="1.0" encoding="UTF-8" standalone="yes"?>
<Relationships xmlns="http://schemas.openxmlformats.org/package/2006/relationships"><Relationship Id="rId1" Type="http://schemas.openxmlformats.org/officeDocument/2006/relationships/package" Target="../embeddings/Feuille_Microsoft_Excel79.xlsx"/></Relationships>
</file>

<file path=ppt/charts/_rels/chart8.xml.rels><?xml version="1.0" encoding="UTF-8" standalone="yes"?>
<Relationships xmlns="http://schemas.openxmlformats.org/package/2006/relationships"><Relationship Id="rId1" Type="http://schemas.openxmlformats.org/officeDocument/2006/relationships/package" Target="../embeddings/Feuille_Microsoft_Excel8.xlsx"/><Relationship Id="rId2" Type="http://schemas.openxmlformats.org/officeDocument/2006/relationships/chartUserShapes" Target="../drawings/drawing4.xml"/></Relationships>
</file>

<file path=ppt/charts/_rels/chart80.xml.rels><?xml version="1.0" encoding="UTF-8" standalone="yes"?>
<Relationships xmlns="http://schemas.openxmlformats.org/package/2006/relationships"><Relationship Id="rId1" Type="http://schemas.openxmlformats.org/officeDocument/2006/relationships/package" Target="../embeddings/Feuille_Microsoft_Excel80.xlsx"/></Relationships>
</file>

<file path=ppt/charts/_rels/chart81.xml.rels><?xml version="1.0" encoding="UTF-8" standalone="yes"?>
<Relationships xmlns="http://schemas.openxmlformats.org/package/2006/relationships"><Relationship Id="rId1" Type="http://schemas.openxmlformats.org/officeDocument/2006/relationships/package" Target="../embeddings/Feuille_Microsoft_Excel81.xlsx"/></Relationships>
</file>

<file path=ppt/charts/_rels/chart82.xml.rels><?xml version="1.0" encoding="UTF-8" standalone="yes"?>
<Relationships xmlns="http://schemas.openxmlformats.org/package/2006/relationships"><Relationship Id="rId1" Type="http://schemas.openxmlformats.org/officeDocument/2006/relationships/package" Target="../embeddings/Feuille_Microsoft_Excel82.xlsx"/></Relationships>
</file>

<file path=ppt/charts/_rels/chart83.xml.rels><?xml version="1.0" encoding="UTF-8" standalone="yes"?>
<Relationships xmlns="http://schemas.openxmlformats.org/package/2006/relationships"><Relationship Id="rId1" Type="http://schemas.openxmlformats.org/officeDocument/2006/relationships/package" Target="../embeddings/Feuille_Microsoft_Excel83.xlsx"/></Relationships>
</file>

<file path=ppt/charts/_rels/chart84.xml.rels><?xml version="1.0" encoding="UTF-8" standalone="yes"?>
<Relationships xmlns="http://schemas.openxmlformats.org/package/2006/relationships"><Relationship Id="rId1" Type="http://schemas.openxmlformats.org/officeDocument/2006/relationships/package" Target="../embeddings/Feuille_Microsoft_Excel84.xlsx"/></Relationships>
</file>

<file path=ppt/charts/_rels/chart85.xml.rels><?xml version="1.0" encoding="UTF-8" standalone="yes"?>
<Relationships xmlns="http://schemas.openxmlformats.org/package/2006/relationships"><Relationship Id="rId1" Type="http://schemas.openxmlformats.org/officeDocument/2006/relationships/package" Target="../embeddings/Feuille_Microsoft_Excel85.xlsx"/></Relationships>
</file>

<file path=ppt/charts/_rels/chart86.xml.rels><?xml version="1.0" encoding="UTF-8" standalone="yes"?>
<Relationships xmlns="http://schemas.openxmlformats.org/package/2006/relationships"><Relationship Id="rId1" Type="http://schemas.openxmlformats.org/officeDocument/2006/relationships/package" Target="../embeddings/Feuille_Microsoft_Excel86.xlsx"/></Relationships>
</file>

<file path=ppt/charts/_rels/chart87.xml.rels><?xml version="1.0" encoding="UTF-8" standalone="yes"?>
<Relationships xmlns="http://schemas.openxmlformats.org/package/2006/relationships"><Relationship Id="rId1" Type="http://schemas.openxmlformats.org/officeDocument/2006/relationships/package" Target="../embeddings/Feuille_Microsoft_Excel87.xlsx"/></Relationships>
</file>

<file path=ppt/charts/_rels/chart88.xml.rels><?xml version="1.0" encoding="UTF-8" standalone="yes"?>
<Relationships xmlns="http://schemas.openxmlformats.org/package/2006/relationships"><Relationship Id="rId1" Type="http://schemas.openxmlformats.org/officeDocument/2006/relationships/package" Target="../embeddings/Feuille_Microsoft_Excel88.xlsx"/></Relationships>
</file>

<file path=ppt/charts/_rels/chart89.xml.rels><?xml version="1.0" encoding="UTF-8" standalone="yes"?>
<Relationships xmlns="http://schemas.openxmlformats.org/package/2006/relationships"><Relationship Id="rId1" Type="http://schemas.openxmlformats.org/officeDocument/2006/relationships/package" Target="../embeddings/Feuille_Microsoft_Excel89.xlsx"/></Relationships>
</file>

<file path=ppt/charts/_rels/chart9.xml.rels><?xml version="1.0" encoding="UTF-8" standalone="yes"?>
<Relationships xmlns="http://schemas.openxmlformats.org/package/2006/relationships"><Relationship Id="rId1" Type="http://schemas.openxmlformats.org/officeDocument/2006/relationships/package" Target="../embeddings/Feuille_Microsoft_Excel9.xlsx"/></Relationships>
</file>

<file path=ppt/charts/_rels/chart90.xml.rels><?xml version="1.0" encoding="UTF-8" standalone="yes"?>
<Relationships xmlns="http://schemas.openxmlformats.org/package/2006/relationships"><Relationship Id="rId1" Type="http://schemas.openxmlformats.org/officeDocument/2006/relationships/package" Target="../embeddings/Feuille_Microsoft_Excel90.xlsx"/></Relationships>
</file>

<file path=ppt/charts/_rels/chart91.xml.rels><?xml version="1.0" encoding="UTF-8" standalone="yes"?>
<Relationships xmlns="http://schemas.openxmlformats.org/package/2006/relationships"><Relationship Id="rId1" Type="http://schemas.openxmlformats.org/officeDocument/2006/relationships/package" Target="../embeddings/Feuille_Microsoft_Excel91.xlsx"/></Relationships>
</file>

<file path=ppt/charts/_rels/chart92.xml.rels><?xml version="1.0" encoding="UTF-8" standalone="yes"?>
<Relationships xmlns="http://schemas.openxmlformats.org/package/2006/relationships"><Relationship Id="rId1" Type="http://schemas.openxmlformats.org/officeDocument/2006/relationships/package" Target="../embeddings/Feuille_Microsoft_Excel92.xlsx"/></Relationships>
</file>

<file path=ppt/charts/_rels/chart93.xml.rels><?xml version="1.0" encoding="UTF-8" standalone="yes"?>
<Relationships xmlns="http://schemas.openxmlformats.org/package/2006/relationships"><Relationship Id="rId1" Type="http://schemas.openxmlformats.org/officeDocument/2006/relationships/package" Target="../embeddings/Feuille_Microsoft_Excel93.xlsx"/></Relationships>
</file>

<file path=ppt/charts/_rels/chart94.xml.rels><?xml version="1.0" encoding="UTF-8" standalone="yes"?>
<Relationships xmlns="http://schemas.openxmlformats.org/package/2006/relationships"><Relationship Id="rId1" Type="http://schemas.openxmlformats.org/officeDocument/2006/relationships/package" Target="../embeddings/Feuille_Microsoft_Excel94.xlsx"/></Relationships>
</file>

<file path=ppt/charts/_rels/chart95.xml.rels><?xml version="1.0" encoding="UTF-8" standalone="yes"?>
<Relationships xmlns="http://schemas.openxmlformats.org/package/2006/relationships"><Relationship Id="rId1" Type="http://schemas.openxmlformats.org/officeDocument/2006/relationships/package" Target="../embeddings/Feuille_Microsoft_Excel95.xlsx"/></Relationships>
</file>

<file path=ppt/charts/_rels/chart96.xml.rels><?xml version="1.0" encoding="UTF-8" standalone="yes"?>
<Relationships xmlns="http://schemas.openxmlformats.org/package/2006/relationships"><Relationship Id="rId1" Type="http://schemas.openxmlformats.org/officeDocument/2006/relationships/package" Target="../embeddings/Feuille_Microsoft_Excel96.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051221932131"/>
          <c:y val="0.0259706148060225"/>
          <c:w val="0.88948778067869"/>
          <c:h val="0.880159968878923"/>
        </c:manualLayout>
      </c:layout>
      <c:barChart>
        <c:barDir val="col"/>
        <c:grouping val="clustered"/>
        <c:varyColors val="0"/>
        <c:ser>
          <c:idx val="0"/>
          <c:order val="0"/>
          <c:tx>
            <c:strRef>
              <c:f>Feuil1!$B$1</c:f>
              <c:strCache>
                <c:ptCount val="1"/>
                <c:pt idx="0">
                  <c:v>Fréquentation totale</c:v>
                </c:pt>
              </c:strCache>
            </c:strRef>
          </c:tx>
          <c:spPr>
            <a:solidFill>
              <a:schemeClr val="accent3">
                <a:lumMod val="75000"/>
              </a:schemeClr>
            </a:solidFill>
          </c:spPr>
          <c:invertIfNegative val="0"/>
          <c:dLbls>
            <c:dLbl>
              <c:idx val="2"/>
              <c:layout>
                <c:manualLayout>
                  <c:x val="0.0515245993238427"/>
                  <c:y val="-0.00284121288917346"/>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35+ y/o (n=549)</c:v>
                </c:pt>
                <c:pt idx="1">
                  <c:v>18-34 y/o (n=393)</c:v>
                </c:pt>
                <c:pt idx="3">
                  <c:v>Total 18+ y/o (n=942)</c:v>
                </c:pt>
              </c:strCache>
            </c:strRef>
          </c:cat>
          <c:val>
            <c:numRef>
              <c:f>Feuil1!$B$2:$B$5</c:f>
              <c:numCache>
                <c:formatCode>0%</c:formatCode>
                <c:ptCount val="4"/>
                <c:pt idx="0">
                  <c:v>0.08</c:v>
                </c:pt>
                <c:pt idx="1">
                  <c:v>0.26</c:v>
                </c:pt>
                <c:pt idx="3">
                  <c:v>0.13</c:v>
                </c:pt>
              </c:numCache>
            </c:numRef>
          </c:val>
        </c:ser>
        <c:dLbls>
          <c:showLegendKey val="0"/>
          <c:showVal val="0"/>
          <c:showCatName val="0"/>
          <c:showSerName val="0"/>
          <c:showPercent val="0"/>
          <c:showBubbleSize val="0"/>
        </c:dLbls>
        <c:gapWidth val="60"/>
        <c:axId val="-2139467672"/>
        <c:axId val="-2138625240"/>
      </c:barChart>
      <c:catAx>
        <c:axId val="-2139467672"/>
        <c:scaling>
          <c:orientation val="maxMin"/>
        </c:scaling>
        <c:delete val="0"/>
        <c:axPos val="b"/>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38625240"/>
        <c:crosses val="autoZero"/>
        <c:auto val="1"/>
        <c:lblAlgn val="ctr"/>
        <c:lblOffset val="100"/>
        <c:noMultiLvlLbl val="0"/>
      </c:catAx>
      <c:valAx>
        <c:axId val="-2138625240"/>
        <c:scaling>
          <c:orientation val="minMax"/>
          <c:max val="0.6"/>
          <c:min val="0.0"/>
        </c:scaling>
        <c:delete val="1"/>
        <c:axPos val="r"/>
        <c:numFmt formatCode="0%" sourceLinked="1"/>
        <c:majorTickMark val="out"/>
        <c:minorTickMark val="none"/>
        <c:tickLblPos val="nextTo"/>
        <c:crossAx val="-213946767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Fréquentation totale</c:v>
                </c:pt>
              </c:strCache>
            </c:strRef>
          </c:tx>
          <c:spPr>
            <a:solidFill>
              <a:schemeClr val="accent3">
                <a:lumMod val="75000"/>
              </a:schemeClr>
            </a:solidFill>
          </c:spPr>
          <c:invertIfNegative val="0"/>
          <c:dLbls>
            <c:dLbl>
              <c:idx val="1"/>
              <c:layout>
                <c:manualLayout>
                  <c:x val="0.0472409081996118"/>
                  <c:y val="0.00125711944273714"/>
                </c:manualLayout>
              </c:layout>
              <c:spPr>
                <a:noFill/>
                <a:ln>
                  <a:noFill/>
                </a:ln>
                <a:effectLst/>
              </c:spPr>
              <c:txPr>
                <a:bodyPr/>
                <a:lstStyle/>
                <a:p>
                  <a:pPr>
                    <a:defRPr sz="1200" b="1">
                      <a:solidFill>
                        <a:schemeClr val="bg2">
                          <a:lumMod val="75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2"/>
              <c:layout>
                <c:manualLayout>
                  <c:x val="0.000908954195191603"/>
                  <c:y val="-0.0097794167861777"/>
                </c:manualLayout>
              </c:layout>
              <c:dLblPos val="ctr"/>
              <c:showLegendKey val="0"/>
              <c:showVal val="1"/>
              <c:showCatName val="0"/>
              <c:showSerName val="0"/>
              <c:showPercent val="0"/>
              <c:showBubbleSize val="0"/>
            </c:dLbl>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525710836190034"/>
                  <c:y val="5.46336133306017E-7"/>
                </c:manualLayout>
              </c:layout>
              <c:spPr>
                <a:noFill/>
                <a:ln>
                  <a:noFill/>
                </a:ln>
                <a:effectLst/>
              </c:spPr>
              <c:txPr>
                <a:bodyPr/>
                <a:lstStyle/>
                <a:p>
                  <a:pPr>
                    <a:defRPr sz="1200" b="1">
                      <a:solidFill>
                        <a:schemeClr val="bg2">
                          <a:lumMod val="75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491969797532512"/>
                  <c:y val="1.63900839991805E-6"/>
                </c:manualLayout>
              </c:layout>
              <c:spPr>
                <a:noFill/>
                <a:ln>
                  <a:noFill/>
                </a:ln>
                <a:effectLst/>
              </c:spPr>
              <c:txPr>
                <a:bodyPr/>
                <a:lstStyle/>
                <a:p>
                  <a:pPr>
                    <a:defRPr sz="1200" b="1">
                      <a:solidFill>
                        <a:schemeClr val="bg2">
                          <a:lumMod val="75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543478087588007"/>
                  <c:y val="-0.00284067472512463"/>
                </c:manualLayout>
              </c:layout>
              <c:spPr>
                <a:noFill/>
                <a:ln>
                  <a:noFill/>
                </a:ln>
                <a:effectLst/>
              </c:spPr>
              <c:txPr>
                <a:bodyPr/>
                <a:lstStyle/>
                <a:p>
                  <a:pPr>
                    <a:defRPr sz="1200" b="1">
                      <a:solidFill>
                        <a:schemeClr val="bg2">
                          <a:lumMod val="75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0.0475993353289054"/>
                  <c:y val="-0.00472471488083043"/>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Your immediate family circle (parents, brothers, sisters)</c:v>
                </c:pt>
                <c:pt idx="1">
                  <c:v>Your extended family circle (uncles, aunts, cousins, grand-parents, etc.)</c:v>
                </c:pt>
                <c:pt idx="2">
                  <c:v>Your spouse / partner, your children</c:v>
                </c:pt>
                <c:pt idx="3">
                  <c:v>Your circle of friends</c:v>
                </c:pt>
                <c:pt idx="4">
                  <c:v>The management of the company you work for</c:v>
                </c:pt>
                <c:pt idx="5">
                  <c:v>Your coworkers</c:v>
                </c:pt>
                <c:pt idx="6">
                  <c:v>The management/staff at your school / educational establishment</c:v>
                </c:pt>
                <c:pt idx="7">
                  <c:v>Your classmates</c:v>
                </c:pt>
              </c:strCache>
            </c:strRef>
          </c:cat>
          <c:val>
            <c:numRef>
              <c:f>Feuil1!$B$2:$B$9</c:f>
              <c:numCache>
                <c:formatCode>0%</c:formatCode>
                <c:ptCount val="8"/>
                <c:pt idx="0">
                  <c:v>0.29</c:v>
                </c:pt>
                <c:pt idx="1">
                  <c:v>0.06</c:v>
                </c:pt>
                <c:pt idx="2">
                  <c:v>0.21</c:v>
                </c:pt>
                <c:pt idx="3">
                  <c:v>0.67</c:v>
                </c:pt>
                <c:pt idx="4">
                  <c:v>0.03</c:v>
                </c:pt>
                <c:pt idx="5">
                  <c:v>0.05</c:v>
                </c:pt>
                <c:pt idx="6">
                  <c:v>0.02</c:v>
                </c:pt>
                <c:pt idx="7">
                  <c:v>0.04</c:v>
                </c:pt>
              </c:numCache>
            </c:numRef>
          </c:val>
        </c:ser>
        <c:dLbls>
          <c:showLegendKey val="0"/>
          <c:showVal val="0"/>
          <c:showCatName val="0"/>
          <c:showSerName val="0"/>
          <c:showPercent val="0"/>
          <c:showBubbleSize val="0"/>
        </c:dLbls>
        <c:gapWidth val="60"/>
        <c:overlap val="100"/>
        <c:axId val="-2134949992"/>
        <c:axId val="-2134946664"/>
      </c:barChart>
      <c:catAx>
        <c:axId val="-213494999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34946664"/>
        <c:crosses val="autoZero"/>
        <c:auto val="1"/>
        <c:lblAlgn val="ctr"/>
        <c:lblOffset val="100"/>
        <c:noMultiLvlLbl val="0"/>
      </c:catAx>
      <c:valAx>
        <c:axId val="-2134946664"/>
        <c:scaling>
          <c:orientation val="minMax"/>
          <c:max val="1.1"/>
          <c:min val="0.0"/>
        </c:scaling>
        <c:delete val="1"/>
        <c:axPos val="t"/>
        <c:numFmt formatCode="0%" sourceLinked="1"/>
        <c:majorTickMark val="out"/>
        <c:minorTickMark val="none"/>
        <c:tickLblPos val="nextTo"/>
        <c:crossAx val="-213494999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
          <c:y val="0.0231150158559052"/>
          <c:w val="0.521652513081136"/>
          <c:h val="0.883015731783248"/>
        </c:manualLayout>
      </c:layout>
      <c:barChart>
        <c:barDir val="bar"/>
        <c:grouping val="stacked"/>
        <c:varyColors val="0"/>
        <c:ser>
          <c:idx val="0"/>
          <c:order val="0"/>
          <c:tx>
            <c:strRef>
              <c:f>Feuil1!$B$1</c:f>
              <c:strCache>
                <c:ptCount val="1"/>
                <c:pt idx="0">
                  <c:v>Very strong hesitation</c:v>
                </c:pt>
              </c:strCache>
            </c:strRef>
          </c:tx>
          <c:spPr>
            <a:solidFill>
              <a:schemeClr val="accent3">
                <a:lumMod val="75000"/>
              </a:schemeClr>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0.00771605032031324"/>
                  <c:y val="0.0"/>
                </c:manualLayout>
              </c:layout>
              <c:dLblPos val="ctr"/>
              <c:showLegendKey val="0"/>
              <c:showVal val="1"/>
              <c:showCatName val="0"/>
              <c:showSerName val="0"/>
              <c:showPercent val="0"/>
              <c:showBubbleSize val="0"/>
            </c:dLbl>
            <c:dLbl>
              <c:idx val="16"/>
              <c:layout>
                <c:manualLayout>
                  <c:x val="0.00771605032031324"/>
                  <c:y val="0.0"/>
                </c:manualLayout>
              </c:layout>
              <c:dLblPos val="ctr"/>
              <c:showLegendKey val="0"/>
              <c:showVal val="1"/>
              <c:showCatName val="0"/>
              <c:showSerName val="0"/>
              <c:showPercent val="0"/>
              <c:showBubbleSize val="0"/>
            </c:dLbl>
            <c:dLbl>
              <c:idx val="17"/>
              <c:layout>
                <c:manualLayout>
                  <c:x val="0.00617284025625058"/>
                  <c:y val="9.50620746134456E-17"/>
                </c:manualLayout>
              </c:layout>
              <c:dLblPos val="ctr"/>
              <c:showLegendKey val="0"/>
              <c:showVal val="1"/>
              <c:showCatName val="0"/>
              <c:showSerName val="0"/>
              <c:showPercent val="0"/>
              <c:showBubbleSize val="0"/>
            </c:dLbl>
            <c:dLbl>
              <c:idx val="18"/>
              <c:layout>
                <c:manualLayout>
                  <c:x val="0.00771605032031335"/>
                  <c:y val="0.0"/>
                </c:manualLayout>
              </c:layout>
              <c:dLblPos val="ctr"/>
              <c:showLegendKey val="0"/>
              <c:showVal val="1"/>
              <c:showCatName val="0"/>
              <c:showSerName val="0"/>
              <c:showPercent val="0"/>
              <c:showBubbleSize val="0"/>
            </c:dLbl>
            <c:dLbl>
              <c:idx val="19"/>
              <c:layout>
                <c:manualLayout>
                  <c:x val="0.0169753107046893"/>
                  <c:y val="2.0414425077733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Your immediate family circle (parents, brothers, sisters) (n=1419)</c:v>
                </c:pt>
                <c:pt idx="1">
                  <c:v>Your extended family circle (uncles, aunts, cousins, grand-parents, etc.) (n=1062)</c:v>
                </c:pt>
                <c:pt idx="2">
                  <c:v>Your spouse / partner, your children (n=569)</c:v>
                </c:pt>
                <c:pt idx="3">
                  <c:v>The management of the company you work for (n=641)</c:v>
                </c:pt>
                <c:pt idx="4">
                  <c:v>Your coworkers (n=802)</c:v>
                </c:pt>
                <c:pt idx="5">
                  <c:v>The management/staff at your school / educational establishment (n=701)</c:v>
                </c:pt>
                <c:pt idx="6">
                  <c:v>Your classmates (n=929)</c:v>
                </c:pt>
                <c:pt idx="7">
                  <c:v>Your circle of friends (n=1613)</c:v>
                </c:pt>
              </c:strCache>
            </c:strRef>
          </c:cat>
          <c:val>
            <c:numRef>
              <c:f>Feuil1!$B$2:$B$9</c:f>
              <c:numCache>
                <c:formatCode>0%</c:formatCode>
                <c:ptCount val="8"/>
                <c:pt idx="0">
                  <c:v>0.33</c:v>
                </c:pt>
                <c:pt idx="1">
                  <c:v>0.29</c:v>
                </c:pt>
                <c:pt idx="2">
                  <c:v>0.2</c:v>
                </c:pt>
                <c:pt idx="3">
                  <c:v>0.16</c:v>
                </c:pt>
                <c:pt idx="4">
                  <c:v>0.15</c:v>
                </c:pt>
                <c:pt idx="5">
                  <c:v>0.15</c:v>
                </c:pt>
                <c:pt idx="6">
                  <c:v>0.14</c:v>
                </c:pt>
                <c:pt idx="7">
                  <c:v>0.1</c:v>
                </c:pt>
              </c:numCache>
            </c:numRef>
          </c:val>
        </c:ser>
        <c:ser>
          <c:idx val="1"/>
          <c:order val="1"/>
          <c:tx>
            <c:strRef>
              <c:f>Feuil1!$C$1</c:f>
              <c:strCache>
                <c:ptCount val="1"/>
                <c:pt idx="0">
                  <c:v>Pretty strong hesitation</c:v>
                </c:pt>
              </c:strCache>
            </c:strRef>
          </c:tx>
          <c:spPr>
            <a:solidFill>
              <a:schemeClr val="accent3">
                <a:lumMod val="60000"/>
                <a:lumOff val="40000"/>
              </a:schemeClr>
            </a:solidFill>
          </c:spPr>
          <c:invertIfNegative val="0"/>
          <c:dLbls>
            <c:dLbl>
              <c:idx val="19"/>
              <c:layout>
                <c:manualLayout>
                  <c:x val="0.0154321006406266"/>
                  <c:y val="0.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Your immediate family circle (parents, brothers, sisters) (n=1419)</c:v>
                </c:pt>
                <c:pt idx="1">
                  <c:v>Your extended family circle (uncles, aunts, cousins, grand-parents, etc.) (n=1062)</c:v>
                </c:pt>
                <c:pt idx="2">
                  <c:v>Your spouse / partner, your children (n=569)</c:v>
                </c:pt>
                <c:pt idx="3">
                  <c:v>The management of the company you work for (n=641)</c:v>
                </c:pt>
                <c:pt idx="4">
                  <c:v>Your coworkers (n=802)</c:v>
                </c:pt>
                <c:pt idx="5">
                  <c:v>The management/staff at your school / educational establishment (n=701)</c:v>
                </c:pt>
                <c:pt idx="6">
                  <c:v>Your classmates (n=929)</c:v>
                </c:pt>
                <c:pt idx="7">
                  <c:v>Your circle of friends (n=1613)</c:v>
                </c:pt>
              </c:strCache>
            </c:strRef>
          </c:cat>
          <c:val>
            <c:numRef>
              <c:f>Feuil1!$C$2:$C$9</c:f>
              <c:numCache>
                <c:formatCode>0%</c:formatCode>
                <c:ptCount val="8"/>
                <c:pt idx="0">
                  <c:v>0.3</c:v>
                </c:pt>
                <c:pt idx="1">
                  <c:v>0.34</c:v>
                </c:pt>
                <c:pt idx="2">
                  <c:v>0.09</c:v>
                </c:pt>
                <c:pt idx="3">
                  <c:v>0.25</c:v>
                </c:pt>
                <c:pt idx="4">
                  <c:v>0.22</c:v>
                </c:pt>
                <c:pt idx="5">
                  <c:v>0.21</c:v>
                </c:pt>
                <c:pt idx="6">
                  <c:v>0.27</c:v>
                </c:pt>
                <c:pt idx="7">
                  <c:v>0.19</c:v>
                </c:pt>
              </c:numCache>
            </c:numRef>
          </c:val>
        </c:ser>
        <c:ser>
          <c:idx val="2"/>
          <c:order val="2"/>
          <c:tx>
            <c:strRef>
              <c:f>Feuil1!$D$1</c:f>
              <c:strCache>
                <c:ptCount val="1"/>
                <c:pt idx="0">
                  <c:v>Slight hesitation</c:v>
                </c:pt>
              </c:strCache>
            </c:strRef>
          </c:tx>
          <c:spPr>
            <a:solidFill>
              <a:schemeClr val="accent3">
                <a:lumMod val="40000"/>
                <a:lumOff val="60000"/>
              </a:schemeClr>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Feuil1!$A$2:$A$9</c:f>
              <c:strCache>
                <c:ptCount val="8"/>
                <c:pt idx="0">
                  <c:v>Your immediate family circle (parents, brothers, sisters) (n=1419)</c:v>
                </c:pt>
                <c:pt idx="1">
                  <c:v>Your extended family circle (uncles, aunts, cousins, grand-parents, etc.) (n=1062)</c:v>
                </c:pt>
                <c:pt idx="2">
                  <c:v>Your spouse / partner, your children (n=569)</c:v>
                </c:pt>
                <c:pt idx="3">
                  <c:v>The management of the company you work for (n=641)</c:v>
                </c:pt>
                <c:pt idx="4">
                  <c:v>Your coworkers (n=802)</c:v>
                </c:pt>
                <c:pt idx="5">
                  <c:v>The management/staff at your school / educational establishment (n=701)</c:v>
                </c:pt>
                <c:pt idx="6">
                  <c:v>Your classmates (n=929)</c:v>
                </c:pt>
                <c:pt idx="7">
                  <c:v>Your circle of friends (n=1613)</c:v>
                </c:pt>
              </c:strCache>
            </c:strRef>
          </c:cat>
          <c:val>
            <c:numRef>
              <c:f>Feuil1!$D$2:$D$9</c:f>
              <c:numCache>
                <c:formatCode>0%</c:formatCode>
                <c:ptCount val="8"/>
                <c:pt idx="0">
                  <c:v>0.24</c:v>
                </c:pt>
                <c:pt idx="1">
                  <c:v>0.26</c:v>
                </c:pt>
                <c:pt idx="2">
                  <c:v>0.18</c:v>
                </c:pt>
                <c:pt idx="3">
                  <c:v>0.32</c:v>
                </c:pt>
                <c:pt idx="4">
                  <c:v>0.36</c:v>
                </c:pt>
                <c:pt idx="5">
                  <c:v>0.34</c:v>
                </c:pt>
                <c:pt idx="6">
                  <c:v>0.33</c:v>
                </c:pt>
                <c:pt idx="7">
                  <c:v>0.38</c:v>
                </c:pt>
              </c:numCache>
            </c:numRef>
          </c:val>
        </c:ser>
        <c:ser>
          <c:idx val="3"/>
          <c:order val="3"/>
          <c:tx>
            <c:strRef>
              <c:f>Feuil1!$E$1</c:f>
              <c:strCache>
                <c:ptCount val="1"/>
                <c:pt idx="0">
                  <c:v>No hesitation</c:v>
                </c:pt>
              </c:strCache>
            </c:strRef>
          </c:tx>
          <c:spPr>
            <a:solidFill>
              <a:schemeClr val="bg1">
                <a:lumMod val="65000"/>
              </a:schemeClr>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Feuil1!$A$2:$A$9</c:f>
              <c:strCache>
                <c:ptCount val="8"/>
                <c:pt idx="0">
                  <c:v>Your immediate family circle (parents, brothers, sisters) (n=1419)</c:v>
                </c:pt>
                <c:pt idx="1">
                  <c:v>Your extended family circle (uncles, aunts, cousins, grand-parents, etc.) (n=1062)</c:v>
                </c:pt>
                <c:pt idx="2">
                  <c:v>Your spouse / partner, your children (n=569)</c:v>
                </c:pt>
                <c:pt idx="3">
                  <c:v>The management of the company you work for (n=641)</c:v>
                </c:pt>
                <c:pt idx="4">
                  <c:v>Your coworkers (n=802)</c:v>
                </c:pt>
                <c:pt idx="5">
                  <c:v>The management/staff at your school / educational establishment (n=701)</c:v>
                </c:pt>
                <c:pt idx="6">
                  <c:v>Your classmates (n=929)</c:v>
                </c:pt>
                <c:pt idx="7">
                  <c:v>Your circle of friends (n=1613)</c:v>
                </c:pt>
              </c:strCache>
            </c:strRef>
          </c:cat>
          <c:val>
            <c:numRef>
              <c:f>Feuil1!$E$2:$E$9</c:f>
              <c:numCache>
                <c:formatCode>0%</c:formatCode>
                <c:ptCount val="8"/>
                <c:pt idx="0">
                  <c:v>0.13</c:v>
                </c:pt>
                <c:pt idx="1">
                  <c:v>0.11</c:v>
                </c:pt>
                <c:pt idx="2">
                  <c:v>0.53</c:v>
                </c:pt>
                <c:pt idx="3">
                  <c:v>0.28</c:v>
                </c:pt>
                <c:pt idx="4">
                  <c:v>0.27</c:v>
                </c:pt>
                <c:pt idx="5">
                  <c:v>0.3</c:v>
                </c:pt>
                <c:pt idx="6">
                  <c:v>0.26</c:v>
                </c:pt>
                <c:pt idx="7">
                  <c:v>0.33</c:v>
                </c:pt>
              </c:numCache>
            </c:numRef>
          </c:val>
        </c:ser>
        <c:dLbls>
          <c:showLegendKey val="0"/>
          <c:showVal val="0"/>
          <c:showCatName val="0"/>
          <c:showSerName val="0"/>
          <c:showPercent val="0"/>
          <c:showBubbleSize val="0"/>
        </c:dLbls>
        <c:gapWidth val="60"/>
        <c:overlap val="100"/>
        <c:axId val="-2133219832"/>
        <c:axId val="-2133216616"/>
      </c:barChart>
      <c:catAx>
        <c:axId val="-2133219832"/>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33216616"/>
        <c:crosses val="autoZero"/>
        <c:auto val="1"/>
        <c:lblAlgn val="ctr"/>
        <c:lblOffset val="100"/>
        <c:noMultiLvlLbl val="0"/>
      </c:catAx>
      <c:valAx>
        <c:axId val="-2133216616"/>
        <c:scaling>
          <c:orientation val="minMax"/>
          <c:max val="1.1"/>
          <c:min val="0.0"/>
        </c:scaling>
        <c:delete val="1"/>
        <c:axPos val="t"/>
        <c:numFmt formatCode="0%" sourceLinked="1"/>
        <c:majorTickMark val="out"/>
        <c:minorTickMark val="none"/>
        <c:tickLblPos val="nextTo"/>
        <c:crossAx val="-2133219832"/>
        <c:crosses val="autoZero"/>
        <c:crossBetween val="between"/>
        <c:majorUnit val="0.2"/>
        <c:minorUnit val="0.02"/>
      </c:valAx>
    </c:plotArea>
    <c:legend>
      <c:legendPos val="b"/>
      <c:layout>
        <c:manualLayout>
          <c:xMode val="edge"/>
          <c:yMode val="edge"/>
          <c:x val="0.285516823194472"/>
          <c:y val="0.933714153882892"/>
          <c:w val="0.705158029866823"/>
          <c:h val="0.0662858461171077"/>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1275549304271"/>
          <c:y val="0.0259706148060225"/>
          <c:w val="0.387244443904381"/>
          <c:h val="0.89152472906686"/>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dLbl>
              <c:idx val="11"/>
              <c:layout>
                <c:manualLayout>
                  <c:x val="0.0236755469244883"/>
                  <c:y val="0.00284434493487806"/>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12"/>
              <c:layout>
                <c:manualLayout>
                  <c:x val="0.0326428093995355"/>
                  <c:y val="0.0056844392362998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Feuil1!$A$2:$A$14</c:f>
              <c:strCache>
                <c:ptCount val="13"/>
                <c:pt idx="0">
                  <c:v>Fear of being rejected</c:v>
                </c:pt>
                <c:pt idx="1">
                  <c:v>Fear that they would look at me differently </c:v>
                </c:pt>
                <c:pt idx="2">
                  <c:v>Fear that they would not understand me</c:v>
                </c:pt>
                <c:pt idx="3">
                  <c:v>Fear of disappointing them</c:v>
                </c:pt>
                <c:pt idx="4">
                  <c:v>Fear of making them uncomfortable</c:v>
                </c:pt>
                <c:pt idx="5">
                  <c:v>Because it’s private and doesn’t really concern them</c:v>
                </c:pt>
                <c:pt idx="6">
                  <c:v>Fear that they would want to change me</c:v>
                </c:pt>
                <c:pt idx="7">
                  <c:v>Fear that they would not like me as much</c:v>
                </c:pt>
                <c:pt idx="8">
                  <c:v>Fear of hurting them</c:v>
                </c:pt>
                <c:pt idx="9">
                  <c:v>Fear that they would be afraid for me (for my happiness, quality of life)</c:v>
                </c:pt>
                <c:pt idx="10">
                  <c:v>Fear that they would make fun of me</c:v>
                </c:pt>
                <c:pt idx="11">
                  <c:v>Very religious/traditional family / Religion</c:v>
                </c:pt>
                <c:pt idx="12">
                  <c:v>Other</c:v>
                </c:pt>
              </c:strCache>
            </c:strRef>
          </c:cat>
          <c:val>
            <c:numRef>
              <c:f>Feuil1!$B$2:$B$14</c:f>
              <c:numCache>
                <c:formatCode>0%</c:formatCode>
                <c:ptCount val="13"/>
                <c:pt idx="0">
                  <c:v>0.53</c:v>
                </c:pt>
                <c:pt idx="1">
                  <c:v>0.47</c:v>
                </c:pt>
                <c:pt idx="2">
                  <c:v>0.32</c:v>
                </c:pt>
                <c:pt idx="3">
                  <c:v>0.27</c:v>
                </c:pt>
                <c:pt idx="4">
                  <c:v>0.26</c:v>
                </c:pt>
                <c:pt idx="5">
                  <c:v>0.23</c:v>
                </c:pt>
                <c:pt idx="6">
                  <c:v>0.16</c:v>
                </c:pt>
                <c:pt idx="7">
                  <c:v>0.15</c:v>
                </c:pt>
                <c:pt idx="8">
                  <c:v>0.14</c:v>
                </c:pt>
                <c:pt idx="9">
                  <c:v>0.12</c:v>
                </c:pt>
                <c:pt idx="10">
                  <c:v>0.1</c:v>
                </c:pt>
                <c:pt idx="11">
                  <c:v>0.01</c:v>
                </c:pt>
                <c:pt idx="12">
                  <c:v>0.02</c:v>
                </c:pt>
              </c:numCache>
            </c:numRef>
          </c:val>
        </c:ser>
        <c:dLbls>
          <c:showLegendKey val="0"/>
          <c:showVal val="0"/>
          <c:showCatName val="0"/>
          <c:showSerName val="0"/>
          <c:showPercent val="0"/>
          <c:showBubbleSize val="0"/>
        </c:dLbls>
        <c:gapWidth val="60"/>
        <c:overlap val="100"/>
        <c:axId val="-2133131368"/>
        <c:axId val="-2133128248"/>
      </c:barChart>
      <c:catAx>
        <c:axId val="-2133131368"/>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33128248"/>
        <c:crosses val="autoZero"/>
        <c:auto val="1"/>
        <c:lblAlgn val="ctr"/>
        <c:lblOffset val="100"/>
        <c:noMultiLvlLbl val="0"/>
      </c:catAx>
      <c:valAx>
        <c:axId val="-2133128248"/>
        <c:scaling>
          <c:orientation val="minMax"/>
          <c:min val="0.0"/>
        </c:scaling>
        <c:delete val="1"/>
        <c:axPos val="t"/>
        <c:numFmt formatCode="0%" sourceLinked="1"/>
        <c:majorTickMark val="out"/>
        <c:minorTickMark val="none"/>
        <c:tickLblPos val="nextTo"/>
        <c:crossAx val="-213313136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0822742787465"/>
          <c:y val="0.0259706148060225"/>
          <c:w val="0.499177257212535"/>
          <c:h val="0.863112600175126"/>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515245993238429"/>
                  <c:y val="-0.00568108347304494"/>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8"/>
              <c:layout>
                <c:manualLayout>
                  <c:x val="0.0373109167517483"/>
                  <c:y val="-0.00568242577834681"/>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Feuil1!$A$2:$A$10</c:f>
              <c:strCache>
                <c:ptCount val="9"/>
                <c:pt idx="0">
                  <c:v>Fear that they would pull away from me</c:v>
                </c:pt>
                <c:pt idx="1">
                  <c:v>Fear of being rejected</c:v>
                </c:pt>
                <c:pt idx="2">
                  <c:v>Fear that they would look at me differently </c:v>
                </c:pt>
                <c:pt idx="3">
                  <c:v>Fear of making them uncomfortable</c:v>
                </c:pt>
                <c:pt idx="4">
                  <c:v>Fear that they would not understand me</c:v>
                </c:pt>
                <c:pt idx="5">
                  <c:v>Because it’s private and doesn’t really concern them</c:v>
                </c:pt>
                <c:pt idx="6">
                  <c:v>Fear that they would make fun of me</c:v>
                </c:pt>
                <c:pt idx="7">
                  <c:v>Fear that they would want to change me</c:v>
                </c:pt>
                <c:pt idx="8">
                  <c:v>Other</c:v>
                </c:pt>
              </c:strCache>
            </c:strRef>
          </c:cat>
          <c:val>
            <c:numRef>
              <c:f>Feuil1!$B$2:$B$10</c:f>
              <c:numCache>
                <c:formatCode>0%</c:formatCode>
                <c:ptCount val="9"/>
                <c:pt idx="0">
                  <c:v>0.59</c:v>
                </c:pt>
                <c:pt idx="1">
                  <c:v>0.57</c:v>
                </c:pt>
                <c:pt idx="2">
                  <c:v>0.52</c:v>
                </c:pt>
                <c:pt idx="3">
                  <c:v>0.35</c:v>
                </c:pt>
                <c:pt idx="4">
                  <c:v>0.33</c:v>
                </c:pt>
                <c:pt idx="5">
                  <c:v>0.14</c:v>
                </c:pt>
                <c:pt idx="6">
                  <c:v>0.14</c:v>
                </c:pt>
                <c:pt idx="7">
                  <c:v>0.07</c:v>
                </c:pt>
                <c:pt idx="8">
                  <c:v>0.03</c:v>
                </c:pt>
              </c:numCache>
            </c:numRef>
          </c:val>
        </c:ser>
        <c:dLbls>
          <c:showLegendKey val="0"/>
          <c:showVal val="0"/>
          <c:showCatName val="0"/>
          <c:showSerName val="0"/>
          <c:showPercent val="0"/>
          <c:showBubbleSize val="0"/>
        </c:dLbls>
        <c:gapWidth val="60"/>
        <c:overlap val="100"/>
        <c:axId val="-2131695656"/>
        <c:axId val="-2131692536"/>
      </c:barChart>
      <c:catAx>
        <c:axId val="-2131695656"/>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31692536"/>
        <c:crosses val="autoZero"/>
        <c:auto val="1"/>
        <c:lblAlgn val="ctr"/>
        <c:lblOffset val="100"/>
        <c:noMultiLvlLbl val="0"/>
      </c:catAx>
      <c:valAx>
        <c:axId val="-2131692536"/>
        <c:scaling>
          <c:orientation val="minMax"/>
          <c:min val="0.0"/>
        </c:scaling>
        <c:delete val="1"/>
        <c:axPos val="t"/>
        <c:numFmt formatCode="0%" sourceLinked="1"/>
        <c:majorTickMark val="out"/>
        <c:minorTickMark val="none"/>
        <c:tickLblPos val="nextTo"/>
        <c:crossAx val="-213169565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dLbl>
              <c:idx val="8"/>
              <c:layout>
                <c:manualLayout>
                  <c:x val="0.0355342064302365"/>
                  <c:y val="-0.00568242577834681"/>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Feuil1!$A$2:$A$10</c:f>
              <c:strCache>
                <c:ptCount val="9"/>
                <c:pt idx="0">
                  <c:v>Because it’s private</c:v>
                </c:pt>
                <c:pt idx="1">
                  <c:v>Fear that this would create uneasiness between the others and me</c:v>
                </c:pt>
                <c:pt idx="2">
                  <c:v>Fear that they would look at me differently </c:v>
                </c:pt>
                <c:pt idx="3">
                  <c:v>Fear that this could keep me from advancing in my career</c:v>
                </c:pt>
                <c:pt idx="4">
                  <c:v>Fear of being rejected</c:v>
                </c:pt>
                <c:pt idx="5">
                  <c:v>Fear of being made fun of or bullied</c:v>
                </c:pt>
                <c:pt idx="6">
                  <c:v>Fear of being pushed (whether in a subtle way or not) to resign</c:v>
                </c:pt>
                <c:pt idx="7">
                  <c:v>Fear of being given fewer responsibilities</c:v>
                </c:pt>
                <c:pt idx="8">
                  <c:v>Other</c:v>
                </c:pt>
              </c:strCache>
            </c:strRef>
          </c:cat>
          <c:val>
            <c:numRef>
              <c:f>Feuil1!$B$2:$B$10</c:f>
              <c:numCache>
                <c:formatCode>0%</c:formatCode>
                <c:ptCount val="9"/>
                <c:pt idx="0">
                  <c:v>0.55</c:v>
                </c:pt>
                <c:pt idx="1">
                  <c:v>0.53</c:v>
                </c:pt>
                <c:pt idx="2">
                  <c:v>0.45</c:v>
                </c:pt>
                <c:pt idx="3">
                  <c:v>0.32</c:v>
                </c:pt>
                <c:pt idx="4">
                  <c:v>0.27</c:v>
                </c:pt>
                <c:pt idx="5">
                  <c:v>0.24</c:v>
                </c:pt>
                <c:pt idx="6">
                  <c:v>0.16</c:v>
                </c:pt>
                <c:pt idx="7">
                  <c:v>0.09</c:v>
                </c:pt>
                <c:pt idx="8">
                  <c:v>0.02</c:v>
                </c:pt>
              </c:numCache>
            </c:numRef>
          </c:val>
        </c:ser>
        <c:dLbls>
          <c:showLegendKey val="0"/>
          <c:showVal val="0"/>
          <c:showCatName val="0"/>
          <c:showSerName val="0"/>
          <c:showPercent val="0"/>
          <c:showBubbleSize val="0"/>
        </c:dLbls>
        <c:gapWidth val="60"/>
        <c:overlap val="100"/>
        <c:axId val="-2120680776"/>
        <c:axId val="-2120677656"/>
      </c:barChart>
      <c:catAx>
        <c:axId val="-2120680776"/>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20677656"/>
        <c:crosses val="autoZero"/>
        <c:auto val="1"/>
        <c:lblAlgn val="ctr"/>
        <c:lblOffset val="100"/>
        <c:noMultiLvlLbl val="0"/>
      </c:catAx>
      <c:valAx>
        <c:axId val="-2120677656"/>
        <c:scaling>
          <c:orientation val="minMax"/>
          <c:min val="0.0"/>
        </c:scaling>
        <c:delete val="1"/>
        <c:axPos val="t"/>
        <c:numFmt formatCode="0%" sourceLinked="1"/>
        <c:majorTickMark val="out"/>
        <c:minorTickMark val="none"/>
        <c:tickLblPos val="nextTo"/>
        <c:crossAx val="-212068077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337572163118236"/>
                  <c:y val="-0.00283897571367028"/>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dLbl>
              <c:idx val="8"/>
              <c:layout>
                <c:manualLayout>
                  <c:x val="0.0355342064302365"/>
                  <c:y val="-0.00568242577834681"/>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Feuil1!$A$2:$A$8</c:f>
              <c:strCache>
                <c:ptCount val="7"/>
                <c:pt idx="0">
                  <c:v>Because it`s private</c:v>
                </c:pt>
                <c:pt idx="1">
                  <c:v>Fear that this would create uneasiness between the others and me</c:v>
                </c:pt>
                <c:pt idx="2">
                  <c:v>Fear of being made fun of or bullied</c:v>
                </c:pt>
                <c:pt idx="3">
                  <c:v>Fear that they would look at me differently (as though I had become a different person in their eyes)</c:v>
                </c:pt>
                <c:pt idx="4">
                  <c:v>Fear of being rejected</c:v>
                </c:pt>
                <c:pt idx="5">
                  <c:v>Fear of being selected less often for group activities</c:v>
                </c:pt>
                <c:pt idx="6">
                  <c:v>Other</c:v>
                </c:pt>
              </c:strCache>
            </c:strRef>
          </c:cat>
          <c:val>
            <c:numRef>
              <c:f>Feuil1!$B$2:$B$8</c:f>
              <c:numCache>
                <c:formatCode>0%</c:formatCode>
                <c:ptCount val="7"/>
                <c:pt idx="0">
                  <c:v>0.54</c:v>
                </c:pt>
                <c:pt idx="1">
                  <c:v>0.52</c:v>
                </c:pt>
                <c:pt idx="2">
                  <c:v>0.49</c:v>
                </c:pt>
                <c:pt idx="3">
                  <c:v>0.42</c:v>
                </c:pt>
                <c:pt idx="4">
                  <c:v>0.38</c:v>
                </c:pt>
                <c:pt idx="5">
                  <c:v>0.19</c:v>
                </c:pt>
                <c:pt idx="6">
                  <c:v>0.02</c:v>
                </c:pt>
              </c:numCache>
            </c:numRef>
          </c:val>
        </c:ser>
        <c:dLbls>
          <c:showLegendKey val="0"/>
          <c:showVal val="0"/>
          <c:showCatName val="0"/>
          <c:showSerName val="0"/>
          <c:showPercent val="0"/>
          <c:showBubbleSize val="0"/>
        </c:dLbls>
        <c:gapWidth val="60"/>
        <c:overlap val="100"/>
        <c:axId val="-2121755800"/>
        <c:axId val="-2121752680"/>
      </c:barChart>
      <c:catAx>
        <c:axId val="-2121755800"/>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21752680"/>
        <c:crosses val="autoZero"/>
        <c:auto val="1"/>
        <c:lblAlgn val="ctr"/>
        <c:lblOffset val="100"/>
        <c:noMultiLvlLbl val="0"/>
      </c:catAx>
      <c:valAx>
        <c:axId val="-2121752680"/>
        <c:scaling>
          <c:orientation val="minMax"/>
          <c:min val="0.0"/>
        </c:scaling>
        <c:delete val="1"/>
        <c:axPos val="t"/>
        <c:numFmt formatCode="0%" sourceLinked="1"/>
        <c:majorTickMark val="out"/>
        <c:minorTickMark val="none"/>
        <c:tickLblPos val="nextTo"/>
        <c:crossAx val="-212175580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
          <c:y val="0.0231150158559052"/>
          <c:w val="0.521652513081136"/>
          <c:h val="0.883015731783248"/>
        </c:manualLayout>
      </c:layout>
      <c:barChart>
        <c:barDir val="bar"/>
        <c:grouping val="stacked"/>
        <c:varyColors val="0"/>
        <c:ser>
          <c:idx val="0"/>
          <c:order val="0"/>
          <c:tx>
            <c:strRef>
              <c:f>Feuil1!$B$1</c:f>
              <c:strCache>
                <c:ptCount val="1"/>
                <c:pt idx="0">
                  <c:v>Very well accepted</c:v>
                </c:pt>
              </c:strCache>
            </c:strRef>
          </c:tx>
          <c:spPr>
            <a:solidFill>
              <a:schemeClr val="accent3">
                <a:lumMod val="75000"/>
              </a:schemeClr>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0.00771605032031324"/>
                  <c:y val="0.0"/>
                </c:manualLayout>
              </c:layout>
              <c:dLblPos val="ctr"/>
              <c:showLegendKey val="0"/>
              <c:showVal val="1"/>
              <c:showCatName val="0"/>
              <c:showSerName val="0"/>
              <c:showPercent val="0"/>
              <c:showBubbleSize val="0"/>
            </c:dLbl>
            <c:dLbl>
              <c:idx val="16"/>
              <c:layout>
                <c:manualLayout>
                  <c:x val="0.00771605032031324"/>
                  <c:y val="0.0"/>
                </c:manualLayout>
              </c:layout>
              <c:dLblPos val="ctr"/>
              <c:showLegendKey val="0"/>
              <c:showVal val="1"/>
              <c:showCatName val="0"/>
              <c:showSerName val="0"/>
              <c:showPercent val="0"/>
              <c:showBubbleSize val="0"/>
            </c:dLbl>
            <c:dLbl>
              <c:idx val="17"/>
              <c:layout>
                <c:manualLayout>
                  <c:x val="0.00617284025625058"/>
                  <c:y val="9.50620746134456E-17"/>
                </c:manualLayout>
              </c:layout>
              <c:dLblPos val="ctr"/>
              <c:showLegendKey val="0"/>
              <c:showVal val="1"/>
              <c:showCatName val="0"/>
              <c:showSerName val="0"/>
              <c:showPercent val="0"/>
              <c:showBubbleSize val="0"/>
            </c:dLbl>
            <c:dLbl>
              <c:idx val="18"/>
              <c:layout>
                <c:manualLayout>
                  <c:x val="0.00771605032031335"/>
                  <c:y val="0.0"/>
                </c:manualLayout>
              </c:layout>
              <c:dLblPos val="ctr"/>
              <c:showLegendKey val="0"/>
              <c:showVal val="1"/>
              <c:showCatName val="0"/>
              <c:showSerName val="0"/>
              <c:showPercent val="0"/>
              <c:showBubbleSize val="0"/>
            </c:dLbl>
            <c:dLbl>
              <c:idx val="19"/>
              <c:layout>
                <c:manualLayout>
                  <c:x val="0.0169753107046893"/>
                  <c:y val="2.0414425077733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Your circle of friends (n=1613)</c:v>
                </c:pt>
                <c:pt idx="1">
                  <c:v>Your spouse / partner, your children (n=569)</c:v>
                </c:pt>
                <c:pt idx="2">
                  <c:v>The management of the company you work for (n=641)</c:v>
                </c:pt>
                <c:pt idx="3">
                  <c:v>Your coworkers (n=802)</c:v>
                </c:pt>
                <c:pt idx="4">
                  <c:v>The staff/management at your school / educational establishment (n=701)</c:v>
                </c:pt>
                <c:pt idx="5">
                  <c:v>Your immediate family circle (parents, brothers, sisters) (n=1419)</c:v>
                </c:pt>
                <c:pt idx="6">
                  <c:v>Your classmates (n=929)</c:v>
                </c:pt>
                <c:pt idx="7">
                  <c:v>Your extended family circle (uncles, aunts, cousins, grand-parents, etc.) (n=1062)</c:v>
                </c:pt>
              </c:strCache>
            </c:strRef>
          </c:cat>
          <c:val>
            <c:numRef>
              <c:f>Feuil1!$B$2:$B$9</c:f>
              <c:numCache>
                <c:formatCode>0%</c:formatCode>
                <c:ptCount val="8"/>
                <c:pt idx="0">
                  <c:v>0.71</c:v>
                </c:pt>
                <c:pt idx="1">
                  <c:v>0.69</c:v>
                </c:pt>
                <c:pt idx="2">
                  <c:v>0.6</c:v>
                </c:pt>
                <c:pt idx="3">
                  <c:v>0.56</c:v>
                </c:pt>
                <c:pt idx="4">
                  <c:v>0.5</c:v>
                </c:pt>
                <c:pt idx="5">
                  <c:v>0.42</c:v>
                </c:pt>
                <c:pt idx="6">
                  <c:v>0.41</c:v>
                </c:pt>
                <c:pt idx="7">
                  <c:v>0.34</c:v>
                </c:pt>
              </c:numCache>
            </c:numRef>
          </c:val>
        </c:ser>
        <c:ser>
          <c:idx val="1"/>
          <c:order val="1"/>
          <c:tx>
            <c:strRef>
              <c:f>Feuil1!$C$1</c:f>
              <c:strCache>
                <c:ptCount val="1"/>
                <c:pt idx="0">
                  <c:v>Rather well accepted</c:v>
                </c:pt>
              </c:strCache>
            </c:strRef>
          </c:tx>
          <c:spPr>
            <a:solidFill>
              <a:schemeClr val="accent3">
                <a:lumMod val="60000"/>
                <a:lumOff val="40000"/>
              </a:schemeClr>
            </a:solidFill>
          </c:spPr>
          <c:invertIfNegative val="0"/>
          <c:dLbls>
            <c:dLbl>
              <c:idx val="19"/>
              <c:layout>
                <c:manualLayout>
                  <c:x val="0.0154321006406266"/>
                  <c:y val="0.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Your circle of friends (n=1613)</c:v>
                </c:pt>
                <c:pt idx="1">
                  <c:v>Your spouse / partner, your children (n=569)</c:v>
                </c:pt>
                <c:pt idx="2">
                  <c:v>The management of the company you work for (n=641)</c:v>
                </c:pt>
                <c:pt idx="3">
                  <c:v>Your coworkers (n=802)</c:v>
                </c:pt>
                <c:pt idx="4">
                  <c:v>The staff/management at your school / educational establishment (n=701)</c:v>
                </c:pt>
                <c:pt idx="5">
                  <c:v>Your immediate family circle (parents, brothers, sisters) (n=1419)</c:v>
                </c:pt>
                <c:pt idx="6">
                  <c:v>Your classmates (n=929)</c:v>
                </c:pt>
                <c:pt idx="7">
                  <c:v>Your extended family circle (uncles, aunts, cousins, grand-parents, etc.) (n=1062)</c:v>
                </c:pt>
              </c:strCache>
            </c:strRef>
          </c:cat>
          <c:val>
            <c:numRef>
              <c:f>Feuil1!$C$2:$C$9</c:f>
              <c:numCache>
                <c:formatCode>0%</c:formatCode>
                <c:ptCount val="8"/>
                <c:pt idx="0">
                  <c:v>0.24</c:v>
                </c:pt>
                <c:pt idx="1">
                  <c:v>0.18</c:v>
                </c:pt>
                <c:pt idx="2">
                  <c:v>0.33</c:v>
                </c:pt>
                <c:pt idx="3">
                  <c:v>0.37</c:v>
                </c:pt>
                <c:pt idx="4">
                  <c:v>0.42</c:v>
                </c:pt>
                <c:pt idx="5">
                  <c:v>0.39</c:v>
                </c:pt>
                <c:pt idx="6">
                  <c:v>0.47</c:v>
                </c:pt>
                <c:pt idx="7">
                  <c:v>0.5</c:v>
                </c:pt>
              </c:numCache>
            </c:numRef>
          </c:val>
        </c:ser>
        <c:ser>
          <c:idx val="2"/>
          <c:order val="2"/>
          <c:tx>
            <c:strRef>
              <c:f>Feuil1!$D$1</c:f>
              <c:strCache>
                <c:ptCount val="1"/>
                <c:pt idx="0">
                  <c:v>Rather poorly accepted</c:v>
                </c:pt>
              </c:strCache>
            </c:strRef>
          </c:tx>
          <c:spPr>
            <a:solidFill>
              <a:schemeClr val="accent3">
                <a:lumMod val="40000"/>
                <a:lumOff val="60000"/>
              </a:schemeClr>
            </a:solidFill>
          </c:spPr>
          <c:invertIfNegative val="0"/>
          <c:dLbls>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Feuil1!$A$2:$A$9</c:f>
              <c:strCache>
                <c:ptCount val="8"/>
                <c:pt idx="0">
                  <c:v>Your circle of friends (n=1613)</c:v>
                </c:pt>
                <c:pt idx="1">
                  <c:v>Your spouse / partner, your children (n=569)</c:v>
                </c:pt>
                <c:pt idx="2">
                  <c:v>The management of the company you work for (n=641)</c:v>
                </c:pt>
                <c:pt idx="3">
                  <c:v>Your coworkers (n=802)</c:v>
                </c:pt>
                <c:pt idx="4">
                  <c:v>The staff/management at your school / educational establishment (n=701)</c:v>
                </c:pt>
                <c:pt idx="5">
                  <c:v>Your immediate family circle (parents, brothers, sisters) (n=1419)</c:v>
                </c:pt>
                <c:pt idx="6">
                  <c:v>Your classmates (n=929)</c:v>
                </c:pt>
                <c:pt idx="7">
                  <c:v>Your extended family circle (uncles, aunts, cousins, grand-parents, etc.) (n=1062)</c:v>
                </c:pt>
              </c:strCache>
            </c:strRef>
          </c:cat>
          <c:val>
            <c:numRef>
              <c:f>Feuil1!$D$2:$D$9</c:f>
              <c:numCache>
                <c:formatCode>0%</c:formatCode>
                <c:ptCount val="8"/>
                <c:pt idx="0">
                  <c:v>0.05</c:v>
                </c:pt>
                <c:pt idx="1">
                  <c:v>0.06</c:v>
                </c:pt>
                <c:pt idx="2">
                  <c:v>0.05</c:v>
                </c:pt>
                <c:pt idx="3">
                  <c:v>0.07</c:v>
                </c:pt>
                <c:pt idx="4">
                  <c:v>0.06</c:v>
                </c:pt>
                <c:pt idx="5">
                  <c:v>0.13</c:v>
                </c:pt>
                <c:pt idx="6">
                  <c:v>0.09</c:v>
                </c:pt>
                <c:pt idx="7">
                  <c:v>0.12</c:v>
                </c:pt>
              </c:numCache>
            </c:numRef>
          </c:val>
        </c:ser>
        <c:ser>
          <c:idx val="3"/>
          <c:order val="3"/>
          <c:tx>
            <c:strRef>
              <c:f>Feuil1!$E$1</c:f>
              <c:strCache>
                <c:ptCount val="1"/>
                <c:pt idx="0">
                  <c:v>Very poorly accepted</c:v>
                </c:pt>
              </c:strCache>
            </c:strRef>
          </c:tx>
          <c:spPr>
            <a:solidFill>
              <a:srgbClr val="A6A6A6"/>
            </a:solidFill>
          </c:spPr>
          <c:invertIfNegative val="0"/>
          <c:dLbls>
            <c:dLbl>
              <c:idx val="0"/>
              <c:delete val="1"/>
            </c:dLbl>
            <c:dLbl>
              <c:idx val="1"/>
              <c:layout>
                <c:manualLayout>
                  <c:x val="0.00812328459575785"/>
                  <c:y val="0.0"/>
                </c:manualLayout>
              </c:layout>
              <c:showLegendKey val="0"/>
              <c:showVal val="1"/>
              <c:showCatName val="0"/>
              <c:showSerName val="0"/>
              <c:showPercent val="0"/>
              <c:showBubbleSize val="0"/>
            </c:dLbl>
            <c:dLbl>
              <c:idx val="2"/>
              <c:layout>
                <c:manualLayout>
                  <c:x val="0.0223390326383341"/>
                  <c:y val="0.0"/>
                </c:manualLayout>
              </c:layout>
              <c:showLegendKey val="0"/>
              <c:showVal val="1"/>
              <c:showCatName val="0"/>
              <c:showSerName val="0"/>
              <c:showPercent val="0"/>
              <c:showBubbleSize val="0"/>
            </c:dLbl>
            <c:dLbl>
              <c:idx val="3"/>
              <c:delete val="1"/>
            </c:dLbl>
            <c:dLbl>
              <c:idx val="4"/>
              <c:layout>
                <c:manualLayout>
                  <c:x val="0.0284605991913814"/>
                  <c:y val="-0.00571073423308259"/>
                </c:manualLayout>
              </c:layout>
              <c:showLegendKey val="0"/>
              <c:showVal val="1"/>
              <c:showCatName val="0"/>
              <c:showSerName val="0"/>
              <c:showPercent val="0"/>
              <c:showBubbleSize val="0"/>
            </c:dLbl>
            <c:dLbl>
              <c:idx val="5"/>
              <c:layout>
                <c:manualLayout>
                  <c:x val="0.00812328459575785"/>
                  <c:y val="0.00571163366754069"/>
                </c:manualLayout>
              </c:layout>
              <c:showLegendKey val="0"/>
              <c:showVal val="1"/>
              <c:showCatName val="0"/>
              <c:showSerName val="0"/>
              <c:showPercent val="0"/>
              <c:showBubbleSize val="0"/>
            </c:dLbl>
            <c:dLbl>
              <c:idx val="6"/>
              <c:layout>
                <c:manualLayout>
                  <c:x val="0.0264297780424419"/>
                  <c:y val="0.00285637898030666"/>
                </c:manualLayout>
              </c:layout>
              <c:showLegendKey val="0"/>
              <c:showVal val="1"/>
              <c:showCatName val="0"/>
              <c:showSerName val="0"/>
              <c:showPercent val="0"/>
              <c:showBubbleSize val="0"/>
            </c:dLbl>
            <c:dLbl>
              <c:idx val="7"/>
              <c:layout>
                <c:manualLayout>
                  <c:x val="0.0101541057446973"/>
                  <c:y val="2.24858614524652E-7"/>
                </c:manualLayout>
              </c:layout>
              <c:showLegendKey val="0"/>
              <c:showVal val="1"/>
              <c:showCatName val="0"/>
              <c:showSerName val="0"/>
              <c:showPercent val="0"/>
              <c:showBubbleSize val="0"/>
            </c:dLbl>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Feuil1!$A$2:$A$9</c:f>
              <c:strCache>
                <c:ptCount val="8"/>
                <c:pt idx="0">
                  <c:v>Your circle of friends (n=1613)</c:v>
                </c:pt>
                <c:pt idx="1">
                  <c:v>Your spouse / partner, your children (n=569)</c:v>
                </c:pt>
                <c:pt idx="2">
                  <c:v>The management of the company you work for (n=641)</c:v>
                </c:pt>
                <c:pt idx="3">
                  <c:v>Your coworkers (n=802)</c:v>
                </c:pt>
                <c:pt idx="4">
                  <c:v>The staff/management at your school / educational establishment (n=701)</c:v>
                </c:pt>
                <c:pt idx="5">
                  <c:v>Your immediate family circle (parents, brothers, sisters) (n=1419)</c:v>
                </c:pt>
                <c:pt idx="6">
                  <c:v>Your classmates (n=929)</c:v>
                </c:pt>
                <c:pt idx="7">
                  <c:v>Your extended family circle (uncles, aunts, cousins, grand-parents, etc.) (n=1062)</c:v>
                </c:pt>
              </c:strCache>
            </c:strRef>
          </c:cat>
          <c:val>
            <c:numRef>
              <c:f>Feuil1!$E$2:$E$9</c:f>
              <c:numCache>
                <c:formatCode>0%</c:formatCode>
                <c:ptCount val="8"/>
                <c:pt idx="0">
                  <c:v>0.0</c:v>
                </c:pt>
                <c:pt idx="1">
                  <c:v>0.07</c:v>
                </c:pt>
                <c:pt idx="2">
                  <c:v>0.02</c:v>
                </c:pt>
                <c:pt idx="3">
                  <c:v>0.0</c:v>
                </c:pt>
                <c:pt idx="4">
                  <c:v>0.02</c:v>
                </c:pt>
                <c:pt idx="5">
                  <c:v>0.06</c:v>
                </c:pt>
                <c:pt idx="6">
                  <c:v>0.02</c:v>
                </c:pt>
                <c:pt idx="7">
                  <c:v>0.04</c:v>
                </c:pt>
              </c:numCache>
            </c:numRef>
          </c:val>
        </c:ser>
        <c:dLbls>
          <c:showLegendKey val="0"/>
          <c:showVal val="0"/>
          <c:showCatName val="0"/>
          <c:showSerName val="0"/>
          <c:showPercent val="0"/>
          <c:showBubbleSize val="0"/>
        </c:dLbls>
        <c:gapWidth val="60"/>
        <c:overlap val="100"/>
        <c:axId val="-2118372280"/>
        <c:axId val="-2118369000"/>
      </c:barChart>
      <c:catAx>
        <c:axId val="-2118372280"/>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18369000"/>
        <c:crosses val="autoZero"/>
        <c:auto val="1"/>
        <c:lblAlgn val="ctr"/>
        <c:lblOffset val="100"/>
        <c:noMultiLvlLbl val="0"/>
      </c:catAx>
      <c:valAx>
        <c:axId val="-2118369000"/>
        <c:scaling>
          <c:orientation val="minMax"/>
          <c:max val="1.1"/>
          <c:min val="0.0"/>
        </c:scaling>
        <c:delete val="1"/>
        <c:axPos val="t"/>
        <c:numFmt formatCode="0%" sourceLinked="1"/>
        <c:majorTickMark val="out"/>
        <c:minorTickMark val="none"/>
        <c:tickLblPos val="nextTo"/>
        <c:crossAx val="-2118372280"/>
        <c:crosses val="autoZero"/>
        <c:crossBetween val="between"/>
        <c:majorUnit val="0.2"/>
        <c:minorUnit val="0.02"/>
      </c:valAx>
    </c:plotArea>
    <c:legend>
      <c:legendPos val="b"/>
      <c:layout>
        <c:manualLayout>
          <c:xMode val="edge"/>
          <c:yMode val="edge"/>
          <c:x val="0.285516823194472"/>
          <c:y val="0.933714153882892"/>
          <c:w val="0.705158029866823"/>
          <c:h val="0.0662858461171077"/>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
          <c:y val="0.0231150158559052"/>
          <c:w val="0.521652513081136"/>
          <c:h val="0.883015731783248"/>
        </c:manualLayout>
      </c:layout>
      <c:barChart>
        <c:barDir val="bar"/>
        <c:grouping val="stacked"/>
        <c:varyColors val="0"/>
        <c:ser>
          <c:idx val="0"/>
          <c:order val="0"/>
          <c:tx>
            <c:strRef>
              <c:f>Feuil1!$B$1</c:f>
              <c:strCache>
                <c:ptCount val="1"/>
                <c:pt idx="0">
                  <c:v>Often</c:v>
                </c:pt>
              </c:strCache>
            </c:strRef>
          </c:tx>
          <c:spPr>
            <a:solidFill>
              <a:srgbClr val="77933C"/>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0.00771605032031324"/>
                  <c:y val="0.0"/>
                </c:manualLayout>
              </c:layout>
              <c:dLblPos val="ctr"/>
              <c:showLegendKey val="0"/>
              <c:showVal val="1"/>
              <c:showCatName val="0"/>
              <c:showSerName val="0"/>
              <c:showPercent val="0"/>
              <c:showBubbleSize val="0"/>
            </c:dLbl>
            <c:dLbl>
              <c:idx val="16"/>
              <c:layout>
                <c:manualLayout>
                  <c:x val="0.00771605032031324"/>
                  <c:y val="0.0"/>
                </c:manualLayout>
              </c:layout>
              <c:dLblPos val="ctr"/>
              <c:showLegendKey val="0"/>
              <c:showVal val="1"/>
              <c:showCatName val="0"/>
              <c:showSerName val="0"/>
              <c:showPercent val="0"/>
              <c:showBubbleSize val="0"/>
            </c:dLbl>
            <c:dLbl>
              <c:idx val="17"/>
              <c:layout>
                <c:manualLayout>
                  <c:x val="0.00617284025625058"/>
                  <c:y val="9.50620746134456E-17"/>
                </c:manualLayout>
              </c:layout>
              <c:dLblPos val="ctr"/>
              <c:showLegendKey val="0"/>
              <c:showVal val="1"/>
              <c:showCatName val="0"/>
              <c:showSerName val="0"/>
              <c:showPercent val="0"/>
              <c:showBubbleSize val="0"/>
            </c:dLbl>
            <c:dLbl>
              <c:idx val="18"/>
              <c:layout>
                <c:manualLayout>
                  <c:x val="0.00771605032031335"/>
                  <c:y val="0.0"/>
                </c:manualLayout>
              </c:layout>
              <c:dLblPos val="ctr"/>
              <c:showLegendKey val="0"/>
              <c:showVal val="1"/>
              <c:showCatName val="0"/>
              <c:showSerName val="0"/>
              <c:showPercent val="0"/>
              <c:showBubbleSize val="0"/>
            </c:dLbl>
            <c:dLbl>
              <c:idx val="19"/>
              <c:layout>
                <c:manualLayout>
                  <c:x val="0.0169753107046893"/>
                  <c:y val="2.0414425077733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…your family (immediate or extended) (n=1517)</c:v>
                </c:pt>
                <c:pt idx="1">
                  <c:v>…your school / educational environment (n=981)</c:v>
                </c:pt>
                <c:pt idx="2">
                  <c:v>…your work environment (n=819)</c:v>
                </c:pt>
                <c:pt idx="3">
                  <c:v>…your circle of friends (n=1613)</c:v>
                </c:pt>
              </c:strCache>
            </c:strRef>
          </c:cat>
          <c:val>
            <c:numRef>
              <c:f>Feuil1!$B$2:$B$5</c:f>
              <c:numCache>
                <c:formatCode>0%</c:formatCode>
                <c:ptCount val="4"/>
                <c:pt idx="0">
                  <c:v>0.21</c:v>
                </c:pt>
                <c:pt idx="1">
                  <c:v>0.15</c:v>
                </c:pt>
                <c:pt idx="2">
                  <c:v>0.07</c:v>
                </c:pt>
                <c:pt idx="3">
                  <c:v>0.07</c:v>
                </c:pt>
              </c:numCache>
            </c:numRef>
          </c:val>
        </c:ser>
        <c:ser>
          <c:idx val="1"/>
          <c:order val="1"/>
          <c:tx>
            <c:strRef>
              <c:f>Feuil1!$C$1</c:f>
              <c:strCache>
                <c:ptCount val="1"/>
                <c:pt idx="0">
                  <c:v>Occasionally </c:v>
                </c:pt>
              </c:strCache>
            </c:strRef>
          </c:tx>
          <c:spPr>
            <a:solidFill>
              <a:schemeClr val="accent3">
                <a:lumMod val="60000"/>
                <a:lumOff val="40000"/>
              </a:schemeClr>
            </a:solidFill>
          </c:spPr>
          <c:invertIfNegative val="0"/>
          <c:dLbls>
            <c:dLbl>
              <c:idx val="19"/>
              <c:layout>
                <c:manualLayout>
                  <c:x val="0.0154321006406266"/>
                  <c:y val="0.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…your family (immediate or extended) (n=1517)</c:v>
                </c:pt>
                <c:pt idx="1">
                  <c:v>…your school / educational environment (n=981)</c:v>
                </c:pt>
                <c:pt idx="2">
                  <c:v>…your work environment (n=819)</c:v>
                </c:pt>
                <c:pt idx="3">
                  <c:v>…your circle of friends (n=1613)</c:v>
                </c:pt>
              </c:strCache>
            </c:strRef>
          </c:cat>
          <c:val>
            <c:numRef>
              <c:f>Feuil1!$C$2:$C$5</c:f>
              <c:numCache>
                <c:formatCode>0%</c:formatCode>
                <c:ptCount val="4"/>
                <c:pt idx="0">
                  <c:v>0.42</c:v>
                </c:pt>
                <c:pt idx="1">
                  <c:v>0.26</c:v>
                </c:pt>
                <c:pt idx="2">
                  <c:v>0.29</c:v>
                </c:pt>
                <c:pt idx="3">
                  <c:v>0.21</c:v>
                </c:pt>
              </c:numCache>
            </c:numRef>
          </c:val>
        </c:ser>
        <c:ser>
          <c:idx val="2"/>
          <c:order val="2"/>
          <c:tx>
            <c:strRef>
              <c:f>Feuil1!$D$1</c:f>
              <c:strCache>
                <c:ptCount val="1"/>
                <c:pt idx="0">
                  <c:v>Rarely</c:v>
                </c:pt>
              </c:strCache>
            </c:strRef>
          </c:tx>
          <c:spPr>
            <a:solidFill>
              <a:srgbClr val="D7E4BD"/>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…your family (immediate or extended) (n=1517)</c:v>
                </c:pt>
                <c:pt idx="1">
                  <c:v>…your school / educational environment (n=981)</c:v>
                </c:pt>
                <c:pt idx="2">
                  <c:v>…your work environment (n=819)</c:v>
                </c:pt>
                <c:pt idx="3">
                  <c:v>…your circle of friends (n=1613)</c:v>
                </c:pt>
              </c:strCache>
            </c:strRef>
          </c:cat>
          <c:val>
            <c:numRef>
              <c:f>Feuil1!$D$2:$D$5</c:f>
              <c:numCache>
                <c:formatCode>0%</c:formatCode>
                <c:ptCount val="4"/>
                <c:pt idx="0">
                  <c:v>0.21</c:v>
                </c:pt>
                <c:pt idx="1">
                  <c:v>0.32</c:v>
                </c:pt>
                <c:pt idx="2">
                  <c:v>0.33</c:v>
                </c:pt>
                <c:pt idx="3">
                  <c:v>0.32</c:v>
                </c:pt>
              </c:numCache>
            </c:numRef>
          </c:val>
        </c:ser>
        <c:ser>
          <c:idx val="3"/>
          <c:order val="3"/>
          <c:tx>
            <c:strRef>
              <c:f>Feuil1!$E$1</c:f>
              <c:strCache>
                <c:ptCount val="1"/>
                <c:pt idx="0">
                  <c:v>Never</c:v>
                </c:pt>
              </c:strCache>
            </c:strRef>
          </c:tx>
          <c:spPr>
            <a:solidFill>
              <a:srgbClr val="A6A6A6"/>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…your family (immediate or extended) (n=1517)</c:v>
                </c:pt>
                <c:pt idx="1">
                  <c:v>…your school / educational environment (n=981)</c:v>
                </c:pt>
                <c:pt idx="2">
                  <c:v>…your work environment (n=819)</c:v>
                </c:pt>
                <c:pt idx="3">
                  <c:v>…your circle of friends (n=1613)</c:v>
                </c:pt>
              </c:strCache>
            </c:strRef>
          </c:cat>
          <c:val>
            <c:numRef>
              <c:f>Feuil1!$E$2:$E$5</c:f>
              <c:numCache>
                <c:formatCode>0%</c:formatCode>
                <c:ptCount val="4"/>
                <c:pt idx="0">
                  <c:v>0.16</c:v>
                </c:pt>
                <c:pt idx="1">
                  <c:v>0.27</c:v>
                </c:pt>
                <c:pt idx="2">
                  <c:v>0.31</c:v>
                </c:pt>
                <c:pt idx="3">
                  <c:v>0.4</c:v>
                </c:pt>
              </c:numCache>
            </c:numRef>
          </c:val>
        </c:ser>
        <c:dLbls>
          <c:showLegendKey val="0"/>
          <c:showVal val="0"/>
          <c:showCatName val="0"/>
          <c:showSerName val="0"/>
          <c:showPercent val="0"/>
          <c:showBubbleSize val="0"/>
        </c:dLbls>
        <c:gapWidth val="60"/>
        <c:overlap val="100"/>
        <c:axId val="-2114588248"/>
        <c:axId val="-2114584856"/>
      </c:barChart>
      <c:catAx>
        <c:axId val="-2114588248"/>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14584856"/>
        <c:crosses val="autoZero"/>
        <c:auto val="1"/>
        <c:lblAlgn val="ctr"/>
        <c:lblOffset val="100"/>
        <c:noMultiLvlLbl val="0"/>
      </c:catAx>
      <c:valAx>
        <c:axId val="-2114584856"/>
        <c:scaling>
          <c:orientation val="minMax"/>
          <c:max val="1.1"/>
          <c:min val="0.0"/>
        </c:scaling>
        <c:delete val="1"/>
        <c:axPos val="t"/>
        <c:numFmt formatCode="0%" sourceLinked="1"/>
        <c:majorTickMark val="out"/>
        <c:minorTickMark val="none"/>
        <c:tickLblPos val="nextTo"/>
        <c:crossAx val="-2114588248"/>
        <c:crosses val="autoZero"/>
        <c:crossBetween val="between"/>
        <c:majorUnit val="0.2"/>
        <c:minorUnit val="0.02"/>
      </c:valAx>
    </c:plotArea>
    <c:legend>
      <c:legendPos val="b"/>
      <c:layout>
        <c:manualLayout>
          <c:xMode val="edge"/>
          <c:yMode val="edge"/>
          <c:x val="0.435797588215992"/>
          <c:y val="0.933714153882892"/>
          <c:w val="0.554877264845303"/>
          <c:h val="0.0662858461171077"/>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0.0580873686948647"/>
                  <c:y val="0.0031437862017463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Feuil1!$A$2:$A$6</c:f>
              <c:strCache>
                <c:ptCount val="5"/>
                <c:pt idx="0">
                  <c:v>Very much</c:v>
                </c:pt>
                <c:pt idx="1">
                  <c:v>Quite a bit</c:v>
                </c:pt>
                <c:pt idx="2">
                  <c:v>Not very much</c:v>
                </c:pt>
                <c:pt idx="3">
                  <c:v>Not at all</c:v>
                </c:pt>
                <c:pt idx="4">
                  <c:v>Very much so by some of them, a lot less by others</c:v>
                </c:pt>
              </c:strCache>
            </c:strRef>
          </c:cat>
          <c:val>
            <c:numRef>
              <c:f>Feuil1!$B$2:$B$6</c:f>
              <c:numCache>
                <c:formatCode>0%</c:formatCode>
                <c:ptCount val="5"/>
                <c:pt idx="0">
                  <c:v>0.32</c:v>
                </c:pt>
                <c:pt idx="1">
                  <c:v>0.31</c:v>
                </c:pt>
                <c:pt idx="2">
                  <c:v>0.14</c:v>
                </c:pt>
                <c:pt idx="3">
                  <c:v>0.06</c:v>
                </c:pt>
                <c:pt idx="4">
                  <c:v>0.17</c:v>
                </c:pt>
              </c:numCache>
            </c:numRef>
          </c:val>
        </c:ser>
        <c:dLbls>
          <c:showLegendKey val="0"/>
          <c:showVal val="0"/>
          <c:showCatName val="0"/>
          <c:showSerName val="0"/>
          <c:showPercent val="0"/>
          <c:showBubbleSize val="0"/>
        </c:dLbls>
        <c:gapWidth val="60"/>
        <c:overlap val="100"/>
        <c:axId val="-2117046264"/>
        <c:axId val="-2117043144"/>
      </c:barChart>
      <c:catAx>
        <c:axId val="-2117046264"/>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17043144"/>
        <c:crosses val="autoZero"/>
        <c:auto val="1"/>
        <c:lblAlgn val="ctr"/>
        <c:lblOffset val="100"/>
        <c:noMultiLvlLbl val="0"/>
      </c:catAx>
      <c:valAx>
        <c:axId val="-2117043144"/>
        <c:scaling>
          <c:orientation val="minMax"/>
          <c:max val="1.1"/>
          <c:min val="0.0"/>
        </c:scaling>
        <c:delete val="1"/>
        <c:axPos val="t"/>
        <c:numFmt formatCode="0%" sourceLinked="1"/>
        <c:majorTickMark val="out"/>
        <c:minorTickMark val="none"/>
        <c:tickLblPos val="nextTo"/>
        <c:crossAx val="-211704626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0.0648845135675282"/>
                  <c:y val="-0.00943036851431659"/>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Feuil1!$A$2:$A$6</c:f>
              <c:strCache>
                <c:ptCount val="5"/>
                <c:pt idx="0">
                  <c:v>Very much</c:v>
                </c:pt>
                <c:pt idx="1">
                  <c:v>Quite a bit</c:v>
                </c:pt>
                <c:pt idx="2">
                  <c:v>Not very much</c:v>
                </c:pt>
                <c:pt idx="3">
                  <c:v>Not at all</c:v>
                </c:pt>
                <c:pt idx="4">
                  <c:v>Very much so by some of them, a lot less by others</c:v>
                </c:pt>
              </c:strCache>
            </c:strRef>
          </c:cat>
          <c:val>
            <c:numRef>
              <c:f>Feuil1!$B$2:$B$6</c:f>
              <c:numCache>
                <c:formatCode>0%</c:formatCode>
                <c:ptCount val="5"/>
                <c:pt idx="0">
                  <c:v>0.3</c:v>
                </c:pt>
                <c:pt idx="1">
                  <c:v>0.29</c:v>
                </c:pt>
                <c:pt idx="2">
                  <c:v>0.16</c:v>
                </c:pt>
                <c:pt idx="3">
                  <c:v>0.1</c:v>
                </c:pt>
                <c:pt idx="4">
                  <c:v>0.16</c:v>
                </c:pt>
              </c:numCache>
            </c:numRef>
          </c:val>
        </c:ser>
        <c:dLbls>
          <c:showLegendKey val="0"/>
          <c:showVal val="0"/>
          <c:showCatName val="0"/>
          <c:showSerName val="0"/>
          <c:showPercent val="0"/>
          <c:showBubbleSize val="0"/>
        </c:dLbls>
        <c:gapWidth val="60"/>
        <c:overlap val="100"/>
        <c:axId val="-2105047976"/>
        <c:axId val="-2105044856"/>
      </c:barChart>
      <c:catAx>
        <c:axId val="-2105047976"/>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05044856"/>
        <c:crosses val="autoZero"/>
        <c:auto val="1"/>
        <c:lblAlgn val="ctr"/>
        <c:lblOffset val="100"/>
        <c:noMultiLvlLbl val="0"/>
      </c:catAx>
      <c:valAx>
        <c:axId val="-2105044856"/>
        <c:scaling>
          <c:orientation val="minMax"/>
          <c:max val="1.1"/>
          <c:min val="0.0"/>
        </c:scaling>
        <c:delete val="1"/>
        <c:axPos val="t"/>
        <c:numFmt formatCode="0%" sourceLinked="1"/>
        <c:majorTickMark val="out"/>
        <c:minorTickMark val="none"/>
        <c:tickLblPos val="nextTo"/>
        <c:crossAx val="-210504797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Fréquentation totale</c:v>
                </c:pt>
              </c:strCache>
            </c:strRef>
          </c:tx>
          <c:spPr>
            <a:solidFill>
              <a:schemeClr val="accent3">
                <a:lumMod val="75000"/>
              </a:schemeClr>
            </a:solidFill>
          </c:spPr>
          <c:invertIfNegative val="0"/>
          <c:dLbls>
            <c:dLbl>
              <c:idx val="1"/>
              <c:layout>
                <c:manualLayout>
                  <c:x val="0.0809848695394331"/>
                  <c:y val="-0.00568242577834691"/>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2"/>
              <c:layout>
                <c:manualLayout>
                  <c:x val="0.0515245993238427"/>
                  <c:y val="-0.00284121288917346"/>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Feuil1!$A$2:$A$4</c:f>
              <c:strCache>
                <c:ptCount val="3"/>
                <c:pt idx="0">
                  <c:v>Sexual orientation clearly defined</c:v>
                </c:pt>
                <c:pt idx="1">
                  <c:v>In the process of figuring it out</c:v>
                </c:pt>
                <c:pt idx="2">
                  <c:v>In a process of self-acceptance</c:v>
                </c:pt>
              </c:strCache>
            </c:strRef>
          </c:cat>
          <c:val>
            <c:numRef>
              <c:f>Feuil1!$B$2:$B$4</c:f>
              <c:numCache>
                <c:formatCode>0%</c:formatCode>
                <c:ptCount val="3"/>
                <c:pt idx="0">
                  <c:v>0.81</c:v>
                </c:pt>
                <c:pt idx="1">
                  <c:v>0.13</c:v>
                </c:pt>
                <c:pt idx="2">
                  <c:v>0.07</c:v>
                </c:pt>
              </c:numCache>
            </c:numRef>
          </c:val>
        </c:ser>
        <c:dLbls>
          <c:showLegendKey val="0"/>
          <c:showVal val="0"/>
          <c:showCatName val="0"/>
          <c:showSerName val="0"/>
          <c:showPercent val="0"/>
          <c:showBubbleSize val="0"/>
        </c:dLbls>
        <c:gapWidth val="60"/>
        <c:overlap val="100"/>
        <c:axId val="-2139362856"/>
        <c:axId val="-2139359736"/>
      </c:barChart>
      <c:catAx>
        <c:axId val="-2139362856"/>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39359736"/>
        <c:crosses val="autoZero"/>
        <c:auto val="1"/>
        <c:lblAlgn val="ctr"/>
        <c:lblOffset val="100"/>
        <c:noMultiLvlLbl val="0"/>
      </c:catAx>
      <c:valAx>
        <c:axId val="-2139359736"/>
        <c:scaling>
          <c:orientation val="minMax"/>
          <c:max val="1.1"/>
          <c:min val="0.0"/>
        </c:scaling>
        <c:delete val="1"/>
        <c:axPos val="t"/>
        <c:numFmt formatCode="0%" sourceLinked="1"/>
        <c:majorTickMark val="out"/>
        <c:minorTickMark val="none"/>
        <c:tickLblPos val="nextTo"/>
        <c:crossAx val="-213936285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325638018875804"/>
                  <c:y val="0.00852475725527202"/>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0.0325640691556001"/>
                  <c:y val="0.00284143660672379"/>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Feuil1!$A$2:$A$11</c:f>
              <c:strCache>
                <c:ptCount val="10"/>
                <c:pt idx="0">
                  <c:v>Seemed worried for you and your future</c:v>
                </c:pt>
                <c:pt idx="1">
                  <c:v>Seemed happy that you were able to accept yourself as you are</c:v>
                </c:pt>
                <c:pt idx="2">
                  <c:v>Tried to convince you that it was a phase that would pass</c:v>
                </c:pt>
                <c:pt idx="3">
                  <c:v>Gave you the impression you had disappointed them</c:v>
                </c:pt>
                <c:pt idx="4">
                  <c:v>Gave you the impression that you were causing them pain</c:v>
                </c:pt>
                <c:pt idx="5">
                  <c:v>Did not believe you / ignored the information</c:v>
                </c:pt>
                <c:pt idx="6">
                  <c:v>Some family members: shame / slurs / violence / shock / rift</c:v>
                </c:pt>
                <c:pt idx="7">
                  <c:v>No reaction / never brought it up again</c:v>
                </c:pt>
                <c:pt idx="8">
                  <c:v>Other</c:v>
                </c:pt>
                <c:pt idx="9">
                  <c:v>None of these reactions</c:v>
                </c:pt>
              </c:strCache>
            </c:strRef>
          </c:cat>
          <c:val>
            <c:numRef>
              <c:f>Feuil1!$B$2:$B$11</c:f>
              <c:numCache>
                <c:formatCode>0%</c:formatCode>
                <c:ptCount val="10"/>
                <c:pt idx="0">
                  <c:v>0.42</c:v>
                </c:pt>
                <c:pt idx="1">
                  <c:v>0.37</c:v>
                </c:pt>
                <c:pt idx="2">
                  <c:v>0.3</c:v>
                </c:pt>
                <c:pt idx="3">
                  <c:v>0.23</c:v>
                </c:pt>
                <c:pt idx="4">
                  <c:v>0.21</c:v>
                </c:pt>
                <c:pt idx="5">
                  <c:v>0.22</c:v>
                </c:pt>
                <c:pt idx="6">
                  <c:v>0.02</c:v>
                </c:pt>
                <c:pt idx="7">
                  <c:v>0.02</c:v>
                </c:pt>
                <c:pt idx="8">
                  <c:v>0.03</c:v>
                </c:pt>
                <c:pt idx="9">
                  <c:v>0.15</c:v>
                </c:pt>
              </c:numCache>
            </c:numRef>
          </c:val>
        </c:ser>
        <c:dLbls>
          <c:showLegendKey val="0"/>
          <c:showVal val="0"/>
          <c:showCatName val="0"/>
          <c:showSerName val="0"/>
          <c:showPercent val="0"/>
          <c:showBubbleSize val="0"/>
        </c:dLbls>
        <c:gapWidth val="60"/>
        <c:overlap val="100"/>
        <c:axId val="-2103952232"/>
        <c:axId val="-2103998312"/>
      </c:barChart>
      <c:catAx>
        <c:axId val="-210395223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03998312"/>
        <c:crosses val="autoZero"/>
        <c:auto val="1"/>
        <c:lblAlgn val="ctr"/>
        <c:lblOffset val="100"/>
        <c:noMultiLvlLbl val="0"/>
      </c:catAx>
      <c:valAx>
        <c:axId val="-2103998312"/>
        <c:scaling>
          <c:orientation val="minMax"/>
          <c:min val="0.0"/>
        </c:scaling>
        <c:delete val="1"/>
        <c:axPos val="t"/>
        <c:numFmt formatCode="0%" sourceLinked="1"/>
        <c:majorTickMark val="out"/>
        <c:minorTickMark val="none"/>
        <c:tickLblPos val="nextTo"/>
        <c:crossAx val="-210395223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dLbl>
              <c:idx val="8"/>
              <c:layout>
                <c:manualLayout>
                  <c:x val="0.0390344942787939"/>
                  <c:y val="-0.0028407654540728"/>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9"/>
              <c:layout>
                <c:manualLayout>
                  <c:x val="0.0339430385032991"/>
                  <c:y val="0.00284121288917346"/>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10"/>
              <c:layout>
                <c:manualLayout>
                  <c:x val="0.037337342353629"/>
                  <c:y val="-1.04176602479359E-16"/>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Feuil1!$A$2:$A$13</c:f>
              <c:strCache>
                <c:ptCount val="12"/>
                <c:pt idx="0">
                  <c:v>Feeling that our communication has improved</c:v>
                </c:pt>
                <c:pt idx="1">
                  <c:v>Feeling closer, that it’s brought us together</c:v>
                </c:pt>
                <c:pt idx="2">
                  <c:v>Feeling of confidence</c:v>
                </c:pt>
                <c:pt idx="3">
                  <c:v>Impression that they look at me differently (as though I had become a different person in their eyes)</c:v>
                </c:pt>
                <c:pt idx="4">
                  <c:v>Feeling of greater distance</c:v>
                </c:pt>
                <c:pt idx="5">
                  <c:v>Feeling of incomprehension</c:v>
                </c:pt>
                <c:pt idx="6">
                  <c:v>Feeling that it’s created a rift, feeling of rejection</c:v>
                </c:pt>
                <c:pt idx="7">
                  <c:v>Impression that they don't like me as much</c:v>
                </c:pt>
                <c:pt idx="8">
                  <c:v>Disapproval of one parent/acceptance by the others</c:v>
                </c:pt>
                <c:pt idx="9">
                  <c:v>Initial rift/distance followed by reconciliation</c:v>
                </c:pt>
                <c:pt idx="10">
                  <c:v>Other</c:v>
                </c:pt>
                <c:pt idx="11">
                  <c:v>No, I don`t feel that the relationship has changed</c:v>
                </c:pt>
              </c:strCache>
            </c:strRef>
          </c:cat>
          <c:val>
            <c:numRef>
              <c:f>Feuil1!$B$2:$B$13</c:f>
              <c:numCache>
                <c:formatCode>0%</c:formatCode>
                <c:ptCount val="12"/>
                <c:pt idx="0">
                  <c:v>0.29</c:v>
                </c:pt>
                <c:pt idx="1">
                  <c:v>0.26</c:v>
                </c:pt>
                <c:pt idx="2">
                  <c:v>0.23</c:v>
                </c:pt>
                <c:pt idx="3">
                  <c:v>0.19</c:v>
                </c:pt>
                <c:pt idx="4">
                  <c:v>0.18</c:v>
                </c:pt>
                <c:pt idx="5">
                  <c:v>0.18</c:v>
                </c:pt>
                <c:pt idx="6">
                  <c:v>0.14</c:v>
                </c:pt>
                <c:pt idx="7">
                  <c:v>0.11</c:v>
                </c:pt>
                <c:pt idx="8">
                  <c:v>0.02</c:v>
                </c:pt>
                <c:pt idx="9">
                  <c:v>0.01</c:v>
                </c:pt>
                <c:pt idx="10">
                  <c:v>0.02</c:v>
                </c:pt>
                <c:pt idx="11">
                  <c:v>0.3</c:v>
                </c:pt>
              </c:numCache>
            </c:numRef>
          </c:val>
        </c:ser>
        <c:dLbls>
          <c:showLegendKey val="0"/>
          <c:showVal val="0"/>
          <c:showCatName val="0"/>
          <c:showSerName val="0"/>
          <c:showPercent val="0"/>
          <c:showBubbleSize val="0"/>
        </c:dLbls>
        <c:gapWidth val="60"/>
        <c:overlap val="100"/>
        <c:axId val="-2102143096"/>
        <c:axId val="-2102139976"/>
      </c:barChart>
      <c:catAx>
        <c:axId val="-2102143096"/>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02139976"/>
        <c:crosses val="autoZero"/>
        <c:auto val="1"/>
        <c:lblAlgn val="ctr"/>
        <c:lblOffset val="100"/>
        <c:noMultiLvlLbl val="0"/>
      </c:catAx>
      <c:valAx>
        <c:axId val="-2102139976"/>
        <c:scaling>
          <c:orientation val="minMax"/>
          <c:min val="0.0"/>
        </c:scaling>
        <c:delete val="1"/>
        <c:axPos val="t"/>
        <c:numFmt formatCode="0%" sourceLinked="1"/>
        <c:majorTickMark val="out"/>
        <c:minorTickMark val="none"/>
        <c:tickLblPos val="nextTo"/>
        <c:crossAx val="-210214309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36704306292567"/>
          <c:y val="0.0259706148060225"/>
          <c:w val="0.463295693707433"/>
          <c:h val="0.98498092426240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0.0638173221584387"/>
                  <c:y val="-0.00659515937739161"/>
                </c:manualLayout>
              </c:layout>
              <c:tx>
                <c:rich>
                  <a:bodyPr/>
                  <a:lstStyle/>
                  <a:p>
                    <a:r>
                      <a:rPr lang="en-US" dirty="0">
                        <a:solidFill>
                          <a:srgbClr val="7F7F7F"/>
                        </a:solidFill>
                      </a:rPr>
                      <a:t>13%</a:t>
                    </a:r>
                  </a:p>
                </c:rich>
              </c:tx>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597720402934937"/>
                  <c:y val="0.00284166032427411"/>
                </c:manualLayout>
              </c:layout>
              <c:tx>
                <c:rich>
                  <a:bodyPr/>
                  <a:lstStyle/>
                  <a:p>
                    <a:pPr>
                      <a:defRPr sz="1200" b="1">
                        <a:solidFill>
                          <a:schemeClr val="bg1">
                            <a:lumMod val="50000"/>
                          </a:schemeClr>
                        </a:solidFill>
                        <a:latin typeface="Arial" panose="020B0604020202020204" pitchFamily="34" charset="0"/>
                        <a:cs typeface="Arial" panose="020B0604020202020204" pitchFamily="34" charset="0"/>
                      </a:defRPr>
                    </a:pPr>
                    <a:r>
                      <a:rPr lang="en-US" dirty="0">
                        <a:solidFill>
                          <a:srgbClr val="7F7F7F"/>
                        </a:solidFill>
                      </a:rPr>
                      <a:t>13%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484299615923278"/>
                  <c:y val="2.23717550328619E-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388645704004611"/>
                  <c:y val="-0.0028405417365224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0.0434015804963401"/>
                  <c:y val="0.00284143660672379"/>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Feuil1!$A$2:$A$10</c:f>
              <c:strCache>
                <c:ptCount val="9"/>
                <c:pt idx="0">
                  <c:v>Seemed happy that you had been able to accept yourself as you are</c:v>
                </c:pt>
                <c:pt idx="1">
                  <c:v>Gave you the impression that they were looking at you differently </c:v>
                </c:pt>
                <c:pt idx="2">
                  <c:v>Seemed not to understand</c:v>
                </c:pt>
                <c:pt idx="3">
                  <c:v>Did not believe you / ignored the information</c:v>
                </c:pt>
                <c:pt idx="4">
                  <c:v>Tried to convince you that it was a phase that would pass</c:v>
                </c:pt>
                <c:pt idx="5">
                  <c:v>Some friends: pulled away / shock / rift / afraid I'd hit on them</c:v>
                </c:pt>
                <c:pt idx="6">
                  <c:v>Not surprised / Accepted it without drama</c:v>
                </c:pt>
                <c:pt idx="7">
                  <c:v>Other</c:v>
                </c:pt>
                <c:pt idx="8">
                  <c:v>None of these reactions</c:v>
                </c:pt>
              </c:strCache>
            </c:strRef>
          </c:cat>
          <c:val>
            <c:numRef>
              <c:f>Feuil1!$B$2:$B$10</c:f>
              <c:numCache>
                <c:formatCode>0%</c:formatCode>
                <c:ptCount val="9"/>
                <c:pt idx="0">
                  <c:v>0.62</c:v>
                </c:pt>
                <c:pt idx="1">
                  <c:v>0.28</c:v>
                </c:pt>
                <c:pt idx="2">
                  <c:v>0.27</c:v>
                </c:pt>
                <c:pt idx="3">
                  <c:v>0.13</c:v>
                </c:pt>
                <c:pt idx="4">
                  <c:v>0.13</c:v>
                </c:pt>
                <c:pt idx="5">
                  <c:v>0.03</c:v>
                </c:pt>
                <c:pt idx="6">
                  <c:v>0.01</c:v>
                </c:pt>
                <c:pt idx="7">
                  <c:v>0.02</c:v>
                </c:pt>
                <c:pt idx="8">
                  <c:v>0.15</c:v>
                </c:pt>
              </c:numCache>
            </c:numRef>
          </c:val>
        </c:ser>
        <c:dLbls>
          <c:showLegendKey val="0"/>
          <c:showVal val="0"/>
          <c:showCatName val="0"/>
          <c:showSerName val="0"/>
          <c:showPercent val="0"/>
          <c:showBubbleSize val="0"/>
        </c:dLbls>
        <c:gapWidth val="60"/>
        <c:overlap val="100"/>
        <c:axId val="-2101044440"/>
        <c:axId val="-2101041320"/>
      </c:barChart>
      <c:catAx>
        <c:axId val="-2101044440"/>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01041320"/>
        <c:crosses val="autoZero"/>
        <c:auto val="1"/>
        <c:lblAlgn val="ctr"/>
        <c:lblOffset val="100"/>
        <c:noMultiLvlLbl val="0"/>
      </c:catAx>
      <c:valAx>
        <c:axId val="-2101041320"/>
        <c:scaling>
          <c:orientation val="minMax"/>
          <c:max val="1.1"/>
          <c:min val="0.0"/>
        </c:scaling>
        <c:delete val="1"/>
        <c:axPos val="t"/>
        <c:numFmt formatCode="0%" sourceLinked="1"/>
        <c:majorTickMark val="out"/>
        <c:minorTickMark val="none"/>
        <c:tickLblPos val="nextTo"/>
        <c:crossAx val="-210104444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2902470606048"/>
          <c:y val="0.187428248713106"/>
          <c:w val="0.565764039383264"/>
          <c:h val="0.724351229493019"/>
        </c:manualLayout>
      </c:layout>
      <c:doughnutChart>
        <c:varyColors val="1"/>
        <c:ser>
          <c:idx val="0"/>
          <c:order val="0"/>
          <c:tx>
            <c:strRef>
              <c:f>Feuil1!$B$1</c:f>
              <c:strCache>
                <c:ptCount val="1"/>
                <c:pt idx="0">
                  <c:v>Colonne1</c:v>
                </c:pt>
              </c:strCache>
            </c:strRef>
          </c:tx>
          <c:dPt>
            <c:idx val="0"/>
            <c:bubble3D val="0"/>
            <c:spPr>
              <a:solidFill>
                <a:srgbClr val="A6A6A6"/>
              </a:solidFill>
            </c:spPr>
          </c:dPt>
          <c:dPt>
            <c:idx val="1"/>
            <c:bubble3D val="0"/>
            <c:explosion val="9"/>
            <c:spPr>
              <a:solidFill>
                <a:srgbClr val="77933C"/>
              </a:solidFill>
            </c:spPr>
          </c:dPt>
          <c:dPt>
            <c:idx val="2"/>
            <c:bubble3D val="0"/>
            <c:spPr>
              <a:solidFill>
                <a:srgbClr val="D7E4BD"/>
              </a:solidFill>
            </c:spPr>
          </c:dPt>
          <c:dLbls>
            <c:txPr>
              <a:bodyPr/>
              <a:lstStyle/>
              <a:p>
                <a:pPr>
                  <a:defRPr>
                    <a:solidFill>
                      <a:schemeClr val="bg1"/>
                    </a:solidFill>
                  </a:defRPr>
                </a:pPr>
                <a:endParaRPr lang="fr-FR"/>
              </a:p>
            </c:txPr>
            <c:showLegendKey val="0"/>
            <c:showVal val="1"/>
            <c:showCatName val="0"/>
            <c:showSerName val="0"/>
            <c:showPercent val="0"/>
            <c:showBubbleSize val="0"/>
            <c:showLeaderLines val="1"/>
          </c:dLbls>
          <c:cat>
            <c:strRef>
              <c:f>Feuil1!$A$2:$A$4</c:f>
              <c:strCache>
                <c:ptCount val="3"/>
                <c:pt idx="0">
                  <c:v>Yes, one or two</c:v>
                </c:pt>
                <c:pt idx="1">
                  <c:v>Yes, several</c:v>
                </c:pt>
                <c:pt idx="2">
                  <c:v>No, none</c:v>
                </c:pt>
              </c:strCache>
            </c:strRef>
          </c:cat>
          <c:val>
            <c:numRef>
              <c:f>Feuil1!$B$2:$B$4</c:f>
              <c:numCache>
                <c:formatCode>0%</c:formatCode>
                <c:ptCount val="3"/>
                <c:pt idx="0">
                  <c:v>0.31</c:v>
                </c:pt>
                <c:pt idx="1">
                  <c:v>0.14</c:v>
                </c:pt>
                <c:pt idx="2">
                  <c:v>0.56</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0.00233346425790512"/>
                  <c:y val="2.23717550328619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21475388373021"/>
                  <c:y val="-0.00568108347304494"/>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371528854460112"/>
                  <c:y val="0.0056828732134475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325648875332871"/>
                  <c:y val="0.00284188404182444"/>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0.0325650128199587"/>
                  <c:y val="0.00568264949589725"/>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Feuil1!$A$2:$A$10</c:f>
              <c:strCache>
                <c:ptCount val="9"/>
                <c:pt idx="0">
                  <c:v>Made some people look at you differently (as though you had become a different person in their eyes)</c:v>
                </c:pt>
                <c:pt idx="1">
                  <c:v>Lead to your commanding more respect</c:v>
                </c:pt>
                <c:pt idx="2">
                  <c:v>Had a negative impact on your career progression</c:v>
                </c:pt>
                <c:pt idx="3">
                  <c:v>Lead to your changing companies</c:v>
                </c:pt>
                <c:pt idx="4">
                  <c:v>Resulted in your having your position in the company changed</c:v>
                </c:pt>
                <c:pt idx="5">
                  <c:v>Resulted in your being given fewer responsibilities</c:v>
                </c:pt>
                <c:pt idx="6">
                  <c:v>Positive effects (opportunities, closer bonds, LGBT spokesperson)</c:v>
                </c:pt>
                <c:pt idx="7">
                  <c:v>Other</c:v>
                </c:pt>
                <c:pt idx="8">
                  <c:v>None of these reactions</c:v>
                </c:pt>
              </c:strCache>
            </c:strRef>
          </c:cat>
          <c:val>
            <c:numRef>
              <c:f>Feuil1!$B$2:$B$10</c:f>
              <c:numCache>
                <c:formatCode>0%</c:formatCode>
                <c:ptCount val="9"/>
                <c:pt idx="0">
                  <c:v>0.28</c:v>
                </c:pt>
                <c:pt idx="1">
                  <c:v>0.22</c:v>
                </c:pt>
                <c:pt idx="2">
                  <c:v>0.08</c:v>
                </c:pt>
                <c:pt idx="3">
                  <c:v>0.08</c:v>
                </c:pt>
                <c:pt idx="4">
                  <c:v>0.07</c:v>
                </c:pt>
                <c:pt idx="5">
                  <c:v>0.04</c:v>
                </c:pt>
                <c:pt idx="6">
                  <c:v>0.03</c:v>
                </c:pt>
                <c:pt idx="7">
                  <c:v>0.01</c:v>
                </c:pt>
                <c:pt idx="8">
                  <c:v>0.48</c:v>
                </c:pt>
              </c:numCache>
            </c:numRef>
          </c:val>
        </c:ser>
        <c:dLbls>
          <c:showLegendKey val="0"/>
          <c:showVal val="0"/>
          <c:showCatName val="0"/>
          <c:showSerName val="0"/>
          <c:showPercent val="0"/>
          <c:showBubbleSize val="0"/>
        </c:dLbls>
        <c:gapWidth val="60"/>
        <c:overlap val="100"/>
        <c:axId val="-2097728328"/>
        <c:axId val="-2097725208"/>
      </c:barChart>
      <c:catAx>
        <c:axId val="-2097728328"/>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97725208"/>
        <c:crosses val="autoZero"/>
        <c:auto val="1"/>
        <c:lblAlgn val="ctr"/>
        <c:lblOffset val="100"/>
        <c:noMultiLvlLbl val="0"/>
      </c:catAx>
      <c:valAx>
        <c:axId val="-2097725208"/>
        <c:scaling>
          <c:orientation val="minMax"/>
          <c:min val="0.0"/>
        </c:scaling>
        <c:delete val="1"/>
        <c:axPos val="t"/>
        <c:numFmt formatCode="0%" sourceLinked="1"/>
        <c:majorTickMark val="out"/>
        <c:minorTickMark val="none"/>
        <c:tickLblPos val="nextTo"/>
        <c:crossAx val="-209772832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0.00551574571566572"/>
                  <c:y val="-0.0028407654540728"/>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291969312282667"/>
                  <c:y val="4.47435100657238E-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Feuil1!$A$2:$A$7</c:f>
              <c:strCache>
                <c:ptCount val="6"/>
                <c:pt idx="0">
                  <c:v>Made some people look at you differently (as though you had become a different person in their eyes)</c:v>
                </c:pt>
                <c:pt idx="1">
                  <c:v>Led to your feeling isolated from the others</c:v>
                </c:pt>
                <c:pt idx="2">
                  <c:v>Led to your commanding more respect</c:v>
                </c:pt>
                <c:pt idx="3">
                  <c:v>Resulted in your being chosen less often for group activities</c:v>
                </c:pt>
                <c:pt idx="4">
                  <c:v>Other</c:v>
                </c:pt>
                <c:pt idx="5">
                  <c:v>None of these reactions</c:v>
                </c:pt>
              </c:strCache>
            </c:strRef>
          </c:cat>
          <c:val>
            <c:numRef>
              <c:f>Feuil1!$B$2:$B$7</c:f>
              <c:numCache>
                <c:formatCode>0%</c:formatCode>
                <c:ptCount val="6"/>
                <c:pt idx="0">
                  <c:v>0.37</c:v>
                </c:pt>
                <c:pt idx="1">
                  <c:v>0.22</c:v>
                </c:pt>
                <c:pt idx="2">
                  <c:v>0.18</c:v>
                </c:pt>
                <c:pt idx="3">
                  <c:v>0.1</c:v>
                </c:pt>
                <c:pt idx="4">
                  <c:v>0.02</c:v>
                </c:pt>
                <c:pt idx="5">
                  <c:v>0.45</c:v>
                </c:pt>
              </c:numCache>
            </c:numRef>
          </c:val>
        </c:ser>
        <c:dLbls>
          <c:showLegendKey val="0"/>
          <c:showVal val="0"/>
          <c:showCatName val="0"/>
          <c:showSerName val="0"/>
          <c:showPercent val="0"/>
          <c:showBubbleSize val="0"/>
        </c:dLbls>
        <c:gapWidth val="60"/>
        <c:overlap val="100"/>
        <c:axId val="-2096285704"/>
        <c:axId val="-2096282584"/>
      </c:barChart>
      <c:catAx>
        <c:axId val="-2096285704"/>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96282584"/>
        <c:crosses val="autoZero"/>
        <c:auto val="1"/>
        <c:lblAlgn val="ctr"/>
        <c:lblOffset val="100"/>
        <c:noMultiLvlLbl val="0"/>
      </c:catAx>
      <c:valAx>
        <c:axId val="-2096282584"/>
        <c:scaling>
          <c:orientation val="minMax"/>
          <c:min val="0.0"/>
        </c:scaling>
        <c:delete val="1"/>
        <c:axPos val="t"/>
        <c:numFmt formatCode="0%" sourceLinked="1"/>
        <c:majorTickMark val="out"/>
        <c:minorTickMark val="none"/>
        <c:tickLblPos val="nextTo"/>
        <c:crossAx val="-209628570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259706148060225"/>
          <c:w val="0.530541745361626"/>
          <c:h val="0.970989593401836"/>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0.0110230807688035"/>
                  <c:y val="0.00314452876993826"/>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Feuil1!$A$2:$A$11</c:f>
              <c:strCache>
                <c:ptCount val="10"/>
                <c:pt idx="0">
                  <c:v>Friends / acquaintances who had been through a similar process</c:v>
                </c:pt>
                <c:pt idx="1">
                  <c:v>Movies or TV series</c:v>
                </c:pt>
                <c:pt idx="2">
                  <c:v>Websites</c:v>
                </c:pt>
                <c:pt idx="3">
                  <c:v>Books</c:v>
                </c:pt>
                <c:pt idx="4">
                  <c:v>Friends / acquaintances who had not been through a similar process</c:v>
                </c:pt>
                <c:pt idx="5">
                  <c:v>Access to LGBTQ community resources</c:v>
                </c:pt>
                <c:pt idx="6">
                  <c:v>Social media</c:v>
                </c:pt>
                <c:pt idx="7">
                  <c:v>Family</c:v>
                </c:pt>
                <c:pt idx="8">
                  <c:v>Meetings or activities organised by local or regional groups or support organisations</c:v>
                </c:pt>
                <c:pt idx="9">
                  <c:v>Psychologist</c:v>
                </c:pt>
              </c:strCache>
            </c:strRef>
          </c:cat>
          <c:val>
            <c:numRef>
              <c:f>Feuil1!$B$2:$B$11</c:f>
              <c:numCache>
                <c:formatCode>0%</c:formatCode>
                <c:ptCount val="10"/>
                <c:pt idx="0">
                  <c:v>0.58</c:v>
                </c:pt>
                <c:pt idx="1">
                  <c:v>0.35</c:v>
                </c:pt>
                <c:pt idx="2">
                  <c:v>0.33</c:v>
                </c:pt>
                <c:pt idx="3">
                  <c:v>0.32</c:v>
                </c:pt>
                <c:pt idx="4">
                  <c:v>0.3</c:v>
                </c:pt>
                <c:pt idx="5">
                  <c:v>0.28</c:v>
                </c:pt>
                <c:pt idx="6">
                  <c:v>0.28</c:v>
                </c:pt>
                <c:pt idx="7">
                  <c:v>0.24</c:v>
                </c:pt>
                <c:pt idx="8">
                  <c:v>0.2</c:v>
                </c:pt>
                <c:pt idx="9">
                  <c:v>0.13</c:v>
                </c:pt>
              </c:numCache>
            </c:numRef>
          </c:val>
        </c:ser>
        <c:dLbls>
          <c:showLegendKey val="0"/>
          <c:showVal val="0"/>
          <c:showCatName val="0"/>
          <c:showSerName val="0"/>
          <c:showPercent val="0"/>
          <c:showBubbleSize val="0"/>
        </c:dLbls>
        <c:gapWidth val="60"/>
        <c:overlap val="100"/>
        <c:axId val="-2098905816"/>
        <c:axId val="-2098902696"/>
      </c:barChart>
      <c:catAx>
        <c:axId val="-2098905816"/>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98902696"/>
        <c:crosses val="autoZero"/>
        <c:auto val="1"/>
        <c:lblAlgn val="ctr"/>
        <c:lblOffset val="100"/>
        <c:noMultiLvlLbl val="0"/>
      </c:catAx>
      <c:valAx>
        <c:axId val="-2098902696"/>
        <c:scaling>
          <c:orientation val="minMax"/>
          <c:min val="0.0"/>
        </c:scaling>
        <c:delete val="1"/>
        <c:axPos val="t"/>
        <c:numFmt formatCode="0%" sourceLinked="1"/>
        <c:majorTickMark val="out"/>
        <c:minorTickMark val="none"/>
        <c:tickLblPos val="nextTo"/>
        <c:crossAx val="-209890581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259706148060225"/>
          <c:w val="0.530541745361626"/>
          <c:h val="0.970989593401836"/>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0"/>
              <c:layout>
                <c:manualLayout>
                  <c:x val="0.0578711740362182"/>
                  <c:y val="-0.00304084986725613"/>
                </c:manualLayout>
              </c:layout>
              <c:tx>
                <c:rich>
                  <a:bodyPr/>
                  <a:lstStyle/>
                  <a:p>
                    <a:pPr>
                      <a:defRPr sz="1200" b="1">
                        <a:solidFill>
                          <a:schemeClr val="bg1"/>
                        </a:solidFill>
                        <a:latin typeface="Arial" panose="020B0604020202020204" pitchFamily="34" charset="0"/>
                        <a:cs typeface="Arial" panose="020B0604020202020204" pitchFamily="34" charset="0"/>
                      </a:defRPr>
                    </a:pPr>
                    <a:r>
                      <a:rPr lang="en-US" dirty="0">
                        <a:solidFill>
                          <a:srgbClr val="7F7F7F"/>
                        </a:solidFill>
                      </a:rPr>
                      <a:t>7%</a:t>
                    </a:r>
                  </a:p>
                </c:rich>
              </c:tx>
              <c:spPr/>
              <c:showLegendKey val="0"/>
              <c:showVal val="1"/>
              <c:showCatName val="0"/>
              <c:showSerName val="0"/>
              <c:showPercent val="0"/>
              <c:showBubbleSize val="0"/>
            </c:dLbl>
            <c:dLbl>
              <c:idx val="1"/>
              <c:layout>
                <c:manualLayout>
                  <c:x val="0.0496038634596156"/>
                  <c:y val="2.39436997421742E-7"/>
                </c:manualLayout>
              </c:layout>
              <c:tx>
                <c:rich>
                  <a:bodyPr/>
                  <a:lstStyle/>
                  <a:p>
                    <a:r>
                      <a:rPr lang="en-US" dirty="0">
                        <a:solidFill>
                          <a:srgbClr val="7F7F7F"/>
                        </a:solidFill>
                      </a:rPr>
                      <a:t>5%</a:t>
                    </a:r>
                  </a:p>
                </c:rich>
              </c:tx>
              <c:showLegendKey val="0"/>
              <c:showVal val="1"/>
              <c:showCatName val="0"/>
              <c:showSerName val="0"/>
              <c:showPercent val="0"/>
              <c:showBubbleSize val="0"/>
            </c:dLbl>
            <c:dLbl>
              <c:idx val="2"/>
              <c:layout>
                <c:manualLayout>
                  <c:x val="0.0496038634596156"/>
                  <c:y val="2.39436997421742E-7"/>
                </c:manualLayout>
              </c:layout>
              <c:showLegendKey val="0"/>
              <c:showVal val="1"/>
              <c:showCatName val="0"/>
              <c:showSerName val="0"/>
              <c:showPercent val="0"/>
              <c:showBubbleSize val="0"/>
            </c:dLbl>
            <c:dLbl>
              <c:idx val="3"/>
              <c:layout>
                <c:manualLayout>
                  <c:x val="0.0496038634596156"/>
                  <c:y val="0.00304108930425355"/>
                </c:manualLayout>
              </c:layout>
              <c:showLegendKey val="0"/>
              <c:showVal val="1"/>
              <c:showCatName val="0"/>
              <c:showSerName val="0"/>
              <c:showPercent val="0"/>
              <c:showBubbleSize val="0"/>
            </c:dLbl>
            <c:dLbl>
              <c:idx val="4"/>
              <c:layout>
                <c:manualLayout>
                  <c:x val="0.0468480932674147"/>
                  <c:y val="-0.00304084986725618"/>
                </c:manualLayout>
              </c:layout>
              <c:showLegendKey val="0"/>
              <c:showVal val="1"/>
              <c:showCatName val="0"/>
              <c:showSerName val="0"/>
              <c:showPercent val="0"/>
              <c:showBubbleSize val="0"/>
            </c:dLbl>
            <c:dLbl>
              <c:idx val="5"/>
              <c:layout>
                <c:manualLayout>
                  <c:x val="0.0496038634596156"/>
                  <c:y val="0.0"/>
                </c:manualLayout>
              </c:layout>
              <c:showLegendKey val="0"/>
              <c:showVal val="1"/>
              <c:showCatName val="0"/>
              <c:showSerName val="0"/>
              <c:showPercent val="0"/>
              <c:showBubbleSize val="0"/>
            </c:dLbl>
            <c:dLbl>
              <c:idx val="6"/>
              <c:layout>
                <c:manualLayout>
                  <c:x val="0.0440923230752139"/>
                  <c:y val="0.00304132874125097"/>
                </c:manualLayout>
              </c:layout>
              <c:showLegendKey val="0"/>
              <c:showVal val="1"/>
              <c:showCatName val="0"/>
              <c:showSerName val="0"/>
              <c:showPercent val="0"/>
              <c:showBubbleSize val="0"/>
            </c:dLbl>
            <c:dLbl>
              <c:idx val="7"/>
              <c:layout>
                <c:manualLayout>
                  <c:x val="0.0303134721142095"/>
                  <c:y val="0.00304132874125097"/>
                </c:manualLayout>
              </c:layout>
              <c:showLegendKey val="0"/>
              <c:showVal val="1"/>
              <c:showCatName val="0"/>
              <c:showSerName val="0"/>
              <c:showPercent val="0"/>
              <c:showBubbleSize val="0"/>
            </c:dLbl>
            <c:dLbl>
              <c:idx val="8"/>
              <c:layout>
                <c:manualLayout>
                  <c:x val="0.0440923230752139"/>
                  <c:y val="0.00314476552413716"/>
                </c:manualLayout>
              </c:layout>
              <c:showLegendKey val="0"/>
              <c:showVal val="1"/>
              <c:showCatName val="0"/>
              <c:showSerName val="0"/>
              <c:showPercent val="0"/>
              <c:showBubbleSize val="0"/>
            </c:dLbl>
            <c:dLbl>
              <c:idx val="9"/>
              <c:layout>
                <c:manualLayout>
                  <c:x val="-0.00275577019220087"/>
                  <c:y val="-0.00304037099326128"/>
                </c:manualLayout>
              </c:layou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10"/>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Feuil1!$A$2:$A$11</c:f>
              <c:strCache>
                <c:ptCount val="10"/>
                <c:pt idx="0">
                  <c:v>Chat support lines</c:v>
                </c:pt>
                <c:pt idx="1">
                  <c:v>Physician</c:v>
                </c:pt>
                <c:pt idx="2">
                  <c:v>Social worker (social assistant, special education technician, etc.)</c:v>
                </c:pt>
                <c:pt idx="3">
                  <c:v>Telephone support lines</c:v>
                </c:pt>
                <c:pt idx="4">
                  <c:v>Conferences / awareness building workshops (in schools or elsewhere)</c:v>
                </c:pt>
                <c:pt idx="5">
                  <c:v>Sexologist</c:v>
                </c:pt>
                <c:pt idx="6">
                  <c:v>Bars / Meeting places / Clubs</c:v>
                </c:pt>
                <c:pt idx="7">
                  <c:v>By myself / Personal process</c:v>
                </c:pt>
                <c:pt idx="8">
                  <c:v>Other</c:v>
                </c:pt>
                <c:pt idx="9">
                  <c:v>None</c:v>
                </c:pt>
              </c:strCache>
            </c:strRef>
          </c:cat>
          <c:val>
            <c:numRef>
              <c:f>Feuil1!$B$2:$B$11</c:f>
              <c:numCache>
                <c:formatCode>0%</c:formatCode>
                <c:ptCount val="10"/>
                <c:pt idx="0">
                  <c:v>0.07</c:v>
                </c:pt>
                <c:pt idx="1">
                  <c:v>0.05</c:v>
                </c:pt>
                <c:pt idx="2">
                  <c:v>0.05</c:v>
                </c:pt>
                <c:pt idx="3">
                  <c:v>0.05</c:v>
                </c:pt>
                <c:pt idx="4">
                  <c:v>0.04</c:v>
                </c:pt>
                <c:pt idx="5">
                  <c:v>0.02</c:v>
                </c:pt>
                <c:pt idx="6">
                  <c:v>0.02</c:v>
                </c:pt>
                <c:pt idx="7">
                  <c:v>0.01</c:v>
                </c:pt>
                <c:pt idx="8">
                  <c:v>0.02</c:v>
                </c:pt>
                <c:pt idx="9">
                  <c:v>0.11</c:v>
                </c:pt>
              </c:numCache>
            </c:numRef>
          </c:val>
        </c:ser>
        <c:dLbls>
          <c:showLegendKey val="0"/>
          <c:showVal val="0"/>
          <c:showCatName val="0"/>
          <c:showSerName val="0"/>
          <c:showPercent val="0"/>
          <c:showBubbleSize val="0"/>
        </c:dLbls>
        <c:gapWidth val="60"/>
        <c:overlap val="100"/>
        <c:axId val="-2098851352"/>
        <c:axId val="-2098848232"/>
      </c:barChart>
      <c:catAx>
        <c:axId val="-2098851352"/>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98848232"/>
        <c:crosses val="autoZero"/>
        <c:auto val="1"/>
        <c:lblAlgn val="ctr"/>
        <c:lblOffset val="100"/>
        <c:noMultiLvlLbl val="0"/>
      </c:catAx>
      <c:valAx>
        <c:axId val="-2098848232"/>
        <c:scaling>
          <c:orientation val="minMax"/>
          <c:max val="0.8"/>
          <c:min val="0.0"/>
        </c:scaling>
        <c:delete val="1"/>
        <c:axPos val="t"/>
        <c:numFmt formatCode="0%" sourceLinked="1"/>
        <c:majorTickMark val="out"/>
        <c:minorTickMark val="none"/>
        <c:tickLblPos val="nextTo"/>
        <c:crossAx val="-209885135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0917944120892"/>
          <c:y val="0.0259706148060225"/>
          <c:w val="0.449082055879108"/>
          <c:h val="0.880159968878923"/>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237106125062294"/>
                  <c:y val="8.94870201314475E-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8"/>
              <c:layout>
                <c:manualLayout>
                  <c:x val="0.015094352180712"/>
                  <c:y val="0.00568264949589725"/>
                </c:manualLayout>
              </c:layout>
              <c:tx>
                <c:rich>
                  <a:bodyPr/>
                  <a:lstStyle/>
                  <a:p>
                    <a:pPr>
                      <a:defRPr sz="1200" b="1">
                        <a:solidFill>
                          <a:schemeClr val="bg1">
                            <a:lumMod val="50000"/>
                          </a:schemeClr>
                        </a:solidFill>
                        <a:latin typeface="Arial" panose="020B0604020202020204" pitchFamily="34" charset="0"/>
                        <a:cs typeface="Arial" panose="020B0604020202020204" pitchFamily="34" charset="0"/>
                      </a:defRPr>
                    </a:pPr>
                    <a:r>
                      <a:rPr lang="en-US" dirty="0">
                        <a:solidFill>
                          <a:srgbClr val="7F7F7F"/>
                        </a:solidFill>
                      </a:rPr>
                      <a:t>1%</a:t>
                    </a:r>
                  </a:p>
                </c:rich>
              </c:tx>
              <c:spPr>
                <a:noFill/>
                <a:ln>
                  <a:noFill/>
                </a:ln>
                <a:effectLst/>
              </c:spPr>
              <c:dLblPos val="ctr"/>
              <c:showLegendKey val="0"/>
              <c:showVal val="1"/>
              <c:showCatName val="0"/>
              <c:showSerName val="0"/>
              <c:showPercent val="0"/>
              <c:showBubbleSize val="0"/>
            </c:dLbl>
            <c:dLbl>
              <c:idx val="9"/>
              <c:layout>
                <c:manualLayout>
                  <c:x val="0.0241509634891391"/>
                  <c:y val="-0.00284098917162323"/>
                </c:manualLayout>
              </c:layout>
              <c:tx>
                <c:rich>
                  <a:bodyPr/>
                  <a:lstStyle/>
                  <a:p>
                    <a:r>
                      <a:rPr lang="en-US" dirty="0">
                        <a:solidFill>
                          <a:srgbClr val="7F7F7F"/>
                        </a:solidFill>
                      </a:rPr>
                      <a:t>3%</a:t>
                    </a:r>
                  </a:p>
                </c:rich>
              </c:tx>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Feuil1!$A$2:$A$11</c:f>
              <c:strCache>
                <c:ptCount val="10"/>
                <c:pt idx="0">
                  <c:v>Understanding that I was not alone in what I was going through</c:v>
                </c:pt>
                <c:pt idx="1">
                  <c:v>Finding a space where I felt understood for who I am</c:v>
                </c:pt>
                <c:pt idx="2">
                  <c:v>Developing my confidence by seeing other LGBTQ individuals affirm themselves</c:v>
                </c:pt>
                <c:pt idx="3">
                  <c:v>The ability to be heard without being judged</c:v>
                </c:pt>
                <c:pt idx="4">
                  <c:v>Lightening my load by confiding in someone</c:v>
                </c:pt>
                <c:pt idx="5">
                  <c:v>Understanding that I was not “sick”</c:v>
                </c:pt>
                <c:pt idx="6">
                  <c:v>Feeling like I belonged to a mutual support network</c:v>
                </c:pt>
                <c:pt idx="7">
                  <c:v>Having easy/quick access to the medical resources necessary to facilitate gender transition</c:v>
                </c:pt>
                <c:pt idx="8">
                  <c:v>Self-acceptance / Always knew</c:v>
                </c:pt>
                <c:pt idx="9">
                  <c:v>Other</c:v>
                </c:pt>
              </c:strCache>
            </c:strRef>
          </c:cat>
          <c:val>
            <c:numRef>
              <c:f>Feuil1!$B$2:$B$11</c:f>
              <c:numCache>
                <c:formatCode>0%</c:formatCode>
                <c:ptCount val="10"/>
                <c:pt idx="0">
                  <c:v>0.59</c:v>
                </c:pt>
                <c:pt idx="1">
                  <c:v>0.45</c:v>
                </c:pt>
                <c:pt idx="2">
                  <c:v>0.41</c:v>
                </c:pt>
                <c:pt idx="3">
                  <c:v>0.34</c:v>
                </c:pt>
                <c:pt idx="4">
                  <c:v>0.31</c:v>
                </c:pt>
                <c:pt idx="5">
                  <c:v>0.26</c:v>
                </c:pt>
                <c:pt idx="6">
                  <c:v>0.26</c:v>
                </c:pt>
                <c:pt idx="7">
                  <c:v>0.03</c:v>
                </c:pt>
                <c:pt idx="8">
                  <c:v>0.01</c:v>
                </c:pt>
                <c:pt idx="9">
                  <c:v>0.03</c:v>
                </c:pt>
              </c:numCache>
            </c:numRef>
          </c:val>
        </c:ser>
        <c:dLbls>
          <c:showLegendKey val="0"/>
          <c:showVal val="0"/>
          <c:showCatName val="0"/>
          <c:showSerName val="0"/>
          <c:showPercent val="0"/>
          <c:showBubbleSize val="0"/>
        </c:dLbls>
        <c:gapWidth val="60"/>
        <c:overlap val="100"/>
        <c:axId val="-2094586152"/>
        <c:axId val="-2094583096"/>
      </c:barChart>
      <c:catAx>
        <c:axId val="-209458615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94583096"/>
        <c:crosses val="autoZero"/>
        <c:auto val="1"/>
        <c:lblAlgn val="ctr"/>
        <c:lblOffset val="100"/>
        <c:noMultiLvlLbl val="0"/>
      </c:catAx>
      <c:valAx>
        <c:axId val="-2094583096"/>
        <c:scaling>
          <c:orientation val="minMax"/>
          <c:min val="0.0"/>
        </c:scaling>
        <c:delete val="1"/>
        <c:axPos val="t"/>
        <c:numFmt formatCode="0%" sourceLinked="1"/>
        <c:majorTickMark val="out"/>
        <c:minorTickMark val="none"/>
        <c:tickLblPos val="nextTo"/>
        <c:crossAx val="-209458615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2902470606048"/>
          <c:y val="0.187428248713106"/>
          <c:w val="0.565764039383264"/>
          <c:h val="0.724351229493019"/>
        </c:manualLayout>
      </c:layout>
      <c:doughnutChart>
        <c:varyColors val="1"/>
        <c:ser>
          <c:idx val="0"/>
          <c:order val="0"/>
          <c:tx>
            <c:strRef>
              <c:f>Feuil1!$B$1</c:f>
              <c:strCache>
                <c:ptCount val="1"/>
                <c:pt idx="0">
                  <c:v>Colonne1</c:v>
                </c:pt>
              </c:strCache>
            </c:strRef>
          </c:tx>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Lbls>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Feuil1!$A$2:$A$5</c:f>
              <c:strCache>
                <c:ptCount val="4"/>
                <c:pt idx="0">
                  <c:v>Suffisantes</c:v>
                </c:pt>
                <c:pt idx="1">
                  <c:v>Un peu insuffisantes</c:v>
                </c:pt>
                <c:pt idx="2">
                  <c:v>Très insuffisantes</c:v>
                </c:pt>
                <c:pt idx="3">
                  <c:v>Inexistantes</c:v>
                </c:pt>
              </c:strCache>
            </c:strRef>
          </c:cat>
          <c:val>
            <c:numRef>
              <c:f>Feuil1!$B$2:$B$5</c:f>
              <c:numCache>
                <c:formatCode>0%</c:formatCode>
                <c:ptCount val="4"/>
                <c:pt idx="0">
                  <c:v>0.42</c:v>
                </c:pt>
                <c:pt idx="1">
                  <c:v>0.3</c:v>
                </c:pt>
                <c:pt idx="2">
                  <c:v>0.14</c:v>
                </c:pt>
                <c:pt idx="3">
                  <c:v>0.13</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Fréquentation totale</c:v>
                </c:pt>
              </c:strCache>
            </c:strRef>
          </c:tx>
          <c:spPr>
            <a:solidFill>
              <a:schemeClr val="accent3">
                <a:lumMod val="75000"/>
              </a:schemeClr>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Feuil1!$A$2:$A$4</c:f>
              <c:strCache>
                <c:ptCount val="3"/>
                <c:pt idx="0">
                  <c:v>Gender identity clearly defined</c:v>
                </c:pt>
                <c:pt idx="1">
                  <c:v>In the process of figuring it out</c:v>
                </c:pt>
                <c:pt idx="2">
                  <c:v>In a process of self-acceptance</c:v>
                </c:pt>
              </c:strCache>
            </c:strRef>
          </c:cat>
          <c:val>
            <c:numRef>
              <c:f>Feuil1!$B$2:$B$4</c:f>
              <c:numCache>
                <c:formatCode>0%</c:formatCode>
                <c:ptCount val="3"/>
                <c:pt idx="0">
                  <c:v>0.49</c:v>
                </c:pt>
                <c:pt idx="1">
                  <c:v>0.26</c:v>
                </c:pt>
                <c:pt idx="2">
                  <c:v>0.25</c:v>
                </c:pt>
              </c:numCache>
            </c:numRef>
          </c:val>
        </c:ser>
        <c:dLbls>
          <c:showLegendKey val="0"/>
          <c:showVal val="0"/>
          <c:showCatName val="0"/>
          <c:showSerName val="0"/>
          <c:showPercent val="0"/>
          <c:showBubbleSize val="0"/>
        </c:dLbls>
        <c:gapWidth val="60"/>
        <c:overlap val="100"/>
        <c:axId val="-2139317448"/>
        <c:axId val="-2139314328"/>
      </c:barChart>
      <c:catAx>
        <c:axId val="-2139317448"/>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39314328"/>
        <c:crosses val="autoZero"/>
        <c:auto val="1"/>
        <c:lblAlgn val="ctr"/>
        <c:lblOffset val="100"/>
        <c:noMultiLvlLbl val="0"/>
      </c:catAx>
      <c:valAx>
        <c:axId val="-2139314328"/>
        <c:scaling>
          <c:orientation val="minMax"/>
          <c:max val="1.1"/>
          <c:min val="0.0"/>
        </c:scaling>
        <c:delete val="1"/>
        <c:axPos val="t"/>
        <c:numFmt formatCode="0%" sourceLinked="1"/>
        <c:majorTickMark val="out"/>
        <c:minorTickMark val="none"/>
        <c:tickLblPos val="nextTo"/>
        <c:crossAx val="-213931744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596944214053418"/>
          <c:y val="0.0259706148060225"/>
          <c:w val="0.403055785946582"/>
          <c:h val="0.924379027000358"/>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Feuil1!$A$2:$A$13</c:f>
              <c:strCache>
                <c:ptCount val="12"/>
                <c:pt idx="0">
                  <c:v>Support organization/Resources / Visible/accessible networks in the community (school, neighborhood...)</c:v>
                </c:pt>
                <c:pt idx="1">
                  <c:v>Support / Open-mindedness / Understanding / Acceptance (family / people around them / in general)</c:v>
                </c:pt>
                <c:pt idx="2">
                  <c:v>Clear/accessible information on sexual/gender identities (courses at school, library, internet)</c:v>
                </c:pt>
                <c:pt idx="3">
                  <c:v>Visible sexual models / Accessible mentors/LGBTQ figures</c:v>
                </c:pt>
                <c:pt idx="4">
                  <c:v>Awareness raising/De-stigmatization in general (community, media)</c:v>
                </c:pt>
                <c:pt idx="5">
                  <c:v>Greater visibility/accessibility of support resources/SPECIALIZED services </c:v>
                </c:pt>
                <c:pt idx="6">
                  <c:v>De-stigmatization/Training on sexual difference for public servants/specialized public services (health care, education etc.)</c:v>
                </c:pt>
                <c:pt idx="7">
                  <c:v>Feel less alone/a friend/someone to talk to (unspecified)</c:v>
                </c:pt>
                <c:pt idx="8">
                  <c:v>Information/Support/Acceptance of non-binary identity</c:v>
                </c:pt>
                <c:pt idx="9">
                  <c:v>Safe place / Tolerant/confidential meeting place in the locality </c:v>
                </c:pt>
                <c:pt idx="10">
                  <c:v>Other</c:v>
                </c:pt>
                <c:pt idx="11">
                  <c:v>DNK / NR / Nothing</c:v>
                </c:pt>
              </c:strCache>
            </c:strRef>
          </c:cat>
          <c:val>
            <c:numRef>
              <c:f>Feuil1!$B$2:$B$13</c:f>
              <c:numCache>
                <c:formatCode>0%</c:formatCode>
                <c:ptCount val="12"/>
                <c:pt idx="0">
                  <c:v>0.26</c:v>
                </c:pt>
                <c:pt idx="1">
                  <c:v>0.22</c:v>
                </c:pt>
                <c:pt idx="2">
                  <c:v>0.2</c:v>
                </c:pt>
                <c:pt idx="3">
                  <c:v>0.19</c:v>
                </c:pt>
                <c:pt idx="4">
                  <c:v>0.14</c:v>
                </c:pt>
                <c:pt idx="5">
                  <c:v>0.08</c:v>
                </c:pt>
                <c:pt idx="6">
                  <c:v>0.07</c:v>
                </c:pt>
                <c:pt idx="7">
                  <c:v>0.07</c:v>
                </c:pt>
                <c:pt idx="8">
                  <c:v>0.06</c:v>
                </c:pt>
                <c:pt idx="9">
                  <c:v>0.04</c:v>
                </c:pt>
                <c:pt idx="10">
                  <c:v>0.04</c:v>
                </c:pt>
                <c:pt idx="11">
                  <c:v>0.07</c:v>
                </c:pt>
              </c:numCache>
            </c:numRef>
          </c:val>
        </c:ser>
        <c:dLbls>
          <c:showLegendKey val="0"/>
          <c:showVal val="0"/>
          <c:showCatName val="0"/>
          <c:showSerName val="0"/>
          <c:showPercent val="0"/>
          <c:showBubbleSize val="0"/>
        </c:dLbls>
        <c:gapWidth val="60"/>
        <c:overlap val="100"/>
        <c:axId val="-2091396120"/>
        <c:axId val="-2091393064"/>
      </c:barChart>
      <c:catAx>
        <c:axId val="-2091396120"/>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91393064"/>
        <c:crosses val="autoZero"/>
        <c:auto val="1"/>
        <c:lblAlgn val="ctr"/>
        <c:lblOffset val="100"/>
        <c:noMultiLvlLbl val="0"/>
      </c:catAx>
      <c:valAx>
        <c:axId val="-2091393064"/>
        <c:scaling>
          <c:orientation val="minMax"/>
          <c:min val="0.0"/>
        </c:scaling>
        <c:delete val="1"/>
        <c:axPos val="t"/>
        <c:numFmt formatCode="0%" sourceLinked="1"/>
        <c:majorTickMark val="out"/>
        <c:minorTickMark val="none"/>
        <c:tickLblPos val="nextTo"/>
        <c:crossAx val="-2091396120"/>
        <c:crosses val="autoZero"/>
        <c:crossBetween val="between"/>
        <c:majorUnit val="0.2"/>
        <c:minorUnit val="0.02"/>
      </c:valAx>
    </c:plotArea>
    <c:plotVisOnly val="1"/>
    <c:dispBlanksAs val="gap"/>
    <c:showDLblsOverMax val="0"/>
  </c:chart>
  <c:txPr>
    <a:bodyPr/>
    <a:lstStyle/>
    <a:p>
      <a:pPr>
        <a:defRPr sz="1800"/>
      </a:pPr>
      <a:endParaRPr lang="fr-FR"/>
    </a:p>
  </c:txPr>
  <c:externalData r:id="rId2">
    <c:autoUpdate val="0"/>
  </c:externalData>
  <c:userShapes r:id="rId3"/>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2"/>
          <c:y val="0.0497742798225672"/>
          <c:w val="0.756252851338031"/>
          <c:h val="0.866924000314328"/>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chemeClr val="bg1">
                  <a:lumMod val="50000"/>
                </a:schemeClr>
              </a:solidFill>
            </c:spPr>
          </c:dPt>
          <c:dPt>
            <c:idx val="2"/>
            <c:bubble3D val="0"/>
            <c:spPr>
              <a:solidFill>
                <a:srgbClr val="D7E4BD"/>
              </a:solidFill>
            </c:spPr>
          </c:dPt>
          <c:dPt>
            <c:idx val="3"/>
            <c:bubble3D val="0"/>
            <c:spPr>
              <a:solidFill>
                <a:schemeClr val="bg1">
                  <a:lumMod val="50000"/>
                </a:schemeClr>
              </a:solidFill>
            </c:spPr>
          </c:dPt>
          <c:dLbls>
            <c:dLbl>
              <c:idx val="3"/>
              <c:layout>
                <c:manualLayout>
                  <c:x val="-0.00216140287013027"/>
                  <c:y val="-0.00855121788635951"/>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Feuil1!$A$2:$A$3</c:f>
              <c:strCache>
                <c:ptCount val="2"/>
                <c:pt idx="0">
                  <c:v>Oui</c:v>
                </c:pt>
                <c:pt idx="1">
                  <c:v>Non</c:v>
                </c:pt>
              </c:strCache>
            </c:strRef>
          </c:cat>
          <c:val>
            <c:numRef>
              <c:f>Feuil1!$B$2:$B$3</c:f>
              <c:numCache>
                <c:formatCode>0%</c:formatCode>
                <c:ptCount val="2"/>
                <c:pt idx="0">
                  <c:v>0.63</c:v>
                </c:pt>
                <c:pt idx="1">
                  <c:v>0.37</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511188893754086"/>
          <c:w val="0.530541745361626"/>
          <c:h val="0.889222787187402"/>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0.0633827144206199"/>
                  <c:y val="0.00314378620174626"/>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Hormone treatment</c:v>
                </c:pt>
                <c:pt idx="1">
                  <c:v>Gender reassignment surgery</c:v>
                </c:pt>
                <c:pt idx="2">
                  <c:v>Other medical treatment </c:v>
                </c:pt>
                <c:pt idx="3">
                  <c:v>None, no medical treatment</c:v>
                </c:pt>
              </c:strCache>
            </c:strRef>
          </c:cat>
          <c:val>
            <c:numRef>
              <c:f>Feuil1!$B$2:$B$5</c:f>
              <c:numCache>
                <c:formatCode>0%</c:formatCode>
                <c:ptCount val="4"/>
                <c:pt idx="0">
                  <c:v>0.47</c:v>
                </c:pt>
                <c:pt idx="1">
                  <c:v>0.13</c:v>
                </c:pt>
                <c:pt idx="2">
                  <c:v>0.11</c:v>
                </c:pt>
                <c:pt idx="3">
                  <c:v>0.45</c:v>
                </c:pt>
              </c:numCache>
            </c:numRef>
          </c:val>
        </c:ser>
        <c:dLbls>
          <c:showLegendKey val="0"/>
          <c:showVal val="0"/>
          <c:showCatName val="0"/>
          <c:showSerName val="0"/>
          <c:showPercent val="0"/>
          <c:showBubbleSize val="0"/>
        </c:dLbls>
        <c:gapWidth val="60"/>
        <c:overlap val="100"/>
        <c:axId val="-2089214168"/>
        <c:axId val="-2089211048"/>
      </c:barChart>
      <c:catAx>
        <c:axId val="-2089214168"/>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89211048"/>
        <c:crosses val="autoZero"/>
        <c:auto val="1"/>
        <c:lblAlgn val="ctr"/>
        <c:lblOffset val="100"/>
        <c:noMultiLvlLbl val="0"/>
      </c:catAx>
      <c:valAx>
        <c:axId val="-2089211048"/>
        <c:scaling>
          <c:orientation val="minMax"/>
          <c:max val="1.1"/>
          <c:min val="0.0"/>
        </c:scaling>
        <c:delete val="1"/>
        <c:axPos val="t"/>
        <c:numFmt formatCode="0%" sourceLinked="1"/>
        <c:majorTickMark val="out"/>
        <c:minorTickMark val="none"/>
        <c:tickLblPos val="nextTo"/>
        <c:crossAx val="-208921416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
          <c:y val="0.0231150158559052"/>
          <c:w val="0.521652513081136"/>
          <c:h val="0.883015731783248"/>
        </c:manualLayout>
      </c:layout>
      <c:barChart>
        <c:barDir val="bar"/>
        <c:grouping val="stacked"/>
        <c:varyColors val="0"/>
        <c:ser>
          <c:idx val="0"/>
          <c:order val="0"/>
          <c:tx>
            <c:strRef>
              <c:f>Feuil1!$B$1</c:f>
              <c:strCache>
                <c:ptCount val="1"/>
                <c:pt idx="0">
                  <c:v>9 - 10</c:v>
                </c:pt>
              </c:strCache>
            </c:strRef>
          </c:tx>
          <c:spPr>
            <a:solidFill>
              <a:schemeClr val="accent3">
                <a:lumMod val="75000"/>
              </a:schemeClr>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215767551251849"/>
                  <c:y val="2.24858614524652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121849268936368"/>
                  <c:y val="0.00571208338476974"/>
                </c:manualLayout>
              </c:layout>
              <c:dLblPos val="ctr"/>
              <c:showLegendKey val="0"/>
              <c:showVal val="1"/>
              <c:showCatName val="0"/>
              <c:showSerName val="0"/>
              <c:showPercent val="0"/>
              <c:showBubbleSize val="0"/>
            </c:dLbl>
            <c:dLbl>
              <c:idx val="9"/>
              <c:layout>
                <c:manualLayout>
                  <c:x val="0.0121849268936368"/>
                  <c:y val="-0.00285570440446298"/>
                </c:manualLayout>
              </c:layout>
              <c:dLblPos val="ctr"/>
              <c:showLegendKey val="0"/>
              <c:showVal val="1"/>
              <c:showCatName val="0"/>
              <c:showSerName val="0"/>
              <c:showPercent val="0"/>
              <c:showBubbleSize val="0"/>
            </c:dLbl>
            <c:dLbl>
              <c:idx val="15"/>
              <c:layout>
                <c:manualLayout>
                  <c:x val="0.00771605032031324"/>
                  <c:y val="0.0"/>
                </c:manualLayout>
              </c:layout>
              <c:dLblPos val="ctr"/>
              <c:showLegendKey val="0"/>
              <c:showVal val="1"/>
              <c:showCatName val="0"/>
              <c:showSerName val="0"/>
              <c:showPercent val="0"/>
              <c:showBubbleSize val="0"/>
            </c:dLbl>
            <c:dLbl>
              <c:idx val="16"/>
              <c:layout>
                <c:manualLayout>
                  <c:x val="0.00771605032031324"/>
                  <c:y val="0.0"/>
                </c:manualLayout>
              </c:layout>
              <c:dLblPos val="ctr"/>
              <c:showLegendKey val="0"/>
              <c:showVal val="1"/>
              <c:showCatName val="0"/>
              <c:showSerName val="0"/>
              <c:showPercent val="0"/>
              <c:showBubbleSize val="0"/>
            </c:dLbl>
            <c:dLbl>
              <c:idx val="17"/>
              <c:layout>
                <c:manualLayout>
                  <c:x val="0.00617284025625058"/>
                  <c:y val="9.50620746134456E-17"/>
                </c:manualLayout>
              </c:layout>
              <c:dLblPos val="ctr"/>
              <c:showLegendKey val="0"/>
              <c:showVal val="1"/>
              <c:showCatName val="0"/>
              <c:showSerName val="0"/>
              <c:showPercent val="0"/>
              <c:showBubbleSize val="0"/>
            </c:dLbl>
            <c:dLbl>
              <c:idx val="18"/>
              <c:layout>
                <c:manualLayout>
                  <c:x val="0.00771605032031335"/>
                  <c:y val="0.0"/>
                </c:manualLayout>
              </c:layout>
              <c:dLblPos val="ctr"/>
              <c:showLegendKey val="0"/>
              <c:showVal val="1"/>
              <c:showCatName val="0"/>
              <c:showSerName val="0"/>
              <c:showPercent val="0"/>
              <c:showBubbleSize val="0"/>
            </c:dLbl>
            <c:dLbl>
              <c:idx val="19"/>
              <c:layout>
                <c:manualLayout>
                  <c:x val="0.0169753107046893"/>
                  <c:y val="2.0414425077733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Feuil1!$A$2:$A$11</c:f>
              <c:strCache>
                <c:ptCount val="10"/>
                <c:pt idx="0">
                  <c:v>Canadian society in general</c:v>
                </c:pt>
                <c:pt idx="1">
                  <c:v>Residents of [the respondent's province]</c:v>
                </c:pt>
                <c:pt idx="3">
                  <c:v>Generation Y Canadians (millennials)</c:v>
                </c:pt>
                <c:pt idx="4">
                  <c:v>Generation X Canadians</c:v>
                </c:pt>
                <c:pt idx="5">
                  <c:v>Canadian Baby Boomers</c:v>
                </c:pt>
                <c:pt idx="6">
                  <c:v>Older Canadians</c:v>
                </c:pt>
                <c:pt idx="8">
                  <c:v>Canadians from urban areas</c:v>
                </c:pt>
                <c:pt idx="9">
                  <c:v>Canadians from rural areas</c:v>
                </c:pt>
              </c:strCache>
            </c:strRef>
          </c:cat>
          <c:val>
            <c:numRef>
              <c:f>Feuil1!$B$2:$B$11</c:f>
              <c:numCache>
                <c:formatCode>0%</c:formatCode>
                <c:ptCount val="10"/>
                <c:pt idx="0">
                  <c:v>0.09</c:v>
                </c:pt>
                <c:pt idx="1">
                  <c:v>0.12</c:v>
                </c:pt>
                <c:pt idx="3">
                  <c:v>0.37</c:v>
                </c:pt>
                <c:pt idx="4">
                  <c:v>0.16</c:v>
                </c:pt>
                <c:pt idx="5">
                  <c:v>0.04</c:v>
                </c:pt>
                <c:pt idx="6">
                  <c:v>0.02</c:v>
                </c:pt>
                <c:pt idx="8">
                  <c:v>0.2</c:v>
                </c:pt>
                <c:pt idx="9">
                  <c:v>0.02</c:v>
                </c:pt>
              </c:numCache>
            </c:numRef>
          </c:val>
        </c:ser>
        <c:ser>
          <c:idx val="1"/>
          <c:order val="1"/>
          <c:tx>
            <c:strRef>
              <c:f>Feuil1!$C$1</c:f>
              <c:strCache>
                <c:ptCount val="1"/>
                <c:pt idx="0">
                  <c:v>7 - 8</c:v>
                </c:pt>
              </c:strCache>
            </c:strRef>
          </c:tx>
          <c:spPr>
            <a:solidFill>
              <a:schemeClr val="accent3">
                <a:lumMod val="60000"/>
                <a:lumOff val="40000"/>
              </a:schemeClr>
            </a:solidFill>
          </c:spPr>
          <c:invertIfNegative val="0"/>
          <c:dLbls>
            <c:dLbl>
              <c:idx val="6"/>
              <c:layout>
                <c:manualLayout>
                  <c:x val="0.00812328459575785"/>
                  <c:y val="0.00571140880892617"/>
                </c:manualLayout>
              </c:layout>
              <c:dLblPos val="ctr"/>
              <c:showLegendKey val="0"/>
              <c:showVal val="1"/>
              <c:showCatName val="0"/>
              <c:showSerName val="0"/>
              <c:showPercent val="0"/>
              <c:showBubbleSize val="0"/>
            </c:dLbl>
            <c:dLbl>
              <c:idx val="9"/>
              <c:layout>
                <c:manualLayout>
                  <c:x val="0.0142157480425762"/>
                  <c:y val="-0.00285570440446298"/>
                </c:manualLayout>
              </c:layout>
              <c:dLblPos val="ctr"/>
              <c:showLegendKey val="0"/>
              <c:showVal val="1"/>
              <c:showCatName val="0"/>
              <c:showSerName val="0"/>
              <c:showPercent val="0"/>
              <c:showBubbleSize val="0"/>
            </c:dLbl>
            <c:dLbl>
              <c:idx val="19"/>
              <c:layout>
                <c:manualLayout>
                  <c:x val="0.0154321006406266"/>
                  <c:y val="0.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Feuil1!$A$2:$A$11</c:f>
              <c:strCache>
                <c:ptCount val="10"/>
                <c:pt idx="0">
                  <c:v>Canadian society in general</c:v>
                </c:pt>
                <c:pt idx="1">
                  <c:v>Residents of [the respondent's province]</c:v>
                </c:pt>
                <c:pt idx="3">
                  <c:v>Generation Y Canadians (millennials)</c:v>
                </c:pt>
                <c:pt idx="4">
                  <c:v>Generation X Canadians</c:v>
                </c:pt>
                <c:pt idx="5">
                  <c:v>Canadian Baby Boomers</c:v>
                </c:pt>
                <c:pt idx="6">
                  <c:v>Older Canadians</c:v>
                </c:pt>
                <c:pt idx="8">
                  <c:v>Canadians from urban areas</c:v>
                </c:pt>
                <c:pt idx="9">
                  <c:v>Canadians from rural areas</c:v>
                </c:pt>
              </c:strCache>
            </c:strRef>
          </c:cat>
          <c:val>
            <c:numRef>
              <c:f>Feuil1!$C$2:$C$11</c:f>
              <c:numCache>
                <c:formatCode>0%</c:formatCode>
                <c:ptCount val="10"/>
                <c:pt idx="0">
                  <c:v>0.46</c:v>
                </c:pt>
                <c:pt idx="1">
                  <c:v>0.43</c:v>
                </c:pt>
                <c:pt idx="3">
                  <c:v>0.43</c:v>
                </c:pt>
                <c:pt idx="4">
                  <c:v>0.5</c:v>
                </c:pt>
                <c:pt idx="5">
                  <c:v>0.3</c:v>
                </c:pt>
                <c:pt idx="6">
                  <c:v>0.17</c:v>
                </c:pt>
                <c:pt idx="8">
                  <c:v>0.52</c:v>
                </c:pt>
                <c:pt idx="9">
                  <c:v>0.14</c:v>
                </c:pt>
              </c:numCache>
            </c:numRef>
          </c:val>
        </c:ser>
        <c:ser>
          <c:idx val="2"/>
          <c:order val="2"/>
          <c:tx>
            <c:strRef>
              <c:f>Feuil1!$D$1</c:f>
              <c:strCache>
                <c:ptCount val="1"/>
                <c:pt idx="0">
                  <c:v>1 - 6</c:v>
                </c:pt>
              </c:strCache>
            </c:strRef>
          </c:tx>
          <c:spPr>
            <a:solidFill>
              <a:srgbClr val="A6A6A6"/>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Feuil1!$A$2:$A$11</c:f>
              <c:strCache>
                <c:ptCount val="10"/>
                <c:pt idx="0">
                  <c:v>Canadian society in general</c:v>
                </c:pt>
                <c:pt idx="1">
                  <c:v>Residents of [the respondent's province]</c:v>
                </c:pt>
                <c:pt idx="3">
                  <c:v>Generation Y Canadians (millennials)</c:v>
                </c:pt>
                <c:pt idx="4">
                  <c:v>Generation X Canadians</c:v>
                </c:pt>
                <c:pt idx="5">
                  <c:v>Canadian Baby Boomers</c:v>
                </c:pt>
                <c:pt idx="6">
                  <c:v>Older Canadians</c:v>
                </c:pt>
                <c:pt idx="8">
                  <c:v>Canadians from urban areas</c:v>
                </c:pt>
                <c:pt idx="9">
                  <c:v>Canadians from rural areas</c:v>
                </c:pt>
              </c:strCache>
            </c:strRef>
          </c:cat>
          <c:val>
            <c:numRef>
              <c:f>Feuil1!$D$2:$D$11</c:f>
              <c:numCache>
                <c:formatCode>0%</c:formatCode>
                <c:ptCount val="10"/>
                <c:pt idx="0">
                  <c:v>0.45</c:v>
                </c:pt>
                <c:pt idx="1">
                  <c:v>0.45</c:v>
                </c:pt>
                <c:pt idx="3">
                  <c:v>0.2</c:v>
                </c:pt>
                <c:pt idx="4">
                  <c:v>0.34</c:v>
                </c:pt>
                <c:pt idx="5">
                  <c:v>0.66</c:v>
                </c:pt>
                <c:pt idx="6">
                  <c:v>0.81</c:v>
                </c:pt>
                <c:pt idx="8">
                  <c:v>0.29</c:v>
                </c:pt>
                <c:pt idx="9">
                  <c:v>0.83</c:v>
                </c:pt>
              </c:numCache>
            </c:numRef>
          </c:val>
        </c:ser>
        <c:dLbls>
          <c:showLegendKey val="0"/>
          <c:showVal val="0"/>
          <c:showCatName val="0"/>
          <c:showSerName val="0"/>
          <c:showPercent val="0"/>
          <c:showBubbleSize val="0"/>
        </c:dLbls>
        <c:gapWidth val="60"/>
        <c:overlap val="100"/>
        <c:axId val="-2089084888"/>
        <c:axId val="-2089081752"/>
      </c:barChart>
      <c:catAx>
        <c:axId val="-2089084888"/>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89081752"/>
        <c:crosses val="autoZero"/>
        <c:auto val="1"/>
        <c:lblAlgn val="ctr"/>
        <c:lblOffset val="100"/>
        <c:noMultiLvlLbl val="0"/>
      </c:catAx>
      <c:valAx>
        <c:axId val="-2089081752"/>
        <c:scaling>
          <c:orientation val="minMax"/>
          <c:max val="1.1"/>
          <c:min val="0.0"/>
        </c:scaling>
        <c:delete val="1"/>
        <c:axPos val="t"/>
        <c:numFmt formatCode="0%" sourceLinked="1"/>
        <c:majorTickMark val="out"/>
        <c:minorTickMark val="none"/>
        <c:tickLblPos val="nextTo"/>
        <c:crossAx val="-2089084888"/>
        <c:crosses val="autoZero"/>
        <c:crossBetween val="between"/>
        <c:majorUnit val="0.2"/>
        <c:minorUnit val="0.02"/>
      </c:valAx>
    </c:plotArea>
    <c:legend>
      <c:legendPos val="b"/>
      <c:layout>
        <c:manualLayout>
          <c:xMode val="edge"/>
          <c:yMode val="edge"/>
          <c:x val="0.285516823194472"/>
          <c:y val="0.933714153882892"/>
          <c:w val="0.705158029866823"/>
          <c:h val="0.0662858461171077"/>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0.0580873686948647"/>
                  <c:y val="0.0031437862017463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Very much inclined</c:v>
                </c:pt>
                <c:pt idx="1">
                  <c:v>Fairly inclined</c:v>
                </c:pt>
                <c:pt idx="2">
                  <c:v>Not very inclined</c:v>
                </c:pt>
                <c:pt idx="3">
                  <c:v>Not at all inclined</c:v>
                </c:pt>
              </c:strCache>
            </c:strRef>
          </c:cat>
          <c:val>
            <c:numRef>
              <c:f>Feuil1!$B$2:$B$5</c:f>
              <c:numCache>
                <c:formatCode>0%</c:formatCode>
                <c:ptCount val="4"/>
                <c:pt idx="0">
                  <c:v>0.17</c:v>
                </c:pt>
                <c:pt idx="1">
                  <c:v>0.65</c:v>
                </c:pt>
                <c:pt idx="2">
                  <c:v>0.17</c:v>
                </c:pt>
                <c:pt idx="3">
                  <c:v>0.02</c:v>
                </c:pt>
              </c:numCache>
            </c:numRef>
          </c:val>
        </c:ser>
        <c:dLbls>
          <c:showLegendKey val="0"/>
          <c:showVal val="0"/>
          <c:showCatName val="0"/>
          <c:showSerName val="0"/>
          <c:showPercent val="0"/>
          <c:showBubbleSize val="0"/>
        </c:dLbls>
        <c:gapWidth val="60"/>
        <c:overlap val="100"/>
        <c:axId val="-2089021992"/>
        <c:axId val="-2089018872"/>
      </c:barChart>
      <c:catAx>
        <c:axId val="-208902199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89018872"/>
        <c:crosses val="autoZero"/>
        <c:auto val="1"/>
        <c:lblAlgn val="ctr"/>
        <c:lblOffset val="100"/>
        <c:noMultiLvlLbl val="0"/>
      </c:catAx>
      <c:valAx>
        <c:axId val="-2089018872"/>
        <c:scaling>
          <c:orientation val="minMax"/>
          <c:max val="1.1"/>
          <c:min val="0.0"/>
        </c:scaling>
        <c:delete val="1"/>
        <c:axPos val="t"/>
        <c:numFmt formatCode="0%" sourceLinked="1"/>
        <c:majorTickMark val="out"/>
        <c:minorTickMark val="none"/>
        <c:tickLblPos val="nextTo"/>
        <c:crossAx val="-208902199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2"/>
              <c:layout>
                <c:manualLayout>
                  <c:x val="0.0713728311169487"/>
                  <c:y val="-0.00314353867901574"/>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3"/>
              <c:layout>
                <c:manualLayout>
                  <c:x val="0.0648845135675282"/>
                  <c:y val="-0.00943036851431659"/>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Worries me a lot</c:v>
                </c:pt>
                <c:pt idx="1">
                  <c:v>Worries me a little</c:v>
                </c:pt>
                <c:pt idx="2">
                  <c:v>Does not worry me much</c:v>
                </c:pt>
                <c:pt idx="3">
                  <c:v>Does not worry me at all</c:v>
                </c:pt>
              </c:strCache>
            </c:strRef>
          </c:cat>
          <c:val>
            <c:numRef>
              <c:f>Feuil1!$B$2:$B$5</c:f>
              <c:numCache>
                <c:formatCode>0%</c:formatCode>
                <c:ptCount val="4"/>
                <c:pt idx="0">
                  <c:v>0.55</c:v>
                </c:pt>
                <c:pt idx="1">
                  <c:v>0.29</c:v>
                </c:pt>
                <c:pt idx="2">
                  <c:v>0.09</c:v>
                </c:pt>
                <c:pt idx="3">
                  <c:v>0.07</c:v>
                </c:pt>
              </c:numCache>
            </c:numRef>
          </c:val>
        </c:ser>
        <c:dLbls>
          <c:showLegendKey val="0"/>
          <c:showVal val="0"/>
          <c:showCatName val="0"/>
          <c:showSerName val="0"/>
          <c:showPercent val="0"/>
          <c:showBubbleSize val="0"/>
        </c:dLbls>
        <c:gapWidth val="60"/>
        <c:overlap val="100"/>
        <c:axId val="-2088973688"/>
        <c:axId val="-2088970568"/>
      </c:barChart>
      <c:catAx>
        <c:axId val="-2088973688"/>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88970568"/>
        <c:crosses val="autoZero"/>
        <c:auto val="1"/>
        <c:lblAlgn val="ctr"/>
        <c:lblOffset val="100"/>
        <c:noMultiLvlLbl val="0"/>
      </c:catAx>
      <c:valAx>
        <c:axId val="-2088970568"/>
        <c:scaling>
          <c:orientation val="minMax"/>
          <c:max val="1.1"/>
          <c:min val="0.0"/>
        </c:scaling>
        <c:delete val="1"/>
        <c:axPos val="t"/>
        <c:numFmt formatCode="0%" sourceLinked="1"/>
        <c:majorTickMark val="out"/>
        <c:minorTickMark val="none"/>
        <c:tickLblPos val="nextTo"/>
        <c:crossAx val="-208897368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2902470606048"/>
          <c:y val="0.187428248713106"/>
          <c:w val="0.657660089686348"/>
          <c:h val="0.729269895937489"/>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Lbls>
            <c:dLbl>
              <c:idx val="3"/>
              <c:layout>
                <c:manualLayout>
                  <c:x val="0.042869002209631"/>
                  <c:y val="-0.0558699275430609"/>
                </c:manualLayout>
              </c:layout>
              <c:spPr/>
              <c:txPr>
                <a:bodyPr/>
                <a:lstStyle/>
                <a:p>
                  <a:pPr>
                    <a:defRPr sz="14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Feuil1!$A$2:$A$5</c:f>
              <c:strCache>
                <c:ptCount val="4"/>
                <c:pt idx="0">
                  <c:v>Très intégré(e)</c:v>
                </c:pt>
                <c:pt idx="1">
                  <c:v>Assez intégré(e)</c:v>
                </c:pt>
                <c:pt idx="2">
                  <c:v>Peu intégré(e)</c:v>
                </c:pt>
                <c:pt idx="3">
                  <c:v>Pas du tout intégré(e)</c:v>
                </c:pt>
              </c:strCache>
            </c:strRef>
          </c:cat>
          <c:val>
            <c:numRef>
              <c:f>Feuil1!$B$2:$B$5</c:f>
              <c:numCache>
                <c:formatCode>0%</c:formatCode>
                <c:ptCount val="4"/>
                <c:pt idx="0">
                  <c:v>0.44</c:v>
                </c:pt>
                <c:pt idx="1">
                  <c:v>0.43</c:v>
                </c:pt>
                <c:pt idx="2">
                  <c:v>0.12</c:v>
                </c:pt>
                <c:pt idx="3">
                  <c:v>0.02</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
          <c:y val="0.0231150158559052"/>
          <c:w val="0.500979773543717"/>
          <c:h val="0.771643260009188"/>
        </c:manualLayout>
      </c:layout>
      <c:barChart>
        <c:barDir val="bar"/>
        <c:grouping val="stacked"/>
        <c:varyColors val="0"/>
        <c:ser>
          <c:idx val="0"/>
          <c:order val="0"/>
          <c:tx>
            <c:strRef>
              <c:f>Feuil1!$B$1</c:f>
              <c:strCache>
                <c:ptCount val="1"/>
                <c:pt idx="0">
                  <c:v>Very comfortable</c:v>
                </c:pt>
              </c:strCache>
            </c:strRef>
          </c:tx>
          <c:spPr>
            <a:solidFill>
              <a:srgbClr val="77933C"/>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0.00771605032031324"/>
                  <c:y val="0.0"/>
                </c:manualLayout>
              </c:layout>
              <c:dLblPos val="ctr"/>
              <c:showLegendKey val="0"/>
              <c:showVal val="1"/>
              <c:showCatName val="0"/>
              <c:showSerName val="0"/>
              <c:showPercent val="0"/>
              <c:showBubbleSize val="0"/>
            </c:dLbl>
            <c:dLbl>
              <c:idx val="16"/>
              <c:layout>
                <c:manualLayout>
                  <c:x val="0.00771605032031324"/>
                  <c:y val="0.0"/>
                </c:manualLayout>
              </c:layout>
              <c:dLblPos val="ctr"/>
              <c:showLegendKey val="0"/>
              <c:showVal val="1"/>
              <c:showCatName val="0"/>
              <c:showSerName val="0"/>
              <c:showPercent val="0"/>
              <c:showBubbleSize val="0"/>
            </c:dLbl>
            <c:dLbl>
              <c:idx val="17"/>
              <c:layout>
                <c:manualLayout>
                  <c:x val="0.00617284025625058"/>
                  <c:y val="9.50620746134456E-17"/>
                </c:manualLayout>
              </c:layout>
              <c:dLblPos val="ctr"/>
              <c:showLegendKey val="0"/>
              <c:showVal val="1"/>
              <c:showCatName val="0"/>
              <c:showSerName val="0"/>
              <c:showPercent val="0"/>
              <c:showBubbleSize val="0"/>
            </c:dLbl>
            <c:dLbl>
              <c:idx val="18"/>
              <c:layout>
                <c:manualLayout>
                  <c:x val="0.00771605032031335"/>
                  <c:y val="0.0"/>
                </c:manualLayout>
              </c:layout>
              <c:dLblPos val="ctr"/>
              <c:showLegendKey val="0"/>
              <c:showVal val="1"/>
              <c:showCatName val="0"/>
              <c:showSerName val="0"/>
              <c:showPercent val="0"/>
              <c:showBubbleSize val="0"/>
            </c:dLbl>
            <c:dLbl>
              <c:idx val="19"/>
              <c:layout>
                <c:manualLayout>
                  <c:x val="0.0169753107046893"/>
                  <c:y val="2.0414425077733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…when you are with LGBTQ friends</c:v>
                </c:pt>
                <c:pt idx="1">
                  <c:v>…when you are with friends who are not sexual minorities</c:v>
                </c:pt>
                <c:pt idx="2">
                  <c:v>…when you are in a public area (street, shopping centre, café, restaurant)</c:v>
                </c:pt>
                <c:pt idx="3">
                  <c:v>…when you are at a family get-together</c:v>
                </c:pt>
              </c:strCache>
            </c:strRef>
          </c:cat>
          <c:val>
            <c:numRef>
              <c:f>Feuil1!$B$2:$B$5</c:f>
              <c:numCache>
                <c:formatCode>0%</c:formatCode>
                <c:ptCount val="4"/>
                <c:pt idx="0">
                  <c:v>0.55</c:v>
                </c:pt>
                <c:pt idx="1">
                  <c:v>0.23</c:v>
                </c:pt>
                <c:pt idx="2">
                  <c:v>0.18</c:v>
                </c:pt>
                <c:pt idx="3">
                  <c:v>0.16</c:v>
                </c:pt>
              </c:numCache>
            </c:numRef>
          </c:val>
        </c:ser>
        <c:ser>
          <c:idx val="1"/>
          <c:order val="1"/>
          <c:tx>
            <c:strRef>
              <c:f>Feuil1!$C$1</c:f>
              <c:strCache>
                <c:ptCount val="1"/>
                <c:pt idx="0">
                  <c:v>Rather comfortable</c:v>
                </c:pt>
              </c:strCache>
            </c:strRef>
          </c:tx>
          <c:spPr>
            <a:solidFill>
              <a:schemeClr val="accent3">
                <a:lumMod val="60000"/>
                <a:lumOff val="40000"/>
              </a:schemeClr>
            </a:solidFill>
          </c:spPr>
          <c:invertIfNegative val="0"/>
          <c:dLbls>
            <c:dLbl>
              <c:idx val="19"/>
              <c:layout>
                <c:manualLayout>
                  <c:x val="0.0154321006406266"/>
                  <c:y val="0.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…when you are with LGBTQ friends</c:v>
                </c:pt>
                <c:pt idx="1">
                  <c:v>…when you are with friends who are not sexual minorities</c:v>
                </c:pt>
                <c:pt idx="2">
                  <c:v>…when you are in a public area (street, shopping centre, café, restaurant)</c:v>
                </c:pt>
                <c:pt idx="3">
                  <c:v>…when you are at a family get-together</c:v>
                </c:pt>
              </c:strCache>
            </c:strRef>
          </c:cat>
          <c:val>
            <c:numRef>
              <c:f>Feuil1!$C$2:$C$5</c:f>
              <c:numCache>
                <c:formatCode>0%</c:formatCode>
                <c:ptCount val="4"/>
                <c:pt idx="0">
                  <c:v>0.25</c:v>
                </c:pt>
                <c:pt idx="1">
                  <c:v>0.4</c:v>
                </c:pt>
                <c:pt idx="2">
                  <c:v>0.32</c:v>
                </c:pt>
                <c:pt idx="3">
                  <c:v>0.31</c:v>
                </c:pt>
              </c:numCache>
            </c:numRef>
          </c:val>
        </c:ser>
        <c:ser>
          <c:idx val="2"/>
          <c:order val="2"/>
          <c:tx>
            <c:strRef>
              <c:f>Feuil1!$D$1</c:f>
              <c:strCache>
                <c:ptCount val="1"/>
                <c:pt idx="0">
                  <c:v>Rather uncomfortable</c:v>
                </c:pt>
              </c:strCache>
            </c:strRef>
          </c:tx>
          <c:spPr>
            <a:solidFill>
              <a:srgbClr val="D7E4BD"/>
            </a:solidFill>
          </c:spPr>
          <c:invertIfNegative val="0"/>
          <c:dLbls>
            <c:dLbl>
              <c:idx val="0"/>
              <c:layout>
                <c:manualLayout>
                  <c:x val="-0.00563802628237722"/>
                  <c:y val="0.0"/>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…when you are with LGBTQ friends</c:v>
                </c:pt>
                <c:pt idx="1">
                  <c:v>…when you are with friends who are not sexual minorities</c:v>
                </c:pt>
                <c:pt idx="2">
                  <c:v>…when you are in a public area (street, shopping centre, café, restaurant)</c:v>
                </c:pt>
                <c:pt idx="3">
                  <c:v>…when you are at a family get-together</c:v>
                </c:pt>
              </c:strCache>
            </c:strRef>
          </c:cat>
          <c:val>
            <c:numRef>
              <c:f>Feuil1!$D$2:$D$5</c:f>
              <c:numCache>
                <c:formatCode>0%</c:formatCode>
                <c:ptCount val="4"/>
                <c:pt idx="0">
                  <c:v>0.03</c:v>
                </c:pt>
                <c:pt idx="1">
                  <c:v>0.14</c:v>
                </c:pt>
                <c:pt idx="2">
                  <c:v>0.26</c:v>
                </c:pt>
                <c:pt idx="3">
                  <c:v>0.21</c:v>
                </c:pt>
              </c:numCache>
            </c:numRef>
          </c:val>
        </c:ser>
        <c:ser>
          <c:idx val="3"/>
          <c:order val="3"/>
          <c:tx>
            <c:strRef>
              <c:f>Feuil1!$E$1</c:f>
              <c:strCache>
                <c:ptCount val="1"/>
                <c:pt idx="0">
                  <c:v>Very uncomfortable</c:v>
                </c:pt>
              </c:strCache>
            </c:strRef>
          </c:tx>
          <c:spPr>
            <a:solidFill>
              <a:srgbClr val="A6A6A6"/>
            </a:solidFill>
          </c:spPr>
          <c:invertIfNegative val="0"/>
          <c:dLbls>
            <c:dLbl>
              <c:idx val="0"/>
              <c:layout>
                <c:manualLayout>
                  <c:x val="0.0093967104706287"/>
                  <c:y val="0.0"/>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…when you are with LGBTQ friends</c:v>
                </c:pt>
                <c:pt idx="1">
                  <c:v>…when you are with friends who are not sexual minorities</c:v>
                </c:pt>
                <c:pt idx="2">
                  <c:v>…when you are in a public area (street, shopping centre, café, restaurant)</c:v>
                </c:pt>
                <c:pt idx="3">
                  <c:v>…when you are at a family get-together</c:v>
                </c:pt>
              </c:strCache>
            </c:strRef>
          </c:cat>
          <c:val>
            <c:numRef>
              <c:f>Feuil1!$E$2:$E$5</c:f>
              <c:numCache>
                <c:formatCode>0%</c:formatCode>
                <c:ptCount val="4"/>
                <c:pt idx="0">
                  <c:v>0.03</c:v>
                </c:pt>
                <c:pt idx="1">
                  <c:v>0.09</c:v>
                </c:pt>
                <c:pt idx="2">
                  <c:v>0.12</c:v>
                </c:pt>
                <c:pt idx="3">
                  <c:v>0.14</c:v>
                </c:pt>
              </c:numCache>
            </c:numRef>
          </c:val>
        </c:ser>
        <c:ser>
          <c:idx val="4"/>
          <c:order val="4"/>
          <c:tx>
            <c:strRef>
              <c:f>Feuil1!$F$1</c:f>
              <c:strCache>
                <c:ptCount val="1"/>
                <c:pt idx="0">
                  <c:v>Does not apply </c:v>
                </c:pt>
              </c:strCache>
            </c:strRef>
          </c:tx>
          <c:spPr>
            <a:solidFill>
              <a:srgbClr val="7F7F7F"/>
            </a:solidFill>
          </c:spPr>
          <c:invertIfNegative val="0"/>
          <c:dLbls>
            <c:dLbl>
              <c:idx val="0"/>
              <c:layout>
                <c:manualLayout>
                  <c:x val="0.0112760525647544"/>
                  <c:y val="0.0"/>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…when you are with LGBTQ friends</c:v>
                </c:pt>
                <c:pt idx="1">
                  <c:v>…when you are with friends who are not sexual minorities</c:v>
                </c:pt>
                <c:pt idx="2">
                  <c:v>…when you are in a public area (street, shopping centre, café, restaurant)</c:v>
                </c:pt>
                <c:pt idx="3">
                  <c:v>…when you are at a family get-together</c:v>
                </c:pt>
              </c:strCache>
            </c:strRef>
          </c:cat>
          <c:val>
            <c:numRef>
              <c:f>Feuil1!$F$2:$F$5</c:f>
              <c:numCache>
                <c:formatCode>0%</c:formatCode>
                <c:ptCount val="4"/>
                <c:pt idx="0">
                  <c:v>0.13</c:v>
                </c:pt>
                <c:pt idx="1">
                  <c:v>0.14</c:v>
                </c:pt>
                <c:pt idx="2">
                  <c:v>0.13</c:v>
                </c:pt>
                <c:pt idx="3">
                  <c:v>0.18</c:v>
                </c:pt>
              </c:numCache>
            </c:numRef>
          </c:val>
        </c:ser>
        <c:dLbls>
          <c:showLegendKey val="0"/>
          <c:showVal val="0"/>
          <c:showCatName val="0"/>
          <c:showSerName val="0"/>
          <c:showPercent val="0"/>
          <c:showBubbleSize val="0"/>
        </c:dLbls>
        <c:gapWidth val="60"/>
        <c:overlap val="100"/>
        <c:axId val="-2086571224"/>
        <c:axId val="-2086575080"/>
      </c:barChart>
      <c:catAx>
        <c:axId val="-2086571224"/>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86575080"/>
        <c:crosses val="autoZero"/>
        <c:auto val="1"/>
        <c:lblAlgn val="ctr"/>
        <c:lblOffset val="100"/>
        <c:noMultiLvlLbl val="0"/>
      </c:catAx>
      <c:valAx>
        <c:axId val="-2086575080"/>
        <c:scaling>
          <c:orientation val="minMax"/>
          <c:max val="1.1"/>
          <c:min val="0.0"/>
        </c:scaling>
        <c:delete val="1"/>
        <c:axPos val="t"/>
        <c:numFmt formatCode="0%" sourceLinked="1"/>
        <c:majorTickMark val="out"/>
        <c:minorTickMark val="none"/>
        <c:tickLblPos val="nextTo"/>
        <c:crossAx val="-2086571224"/>
        <c:crosses val="autoZero"/>
        <c:crossBetween val="between"/>
        <c:majorUnit val="0.2"/>
        <c:minorUnit val="0.02"/>
      </c:valAx>
    </c:plotArea>
    <c:legend>
      <c:legendPos val="b"/>
      <c:layout>
        <c:manualLayout>
          <c:xMode val="edge"/>
          <c:yMode val="edge"/>
          <c:x val="0.416105281040072"/>
          <c:y val="0.842331612940074"/>
          <c:w val="0.583894718959928"/>
          <c:h val="0.157668387059926"/>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
          <c:y val="0.0231150158559052"/>
          <c:w val="0.521652513081136"/>
          <c:h val="0.883015731783248"/>
        </c:manualLayout>
      </c:layout>
      <c:barChart>
        <c:barDir val="bar"/>
        <c:grouping val="stacked"/>
        <c:varyColors val="0"/>
        <c:ser>
          <c:idx val="0"/>
          <c:order val="0"/>
          <c:tx>
            <c:strRef>
              <c:f>Feuil1!$B$1</c:f>
              <c:strCache>
                <c:ptCount val="1"/>
                <c:pt idx="0">
                  <c:v>Often</c:v>
                </c:pt>
              </c:strCache>
            </c:strRef>
          </c:tx>
          <c:spPr>
            <a:solidFill>
              <a:srgbClr val="77933C"/>
            </a:solidFill>
          </c:spPr>
          <c:invertIfNegative val="0"/>
          <c:dLbls>
            <c:dLbl>
              <c:idx val="2"/>
              <c:layout>
                <c:manualLayout>
                  <c:x val="0.0142157480425762"/>
                  <c:y val="0.0"/>
                </c:manualLayout>
              </c:layout>
              <c:dLblPos val="ctr"/>
              <c:showLegendKey val="0"/>
              <c:showVal val="1"/>
              <c:showCatName val="0"/>
              <c:showSerName val="0"/>
              <c:showPercent val="0"/>
              <c:showBubbleSize val="0"/>
            </c:dLbl>
            <c:dLbl>
              <c:idx val="3"/>
              <c:layout>
                <c:manualLayout>
                  <c:x val="0.0213226626208019"/>
                  <c:y val="-0.00571118395031175"/>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0.00771605032031324"/>
                  <c:y val="0.0"/>
                </c:manualLayout>
              </c:layout>
              <c:dLblPos val="ctr"/>
              <c:showLegendKey val="0"/>
              <c:showVal val="1"/>
              <c:showCatName val="0"/>
              <c:showSerName val="0"/>
              <c:showPercent val="0"/>
              <c:showBubbleSize val="0"/>
            </c:dLbl>
            <c:dLbl>
              <c:idx val="16"/>
              <c:layout>
                <c:manualLayout>
                  <c:x val="0.00771605032031324"/>
                  <c:y val="0.0"/>
                </c:manualLayout>
              </c:layout>
              <c:dLblPos val="ctr"/>
              <c:showLegendKey val="0"/>
              <c:showVal val="1"/>
              <c:showCatName val="0"/>
              <c:showSerName val="0"/>
              <c:showPercent val="0"/>
              <c:showBubbleSize val="0"/>
            </c:dLbl>
            <c:dLbl>
              <c:idx val="17"/>
              <c:layout>
                <c:manualLayout>
                  <c:x val="0.00617284025625058"/>
                  <c:y val="9.50620746134456E-17"/>
                </c:manualLayout>
              </c:layout>
              <c:dLblPos val="ctr"/>
              <c:showLegendKey val="0"/>
              <c:showVal val="1"/>
              <c:showCatName val="0"/>
              <c:showSerName val="0"/>
              <c:showPercent val="0"/>
              <c:showBubbleSize val="0"/>
            </c:dLbl>
            <c:dLbl>
              <c:idx val="18"/>
              <c:layout>
                <c:manualLayout>
                  <c:x val="0.00771605032031335"/>
                  <c:y val="0.0"/>
                </c:manualLayout>
              </c:layout>
              <c:dLblPos val="ctr"/>
              <c:showLegendKey val="0"/>
              <c:showVal val="1"/>
              <c:showCatName val="0"/>
              <c:showSerName val="0"/>
              <c:showPercent val="0"/>
              <c:showBubbleSize val="0"/>
            </c:dLbl>
            <c:dLbl>
              <c:idx val="19"/>
              <c:layout>
                <c:manualLayout>
                  <c:x val="0.0169753107046893"/>
                  <c:y val="2.0414425077733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…when you are at a family get-together</c:v>
                </c:pt>
                <c:pt idx="1">
                  <c:v>…when you are in a public area (street, shopping centre, café, restaurant)</c:v>
                </c:pt>
                <c:pt idx="2">
                  <c:v>…when you are with friends who are not sexuality based minorities</c:v>
                </c:pt>
                <c:pt idx="3">
                  <c:v>…when you are with LGBTQ friends</c:v>
                </c:pt>
              </c:strCache>
            </c:strRef>
          </c:cat>
          <c:val>
            <c:numRef>
              <c:f>Feuil1!$B$2:$B$5</c:f>
              <c:numCache>
                <c:formatCode>0%</c:formatCode>
                <c:ptCount val="4"/>
                <c:pt idx="0">
                  <c:v>0.26</c:v>
                </c:pt>
                <c:pt idx="1">
                  <c:v>0.13</c:v>
                </c:pt>
                <c:pt idx="2">
                  <c:v>0.05</c:v>
                </c:pt>
                <c:pt idx="3">
                  <c:v>0.01</c:v>
                </c:pt>
              </c:numCache>
            </c:numRef>
          </c:val>
        </c:ser>
        <c:ser>
          <c:idx val="1"/>
          <c:order val="1"/>
          <c:tx>
            <c:strRef>
              <c:f>Feuil1!$C$1</c:f>
              <c:strCache>
                <c:ptCount val="1"/>
                <c:pt idx="0">
                  <c:v>Occasionally</c:v>
                </c:pt>
              </c:strCache>
            </c:strRef>
          </c:tx>
          <c:spPr>
            <a:solidFill>
              <a:schemeClr val="accent3">
                <a:lumMod val="60000"/>
                <a:lumOff val="40000"/>
              </a:schemeClr>
            </a:solidFill>
          </c:spPr>
          <c:invertIfNegative val="0"/>
          <c:dLbls>
            <c:dLbl>
              <c:idx val="3"/>
              <c:layout>
                <c:manualLayout>
                  <c:x val="0.026400674936213"/>
                  <c:y val="-0.00571118395031175"/>
                </c:manualLayout>
              </c:layout>
              <c:dLblPos val="ctr"/>
              <c:showLegendKey val="0"/>
              <c:showVal val="1"/>
              <c:showCatName val="0"/>
              <c:showSerName val="0"/>
              <c:showPercent val="0"/>
              <c:showBubbleSize val="0"/>
            </c:dLbl>
            <c:dLbl>
              <c:idx val="19"/>
              <c:layout>
                <c:manualLayout>
                  <c:x val="0.0154321006406266"/>
                  <c:y val="0.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…when you are at a family get-together</c:v>
                </c:pt>
                <c:pt idx="1">
                  <c:v>…when you are in a public area (street, shopping centre, café, restaurant)</c:v>
                </c:pt>
                <c:pt idx="2">
                  <c:v>…when you are with friends who are not sexuality based minorities</c:v>
                </c:pt>
                <c:pt idx="3">
                  <c:v>…when you are with LGBTQ friends</c:v>
                </c:pt>
              </c:strCache>
            </c:strRef>
          </c:cat>
          <c:val>
            <c:numRef>
              <c:f>Feuil1!$C$2:$C$5</c:f>
              <c:numCache>
                <c:formatCode>0%</c:formatCode>
                <c:ptCount val="4"/>
                <c:pt idx="0">
                  <c:v>0.44</c:v>
                </c:pt>
                <c:pt idx="1">
                  <c:v>0.5</c:v>
                </c:pt>
                <c:pt idx="2">
                  <c:v>0.4</c:v>
                </c:pt>
                <c:pt idx="3">
                  <c:v>0.16</c:v>
                </c:pt>
              </c:numCache>
            </c:numRef>
          </c:val>
        </c:ser>
        <c:ser>
          <c:idx val="2"/>
          <c:order val="2"/>
          <c:tx>
            <c:strRef>
              <c:f>Feuil1!$D$1</c:f>
              <c:strCache>
                <c:ptCount val="1"/>
                <c:pt idx="0">
                  <c:v>Rarely</c:v>
                </c:pt>
              </c:strCache>
            </c:strRef>
          </c:tx>
          <c:spPr>
            <a:solidFill>
              <a:srgbClr val="D7E4BD"/>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…when you are at a family get-together</c:v>
                </c:pt>
                <c:pt idx="1">
                  <c:v>…when you are in a public area (street, shopping centre, café, restaurant)</c:v>
                </c:pt>
                <c:pt idx="2">
                  <c:v>…when you are with friends who are not sexuality based minorities</c:v>
                </c:pt>
                <c:pt idx="3">
                  <c:v>…when you are with LGBTQ friends</c:v>
                </c:pt>
              </c:strCache>
            </c:strRef>
          </c:cat>
          <c:val>
            <c:numRef>
              <c:f>Feuil1!$D$2:$D$5</c:f>
              <c:numCache>
                <c:formatCode>0%</c:formatCode>
                <c:ptCount val="4"/>
                <c:pt idx="0">
                  <c:v>0.12</c:v>
                </c:pt>
                <c:pt idx="1">
                  <c:v>0.23</c:v>
                </c:pt>
                <c:pt idx="2">
                  <c:v>0.3</c:v>
                </c:pt>
                <c:pt idx="3">
                  <c:v>0.29</c:v>
                </c:pt>
              </c:numCache>
            </c:numRef>
          </c:val>
        </c:ser>
        <c:ser>
          <c:idx val="3"/>
          <c:order val="3"/>
          <c:tx>
            <c:strRef>
              <c:f>Feuil1!$E$1</c:f>
              <c:strCache>
                <c:ptCount val="1"/>
                <c:pt idx="0">
                  <c:v>Never</c:v>
                </c:pt>
              </c:strCache>
            </c:strRef>
          </c:tx>
          <c:spPr>
            <a:solidFill>
              <a:srgbClr val="A6A6A6"/>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…when you are at a family get-together</c:v>
                </c:pt>
                <c:pt idx="1">
                  <c:v>…when you are in a public area (street, shopping centre, café, restaurant)</c:v>
                </c:pt>
                <c:pt idx="2">
                  <c:v>…when you are with friends who are not sexuality based minorities</c:v>
                </c:pt>
                <c:pt idx="3">
                  <c:v>…when you are with LGBTQ friends</c:v>
                </c:pt>
              </c:strCache>
            </c:strRef>
          </c:cat>
          <c:val>
            <c:numRef>
              <c:f>Feuil1!$E$2:$E$5</c:f>
              <c:numCache>
                <c:formatCode>0%</c:formatCode>
                <c:ptCount val="4"/>
                <c:pt idx="0">
                  <c:v>0.18</c:v>
                </c:pt>
                <c:pt idx="1">
                  <c:v>0.14</c:v>
                </c:pt>
                <c:pt idx="2">
                  <c:v>0.24</c:v>
                </c:pt>
                <c:pt idx="3">
                  <c:v>0.54</c:v>
                </c:pt>
              </c:numCache>
            </c:numRef>
          </c:val>
        </c:ser>
        <c:dLbls>
          <c:showLegendKey val="0"/>
          <c:showVal val="0"/>
          <c:showCatName val="0"/>
          <c:showSerName val="0"/>
          <c:showPercent val="0"/>
          <c:showBubbleSize val="0"/>
        </c:dLbls>
        <c:gapWidth val="60"/>
        <c:overlap val="100"/>
        <c:axId val="-2085494424"/>
        <c:axId val="-2085491208"/>
      </c:barChart>
      <c:catAx>
        <c:axId val="-2085494424"/>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85491208"/>
        <c:crosses val="autoZero"/>
        <c:auto val="1"/>
        <c:lblAlgn val="ctr"/>
        <c:lblOffset val="100"/>
        <c:noMultiLvlLbl val="0"/>
      </c:catAx>
      <c:valAx>
        <c:axId val="-2085491208"/>
        <c:scaling>
          <c:orientation val="minMax"/>
          <c:max val="1.1"/>
          <c:min val="0.0"/>
        </c:scaling>
        <c:delete val="1"/>
        <c:axPos val="t"/>
        <c:numFmt formatCode="0%" sourceLinked="1"/>
        <c:majorTickMark val="out"/>
        <c:minorTickMark val="none"/>
        <c:tickLblPos val="nextTo"/>
        <c:crossAx val="-2085494424"/>
        <c:crosses val="autoZero"/>
        <c:crossBetween val="between"/>
        <c:majorUnit val="0.2"/>
        <c:minorUnit val="0.02"/>
      </c:valAx>
    </c:plotArea>
    <c:legend>
      <c:legendPos val="b"/>
      <c:layout>
        <c:manualLayout>
          <c:xMode val="edge"/>
          <c:yMode val="edge"/>
          <c:x val="0.435797588215992"/>
          <c:y val="0.933714153882892"/>
          <c:w val="0.554877264845303"/>
          <c:h val="0.0662858461171077"/>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170021817499205"/>
          <c:y val="0.0519766929357576"/>
          <c:w val="0.8735605047715"/>
          <c:h val="0.830598512733558"/>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Lbls>
            <c:dLbl>
              <c:idx val="3"/>
              <c:layout>
                <c:manualLayout>
                  <c:x val="0.042869002209631"/>
                  <c:y val="-0.0558699275430609"/>
                </c:manualLayout>
              </c:layout>
              <c:spPr/>
              <c:txPr>
                <a:bodyPr/>
                <a:lstStyle/>
                <a:p>
                  <a:pPr>
                    <a:defRPr sz="14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Feuil1!$A$2:$A$3</c:f>
              <c:strCache>
                <c:ptCount val="2"/>
                <c:pt idx="0">
                  <c:v>Yes</c:v>
                </c:pt>
                <c:pt idx="1">
                  <c:v>No</c:v>
                </c:pt>
              </c:strCache>
            </c:strRef>
          </c:cat>
          <c:val>
            <c:numRef>
              <c:f>Feuil1!$B$2:$B$3</c:f>
              <c:numCache>
                <c:formatCode>0%</c:formatCode>
                <c:ptCount val="2"/>
                <c:pt idx="0">
                  <c:v>0.4</c:v>
                </c:pt>
                <c:pt idx="1">
                  <c:v>0.6</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2"/>
          <c:y val="0.0497742798225672"/>
          <c:w val="0.756252851338031"/>
          <c:h val="0.866924000314328"/>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chemeClr val="bg1">
                  <a:lumMod val="50000"/>
                </a:schemeClr>
              </a:solidFill>
            </c:spPr>
          </c:dPt>
          <c:dPt>
            <c:idx val="2"/>
            <c:bubble3D val="0"/>
            <c:spPr>
              <a:solidFill>
                <a:srgbClr val="D7E4BD"/>
              </a:solidFill>
            </c:spPr>
          </c:dPt>
          <c:dPt>
            <c:idx val="3"/>
            <c:bubble3D val="0"/>
            <c:spPr>
              <a:solidFill>
                <a:schemeClr val="bg1">
                  <a:lumMod val="50000"/>
                </a:schemeClr>
              </a:solidFill>
            </c:spPr>
          </c:dPt>
          <c:dLbls>
            <c:dLbl>
              <c:idx val="3"/>
              <c:layout>
                <c:manualLayout>
                  <c:x val="-0.00216140287013027"/>
                  <c:y val="-0.00855121788635951"/>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Feuil1!$A$2:$A$3</c:f>
              <c:strCache>
                <c:ptCount val="2"/>
                <c:pt idx="0">
                  <c:v>Oui</c:v>
                </c:pt>
                <c:pt idx="1">
                  <c:v>Non</c:v>
                </c:pt>
              </c:strCache>
            </c:strRef>
          </c:cat>
          <c:val>
            <c:numRef>
              <c:f>Feuil1!$B$2:$B$3</c:f>
              <c:numCache>
                <c:formatCode>0%</c:formatCode>
                <c:ptCount val="2"/>
                <c:pt idx="0">
                  <c:v>0.82</c:v>
                </c:pt>
                <c:pt idx="1">
                  <c:v>0.18</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37287890426757"/>
          <c:y val="0.0259706148060225"/>
          <c:w val="0.462712109573243"/>
          <c:h val="0.951689998571794"/>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0.000309362552572901"/>
                  <c:y val="0.00314403372447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504761765996856"/>
                  <c:y val="-0.0122711868937704"/>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Feuil1!$A$2:$A$8</c:f>
              <c:strCache>
                <c:ptCount val="7"/>
                <c:pt idx="0">
                  <c:v>At the workplace / Professional environment</c:v>
                </c:pt>
                <c:pt idx="1">
                  <c:v>Public space / On the street (bar, restaurant, transport, washroom, travel...)</c:v>
                </c:pt>
                <c:pt idx="2">
                  <c:v>School / Academic environment</c:v>
                </c:pt>
                <c:pt idx="3">
                  <c:v>Friends / Social/leisure activities</c:v>
                </c:pt>
                <c:pt idx="4">
                  <c:v>Public services (health care, customs, administration...)</c:v>
                </c:pt>
                <c:pt idx="5">
                  <c:v>Family</c:v>
                </c:pt>
                <c:pt idx="6">
                  <c:v>Associative activities (sports, church, volunteering...)</c:v>
                </c:pt>
              </c:strCache>
            </c:strRef>
          </c:cat>
          <c:val>
            <c:numRef>
              <c:f>Feuil1!$B$2:$B$8</c:f>
              <c:numCache>
                <c:formatCode>0%</c:formatCode>
                <c:ptCount val="7"/>
                <c:pt idx="0">
                  <c:v>0.4</c:v>
                </c:pt>
                <c:pt idx="1">
                  <c:v>0.13</c:v>
                </c:pt>
                <c:pt idx="2">
                  <c:v>0.09</c:v>
                </c:pt>
                <c:pt idx="3">
                  <c:v>0.07</c:v>
                </c:pt>
                <c:pt idx="4">
                  <c:v>0.06</c:v>
                </c:pt>
                <c:pt idx="5">
                  <c:v>0.05</c:v>
                </c:pt>
                <c:pt idx="6">
                  <c:v>0.02</c:v>
                </c:pt>
              </c:numCache>
            </c:numRef>
          </c:val>
        </c:ser>
        <c:dLbls>
          <c:showLegendKey val="0"/>
          <c:showVal val="0"/>
          <c:showCatName val="0"/>
          <c:showSerName val="0"/>
          <c:showPercent val="0"/>
          <c:showBubbleSize val="0"/>
        </c:dLbls>
        <c:gapWidth val="60"/>
        <c:overlap val="100"/>
        <c:axId val="-2084790648"/>
        <c:axId val="-2084787528"/>
      </c:barChart>
      <c:catAx>
        <c:axId val="-2084790648"/>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84787528"/>
        <c:crosses val="autoZero"/>
        <c:auto val="1"/>
        <c:lblAlgn val="ctr"/>
        <c:lblOffset val="100"/>
        <c:noMultiLvlLbl val="0"/>
      </c:catAx>
      <c:valAx>
        <c:axId val="-2084787528"/>
        <c:scaling>
          <c:orientation val="minMax"/>
          <c:min val="0.0"/>
        </c:scaling>
        <c:delete val="1"/>
        <c:axPos val="t"/>
        <c:numFmt formatCode="0%" sourceLinked="1"/>
        <c:majorTickMark val="out"/>
        <c:minorTickMark val="none"/>
        <c:tickLblPos val="nextTo"/>
        <c:crossAx val="-208479064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51759807084549"/>
          <c:y val="0.0259706148060225"/>
          <c:w val="0.348240192915452"/>
          <c:h val="0.92102589261028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2"/>
              <c:layout>
                <c:manualLayout>
                  <c:x val="0.00504004474147105"/>
                  <c:y val="4.95045461262321E-7"/>
                </c:manualLayout>
              </c:layout>
              <c:dLblPos val="ctr"/>
              <c:showLegendKey val="0"/>
              <c:showVal val="1"/>
              <c:showCatName val="0"/>
              <c:showSerName val="0"/>
              <c:showPercent val="0"/>
              <c:showBubbleSize val="0"/>
            </c:dLbl>
            <c:dLbl>
              <c:idx val="3"/>
              <c:layout>
                <c:manualLayout>
                  <c:x val="0.0164106299563755"/>
                  <c:y val="0.0031447762926689"/>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dLbl>
              <c:idx val="14"/>
              <c:layout>
                <c:manualLayout>
                  <c:x val="0.03061512290646"/>
                  <c:y val="-0.00314301831825406"/>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Feuil1!$A$2:$A$17</c:f>
              <c:strCache>
                <c:ptCount val="16"/>
                <c:pt idx="0">
                  <c:v>Insults / Slurs / Verbal attacks</c:v>
                </c:pt>
                <c:pt idx="1">
                  <c:v>Dismissal / Denial of employment / Pressured to quit</c:v>
                </c:pt>
                <c:pt idx="2">
                  <c:v>Discrimination in the tasks assigned / advancement (at work, school, sports...)</c:v>
                </c:pt>
                <c:pt idx="3">
                  <c:v>Rejection / Isolation / Rift / Distance</c:v>
                </c:pt>
                <c:pt idx="4">
                  <c:v>Denial of/slow service / Denial of lease</c:v>
                </c:pt>
                <c:pt idx="5">
                  <c:v>Discrimination (unspecified)</c:v>
                </c:pt>
                <c:pt idx="6">
                  <c:v>Afraid of me / Disgusted by me (hyper-sexualization, same sex people afraid of me, influence on children)</c:v>
                </c:pt>
                <c:pt idx="7">
                  <c:v>Treated differently / Discomfort / Indiscreet questions / "Friendly" advice</c:v>
                </c:pt>
                <c:pt idx="8">
                  <c:v>Lack of understanding/support / Feeling bad about myself</c:v>
                </c:pt>
                <c:pt idx="9">
                  <c:v>General prejudice/lack of understanding</c:v>
                </c:pt>
                <c:pt idx="10">
                  <c:v>Bullying / Harassment (unspecified)</c:v>
                </c:pt>
                <c:pt idx="11">
                  <c:v>On the street: shock / contempt / disapproval </c:v>
                </c:pt>
                <c:pt idx="12">
                  <c:v>Physical assault</c:v>
                </c:pt>
                <c:pt idx="13">
                  <c:v>Other</c:v>
                </c:pt>
                <c:pt idx="14">
                  <c:v>Prefer not to say</c:v>
                </c:pt>
                <c:pt idx="15">
                  <c:v>No answer</c:v>
                </c:pt>
              </c:strCache>
            </c:strRef>
          </c:cat>
          <c:val>
            <c:numRef>
              <c:f>Feuil1!$B$2:$B$17</c:f>
              <c:numCache>
                <c:formatCode>0%</c:formatCode>
                <c:ptCount val="16"/>
                <c:pt idx="0">
                  <c:v>0.21</c:v>
                </c:pt>
                <c:pt idx="1">
                  <c:v>0.21</c:v>
                </c:pt>
                <c:pt idx="2">
                  <c:v>0.16</c:v>
                </c:pt>
                <c:pt idx="3">
                  <c:v>0.11</c:v>
                </c:pt>
                <c:pt idx="4">
                  <c:v>0.1</c:v>
                </c:pt>
                <c:pt idx="5">
                  <c:v>0.08</c:v>
                </c:pt>
                <c:pt idx="6">
                  <c:v>0.07</c:v>
                </c:pt>
                <c:pt idx="7">
                  <c:v>0.06</c:v>
                </c:pt>
                <c:pt idx="8">
                  <c:v>0.05</c:v>
                </c:pt>
                <c:pt idx="9">
                  <c:v>0.04</c:v>
                </c:pt>
                <c:pt idx="10">
                  <c:v>0.04</c:v>
                </c:pt>
                <c:pt idx="11">
                  <c:v>0.04</c:v>
                </c:pt>
                <c:pt idx="12">
                  <c:v>0.04</c:v>
                </c:pt>
                <c:pt idx="13">
                  <c:v>0.06</c:v>
                </c:pt>
                <c:pt idx="14">
                  <c:v>0.01</c:v>
                </c:pt>
                <c:pt idx="15">
                  <c:v>0.05</c:v>
                </c:pt>
              </c:numCache>
            </c:numRef>
          </c:val>
        </c:ser>
        <c:dLbls>
          <c:showLegendKey val="0"/>
          <c:showVal val="0"/>
          <c:showCatName val="0"/>
          <c:showSerName val="0"/>
          <c:showPercent val="0"/>
          <c:showBubbleSize val="0"/>
        </c:dLbls>
        <c:gapWidth val="60"/>
        <c:overlap val="100"/>
        <c:axId val="-2084742328"/>
        <c:axId val="-2084739208"/>
      </c:barChart>
      <c:catAx>
        <c:axId val="-2084742328"/>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84739208"/>
        <c:crosses val="autoZero"/>
        <c:auto val="1"/>
        <c:lblAlgn val="ctr"/>
        <c:lblOffset val="100"/>
        <c:noMultiLvlLbl val="0"/>
      </c:catAx>
      <c:valAx>
        <c:axId val="-2084739208"/>
        <c:scaling>
          <c:orientation val="minMax"/>
          <c:max val="0.4"/>
          <c:min val="0.0"/>
        </c:scaling>
        <c:delete val="1"/>
        <c:axPos val="t"/>
        <c:numFmt formatCode="0%" sourceLinked="1"/>
        <c:majorTickMark val="out"/>
        <c:minorTickMark val="none"/>
        <c:tickLblPos val="nextTo"/>
        <c:crossAx val="-2084742328"/>
        <c:crosses val="autoZero"/>
        <c:crossBetween val="between"/>
        <c:majorUnit val="0.2"/>
        <c:minorUnit val="0.02"/>
      </c:valAx>
      <c:spPr>
        <a:noFill/>
        <a:ln w="25400">
          <a:noFill/>
        </a:ln>
      </c:spPr>
    </c:plotArea>
    <c:plotVisOnly val="1"/>
    <c:dispBlanksAs val="gap"/>
    <c:showDLblsOverMax val="0"/>
  </c:chart>
  <c:txPr>
    <a:bodyPr/>
    <a:lstStyle/>
    <a:p>
      <a:pPr>
        <a:defRPr sz="1800"/>
      </a:pPr>
      <a:endParaRPr lang="fr-FR"/>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0.00551574571566572"/>
                  <c:y val="-0.0028407654540728"/>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103474262045844"/>
                  <c:y val="0.0056830969309979"/>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Feuil1!$A$2:$A$11</c:f>
              <c:strCache>
                <c:ptCount val="10"/>
                <c:pt idx="0">
                  <c:v>Return of / increase in sex education classes in schools</c:v>
                </c:pt>
                <c:pt idx="1">
                  <c:v>Increasing visibility of LGBTQ resources / groups (so that people who are in the process of coming out can connect to them more easily)</c:v>
                </c:pt>
                <c:pt idx="2">
                  <c:v>Consciousness-building workshops in schools</c:v>
                </c:pt>
                <c:pt idx="3">
                  <c:v>Better representation of LGBTQ individuals in the media</c:v>
                </c:pt>
                <c:pt idx="4">
                  <c:v>Ads against homophobia / transphobia</c:v>
                </c:pt>
                <c:pt idx="5">
                  <c:v>More clinics specialized in health issues specific to LGBTQ individuals</c:v>
                </c:pt>
                <c:pt idx="6">
                  <c:v>Facilitating access to medical treatment for gender transition</c:v>
                </c:pt>
                <c:pt idx="7">
                  <c:v>Consciousness-building workshops in companies</c:v>
                </c:pt>
                <c:pt idx="8">
                  <c:v>Consciousness-building workshops in areas that deal with senior citizens</c:v>
                </c:pt>
                <c:pt idx="9">
                  <c:v>Other</c:v>
                </c:pt>
              </c:strCache>
            </c:strRef>
          </c:cat>
          <c:val>
            <c:numRef>
              <c:f>Feuil1!$B$2:$B$11</c:f>
              <c:numCache>
                <c:formatCode>0%</c:formatCode>
                <c:ptCount val="10"/>
                <c:pt idx="0">
                  <c:v>0.49</c:v>
                </c:pt>
                <c:pt idx="1">
                  <c:v>0.42</c:v>
                </c:pt>
                <c:pt idx="2">
                  <c:v>0.41</c:v>
                </c:pt>
                <c:pt idx="3">
                  <c:v>0.41</c:v>
                </c:pt>
                <c:pt idx="4">
                  <c:v>0.27</c:v>
                </c:pt>
                <c:pt idx="5">
                  <c:v>0.23</c:v>
                </c:pt>
                <c:pt idx="6">
                  <c:v>0.19</c:v>
                </c:pt>
                <c:pt idx="7">
                  <c:v>0.18</c:v>
                </c:pt>
                <c:pt idx="8">
                  <c:v>0.13</c:v>
                </c:pt>
                <c:pt idx="9">
                  <c:v>0.03</c:v>
                </c:pt>
              </c:numCache>
            </c:numRef>
          </c:val>
        </c:ser>
        <c:dLbls>
          <c:showLegendKey val="0"/>
          <c:showVal val="0"/>
          <c:showCatName val="0"/>
          <c:showSerName val="0"/>
          <c:showPercent val="0"/>
          <c:showBubbleSize val="0"/>
        </c:dLbls>
        <c:gapWidth val="60"/>
        <c:overlap val="100"/>
        <c:axId val="-2083086344"/>
        <c:axId val="-2083083224"/>
      </c:barChart>
      <c:catAx>
        <c:axId val="-2083086344"/>
        <c:scaling>
          <c:orientation val="maxMin"/>
        </c:scaling>
        <c:delete val="0"/>
        <c:axPos val="l"/>
        <c:numFmt formatCode="General" sourceLinked="1"/>
        <c:majorTickMark val="out"/>
        <c:minorTickMark val="none"/>
        <c:tickLblPos val="nextTo"/>
        <c:txPr>
          <a:bodyPr/>
          <a:lstStyle/>
          <a:p>
            <a:pPr>
              <a:defRPr sz="105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83083224"/>
        <c:crosses val="autoZero"/>
        <c:auto val="1"/>
        <c:lblAlgn val="ctr"/>
        <c:lblOffset val="100"/>
        <c:noMultiLvlLbl val="0"/>
      </c:catAx>
      <c:valAx>
        <c:axId val="-2083083224"/>
        <c:scaling>
          <c:orientation val="minMax"/>
          <c:min val="0.0"/>
        </c:scaling>
        <c:delete val="1"/>
        <c:axPos val="t"/>
        <c:numFmt formatCode="0%" sourceLinked="1"/>
        <c:majorTickMark val="out"/>
        <c:minorTickMark val="none"/>
        <c:tickLblPos val="nextTo"/>
        <c:crossAx val="-208308634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931877706982342"/>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0.00551574571566572"/>
                  <c:y val="-0.0028407654540728"/>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103474262045844"/>
                  <c:y val="0.0056830969309979"/>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dLbl>
              <c:idx val="11"/>
              <c:layout>
                <c:manualLayout>
                  <c:x val="0.0270493923909646"/>
                  <c:y val="0.00816724221297843"/>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12"/>
              <c:layout>
                <c:manualLayout>
                  <c:x val="0.0254582516620843"/>
                  <c:y val="0.00272219974143282"/>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Feuil1!$A$2:$A$14</c:f>
              <c:strCache>
                <c:ptCount val="13"/>
                <c:pt idx="0">
                  <c:v>The belief that a child cannot have a balanced upbringing with LGBTQ parents</c:v>
                </c:pt>
                <c:pt idx="1">
                  <c:v>The belief that it is possible to change one’s sexual orientation / gender identity with “therapy”</c:v>
                </c:pt>
                <c:pt idx="2">
                  <c:v>The belief that LGBTQ people could be attracted to children</c:v>
                </c:pt>
                <c:pt idx="3">
                  <c:v>The stereotypical images often associated with sexual minorities</c:v>
                </c:pt>
                <c:pt idx="4">
                  <c:v>The perception among heterosexuals that their homosexual or bisexual friends of the same sex might want to “hit on them”</c:v>
                </c:pt>
                <c:pt idx="5">
                  <c:v>The belief that LGBTQ individuals are breaking down social values</c:v>
                </c:pt>
                <c:pt idx="6">
                  <c:v>The belief that gender is necessarily binary in nature</c:v>
                </c:pt>
                <c:pt idx="7">
                  <c:v>The belief that gender is determined biologically at birth</c:v>
                </c:pt>
                <c:pt idx="8">
                  <c:v>The belief that LGBTQ individuals who show affection in public are “too sexualised”</c:v>
                </c:pt>
                <c:pt idx="9">
                  <c:v>The perception among heterosexuals that if they spend time with homosexual or bisexual individuals of the same sex they might also become homosexuals or bisexuals</c:v>
                </c:pt>
                <c:pt idx="10">
                  <c:v>The belief that you must have undergone surgery to be a “real” trans individual</c:v>
                </c:pt>
                <c:pt idx="11">
                  <c:v>Other</c:v>
                </c:pt>
                <c:pt idx="12">
                  <c:v>I don't know</c:v>
                </c:pt>
              </c:strCache>
            </c:strRef>
          </c:cat>
          <c:val>
            <c:numRef>
              <c:f>Feuil1!$B$2:$B$14</c:f>
              <c:numCache>
                <c:formatCode>0%</c:formatCode>
                <c:ptCount val="13"/>
                <c:pt idx="0">
                  <c:v>0.58</c:v>
                </c:pt>
                <c:pt idx="1">
                  <c:v>0.53</c:v>
                </c:pt>
                <c:pt idx="2">
                  <c:v>0.46</c:v>
                </c:pt>
                <c:pt idx="3">
                  <c:v>0.42</c:v>
                </c:pt>
                <c:pt idx="4">
                  <c:v>0.38</c:v>
                </c:pt>
                <c:pt idx="5">
                  <c:v>0.36</c:v>
                </c:pt>
                <c:pt idx="6">
                  <c:v>0.36</c:v>
                </c:pt>
                <c:pt idx="7">
                  <c:v>0.36</c:v>
                </c:pt>
                <c:pt idx="8">
                  <c:v>0.27</c:v>
                </c:pt>
                <c:pt idx="9">
                  <c:v>0.27</c:v>
                </c:pt>
                <c:pt idx="10">
                  <c:v>0.25</c:v>
                </c:pt>
                <c:pt idx="11">
                  <c:v>0.03</c:v>
                </c:pt>
                <c:pt idx="12">
                  <c:v>0.01</c:v>
                </c:pt>
              </c:numCache>
            </c:numRef>
          </c:val>
        </c:ser>
        <c:dLbls>
          <c:showLegendKey val="0"/>
          <c:showVal val="0"/>
          <c:showCatName val="0"/>
          <c:showSerName val="0"/>
          <c:showPercent val="0"/>
          <c:showBubbleSize val="0"/>
        </c:dLbls>
        <c:gapWidth val="60"/>
        <c:overlap val="100"/>
        <c:axId val="-2081630632"/>
        <c:axId val="-2081627512"/>
      </c:barChart>
      <c:catAx>
        <c:axId val="-2081630632"/>
        <c:scaling>
          <c:orientation val="maxMin"/>
        </c:scaling>
        <c:delete val="0"/>
        <c:axPos val="l"/>
        <c:numFmt formatCode="General" sourceLinked="1"/>
        <c:majorTickMark val="out"/>
        <c:minorTickMark val="none"/>
        <c:tickLblPos val="nextTo"/>
        <c:txPr>
          <a:bodyPr/>
          <a:lstStyle/>
          <a:p>
            <a:pPr>
              <a:defRPr sz="105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81627512"/>
        <c:crosses val="autoZero"/>
        <c:auto val="1"/>
        <c:lblAlgn val="ctr"/>
        <c:lblOffset val="100"/>
        <c:noMultiLvlLbl val="0"/>
      </c:catAx>
      <c:valAx>
        <c:axId val="-2081627512"/>
        <c:scaling>
          <c:orientation val="minMax"/>
          <c:min val="0.0"/>
        </c:scaling>
        <c:delete val="1"/>
        <c:axPos val="t"/>
        <c:numFmt formatCode="0%" sourceLinked="1"/>
        <c:majorTickMark val="out"/>
        <c:minorTickMark val="none"/>
        <c:tickLblPos val="nextTo"/>
        <c:crossAx val="-208163063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2"/>
          <c:y val="0.0497742798225672"/>
          <c:w val="0.756252851338031"/>
          <c:h val="0.866924000314328"/>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Lbls>
            <c:dLbl>
              <c:idx val="3"/>
              <c:layout>
                <c:manualLayout>
                  <c:x val="-0.00216140287013027"/>
                  <c:y val="-0.00855121788635951"/>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Feuil1!$A$2:$A$5</c:f>
              <c:strCache>
                <c:ptCount val="4"/>
                <c:pt idx="0">
                  <c:v>Très bien</c:v>
                </c:pt>
                <c:pt idx="1">
                  <c:v>Assez bien</c:v>
                </c:pt>
                <c:pt idx="2">
                  <c:v>Assez mal</c:v>
                </c:pt>
                <c:pt idx="3">
                  <c:v>Très mal</c:v>
                </c:pt>
              </c:strCache>
            </c:strRef>
          </c:cat>
          <c:val>
            <c:numRef>
              <c:f>Feuil1!$B$2:$B$5</c:f>
              <c:numCache>
                <c:formatCode>0%</c:formatCode>
                <c:ptCount val="4"/>
                <c:pt idx="0">
                  <c:v>0.1</c:v>
                </c:pt>
                <c:pt idx="1">
                  <c:v>0.44</c:v>
                </c:pt>
                <c:pt idx="2">
                  <c:v>0.39</c:v>
                </c:pt>
                <c:pt idx="3">
                  <c:v>0.07</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1009590483687"/>
          <c:y val="0.0259706148060225"/>
          <c:w val="0.532703721495734"/>
          <c:h val="0.970989593401836"/>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0.0459941070710453"/>
                  <c:y val="0.00314403384943389"/>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9"/>
              <c:layout>
                <c:manualLayout>
                  <c:x val="0.0430055893633102"/>
                  <c:y val="0.00628728501680418"/>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10"/>
              <c:layout>
                <c:manualLayout>
                  <c:x val="0.0358250124986113"/>
                  <c:y val="0.00628707735803148"/>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11"/>
              <c:layout>
                <c:manualLayout>
                  <c:x val="0.0358250124986113"/>
                  <c:y val="0.00628707735803148"/>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12"/>
              <c:layout>
                <c:manualLayout>
                  <c:x val="0.0330692423064104"/>
                  <c:y val="-0.00628707735803148"/>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13"/>
              <c:layout>
                <c:manualLayout>
                  <c:x val="0.0303134721142095"/>
                  <c:y val="0.0062870773580316"/>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Feuil1!$A$2:$A$10</c:f>
              <c:strCache>
                <c:ptCount val="9"/>
                <c:pt idx="0">
                  <c:v>Having less stereotypical representations of LGBTQ individuals</c:v>
                </c:pt>
                <c:pt idx="1">
                  <c:v>Seeing a greater diversity in types of LGBTQ individuals (e.g., ethnic minorities, seniors, etc.)</c:v>
                </c:pt>
                <c:pt idx="2">
                  <c:v>Seeing more diverse models of romantic relationships</c:v>
                </c:pt>
                <c:pt idx="3">
                  <c:v>Seeing more diversity when it comes to gender identity</c:v>
                </c:pt>
                <c:pt idx="4">
                  <c:v>Seeing more bisexuals</c:v>
                </c:pt>
                <c:pt idx="5">
                  <c:v>Seeing more trans individuals</c:v>
                </c:pt>
                <c:pt idx="6">
                  <c:v>Seeing more lesbians</c:v>
                </c:pt>
                <c:pt idx="7">
                  <c:v>Seeing more gay men</c:v>
                </c:pt>
                <c:pt idx="8">
                  <c:v>NSP / Pas de commentaires</c:v>
                </c:pt>
              </c:strCache>
            </c:strRef>
          </c:cat>
          <c:val>
            <c:numRef>
              <c:f>Feuil1!$B$2:$B$10</c:f>
              <c:numCache>
                <c:formatCode>0%</c:formatCode>
                <c:ptCount val="9"/>
                <c:pt idx="0">
                  <c:v>0.69</c:v>
                </c:pt>
                <c:pt idx="1">
                  <c:v>0.66</c:v>
                </c:pt>
                <c:pt idx="2">
                  <c:v>0.61</c:v>
                </c:pt>
                <c:pt idx="3">
                  <c:v>0.54</c:v>
                </c:pt>
                <c:pt idx="4">
                  <c:v>0.44</c:v>
                </c:pt>
                <c:pt idx="5">
                  <c:v>0.43</c:v>
                </c:pt>
                <c:pt idx="6">
                  <c:v>0.32</c:v>
                </c:pt>
                <c:pt idx="7">
                  <c:v>0.27</c:v>
                </c:pt>
                <c:pt idx="8">
                  <c:v>0.02</c:v>
                </c:pt>
              </c:numCache>
            </c:numRef>
          </c:val>
        </c:ser>
        <c:dLbls>
          <c:showLegendKey val="0"/>
          <c:showVal val="0"/>
          <c:showCatName val="0"/>
          <c:showSerName val="0"/>
          <c:showPercent val="0"/>
          <c:showBubbleSize val="0"/>
        </c:dLbls>
        <c:gapWidth val="60"/>
        <c:overlap val="100"/>
        <c:axId val="-2080283864"/>
        <c:axId val="-2080280664"/>
      </c:barChart>
      <c:catAx>
        <c:axId val="-2080283864"/>
        <c:scaling>
          <c:orientation val="maxMin"/>
        </c:scaling>
        <c:delete val="0"/>
        <c:axPos val="l"/>
        <c:numFmt formatCode="General" sourceLinked="1"/>
        <c:majorTickMark val="out"/>
        <c:minorTickMark val="none"/>
        <c:tickLblPos val="nextTo"/>
        <c:txPr>
          <a:bodyPr/>
          <a:lstStyle/>
          <a:p>
            <a:pPr>
              <a:defRPr sz="9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80280664"/>
        <c:crosses val="autoZero"/>
        <c:auto val="1"/>
        <c:lblAlgn val="ctr"/>
        <c:lblOffset val="100"/>
        <c:noMultiLvlLbl val="0"/>
      </c:catAx>
      <c:valAx>
        <c:axId val="-2080280664"/>
        <c:scaling>
          <c:orientation val="minMax"/>
          <c:max val="1.1"/>
          <c:min val="0.0"/>
        </c:scaling>
        <c:delete val="1"/>
        <c:axPos val="t"/>
        <c:numFmt formatCode="0%" sourceLinked="1"/>
        <c:majorTickMark val="out"/>
        <c:minorTickMark val="none"/>
        <c:tickLblPos val="nextTo"/>
        <c:crossAx val="-208028386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2"/>
          <c:y val="0.0497742798225672"/>
          <c:w val="0.775152907687522"/>
          <c:h val="0.950225684580536"/>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rgbClr val="7F7F7F"/>
              </a:solidFill>
            </c:spPr>
          </c:dPt>
          <c:dLbls>
            <c:dLbl>
              <c:idx val="3"/>
              <c:layout>
                <c:manualLayout>
                  <c:x val="-0.00528214226292527"/>
                  <c:y val="-0.0321234620747958"/>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Feuil1!$A$2:$A$5</c:f>
              <c:strCache>
                <c:ptCount val="4"/>
                <c:pt idx="0">
                  <c:v>Oui, beaucoup</c:v>
                </c:pt>
                <c:pt idx="1">
                  <c:v>Oui, un peu</c:v>
                </c:pt>
                <c:pt idx="2">
                  <c:v>Non, pas vraiment</c:v>
                </c:pt>
                <c:pt idx="3">
                  <c:v>Non, pas du tout</c:v>
                </c:pt>
              </c:strCache>
            </c:strRef>
          </c:cat>
          <c:val>
            <c:numRef>
              <c:f>Feuil1!$B$2:$B$5</c:f>
              <c:numCache>
                <c:formatCode>0%</c:formatCode>
                <c:ptCount val="4"/>
                <c:pt idx="0">
                  <c:v>0.24</c:v>
                </c:pt>
                <c:pt idx="1">
                  <c:v>0.39</c:v>
                </c:pt>
                <c:pt idx="2">
                  <c:v>0.3</c:v>
                </c:pt>
                <c:pt idx="3">
                  <c:v>0.07</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541302904490002"/>
          <c:y val="0.0231150158559052"/>
          <c:w val="0.458697095509998"/>
          <c:h val="0.688827832279759"/>
        </c:manualLayout>
      </c:layout>
      <c:barChart>
        <c:barDir val="bar"/>
        <c:grouping val="stacked"/>
        <c:varyColors val="0"/>
        <c:ser>
          <c:idx val="0"/>
          <c:order val="0"/>
          <c:tx>
            <c:strRef>
              <c:f>Feuil1!$B$1</c:f>
              <c:strCache>
                <c:ptCount val="1"/>
                <c:pt idx="0">
                  <c:v>Very well</c:v>
                </c:pt>
              </c:strCache>
            </c:strRef>
          </c:tx>
          <c:spPr>
            <a:solidFill>
              <a:srgbClr val="77933C"/>
            </a:solidFill>
          </c:spPr>
          <c:invertIfNegative val="0"/>
          <c:dLbls>
            <c:dLbl>
              <c:idx val="2"/>
              <c:layout>
                <c:manualLayout>
                  <c:x val="0.0142157480425762"/>
                  <c:y val="0.0"/>
                </c:manualLayout>
              </c:layout>
              <c:dLblPos val="ctr"/>
              <c:showLegendKey val="0"/>
              <c:showVal val="1"/>
              <c:showCatName val="0"/>
              <c:showSerName val="0"/>
              <c:showPercent val="0"/>
              <c:showBubbleSize val="0"/>
            </c:dLbl>
            <c:dLbl>
              <c:idx val="3"/>
              <c:layout>
                <c:manualLayout>
                  <c:x val="-0.00710883346435061"/>
                  <c:y val="-0.00571095909169712"/>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0.00771605032031324"/>
                  <c:y val="0.0"/>
                </c:manualLayout>
              </c:layout>
              <c:dLblPos val="ctr"/>
              <c:showLegendKey val="0"/>
              <c:showVal val="1"/>
              <c:showCatName val="0"/>
              <c:showSerName val="0"/>
              <c:showPercent val="0"/>
              <c:showBubbleSize val="0"/>
            </c:dLbl>
            <c:dLbl>
              <c:idx val="16"/>
              <c:layout>
                <c:manualLayout>
                  <c:x val="0.00771605032031324"/>
                  <c:y val="0.0"/>
                </c:manualLayout>
              </c:layout>
              <c:dLblPos val="ctr"/>
              <c:showLegendKey val="0"/>
              <c:showVal val="1"/>
              <c:showCatName val="0"/>
              <c:showSerName val="0"/>
              <c:showPercent val="0"/>
              <c:showBubbleSize val="0"/>
            </c:dLbl>
            <c:dLbl>
              <c:idx val="17"/>
              <c:layout>
                <c:manualLayout>
                  <c:x val="0.00617284025625058"/>
                  <c:y val="9.50620746134456E-17"/>
                </c:manualLayout>
              </c:layout>
              <c:dLblPos val="ctr"/>
              <c:showLegendKey val="0"/>
              <c:showVal val="1"/>
              <c:showCatName val="0"/>
              <c:showSerName val="0"/>
              <c:showPercent val="0"/>
              <c:showBubbleSize val="0"/>
            </c:dLbl>
            <c:dLbl>
              <c:idx val="18"/>
              <c:layout>
                <c:manualLayout>
                  <c:x val="0.00771605032031335"/>
                  <c:y val="0.0"/>
                </c:manualLayout>
              </c:layout>
              <c:dLblPos val="ctr"/>
              <c:showLegendKey val="0"/>
              <c:showVal val="1"/>
              <c:showCatName val="0"/>
              <c:showSerName val="0"/>
              <c:showPercent val="0"/>
              <c:showBubbleSize val="0"/>
            </c:dLbl>
            <c:dLbl>
              <c:idx val="19"/>
              <c:layout>
                <c:manualLayout>
                  <c:x val="0.0169753107046893"/>
                  <c:y val="2.0414425077733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Feuil1!$A$2:$A$3</c:f>
              <c:strCache>
                <c:ptCount val="2"/>
                <c:pt idx="0">
                  <c:v>The values and needs of LGBTQ individuals overall</c:v>
                </c:pt>
                <c:pt idx="1">
                  <c:v>Your personal values and needs</c:v>
                </c:pt>
              </c:strCache>
            </c:strRef>
          </c:cat>
          <c:val>
            <c:numRef>
              <c:f>Feuil1!$B$2:$B$3</c:f>
              <c:numCache>
                <c:formatCode>0%</c:formatCode>
                <c:ptCount val="2"/>
                <c:pt idx="0">
                  <c:v>0.19</c:v>
                </c:pt>
                <c:pt idx="1">
                  <c:v>0.17</c:v>
                </c:pt>
              </c:numCache>
            </c:numRef>
          </c:val>
        </c:ser>
        <c:ser>
          <c:idx val="1"/>
          <c:order val="1"/>
          <c:tx>
            <c:strRef>
              <c:f>Feuil1!$C$1</c:f>
              <c:strCache>
                <c:ptCount val="1"/>
                <c:pt idx="0">
                  <c:v>Rather well</c:v>
                </c:pt>
              </c:strCache>
            </c:strRef>
          </c:tx>
          <c:spPr>
            <a:solidFill>
              <a:schemeClr val="accent3">
                <a:lumMod val="60000"/>
                <a:lumOff val="40000"/>
              </a:schemeClr>
            </a:solidFill>
          </c:spPr>
          <c:invertIfNegative val="0"/>
          <c:dLbls>
            <c:dLbl>
              <c:idx val="3"/>
              <c:layout>
                <c:manualLayout>
                  <c:x val="0.0162465691915157"/>
                  <c:y val="-0.00571140880892617"/>
                </c:manualLayout>
              </c:layout>
              <c:dLblPos val="ctr"/>
              <c:showLegendKey val="0"/>
              <c:showVal val="1"/>
              <c:showCatName val="0"/>
              <c:showSerName val="0"/>
              <c:showPercent val="0"/>
              <c:showBubbleSize val="0"/>
            </c:dLbl>
            <c:dLbl>
              <c:idx val="19"/>
              <c:layout>
                <c:manualLayout>
                  <c:x val="0.0154321006406266"/>
                  <c:y val="0.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Feuil1!$A$2:$A$3</c:f>
              <c:strCache>
                <c:ptCount val="2"/>
                <c:pt idx="0">
                  <c:v>The values and needs of LGBTQ individuals overall</c:v>
                </c:pt>
                <c:pt idx="1">
                  <c:v>Your personal values and needs</c:v>
                </c:pt>
              </c:strCache>
            </c:strRef>
          </c:cat>
          <c:val>
            <c:numRef>
              <c:f>Feuil1!$C$2:$C$3</c:f>
              <c:numCache>
                <c:formatCode>0%</c:formatCode>
                <c:ptCount val="2"/>
                <c:pt idx="0">
                  <c:v>0.62</c:v>
                </c:pt>
                <c:pt idx="1">
                  <c:v>0.59</c:v>
                </c:pt>
              </c:numCache>
            </c:numRef>
          </c:val>
        </c:ser>
        <c:dLbls>
          <c:showLegendKey val="0"/>
          <c:showVal val="0"/>
          <c:showCatName val="0"/>
          <c:showSerName val="0"/>
          <c:showPercent val="0"/>
          <c:showBubbleSize val="0"/>
        </c:dLbls>
        <c:gapWidth val="60"/>
        <c:overlap val="100"/>
        <c:axId val="-2075874312"/>
        <c:axId val="-2075871192"/>
      </c:barChart>
      <c:catAx>
        <c:axId val="-2075874312"/>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75871192"/>
        <c:crosses val="autoZero"/>
        <c:auto val="1"/>
        <c:lblAlgn val="ctr"/>
        <c:lblOffset val="100"/>
        <c:noMultiLvlLbl val="0"/>
      </c:catAx>
      <c:valAx>
        <c:axId val="-2075871192"/>
        <c:scaling>
          <c:orientation val="minMax"/>
          <c:max val="1.1"/>
          <c:min val="0.0"/>
        </c:scaling>
        <c:delete val="1"/>
        <c:axPos val="t"/>
        <c:numFmt formatCode="0%" sourceLinked="1"/>
        <c:majorTickMark val="out"/>
        <c:minorTickMark val="none"/>
        <c:tickLblPos val="nextTo"/>
        <c:crossAx val="-2075874312"/>
        <c:crosses val="autoZero"/>
        <c:crossBetween val="between"/>
        <c:majorUnit val="0.2"/>
        <c:minorUnit val="0.02"/>
      </c:valAx>
    </c:plotArea>
    <c:legend>
      <c:legendPos val="b"/>
      <c:layout>
        <c:manualLayout>
          <c:xMode val="edge"/>
          <c:yMode val="edge"/>
          <c:x val="0.313105910937432"/>
          <c:y val="0.750949071997255"/>
          <c:w val="0.564202411784008"/>
          <c:h val="0.0491516196903292"/>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259706148060225"/>
          <c:w val="0.530541745361626"/>
          <c:h val="0.970989593401836"/>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6"/>
              <c:layout>
                <c:manualLayout>
                  <c:x val="0.0601781924339292"/>
                  <c:y val="-0.00607067460252019"/>
                </c:manualLayout>
              </c:layout>
              <c:tx>
                <c:rich>
                  <a:bodyPr/>
                  <a:lstStyle/>
                  <a:p>
                    <a:r>
                      <a:rPr lang="en-US" dirty="0">
                        <a:solidFill>
                          <a:srgbClr val="7F7F7F"/>
                        </a:solidFill>
                      </a:rPr>
                      <a:t>3%</a:t>
                    </a:r>
                  </a:p>
                </c:rich>
              </c:tx>
              <c:showLegendKey val="0"/>
              <c:showVal val="1"/>
              <c:showCatName val="0"/>
              <c:showSerName val="0"/>
              <c:showPercent val="0"/>
              <c:showBubbleSize val="0"/>
            </c:dLbl>
            <c:dLbl>
              <c:idx val="7"/>
              <c:layout>
                <c:manualLayout>
                  <c:x val="0.0601781924339292"/>
                  <c:y val="0.0"/>
                </c:manualLayout>
              </c:layout>
              <c:tx>
                <c:rich>
                  <a:bodyPr/>
                  <a:lstStyle/>
                  <a:p>
                    <a:r>
                      <a:rPr lang="en-US" dirty="0">
                        <a:solidFill>
                          <a:srgbClr val="7F7F7F"/>
                        </a:solidFill>
                      </a:rPr>
                      <a:t>3%</a:t>
                    </a:r>
                  </a:p>
                </c:rich>
              </c:tx>
              <c:showLegendKey val="0"/>
              <c:showVal val="1"/>
              <c:showCatName val="0"/>
              <c:showSerName val="0"/>
              <c:showPercent val="0"/>
              <c:showBubbleSize val="0"/>
            </c:dLbl>
            <c:dLbl>
              <c:idx val="8"/>
              <c:layout>
                <c:manualLayout>
                  <c:x val="0.05973887132156"/>
                  <c:y val="0.00618037695065223"/>
                </c:manualLayout>
              </c:layout>
              <c:tx>
                <c:rich>
                  <a:bodyPr/>
                  <a:lstStyle/>
                  <a:p>
                    <a:r>
                      <a:rPr lang="en-US" dirty="0">
                        <a:solidFill>
                          <a:srgbClr val="7F7F7F"/>
                        </a:solidFill>
                      </a:rPr>
                      <a:t>3%</a:t>
                    </a:r>
                  </a:p>
                </c:rich>
              </c:tx>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Feuil1!$A$2:$A$10</c:f>
              <c:strCache>
                <c:ptCount val="9"/>
                <c:pt idx="0">
                  <c:v>Be more united / Include other identities than L-G (trans, bisexual, asexual, queer)</c:v>
                </c:pt>
                <c:pt idx="1">
                  <c:v>More ethnic, rural, senior, political, professional (police) inclusion</c:v>
                </c:pt>
                <c:pt idx="2">
                  <c:v>Be more democratic / Diverse spokespeople (other than white gay men / trans people)</c:v>
                </c:pt>
                <c:pt idx="3">
                  <c:v>Avoid stereotypes (image not based on sexuality/partying / ordinary people)/Put more emphasis on normality than difference</c:v>
                </c:pt>
                <c:pt idx="4">
                  <c:v>Greater accessibility/More communication with LGBTQ members (email, local branch)</c:v>
                </c:pt>
                <c:pt idx="5">
                  <c:v>More visibility/awareness among the general public (media, activities, etc.)</c:v>
                </c:pt>
                <c:pt idx="6">
                  <c:v>Fight for better laws (accessibility to health care / services / opportunities)</c:v>
                </c:pt>
                <c:pt idx="7">
                  <c:v>Avoid a negative approach in defending our rights (aggressiveness, self-pity, more positive slant, success stories) in communications</c:v>
                </c:pt>
                <c:pt idx="8">
                  <c:v>My sexuality is my business / did not come out yet / Don't need representation</c:v>
                </c:pt>
              </c:strCache>
            </c:strRef>
          </c:cat>
          <c:val>
            <c:numRef>
              <c:f>Feuil1!$B$2:$B$10</c:f>
              <c:numCache>
                <c:formatCode>0%</c:formatCode>
                <c:ptCount val="9"/>
                <c:pt idx="0">
                  <c:v>0.19</c:v>
                </c:pt>
                <c:pt idx="1">
                  <c:v>0.16</c:v>
                </c:pt>
                <c:pt idx="2">
                  <c:v>0.1</c:v>
                </c:pt>
                <c:pt idx="3">
                  <c:v>0.09</c:v>
                </c:pt>
                <c:pt idx="4">
                  <c:v>0.09</c:v>
                </c:pt>
                <c:pt idx="5">
                  <c:v>0.07</c:v>
                </c:pt>
                <c:pt idx="6">
                  <c:v>0.03</c:v>
                </c:pt>
                <c:pt idx="7">
                  <c:v>0.03</c:v>
                </c:pt>
                <c:pt idx="8">
                  <c:v>0.03</c:v>
                </c:pt>
              </c:numCache>
            </c:numRef>
          </c:val>
        </c:ser>
        <c:dLbls>
          <c:showLegendKey val="0"/>
          <c:showVal val="0"/>
          <c:showCatName val="0"/>
          <c:showSerName val="0"/>
          <c:showPercent val="0"/>
          <c:showBubbleSize val="0"/>
        </c:dLbls>
        <c:gapWidth val="60"/>
        <c:overlap val="100"/>
        <c:axId val="-2076612120"/>
        <c:axId val="-2076609032"/>
      </c:barChart>
      <c:catAx>
        <c:axId val="-2076612120"/>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76609032"/>
        <c:crosses val="autoZero"/>
        <c:auto val="1"/>
        <c:lblAlgn val="ctr"/>
        <c:lblOffset val="100"/>
        <c:noMultiLvlLbl val="0"/>
      </c:catAx>
      <c:valAx>
        <c:axId val="-2076609032"/>
        <c:scaling>
          <c:orientation val="minMax"/>
          <c:max val="0.4"/>
          <c:min val="0.0"/>
        </c:scaling>
        <c:delete val="1"/>
        <c:axPos val="t"/>
        <c:numFmt formatCode="0%" sourceLinked="1"/>
        <c:majorTickMark val="out"/>
        <c:minorTickMark val="none"/>
        <c:tickLblPos val="nextTo"/>
        <c:crossAx val="-207661212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259706148060225"/>
          <c:w val="0.530541745361626"/>
          <c:h val="0.970989593401836"/>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0"/>
              <c:layout>
                <c:manualLayout>
                  <c:x val="0.0593481297837593"/>
                  <c:y val="-0.00304084986725613"/>
                </c:manualLayout>
              </c:layout>
              <c:tx>
                <c:rich>
                  <a:bodyPr/>
                  <a:lstStyle/>
                  <a:p>
                    <a:r>
                      <a:rPr lang="en-US" dirty="0">
                        <a:solidFill>
                          <a:srgbClr val="7F7F7F"/>
                        </a:solidFill>
                      </a:rPr>
                      <a:t>2%</a:t>
                    </a:r>
                  </a:p>
                </c:rich>
              </c:tx>
              <c:showLegendKey val="0"/>
              <c:showVal val="1"/>
              <c:showCatName val="0"/>
              <c:showSerName val="0"/>
              <c:showPercent val="0"/>
              <c:showBubbleSize val="0"/>
            </c:dLbl>
            <c:dLbl>
              <c:idx val="1"/>
              <c:layout>
                <c:manualLayout>
                  <c:x val="0.0593481297837593"/>
                  <c:y val="0.00304084986725613"/>
                </c:manualLayout>
              </c:layout>
              <c:showLegendKey val="0"/>
              <c:showVal val="1"/>
              <c:showCatName val="0"/>
              <c:showSerName val="0"/>
              <c:showPercent val="0"/>
              <c:showBubbleSize val="0"/>
            </c:dLbl>
            <c:dLbl>
              <c:idx val="2"/>
              <c:layout>
                <c:manualLayout>
                  <c:x val="0.0593481297837593"/>
                  <c:y val="-0.00608169973451226"/>
                </c:manualLayout>
              </c:layout>
              <c:showLegendKey val="0"/>
              <c:showVal val="1"/>
              <c:showCatName val="0"/>
              <c:showSerName val="0"/>
              <c:showPercent val="0"/>
              <c:showBubbleSize val="0"/>
            </c:dLbl>
            <c:dLbl>
              <c:idx val="3"/>
              <c:layout>
                <c:manualLayout>
                  <c:x val="0.0593481297837593"/>
                  <c:y val="0.0"/>
                </c:manualLayout>
              </c:layout>
              <c:showLegendKey val="0"/>
              <c:showVal val="1"/>
              <c:showCatName val="0"/>
              <c:showSerName val="0"/>
              <c:showPercent val="0"/>
              <c:showBubbleSize val="0"/>
            </c:dLbl>
            <c:dLbl>
              <c:idx val="4"/>
              <c:layout>
                <c:manualLayout>
                  <c:x val="0.0468537866713889"/>
                  <c:y val="0.0060816997345122"/>
                </c:manualLayout>
              </c:layout>
              <c:showLegendKey val="0"/>
              <c:showVal val="1"/>
              <c:showCatName val="0"/>
              <c:showSerName val="0"/>
              <c:showPercent val="0"/>
              <c:showBubbleSize val="0"/>
            </c:dLbl>
            <c:dLbl>
              <c:idx val="5"/>
              <c:layout>
                <c:manualLayout>
                  <c:x val="0.0468537866713889"/>
                  <c:y val="0.0"/>
                </c:manualLayout>
              </c:layout>
              <c:showLegendKey val="0"/>
              <c:showVal val="1"/>
              <c:showCatName val="0"/>
              <c:showSerName val="0"/>
              <c:showPercent val="0"/>
              <c:showBubbleSize val="0"/>
            </c:dLbl>
            <c:dLbl>
              <c:idx val="6"/>
              <c:layout>
                <c:manualLayout>
                  <c:x val="0.0499773724494815"/>
                  <c:y val="0.00608193917150968"/>
                </c:manualLayout>
              </c:layout>
              <c:showLegendKey val="0"/>
              <c:showVal val="1"/>
              <c:showCatName val="0"/>
              <c:showSerName val="0"/>
              <c:showPercent val="0"/>
              <c:showBubbleSize val="0"/>
            </c:dLbl>
            <c:dLbl>
              <c:idx val="7"/>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8"/>
              <c:layout>
                <c:manualLayout>
                  <c:x val="0.0110230807688035"/>
                  <c:y val="0.00314452876993826"/>
                </c:manualLayout>
              </c:layou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Feuil1!$A$2:$A$10</c:f>
              <c:strCache>
                <c:ptCount val="9"/>
                <c:pt idx="0">
                  <c:v>Educate children on gender/sexual diversity</c:v>
                </c:pt>
                <c:pt idx="1">
                  <c:v>They're doing fine / Keep up the good work</c:v>
                </c:pt>
                <c:pt idx="2">
                  <c:v>Provide support (practical/emotional/spiritual) with how to come out/sex change</c:v>
                </c:pt>
                <c:pt idx="3">
                  <c:v>Inform/Educate the general public on the difference between gender identity/sexual orientation</c:v>
                </c:pt>
                <c:pt idx="4">
                  <c:v>Create contact opportunities between the general public and LGBTQ people outside of stereotypical events (e.g. parade)</c:v>
                </c:pt>
                <c:pt idx="5">
                  <c:v>Awareness raising among LGBTQ on gender identities/sexual orientations other than L-G</c:v>
                </c:pt>
                <c:pt idx="6">
                  <c:v>Cannot represent us all</c:v>
                </c:pt>
                <c:pt idx="7">
                  <c:v>Other</c:v>
                </c:pt>
                <c:pt idx="8">
                  <c:v>Don't know / No answer / Nothing</c:v>
                </c:pt>
              </c:strCache>
            </c:strRef>
          </c:cat>
          <c:val>
            <c:numRef>
              <c:f>Feuil1!$B$2:$B$10</c:f>
              <c:numCache>
                <c:formatCode>0%</c:formatCode>
                <c:ptCount val="9"/>
                <c:pt idx="0">
                  <c:v>0.02</c:v>
                </c:pt>
                <c:pt idx="1">
                  <c:v>0.02</c:v>
                </c:pt>
                <c:pt idx="2">
                  <c:v>0.02</c:v>
                </c:pt>
                <c:pt idx="3">
                  <c:v>0.02</c:v>
                </c:pt>
                <c:pt idx="4">
                  <c:v>0.01</c:v>
                </c:pt>
                <c:pt idx="5">
                  <c:v>0.01</c:v>
                </c:pt>
                <c:pt idx="6">
                  <c:v>0.01</c:v>
                </c:pt>
                <c:pt idx="7">
                  <c:v>0.04</c:v>
                </c:pt>
                <c:pt idx="8">
                  <c:v>0.28</c:v>
                </c:pt>
              </c:numCache>
            </c:numRef>
          </c:val>
        </c:ser>
        <c:dLbls>
          <c:showLegendKey val="0"/>
          <c:showVal val="0"/>
          <c:showCatName val="0"/>
          <c:showSerName val="0"/>
          <c:showPercent val="0"/>
          <c:showBubbleSize val="0"/>
        </c:dLbls>
        <c:gapWidth val="60"/>
        <c:overlap val="100"/>
        <c:axId val="-2076562504"/>
        <c:axId val="-2076559416"/>
      </c:barChart>
      <c:catAx>
        <c:axId val="-2076562504"/>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76559416"/>
        <c:crosses val="autoZero"/>
        <c:auto val="1"/>
        <c:lblAlgn val="ctr"/>
        <c:lblOffset val="100"/>
        <c:noMultiLvlLbl val="0"/>
      </c:catAx>
      <c:valAx>
        <c:axId val="-2076559416"/>
        <c:scaling>
          <c:orientation val="minMax"/>
          <c:max val="0.4"/>
          <c:min val="0.0"/>
        </c:scaling>
        <c:delete val="1"/>
        <c:axPos val="t"/>
        <c:numFmt formatCode="0%" sourceLinked="1"/>
        <c:majorTickMark val="out"/>
        <c:minorTickMark val="none"/>
        <c:tickLblPos val="nextTo"/>
        <c:crossAx val="-207656250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511188893754086"/>
          <c:w val="0.530541745361626"/>
          <c:h val="0.889222787187402"/>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0.0633827144206199"/>
                  <c:y val="0.00314378620174626"/>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Feuil1!$A$2:$A$6</c:f>
              <c:strCache>
                <c:ptCount val="5"/>
                <c:pt idx="0">
                  <c:v>Less than 15 y/o</c:v>
                </c:pt>
                <c:pt idx="1">
                  <c:v>Between 15 and 17 y/o</c:v>
                </c:pt>
                <c:pt idx="2">
                  <c:v>Between 18 and 24 y/o</c:v>
                </c:pt>
                <c:pt idx="3">
                  <c:v>Between 25 and 29 y/o</c:v>
                </c:pt>
                <c:pt idx="4">
                  <c:v>30+ y/o</c:v>
                </c:pt>
              </c:strCache>
            </c:strRef>
          </c:cat>
          <c:val>
            <c:numRef>
              <c:f>Feuil1!$B$2:$B$6</c:f>
              <c:numCache>
                <c:formatCode>0%</c:formatCode>
                <c:ptCount val="5"/>
                <c:pt idx="0">
                  <c:v>0.09</c:v>
                </c:pt>
                <c:pt idx="1">
                  <c:v>0.2</c:v>
                </c:pt>
                <c:pt idx="2">
                  <c:v>0.38</c:v>
                </c:pt>
                <c:pt idx="3">
                  <c:v>0.15</c:v>
                </c:pt>
                <c:pt idx="4">
                  <c:v>0.19</c:v>
                </c:pt>
              </c:numCache>
            </c:numRef>
          </c:val>
        </c:ser>
        <c:dLbls>
          <c:showLegendKey val="0"/>
          <c:showVal val="0"/>
          <c:showCatName val="0"/>
          <c:showSerName val="0"/>
          <c:showPercent val="0"/>
          <c:showBubbleSize val="0"/>
        </c:dLbls>
        <c:gapWidth val="60"/>
        <c:overlap val="100"/>
        <c:axId val="-2137565496"/>
        <c:axId val="-2137562376"/>
      </c:barChart>
      <c:catAx>
        <c:axId val="-2137565496"/>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37562376"/>
        <c:crosses val="autoZero"/>
        <c:auto val="1"/>
        <c:lblAlgn val="ctr"/>
        <c:lblOffset val="100"/>
        <c:noMultiLvlLbl val="0"/>
      </c:catAx>
      <c:valAx>
        <c:axId val="-2137562376"/>
        <c:scaling>
          <c:orientation val="minMax"/>
          <c:max val="1.1"/>
          <c:min val="0.0"/>
        </c:scaling>
        <c:delete val="1"/>
        <c:axPos val="t"/>
        <c:numFmt formatCode="0%" sourceLinked="1"/>
        <c:majorTickMark val="out"/>
        <c:minorTickMark val="none"/>
        <c:tickLblPos val="nextTo"/>
        <c:crossAx val="-213756549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2"/>
          <c:y val="0.0497742798225672"/>
          <c:w val="0.756252851338031"/>
          <c:h val="0.866924000314328"/>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7F7F7F"/>
              </a:solidFill>
            </c:spPr>
          </c:dPt>
          <c:dPt>
            <c:idx val="3"/>
            <c:bubble3D val="0"/>
            <c:spPr>
              <a:solidFill>
                <a:schemeClr val="bg1">
                  <a:lumMod val="50000"/>
                </a:schemeClr>
              </a:solidFill>
            </c:spPr>
          </c:dPt>
          <c:dLbls>
            <c:dLbl>
              <c:idx val="3"/>
              <c:layout>
                <c:manualLayout>
                  <c:x val="-0.00216140287013027"/>
                  <c:y val="-0.00855121788635951"/>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Feuil1!$A$2:$A$4</c:f>
              <c:strCache>
                <c:ptCount val="3"/>
                <c:pt idx="0">
                  <c:v>Oui, beaucoup</c:v>
                </c:pt>
                <c:pt idx="1">
                  <c:v>Oui, un peu</c:v>
                </c:pt>
                <c:pt idx="2">
                  <c:v>Non</c:v>
                </c:pt>
              </c:strCache>
            </c:strRef>
          </c:cat>
          <c:val>
            <c:numRef>
              <c:f>Feuil1!$B$2:$B$4</c:f>
              <c:numCache>
                <c:formatCode>0%</c:formatCode>
                <c:ptCount val="3"/>
                <c:pt idx="0">
                  <c:v>0.4</c:v>
                </c:pt>
                <c:pt idx="1">
                  <c:v>0.38</c:v>
                </c:pt>
                <c:pt idx="2">
                  <c:v>0.22</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259706148060225"/>
          <c:w val="0.530541745361626"/>
          <c:h val="0.970989593401836"/>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0.0110230807688035"/>
                  <c:y val="0.00314452876993826"/>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Feuil1!$A$2:$A$11</c:f>
              <c:strCache>
                <c:ptCount val="10"/>
                <c:pt idx="0">
                  <c:v>Lesbians are masculine / Butch/Dyke/Lipstick / Are scary/radical feminists</c:v>
                </c:pt>
                <c:pt idx="1">
                  <c:v>Gays are effeminate / Twinks/bears/leather/bitch/fags</c:v>
                </c:pt>
                <c:pt idx="2">
                  <c:v>There's no such thing as bisexual/pansexual/asexual: confused/not in tune with their sexuality / Closet homosexuals / just looking for attention</c:v>
                </c:pt>
                <c:pt idx="3">
                  <c:v>All gay men are white, young &amp; handsome / Prejudice based on ethnic origin/age/religion/income</c:v>
                </c:pt>
                <c:pt idx="4">
                  <c:v>Misconception / Non-recognition / Contempt toward trans/non-binary people</c:v>
                </c:pt>
                <c:pt idx="5">
                  <c:v>Mutual gay-lesbian hostility / G-L antagonism toward Queer / Homonormativity</c:v>
                </c:pt>
                <c:pt idx="6">
                  <c:v>All LGBTQ people have great bodies  / Cult of the body / Artificial people</c:v>
                </c:pt>
                <c:pt idx="7">
                  <c:v>The list is too long / All the stereotypes found in the general population</c:v>
                </c:pt>
                <c:pt idx="8">
                  <c:v>Conflicts / Stereotypes / labels for every type of LGBTQ (unspecified)</c:v>
                </c:pt>
                <c:pt idx="9">
                  <c:v>LGBTQ people are flamboyant / flashy (appearance &amp; behaviour)</c:v>
                </c:pt>
              </c:strCache>
            </c:strRef>
          </c:cat>
          <c:val>
            <c:numRef>
              <c:f>Feuil1!$B$2:$B$11</c:f>
              <c:numCache>
                <c:formatCode>0%</c:formatCode>
                <c:ptCount val="10"/>
                <c:pt idx="0">
                  <c:v>0.18</c:v>
                </c:pt>
                <c:pt idx="1">
                  <c:v>0.16</c:v>
                </c:pt>
                <c:pt idx="2">
                  <c:v>0.13</c:v>
                </c:pt>
                <c:pt idx="3">
                  <c:v>0.13</c:v>
                </c:pt>
                <c:pt idx="4">
                  <c:v>0.12</c:v>
                </c:pt>
                <c:pt idx="5">
                  <c:v>0.1</c:v>
                </c:pt>
                <c:pt idx="6">
                  <c:v>0.07</c:v>
                </c:pt>
                <c:pt idx="7">
                  <c:v>0.07</c:v>
                </c:pt>
                <c:pt idx="8">
                  <c:v>0.07</c:v>
                </c:pt>
                <c:pt idx="9">
                  <c:v>0.06</c:v>
                </c:pt>
              </c:numCache>
            </c:numRef>
          </c:val>
        </c:ser>
        <c:dLbls>
          <c:showLegendKey val="0"/>
          <c:showVal val="0"/>
          <c:showCatName val="0"/>
          <c:showSerName val="0"/>
          <c:showPercent val="0"/>
          <c:showBubbleSize val="0"/>
        </c:dLbls>
        <c:gapWidth val="60"/>
        <c:overlap val="100"/>
        <c:axId val="-2071463192"/>
        <c:axId val="-2071460072"/>
      </c:barChart>
      <c:catAx>
        <c:axId val="-2071463192"/>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71460072"/>
        <c:crosses val="autoZero"/>
        <c:auto val="1"/>
        <c:lblAlgn val="ctr"/>
        <c:lblOffset val="100"/>
        <c:noMultiLvlLbl val="0"/>
      </c:catAx>
      <c:valAx>
        <c:axId val="-2071460072"/>
        <c:scaling>
          <c:orientation val="minMax"/>
          <c:max val="0.4"/>
          <c:min val="0.0"/>
        </c:scaling>
        <c:delete val="1"/>
        <c:axPos val="t"/>
        <c:numFmt formatCode="0%" sourceLinked="1"/>
        <c:majorTickMark val="out"/>
        <c:minorTickMark val="none"/>
        <c:tickLblPos val="nextTo"/>
        <c:crossAx val="-207146319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3471350405511"/>
          <c:y val="0.0096160292534546"/>
          <c:w val="0.530541745361626"/>
          <c:h val="0.970989593401836"/>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4"/>
              <c:layout>
                <c:manualLayout>
                  <c:x val="0.0606269442284191"/>
                  <c:y val="-0.00304084986725613"/>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5"/>
              <c:layout>
                <c:manualLayout>
                  <c:x val="0.0440923230752139"/>
                  <c:y val="0.00304108930425355"/>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6"/>
              <c:layout>
                <c:manualLayout>
                  <c:x val="0.0440923230752139"/>
                  <c:y val="0.00912278903876581"/>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8"/>
              <c:layout>
                <c:manualLayout>
                  <c:x val="0.0110230807688035"/>
                  <c:y val="0.00314452876993826"/>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Feuil1!$A$2:$A$10</c:f>
              <c:strCache>
                <c:ptCount val="9"/>
                <c:pt idx="0">
                  <c:v>Trans people are not "real" men/women / All trans people are Drag Queens/sex workers / Trans people are flaky/fragile</c:v>
                </c:pt>
                <c:pt idx="1">
                  <c:v>All gay/trans/LGBTQ people are excessive (sex, drugs, STDs, alcohol, partying)</c:v>
                </c:pt>
                <c:pt idx="2">
                  <c:v>Bisexual/Pansexual people are obsessed with sex / would have sex with anyone / Unfaithful</c:v>
                </c:pt>
                <c:pt idx="3">
                  <c:v>Bi-phobia / Prejudice against bisexual/pansexual/non-binary people (unspecified)</c:v>
                </c:pt>
                <c:pt idx="4">
                  <c:v>Usual stereotypes about gays/lesbians/trans people...  (unspecified)</c:v>
                </c:pt>
                <c:pt idx="5">
                  <c:v>Asexual people are afraid of sex / are prudes / will end up alone</c:v>
                </c:pt>
                <c:pt idx="6">
                  <c:v>U-haul phenomenon for lesbians (move in together right away)</c:v>
                </c:pt>
                <c:pt idx="7">
                  <c:v>Other</c:v>
                </c:pt>
                <c:pt idx="8">
                  <c:v>I don't know / No answer</c:v>
                </c:pt>
              </c:strCache>
            </c:strRef>
          </c:cat>
          <c:val>
            <c:numRef>
              <c:f>Feuil1!$B$2:$B$10</c:f>
              <c:numCache>
                <c:formatCode>0%</c:formatCode>
                <c:ptCount val="9"/>
                <c:pt idx="0">
                  <c:v>0.06</c:v>
                </c:pt>
                <c:pt idx="1">
                  <c:v>0.06</c:v>
                </c:pt>
                <c:pt idx="2">
                  <c:v>0.05</c:v>
                </c:pt>
                <c:pt idx="3">
                  <c:v>0.05</c:v>
                </c:pt>
                <c:pt idx="4">
                  <c:v>0.03</c:v>
                </c:pt>
                <c:pt idx="5">
                  <c:v>0.01</c:v>
                </c:pt>
                <c:pt idx="6">
                  <c:v>0.01</c:v>
                </c:pt>
                <c:pt idx="7">
                  <c:v>0.11</c:v>
                </c:pt>
                <c:pt idx="8">
                  <c:v>0.15</c:v>
                </c:pt>
              </c:numCache>
            </c:numRef>
          </c:val>
        </c:ser>
        <c:dLbls>
          <c:showLegendKey val="0"/>
          <c:showVal val="0"/>
          <c:showCatName val="0"/>
          <c:showSerName val="0"/>
          <c:showPercent val="0"/>
          <c:showBubbleSize val="0"/>
        </c:dLbls>
        <c:gapWidth val="60"/>
        <c:overlap val="100"/>
        <c:axId val="-2071416968"/>
        <c:axId val="-2071413848"/>
      </c:barChart>
      <c:catAx>
        <c:axId val="-2071416968"/>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71413848"/>
        <c:crosses val="autoZero"/>
        <c:auto val="1"/>
        <c:lblAlgn val="ctr"/>
        <c:lblOffset val="100"/>
        <c:tickLblSkip val="1"/>
        <c:noMultiLvlLbl val="0"/>
      </c:catAx>
      <c:valAx>
        <c:axId val="-2071413848"/>
        <c:scaling>
          <c:orientation val="minMax"/>
          <c:max val="0.4"/>
          <c:min val="0.0"/>
        </c:scaling>
        <c:delete val="1"/>
        <c:axPos val="t"/>
        <c:numFmt formatCode="0%" sourceLinked="1"/>
        <c:majorTickMark val="out"/>
        <c:minorTickMark val="none"/>
        <c:tickLblPos val="nextTo"/>
        <c:crossAx val="-207141696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2"/>
          <c:y val="0.0497742798225672"/>
          <c:w val="0.756252851338031"/>
          <c:h val="0.866924000314328"/>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Lbls>
            <c:dLbl>
              <c:idx val="3"/>
              <c:layout>
                <c:manualLayout>
                  <c:x val="0.0578792072748419"/>
                  <c:y val="-0.0472664283914253"/>
                </c:manualLayout>
              </c:layout>
              <c:spPr/>
              <c:txPr>
                <a:bodyPr/>
                <a:lstStyle/>
                <a:p>
                  <a:pPr>
                    <a:defRPr sz="14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Feuil1!$A$2:$A$5</c:f>
              <c:strCache>
                <c:ptCount val="4"/>
                <c:pt idx="0">
                  <c:v>Très bien</c:v>
                </c:pt>
                <c:pt idx="1">
                  <c:v>Plutôt bien</c:v>
                </c:pt>
                <c:pt idx="2">
                  <c:v>Plutôt mal</c:v>
                </c:pt>
                <c:pt idx="3">
                  <c:v>Très mal</c:v>
                </c:pt>
              </c:strCache>
            </c:strRef>
          </c:cat>
          <c:val>
            <c:numRef>
              <c:f>Feuil1!$B$2:$B$5</c:f>
              <c:numCache>
                <c:formatCode>0%</c:formatCode>
                <c:ptCount val="4"/>
                <c:pt idx="0">
                  <c:v>0.47</c:v>
                </c:pt>
                <c:pt idx="1">
                  <c:v>0.42</c:v>
                </c:pt>
                <c:pt idx="2">
                  <c:v>0.08</c:v>
                </c:pt>
                <c:pt idx="3">
                  <c:v>0.02</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2"/>
          <c:y val="0.0497742798225672"/>
          <c:w val="0.756252851338031"/>
          <c:h val="0.866924000314328"/>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Pt>
            <c:idx val="4"/>
            <c:bubble3D val="0"/>
            <c:spPr>
              <a:solidFill>
                <a:srgbClr val="595959"/>
              </a:solidFill>
            </c:spPr>
          </c:dPt>
          <c:dLbls>
            <c:dLbl>
              <c:idx val="3"/>
              <c:layout>
                <c:manualLayout>
                  <c:x val="-0.00216140287013027"/>
                  <c:y val="-0.00855121788635951"/>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Feuil1!$A$2:$A$6</c:f>
              <c:strCache>
                <c:ptCount val="5"/>
                <c:pt idx="0">
                  <c:v>Beaucoup plus difficile</c:v>
                </c:pt>
                <c:pt idx="1">
                  <c:v>Un peu plus difficile</c:v>
                </c:pt>
                <c:pt idx="2">
                  <c:v>Un peu moins difficile</c:v>
                </c:pt>
                <c:pt idx="3">
                  <c:v>Beaucoup moins difficile</c:v>
                </c:pt>
                <c:pt idx="4">
                  <c:v>Ni plus ni moins difficile</c:v>
                </c:pt>
              </c:strCache>
            </c:strRef>
          </c:cat>
          <c:val>
            <c:numRef>
              <c:f>Feuil1!$B$2:$B$6</c:f>
              <c:numCache>
                <c:formatCode>0%</c:formatCode>
                <c:ptCount val="5"/>
                <c:pt idx="0">
                  <c:v>0.17</c:v>
                </c:pt>
                <c:pt idx="1">
                  <c:v>0.37</c:v>
                </c:pt>
                <c:pt idx="2">
                  <c:v>0.08</c:v>
                </c:pt>
                <c:pt idx="3">
                  <c:v>0.09</c:v>
                </c:pt>
                <c:pt idx="4">
                  <c:v>0.3</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225498542606"/>
          <c:y val="0.000269380620200532"/>
          <c:w val="0.517590908829243"/>
          <c:h val="0.825901643693987"/>
        </c:manualLayout>
      </c:layout>
      <c:barChart>
        <c:barDir val="bar"/>
        <c:grouping val="stacked"/>
        <c:varyColors val="0"/>
        <c:ser>
          <c:idx val="0"/>
          <c:order val="0"/>
          <c:tx>
            <c:strRef>
              <c:f>Feuil1!$B$1</c:f>
              <c:strCache>
                <c:ptCount val="1"/>
                <c:pt idx="0">
                  <c:v>Very positive impact</c:v>
                </c:pt>
              </c:strCache>
            </c:strRef>
          </c:tx>
          <c:spPr>
            <a:solidFill>
              <a:srgbClr val="77933C"/>
            </a:solidFill>
          </c:spPr>
          <c:invertIfNegative val="0"/>
          <c:dLbls>
            <c:dLbl>
              <c:idx val="2"/>
              <c:layout>
                <c:manualLayout>
                  <c:x val="0.0142157480425762"/>
                  <c:y val="0.0"/>
                </c:manualLayout>
              </c:layout>
              <c:dLblPos val="ctr"/>
              <c:showLegendKey val="0"/>
              <c:showVal val="1"/>
              <c:showCatName val="0"/>
              <c:showSerName val="0"/>
              <c:showPercent val="0"/>
              <c:showBubbleSize val="0"/>
            </c:dLbl>
            <c:dLbl>
              <c:idx val="3"/>
              <c:layout>
                <c:manualLayout>
                  <c:x val="-0.00710883346435061"/>
                  <c:y val="-0.00571095909169712"/>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0.00771605032031324"/>
                  <c:y val="0.0"/>
                </c:manualLayout>
              </c:layout>
              <c:dLblPos val="ctr"/>
              <c:showLegendKey val="0"/>
              <c:showVal val="1"/>
              <c:showCatName val="0"/>
              <c:showSerName val="0"/>
              <c:showPercent val="0"/>
              <c:showBubbleSize val="0"/>
            </c:dLbl>
            <c:dLbl>
              <c:idx val="16"/>
              <c:layout>
                <c:manualLayout>
                  <c:x val="0.00771605032031324"/>
                  <c:y val="0.0"/>
                </c:manualLayout>
              </c:layout>
              <c:dLblPos val="ctr"/>
              <c:showLegendKey val="0"/>
              <c:showVal val="1"/>
              <c:showCatName val="0"/>
              <c:showSerName val="0"/>
              <c:showPercent val="0"/>
              <c:showBubbleSize val="0"/>
            </c:dLbl>
            <c:dLbl>
              <c:idx val="17"/>
              <c:layout>
                <c:manualLayout>
                  <c:x val="0.00617284025625058"/>
                  <c:y val="9.50620746134456E-17"/>
                </c:manualLayout>
              </c:layout>
              <c:dLblPos val="ctr"/>
              <c:showLegendKey val="0"/>
              <c:showVal val="1"/>
              <c:showCatName val="0"/>
              <c:showSerName val="0"/>
              <c:showPercent val="0"/>
              <c:showBubbleSize val="0"/>
            </c:dLbl>
            <c:dLbl>
              <c:idx val="18"/>
              <c:layout>
                <c:manualLayout>
                  <c:x val="0.00771605032031335"/>
                  <c:y val="0.0"/>
                </c:manualLayout>
              </c:layout>
              <c:dLblPos val="ctr"/>
              <c:showLegendKey val="0"/>
              <c:showVal val="1"/>
              <c:showCatName val="0"/>
              <c:showSerName val="0"/>
              <c:showPercent val="0"/>
              <c:showBubbleSize val="0"/>
            </c:dLbl>
            <c:dLbl>
              <c:idx val="19"/>
              <c:layout>
                <c:manualLayout>
                  <c:x val="0.0169753107046893"/>
                  <c:y val="2.0414425077733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Feuil1!$A$2:$A$7</c:f>
              <c:strCache>
                <c:ptCount val="6"/>
                <c:pt idx="0">
                  <c:v>Your intimate relationships</c:v>
                </c:pt>
                <c:pt idx="1">
                  <c:v>Your mental health</c:v>
                </c:pt>
                <c:pt idx="2">
                  <c:v>Your physical health</c:v>
                </c:pt>
                <c:pt idx="3">
                  <c:v>Your family life</c:v>
                </c:pt>
                <c:pt idx="4">
                  <c:v>Your career</c:v>
                </c:pt>
                <c:pt idx="5">
                  <c:v>Your financial progression in life</c:v>
                </c:pt>
              </c:strCache>
            </c:strRef>
          </c:cat>
          <c:val>
            <c:numRef>
              <c:f>Feuil1!$B$2:$B$7</c:f>
              <c:numCache>
                <c:formatCode>0%</c:formatCode>
                <c:ptCount val="6"/>
                <c:pt idx="0">
                  <c:v>0.28</c:v>
                </c:pt>
                <c:pt idx="1">
                  <c:v>0.22</c:v>
                </c:pt>
                <c:pt idx="2">
                  <c:v>0.18</c:v>
                </c:pt>
                <c:pt idx="3">
                  <c:v>0.13</c:v>
                </c:pt>
                <c:pt idx="4">
                  <c:v>0.09</c:v>
                </c:pt>
                <c:pt idx="5">
                  <c:v>0.08</c:v>
                </c:pt>
              </c:numCache>
            </c:numRef>
          </c:val>
        </c:ser>
        <c:ser>
          <c:idx val="1"/>
          <c:order val="1"/>
          <c:tx>
            <c:strRef>
              <c:f>Feuil1!$C$1</c:f>
              <c:strCache>
                <c:ptCount val="1"/>
                <c:pt idx="0">
                  <c:v>Rather positive impact</c:v>
                </c:pt>
              </c:strCache>
            </c:strRef>
          </c:tx>
          <c:spPr>
            <a:solidFill>
              <a:schemeClr val="accent3">
                <a:lumMod val="60000"/>
                <a:lumOff val="40000"/>
              </a:schemeClr>
            </a:solidFill>
          </c:spPr>
          <c:invertIfNegative val="0"/>
          <c:dLbls>
            <c:dLbl>
              <c:idx val="3"/>
              <c:layout>
                <c:manualLayout>
                  <c:x val="0.0162465691915157"/>
                  <c:y val="-0.00571140880892617"/>
                </c:manualLayout>
              </c:layout>
              <c:dLblPos val="ctr"/>
              <c:showLegendKey val="0"/>
              <c:showVal val="1"/>
              <c:showCatName val="0"/>
              <c:showSerName val="0"/>
              <c:showPercent val="0"/>
              <c:showBubbleSize val="0"/>
            </c:dLbl>
            <c:dLbl>
              <c:idx val="19"/>
              <c:layout>
                <c:manualLayout>
                  <c:x val="0.0154321006406266"/>
                  <c:y val="0.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Feuil1!$A$2:$A$7</c:f>
              <c:strCache>
                <c:ptCount val="6"/>
                <c:pt idx="0">
                  <c:v>Your intimate relationships</c:v>
                </c:pt>
                <c:pt idx="1">
                  <c:v>Your mental health</c:v>
                </c:pt>
                <c:pt idx="2">
                  <c:v>Your physical health</c:v>
                </c:pt>
                <c:pt idx="3">
                  <c:v>Your family life</c:v>
                </c:pt>
                <c:pt idx="4">
                  <c:v>Your career</c:v>
                </c:pt>
                <c:pt idx="5">
                  <c:v>Your financial progression in life</c:v>
                </c:pt>
              </c:strCache>
            </c:strRef>
          </c:cat>
          <c:val>
            <c:numRef>
              <c:f>Feuil1!$C$2:$C$7</c:f>
              <c:numCache>
                <c:formatCode>0%</c:formatCode>
                <c:ptCount val="6"/>
                <c:pt idx="0">
                  <c:v>0.3</c:v>
                </c:pt>
                <c:pt idx="1">
                  <c:v>0.25</c:v>
                </c:pt>
                <c:pt idx="2">
                  <c:v>0.23</c:v>
                </c:pt>
                <c:pt idx="3">
                  <c:v>0.25</c:v>
                </c:pt>
                <c:pt idx="4">
                  <c:v>0.18</c:v>
                </c:pt>
                <c:pt idx="5">
                  <c:v>0.18</c:v>
                </c:pt>
              </c:numCache>
            </c:numRef>
          </c:val>
        </c:ser>
        <c:ser>
          <c:idx val="2"/>
          <c:order val="2"/>
          <c:tx>
            <c:strRef>
              <c:f>Feuil1!$D$1</c:f>
              <c:strCache>
                <c:ptCount val="1"/>
                <c:pt idx="0">
                  <c:v>No impact</c:v>
                </c:pt>
              </c:strCache>
            </c:strRef>
          </c:tx>
          <c:spPr>
            <a:solidFill>
              <a:srgbClr val="D7E4BD"/>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Feuil1!$A$2:$A$7</c:f>
              <c:strCache>
                <c:ptCount val="6"/>
                <c:pt idx="0">
                  <c:v>Your intimate relationships</c:v>
                </c:pt>
                <c:pt idx="1">
                  <c:v>Your mental health</c:v>
                </c:pt>
                <c:pt idx="2">
                  <c:v>Your physical health</c:v>
                </c:pt>
                <c:pt idx="3">
                  <c:v>Your family life</c:v>
                </c:pt>
                <c:pt idx="4">
                  <c:v>Your career</c:v>
                </c:pt>
                <c:pt idx="5">
                  <c:v>Your financial progression in life</c:v>
                </c:pt>
              </c:strCache>
            </c:strRef>
          </c:cat>
          <c:val>
            <c:numRef>
              <c:f>Feuil1!$D$2:$D$7</c:f>
              <c:numCache>
                <c:formatCode>0%</c:formatCode>
                <c:ptCount val="6"/>
                <c:pt idx="0">
                  <c:v>0.23</c:v>
                </c:pt>
                <c:pt idx="1">
                  <c:v>0.21</c:v>
                </c:pt>
                <c:pt idx="2">
                  <c:v>0.45</c:v>
                </c:pt>
                <c:pt idx="3">
                  <c:v>0.34</c:v>
                </c:pt>
                <c:pt idx="4">
                  <c:v>0.57</c:v>
                </c:pt>
                <c:pt idx="5">
                  <c:v>0.57</c:v>
                </c:pt>
              </c:numCache>
            </c:numRef>
          </c:val>
        </c:ser>
        <c:ser>
          <c:idx val="3"/>
          <c:order val="3"/>
          <c:tx>
            <c:strRef>
              <c:f>Feuil1!$E$1</c:f>
              <c:strCache>
                <c:ptCount val="1"/>
                <c:pt idx="0">
                  <c:v>Rather negative impact</c:v>
                </c:pt>
              </c:strCache>
            </c:strRef>
          </c:tx>
          <c:spPr>
            <a:solidFill>
              <a:srgbClr val="A6A6A6"/>
            </a:solidFill>
          </c:spPr>
          <c:invertIfNegative val="0"/>
          <c:dLbls>
            <c:dLbl>
              <c:idx val="2"/>
              <c:layout>
                <c:manualLayout>
                  <c:x val="-0.0101541057446973"/>
                  <c:y val="-0.00285525468723403"/>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Feuil1!$A$2:$A$7</c:f>
              <c:strCache>
                <c:ptCount val="6"/>
                <c:pt idx="0">
                  <c:v>Your intimate relationships</c:v>
                </c:pt>
                <c:pt idx="1">
                  <c:v>Your mental health</c:v>
                </c:pt>
                <c:pt idx="2">
                  <c:v>Your physical health</c:v>
                </c:pt>
                <c:pt idx="3">
                  <c:v>Your family life</c:v>
                </c:pt>
                <c:pt idx="4">
                  <c:v>Your career</c:v>
                </c:pt>
                <c:pt idx="5">
                  <c:v>Your financial progression in life</c:v>
                </c:pt>
              </c:strCache>
            </c:strRef>
          </c:cat>
          <c:val>
            <c:numRef>
              <c:f>Feuil1!$E$2:$E$7</c:f>
              <c:numCache>
                <c:formatCode>0%</c:formatCode>
                <c:ptCount val="6"/>
                <c:pt idx="0">
                  <c:v>0.15</c:v>
                </c:pt>
                <c:pt idx="1">
                  <c:v>0.26</c:v>
                </c:pt>
                <c:pt idx="2">
                  <c:v>0.12</c:v>
                </c:pt>
                <c:pt idx="3">
                  <c:v>0.21</c:v>
                </c:pt>
                <c:pt idx="4">
                  <c:v>0.11</c:v>
                </c:pt>
                <c:pt idx="5">
                  <c:v>0.12</c:v>
                </c:pt>
              </c:numCache>
            </c:numRef>
          </c:val>
        </c:ser>
        <c:ser>
          <c:idx val="4"/>
          <c:order val="4"/>
          <c:tx>
            <c:strRef>
              <c:f>Feuil1!$F$1</c:f>
              <c:strCache>
                <c:ptCount val="1"/>
                <c:pt idx="0">
                  <c:v>Very negative impact</c:v>
                </c:pt>
              </c:strCache>
            </c:strRef>
          </c:tx>
          <c:spPr>
            <a:solidFill>
              <a:srgbClr val="595959"/>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Feuil1!$A$2:$A$7</c:f>
              <c:strCache>
                <c:ptCount val="6"/>
                <c:pt idx="0">
                  <c:v>Your intimate relationships</c:v>
                </c:pt>
                <c:pt idx="1">
                  <c:v>Your mental health</c:v>
                </c:pt>
                <c:pt idx="2">
                  <c:v>Your physical health</c:v>
                </c:pt>
                <c:pt idx="3">
                  <c:v>Your family life</c:v>
                </c:pt>
                <c:pt idx="4">
                  <c:v>Your career</c:v>
                </c:pt>
                <c:pt idx="5">
                  <c:v>Your financial progression in life</c:v>
                </c:pt>
              </c:strCache>
            </c:strRef>
          </c:cat>
          <c:val>
            <c:numRef>
              <c:f>Feuil1!$F$2:$F$7</c:f>
              <c:numCache>
                <c:formatCode>0%</c:formatCode>
                <c:ptCount val="6"/>
                <c:pt idx="0">
                  <c:v>0.05</c:v>
                </c:pt>
                <c:pt idx="1">
                  <c:v>0.06</c:v>
                </c:pt>
                <c:pt idx="2">
                  <c:v>0.02</c:v>
                </c:pt>
                <c:pt idx="3">
                  <c:v>0.07</c:v>
                </c:pt>
                <c:pt idx="4">
                  <c:v>0.05</c:v>
                </c:pt>
                <c:pt idx="5">
                  <c:v>0.05</c:v>
                </c:pt>
              </c:numCache>
            </c:numRef>
          </c:val>
        </c:ser>
        <c:dLbls>
          <c:showLegendKey val="0"/>
          <c:showVal val="0"/>
          <c:showCatName val="0"/>
          <c:showSerName val="0"/>
          <c:showPercent val="0"/>
          <c:showBubbleSize val="0"/>
        </c:dLbls>
        <c:gapWidth val="60"/>
        <c:overlap val="100"/>
        <c:axId val="-2068799288"/>
        <c:axId val="-2068803112"/>
      </c:barChart>
      <c:catAx>
        <c:axId val="-2068799288"/>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68803112"/>
        <c:crosses val="autoZero"/>
        <c:auto val="1"/>
        <c:lblAlgn val="ctr"/>
        <c:lblOffset val="100"/>
        <c:noMultiLvlLbl val="0"/>
      </c:catAx>
      <c:valAx>
        <c:axId val="-2068803112"/>
        <c:scaling>
          <c:orientation val="minMax"/>
          <c:max val="1.1"/>
          <c:min val="0.0"/>
        </c:scaling>
        <c:delete val="1"/>
        <c:axPos val="t"/>
        <c:numFmt formatCode="0%" sourceLinked="1"/>
        <c:majorTickMark val="out"/>
        <c:minorTickMark val="none"/>
        <c:tickLblPos val="nextTo"/>
        <c:crossAx val="-2068799288"/>
        <c:crosses val="autoZero"/>
        <c:crossBetween val="between"/>
        <c:majorUnit val="0.2"/>
        <c:minorUnit val="0.02"/>
      </c:valAx>
    </c:plotArea>
    <c:legend>
      <c:legendPos val="b"/>
      <c:layout>
        <c:manualLayout>
          <c:xMode val="edge"/>
          <c:yMode val="edge"/>
          <c:x val="0.450013336258569"/>
          <c:y val="0.859465839366852"/>
          <c:w val="0.549986663741431"/>
          <c:h val="0.129111343015296"/>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931877706982342"/>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0.00551574571566572"/>
                  <c:y val="-0.0028407654540728"/>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339703534149075"/>
                  <c:y val="0.00296139153038164"/>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339706039882507"/>
                  <c:y val="-0.00272177108231284"/>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293827313621981"/>
                  <c:y val="0.00260367549475836"/>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Yes, I’ve changed regions or chosen a region because of my gender identity / sexual orientation</c:v>
                </c:pt>
                <c:pt idx="1">
                  <c:v>Yes, I would hesitate before changing regions because of my gender identity / sexual orientation</c:v>
                </c:pt>
                <c:pt idx="2">
                  <c:v>Yes, I’ve changed neighborhoods or chosen a neighborhood because of my gender identity / sexual orientation</c:v>
                </c:pt>
                <c:pt idx="3">
                  <c:v>Yes, I would hesitate before changing neighborhoods because of my gender identity / sexual orientation</c:v>
                </c:pt>
                <c:pt idx="4">
                  <c:v>Yes, I would like to change regions because of my gender identity / sexual orientation</c:v>
                </c:pt>
                <c:pt idx="5">
                  <c:v>Yes, I’ve changed countries because of my gender identity / sexual orientation</c:v>
                </c:pt>
                <c:pt idx="6">
                  <c:v>Yes, I would like to change neighborhoods because of my gender identity / sexual orientation</c:v>
                </c:pt>
                <c:pt idx="7">
                  <c:v>No my sexual orientation does not have any influence on where I live</c:v>
                </c:pt>
              </c:strCache>
            </c:strRef>
          </c:cat>
          <c:val>
            <c:numRef>
              <c:f>Feuil1!$B$2:$B$9</c:f>
              <c:numCache>
                <c:formatCode>0%</c:formatCode>
                <c:ptCount val="8"/>
                <c:pt idx="0">
                  <c:v>0.15</c:v>
                </c:pt>
                <c:pt idx="1">
                  <c:v>0.12</c:v>
                </c:pt>
                <c:pt idx="2">
                  <c:v>0.1</c:v>
                </c:pt>
                <c:pt idx="3">
                  <c:v>0.08</c:v>
                </c:pt>
                <c:pt idx="4">
                  <c:v>0.05</c:v>
                </c:pt>
                <c:pt idx="5">
                  <c:v>0.04</c:v>
                </c:pt>
                <c:pt idx="6">
                  <c:v>0.03</c:v>
                </c:pt>
                <c:pt idx="7">
                  <c:v>0.63</c:v>
                </c:pt>
              </c:numCache>
            </c:numRef>
          </c:val>
        </c:ser>
        <c:dLbls>
          <c:showLegendKey val="0"/>
          <c:showVal val="0"/>
          <c:showCatName val="0"/>
          <c:showSerName val="0"/>
          <c:showPercent val="0"/>
          <c:showBubbleSize val="0"/>
        </c:dLbls>
        <c:gapWidth val="60"/>
        <c:overlap val="100"/>
        <c:axId val="-2067627240"/>
        <c:axId val="-2067624120"/>
      </c:barChart>
      <c:catAx>
        <c:axId val="-2067627240"/>
        <c:scaling>
          <c:orientation val="maxMin"/>
        </c:scaling>
        <c:delete val="0"/>
        <c:axPos val="l"/>
        <c:numFmt formatCode="General" sourceLinked="1"/>
        <c:majorTickMark val="out"/>
        <c:minorTickMark val="none"/>
        <c:tickLblPos val="nextTo"/>
        <c:txPr>
          <a:bodyPr/>
          <a:lstStyle/>
          <a:p>
            <a:pPr>
              <a:defRPr sz="105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67624120"/>
        <c:crosses val="autoZero"/>
        <c:auto val="1"/>
        <c:lblAlgn val="ctr"/>
        <c:lblOffset val="100"/>
        <c:noMultiLvlLbl val="0"/>
      </c:catAx>
      <c:valAx>
        <c:axId val="-2067624120"/>
        <c:scaling>
          <c:orientation val="minMax"/>
          <c:min val="0.0"/>
        </c:scaling>
        <c:delete val="1"/>
        <c:axPos val="t"/>
        <c:numFmt formatCode="0%" sourceLinked="1"/>
        <c:majorTickMark val="out"/>
        <c:minorTickMark val="none"/>
        <c:tickLblPos val="nextTo"/>
        <c:crossAx val="-206762724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931877706982342"/>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0.00551574571566572"/>
                  <c:y val="-0.0028407654540728"/>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262588334933865"/>
                  <c:y val="0.00568359127181446"/>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339706039882507"/>
                  <c:y val="-0.00272177108231284"/>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293827313621981"/>
                  <c:y val="0.00260367549475836"/>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Feuil1!$A$2:$A$6</c:f>
              <c:strCache>
                <c:ptCount val="5"/>
                <c:pt idx="0">
                  <c:v>Yes, that has happened to me a little in the past</c:v>
                </c:pt>
                <c:pt idx="1">
                  <c:v>Yes, that happened to me a lot in the past</c:v>
                </c:pt>
                <c:pt idx="2">
                  <c:v>Yes, I currently feel a bit like that</c:v>
                </c:pt>
                <c:pt idx="3">
                  <c:v>Yes, I feel that a lot, currently</c:v>
                </c:pt>
                <c:pt idx="4">
                  <c:v>No</c:v>
                </c:pt>
              </c:strCache>
            </c:strRef>
          </c:cat>
          <c:val>
            <c:numRef>
              <c:f>Feuil1!$B$2:$B$6</c:f>
              <c:numCache>
                <c:formatCode>0%</c:formatCode>
                <c:ptCount val="5"/>
                <c:pt idx="0">
                  <c:v>0.36</c:v>
                </c:pt>
                <c:pt idx="1">
                  <c:v>0.33</c:v>
                </c:pt>
                <c:pt idx="2">
                  <c:v>0.19</c:v>
                </c:pt>
                <c:pt idx="3">
                  <c:v>0.11</c:v>
                </c:pt>
                <c:pt idx="4">
                  <c:v>0.19</c:v>
                </c:pt>
              </c:numCache>
            </c:numRef>
          </c:val>
        </c:ser>
        <c:dLbls>
          <c:showLegendKey val="0"/>
          <c:showVal val="0"/>
          <c:showCatName val="0"/>
          <c:showSerName val="0"/>
          <c:showPercent val="0"/>
          <c:showBubbleSize val="0"/>
        </c:dLbls>
        <c:gapWidth val="60"/>
        <c:overlap val="100"/>
        <c:axId val="-2066438600"/>
        <c:axId val="-2066435480"/>
      </c:barChart>
      <c:catAx>
        <c:axId val="-2066438600"/>
        <c:scaling>
          <c:orientation val="maxMin"/>
        </c:scaling>
        <c:delete val="0"/>
        <c:axPos val="l"/>
        <c:numFmt formatCode="General" sourceLinked="1"/>
        <c:majorTickMark val="out"/>
        <c:minorTickMark val="none"/>
        <c:tickLblPos val="nextTo"/>
        <c:txPr>
          <a:bodyPr/>
          <a:lstStyle/>
          <a:p>
            <a:pPr>
              <a:defRPr sz="105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66435480"/>
        <c:crosses val="autoZero"/>
        <c:auto val="1"/>
        <c:lblAlgn val="ctr"/>
        <c:lblOffset val="100"/>
        <c:noMultiLvlLbl val="0"/>
      </c:catAx>
      <c:valAx>
        <c:axId val="-2066435480"/>
        <c:scaling>
          <c:orientation val="minMax"/>
          <c:max val="1.1"/>
          <c:min val="0.0"/>
        </c:scaling>
        <c:delete val="1"/>
        <c:axPos val="t"/>
        <c:numFmt formatCode="0%" sourceLinked="1"/>
        <c:majorTickMark val="out"/>
        <c:minorTickMark val="none"/>
        <c:tickLblPos val="nextTo"/>
        <c:crossAx val="-206643860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259706148060225"/>
          <c:w val="0.530541745361626"/>
          <c:h val="0.970989593401836"/>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0.0110230807688035"/>
                  <c:y val="0.00314452876993826"/>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Feuil1!$A$2:$A$10</c:f>
              <c:strCache>
                <c:ptCount val="9"/>
                <c:pt idx="0">
                  <c:v>Coming out constantly/Daily discrimination/Dealing with prejudice</c:v>
                </c:pt>
                <c:pt idx="1">
                  <c:v>Hard to form committed romantic relationships with LGBTQ (smaller pool, fewer opportunities to meet someone / superficial hookups)</c:v>
                </c:pt>
                <c:pt idx="2">
                  <c:v>Acceptance / Respect / Feeling I’m understood/believed / Not always having to explain</c:v>
                </c:pt>
                <c:pt idx="3">
                  <c:v>Prejudice at work / Reject by coworkers / Impact on career</c:v>
                </c:pt>
                <c:pt idx="4">
                  <c:v>Afraid for my safety/physical health (bullying / traveling abroad / STDs / surgery-related risks)</c:v>
                </c:pt>
                <c:pt idx="5">
                  <c:v>Family acceptance/support</c:v>
                </c:pt>
                <c:pt idx="6">
                  <c:v>Worries about gay aging (loneliness / prejudice in senior home)</c:v>
                </c:pt>
                <c:pt idx="7">
                  <c:v>Problems coming out (family / work / friends)/Accepting oneself</c:v>
                </c:pt>
                <c:pt idx="8">
                  <c:v>Building a family / Having children / Difficulties faced by children of gay parents</c:v>
                </c:pt>
              </c:strCache>
            </c:strRef>
          </c:cat>
          <c:val>
            <c:numRef>
              <c:f>Feuil1!$B$2:$B$10</c:f>
              <c:numCache>
                <c:formatCode>0%</c:formatCode>
                <c:ptCount val="9"/>
                <c:pt idx="0">
                  <c:v>0.11</c:v>
                </c:pt>
                <c:pt idx="1">
                  <c:v>0.07</c:v>
                </c:pt>
                <c:pt idx="2">
                  <c:v>0.06</c:v>
                </c:pt>
                <c:pt idx="3">
                  <c:v>0.06</c:v>
                </c:pt>
                <c:pt idx="4">
                  <c:v>0.06</c:v>
                </c:pt>
                <c:pt idx="5">
                  <c:v>0.05</c:v>
                </c:pt>
                <c:pt idx="6">
                  <c:v>0.05</c:v>
                </c:pt>
                <c:pt idx="7">
                  <c:v>0.05</c:v>
                </c:pt>
                <c:pt idx="8">
                  <c:v>0.03</c:v>
                </c:pt>
              </c:numCache>
            </c:numRef>
          </c:val>
        </c:ser>
        <c:dLbls>
          <c:showLegendKey val="0"/>
          <c:showVal val="0"/>
          <c:showCatName val="0"/>
          <c:showSerName val="0"/>
          <c:showPercent val="0"/>
          <c:showBubbleSize val="0"/>
        </c:dLbls>
        <c:gapWidth val="60"/>
        <c:overlap val="100"/>
        <c:axId val="-2066711176"/>
        <c:axId val="-2066708056"/>
      </c:barChart>
      <c:catAx>
        <c:axId val="-2066711176"/>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66708056"/>
        <c:crosses val="autoZero"/>
        <c:auto val="1"/>
        <c:lblAlgn val="ctr"/>
        <c:lblOffset val="100"/>
        <c:noMultiLvlLbl val="0"/>
      </c:catAx>
      <c:valAx>
        <c:axId val="-2066708056"/>
        <c:scaling>
          <c:orientation val="minMax"/>
          <c:min val="0.0"/>
        </c:scaling>
        <c:delete val="1"/>
        <c:axPos val="t"/>
        <c:numFmt formatCode="0%" sourceLinked="1"/>
        <c:majorTickMark val="out"/>
        <c:minorTickMark val="none"/>
        <c:tickLblPos val="nextTo"/>
        <c:crossAx val="-206671117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9087148175233"/>
          <c:y val="0.0127061173353367"/>
          <c:w val="0.530541745361626"/>
          <c:h val="0.970989593401836"/>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0.0466711010337465"/>
                  <c:y val="0.00317471742315812"/>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4"/>
              <c:layout>
                <c:manualLayout>
                  <c:x val="0.0466711010337465"/>
                  <c:y val="0.00634893500888836"/>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5"/>
              <c:layout>
                <c:manualLayout>
                  <c:x val="0.0466711010337465"/>
                  <c:y val="7.49756141756686E-7"/>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6"/>
              <c:layout>
                <c:manualLayout>
                  <c:x val="0.037920269589919"/>
                  <c:y val="2.49918713938292E-7"/>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7"/>
              <c:layout>
                <c:manualLayout>
                  <c:x val="0.037920269589919"/>
                  <c:y val="0.00634818525274654"/>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8"/>
              <c:layout>
                <c:manualLayout>
                  <c:x val="0.0110230807688035"/>
                  <c:y val="0.00314452876993826"/>
                </c:manualLayout>
              </c:layout>
              <c:showLegendKey val="0"/>
              <c:showVal val="1"/>
              <c:showCatName val="0"/>
              <c:showSerName val="0"/>
              <c:showPercent val="0"/>
              <c:showBubbleSize val="0"/>
            </c:dLbl>
            <c:dLbl>
              <c:idx val="9"/>
              <c:layout>
                <c:manualLayout>
                  <c:x val="0.0350033257753099"/>
                  <c:y val="0.00317496734187206"/>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Feuil1!$A$2:$A$11</c:f>
              <c:strCache>
                <c:ptCount val="10"/>
                <c:pt idx="0">
                  <c:v>Loneliness / Ending up old and alone</c:v>
                </c:pt>
                <c:pt idx="1">
                  <c:v>Interactions/Lack of understanding of public services (health professionals, administration, police etc.)</c:v>
                </c:pt>
                <c:pt idx="2">
                  <c:v>Body-related issues – Access to medication/treatment/surgery (cost &amp; wait)</c:v>
                </c:pt>
                <c:pt idx="3">
                  <c:v>Acceptance by the partner (mainly asexual)</c:v>
                </c:pt>
                <c:pt idx="4">
                  <c:v>Bisexuals: finding sexual fulfillment without being judged (partner, society etc.)/ Being viewed as a sexual object / deviant</c:v>
                </c:pt>
                <c:pt idx="5">
                  <c:v>Issues within the LGBTQ community (stereotypes, lack of empathy, Bi/A-erasure)</c:v>
                </c:pt>
                <c:pt idx="6">
                  <c:v>Mental health problems / Lack of mental health-related medical resources</c:v>
                </c:pt>
                <c:pt idx="7">
                  <c:v>Being different in a rural environment/my region (fewer LGBTQ/Prejudice)</c:v>
                </c:pt>
                <c:pt idx="8">
                  <c:v>Other</c:v>
                </c:pt>
                <c:pt idx="9">
                  <c:v>DNK / NR</c:v>
                </c:pt>
              </c:strCache>
            </c:strRef>
          </c:cat>
          <c:val>
            <c:numRef>
              <c:f>Feuil1!$B$2:$B$11</c:f>
              <c:numCache>
                <c:formatCode>0%</c:formatCode>
                <c:ptCount val="10"/>
                <c:pt idx="0">
                  <c:v>0.03</c:v>
                </c:pt>
                <c:pt idx="1">
                  <c:v>0.02</c:v>
                </c:pt>
                <c:pt idx="2">
                  <c:v>0.02</c:v>
                </c:pt>
                <c:pt idx="3">
                  <c:v>0.01</c:v>
                </c:pt>
                <c:pt idx="4">
                  <c:v>0.01</c:v>
                </c:pt>
                <c:pt idx="5">
                  <c:v>0.01</c:v>
                </c:pt>
                <c:pt idx="6">
                  <c:v>0.01</c:v>
                </c:pt>
                <c:pt idx="7">
                  <c:v>0.01</c:v>
                </c:pt>
                <c:pt idx="8">
                  <c:v>0.04</c:v>
                </c:pt>
                <c:pt idx="9">
                  <c:v>0.01</c:v>
                </c:pt>
              </c:numCache>
            </c:numRef>
          </c:val>
        </c:ser>
        <c:dLbls>
          <c:showLegendKey val="0"/>
          <c:showVal val="0"/>
          <c:showCatName val="0"/>
          <c:showSerName val="0"/>
          <c:showPercent val="0"/>
          <c:showBubbleSize val="0"/>
        </c:dLbls>
        <c:gapWidth val="60"/>
        <c:overlap val="100"/>
        <c:axId val="-2064974520"/>
        <c:axId val="-2064971320"/>
      </c:barChart>
      <c:catAx>
        <c:axId val="-2064974520"/>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64971320"/>
        <c:crosses val="autoZero"/>
        <c:auto val="1"/>
        <c:lblAlgn val="ctr"/>
        <c:lblOffset val="100"/>
        <c:noMultiLvlLbl val="0"/>
      </c:catAx>
      <c:valAx>
        <c:axId val="-2064971320"/>
        <c:scaling>
          <c:orientation val="minMax"/>
          <c:min val="0.0"/>
        </c:scaling>
        <c:delete val="1"/>
        <c:axPos val="t"/>
        <c:numFmt formatCode="0%" sourceLinked="1"/>
        <c:majorTickMark val="out"/>
        <c:minorTickMark val="none"/>
        <c:tickLblPos val="nextTo"/>
        <c:crossAx val="-206497452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2"/>
          <c:y val="0.0497742798225672"/>
          <c:w val="0.756252851338031"/>
          <c:h val="0.866924000314328"/>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chemeClr val="bg1">
                  <a:lumMod val="50000"/>
                </a:schemeClr>
              </a:solidFill>
            </c:spPr>
          </c:dPt>
          <c:dPt>
            <c:idx val="2"/>
            <c:bubble3D val="0"/>
            <c:spPr>
              <a:solidFill>
                <a:srgbClr val="D7E4BD"/>
              </a:solidFill>
            </c:spPr>
          </c:dPt>
          <c:dPt>
            <c:idx val="3"/>
            <c:bubble3D val="0"/>
            <c:spPr>
              <a:solidFill>
                <a:schemeClr val="bg1">
                  <a:lumMod val="50000"/>
                </a:schemeClr>
              </a:solidFill>
            </c:spPr>
          </c:dPt>
          <c:dLbls>
            <c:dLbl>
              <c:idx val="3"/>
              <c:layout>
                <c:manualLayout>
                  <c:x val="-0.00216140287013027"/>
                  <c:y val="-0.00855121788635951"/>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Feuil1!$A$2:$A$3</c:f>
              <c:strCache>
                <c:ptCount val="2"/>
                <c:pt idx="0">
                  <c:v>Oui</c:v>
                </c:pt>
                <c:pt idx="1">
                  <c:v>Non</c:v>
                </c:pt>
              </c:strCache>
            </c:strRef>
          </c:cat>
          <c:val>
            <c:numRef>
              <c:f>Feuil1!$B$2:$B$3</c:f>
              <c:numCache>
                <c:formatCode>0%</c:formatCode>
                <c:ptCount val="2"/>
                <c:pt idx="0">
                  <c:v>0.89</c:v>
                </c:pt>
                <c:pt idx="1">
                  <c:v>0.11</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259706148060225"/>
          <c:w val="0.530541745361626"/>
          <c:h val="0.970989593401836"/>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0.0110230807688035"/>
                  <c:y val="0.00314452876993826"/>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Feuil1!$A$2:$A$7</c:f>
              <c:strCache>
                <c:ptCount val="6"/>
                <c:pt idx="0">
                  <c:v>Made me more tolerant and open-minded</c:v>
                </c:pt>
                <c:pt idx="1">
                  <c:v>Helped me to become more confident/fulfilled / to accept myself</c:v>
                </c:pt>
                <c:pt idx="2">
                  <c:v>Feeling of belonging to a community</c:v>
                </c:pt>
                <c:pt idx="3">
                  <c:v>Meeting people who are different/interesting/open-minded (partner, friends, at work)</c:v>
                </c:pt>
                <c:pt idx="4">
                  <c:v>Fulfilling romantic/sexual relationships /More options</c:v>
                </c:pt>
                <c:pt idx="5">
                  <c:v>Gave me the tools to help others</c:v>
                </c:pt>
              </c:strCache>
            </c:strRef>
          </c:cat>
          <c:val>
            <c:numRef>
              <c:f>Feuil1!$B$2:$B$7</c:f>
              <c:numCache>
                <c:formatCode>0%</c:formatCode>
                <c:ptCount val="6"/>
                <c:pt idx="0">
                  <c:v>0.08</c:v>
                </c:pt>
                <c:pt idx="1">
                  <c:v>0.06</c:v>
                </c:pt>
                <c:pt idx="2">
                  <c:v>0.04</c:v>
                </c:pt>
                <c:pt idx="3">
                  <c:v>0.03</c:v>
                </c:pt>
                <c:pt idx="4">
                  <c:v>0.03</c:v>
                </c:pt>
                <c:pt idx="5">
                  <c:v>0.02</c:v>
                </c:pt>
              </c:numCache>
            </c:numRef>
          </c:val>
        </c:ser>
        <c:dLbls>
          <c:showLegendKey val="0"/>
          <c:showVal val="0"/>
          <c:showCatName val="0"/>
          <c:showSerName val="0"/>
          <c:showPercent val="0"/>
          <c:showBubbleSize val="0"/>
        </c:dLbls>
        <c:gapWidth val="60"/>
        <c:overlap val="100"/>
        <c:axId val="-2063103432"/>
        <c:axId val="-2063104936"/>
      </c:barChart>
      <c:catAx>
        <c:axId val="-2063103432"/>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63104936"/>
        <c:crosses val="autoZero"/>
        <c:auto val="1"/>
        <c:lblAlgn val="ctr"/>
        <c:lblOffset val="100"/>
        <c:noMultiLvlLbl val="0"/>
      </c:catAx>
      <c:valAx>
        <c:axId val="-2063104936"/>
        <c:scaling>
          <c:orientation val="minMax"/>
          <c:min val="0.0"/>
        </c:scaling>
        <c:delete val="1"/>
        <c:axPos val="t"/>
        <c:numFmt formatCode="0%" sourceLinked="1"/>
        <c:majorTickMark val="out"/>
        <c:minorTickMark val="none"/>
        <c:tickLblPos val="nextTo"/>
        <c:crossAx val="-206310343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46619820019998"/>
          <c:y val="0.0259706148060225"/>
          <c:w val="0.453380179980002"/>
          <c:h val="0.904090876875749"/>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1"/>
              <c:layout>
                <c:manualLayout>
                  <c:x val="0.0523596336518165"/>
                  <c:y val="-2.8363155026375E-17"/>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2"/>
              <c:layout>
                <c:manualLayout>
                  <c:x val="0.0523596336518165"/>
                  <c:y val="0.00618839622108265"/>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3"/>
              <c:layout>
                <c:manualLayout>
                  <c:x val="0.0523596336518165"/>
                  <c:y val="0.0"/>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5"/>
              <c:layout>
                <c:manualLayout>
                  <c:x val="0.0523596336518165"/>
                  <c:y val="0.00309419811054144"/>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8"/>
              <c:layout>
                <c:manualLayout>
                  <c:x val="0.0110230807688035"/>
                  <c:y val="0.00314452876993826"/>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Feuil1!$A$2:$A$7</c:f>
              <c:strCache>
                <c:ptCount val="6"/>
                <c:pt idx="0">
                  <c:v>Various work/studies-related advantages</c:v>
                </c:pt>
                <c:pt idx="1">
                  <c:v>Practical benefits (no risk of pregnancy, no children, more money/freedom, no risk of STDs)</c:v>
                </c:pt>
                <c:pt idx="2">
                  <c:v>Legal benefits as a member of a "minority" group</c:v>
                </c:pt>
                <c:pt idx="3">
                  <c:v>Improved my creativity/self-expression/personality </c:v>
                </c:pt>
                <c:pt idx="4">
                  <c:v>Other</c:v>
                </c:pt>
                <c:pt idx="5">
                  <c:v>DNK/NR</c:v>
                </c:pt>
              </c:strCache>
            </c:strRef>
          </c:cat>
          <c:val>
            <c:numRef>
              <c:f>Feuil1!$B$2:$B$7</c:f>
              <c:numCache>
                <c:formatCode>0%</c:formatCode>
                <c:ptCount val="6"/>
                <c:pt idx="0">
                  <c:v>0.02</c:v>
                </c:pt>
                <c:pt idx="1">
                  <c:v>0.01</c:v>
                </c:pt>
                <c:pt idx="2">
                  <c:v>0.01</c:v>
                </c:pt>
                <c:pt idx="3">
                  <c:v>0.01</c:v>
                </c:pt>
                <c:pt idx="4">
                  <c:v>0.03</c:v>
                </c:pt>
                <c:pt idx="5">
                  <c:v>0.01</c:v>
                </c:pt>
              </c:numCache>
            </c:numRef>
          </c:val>
        </c:ser>
        <c:dLbls>
          <c:showLegendKey val="0"/>
          <c:showVal val="0"/>
          <c:showCatName val="0"/>
          <c:showSerName val="0"/>
          <c:showPercent val="0"/>
          <c:showBubbleSize val="0"/>
        </c:dLbls>
        <c:gapWidth val="60"/>
        <c:overlap val="100"/>
        <c:axId val="-2062014072"/>
        <c:axId val="-2062010952"/>
      </c:barChart>
      <c:catAx>
        <c:axId val="-2062014072"/>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62010952"/>
        <c:crosses val="autoZero"/>
        <c:auto val="1"/>
        <c:lblAlgn val="ctr"/>
        <c:lblOffset val="100"/>
        <c:noMultiLvlLbl val="0"/>
      </c:catAx>
      <c:valAx>
        <c:axId val="-2062010952"/>
        <c:scaling>
          <c:orientation val="minMax"/>
          <c:max val="0.2"/>
          <c:min val="0.0"/>
        </c:scaling>
        <c:delete val="1"/>
        <c:axPos val="t"/>
        <c:numFmt formatCode="0%" sourceLinked="1"/>
        <c:majorTickMark val="out"/>
        <c:minorTickMark val="none"/>
        <c:tickLblPos val="nextTo"/>
        <c:crossAx val="-206201407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71851507239936"/>
          <c:h val="0.656635334645669"/>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Feuil1!$A$2:$A$6</c:f>
              <c:strCache>
                <c:ptCount val="5"/>
                <c:pt idx="0">
                  <c:v>1- Very unhappy</c:v>
                </c:pt>
                <c:pt idx="1">
                  <c:v>2</c:v>
                </c:pt>
                <c:pt idx="2">
                  <c:v>3</c:v>
                </c:pt>
                <c:pt idx="3">
                  <c:v>4</c:v>
                </c:pt>
                <c:pt idx="4">
                  <c:v>5- Very happy</c:v>
                </c:pt>
              </c:strCache>
            </c:strRef>
          </c:cat>
          <c:val>
            <c:numRef>
              <c:f>Feuil1!$B$2:$B$6</c:f>
              <c:numCache>
                <c:formatCode>0%</c:formatCode>
                <c:ptCount val="5"/>
                <c:pt idx="0">
                  <c:v>0.04</c:v>
                </c:pt>
                <c:pt idx="1">
                  <c:v>0.09</c:v>
                </c:pt>
                <c:pt idx="2">
                  <c:v>0.29</c:v>
                </c:pt>
                <c:pt idx="3">
                  <c:v>0.41</c:v>
                </c:pt>
                <c:pt idx="4">
                  <c:v>0.18</c:v>
                </c:pt>
              </c:numCache>
            </c:numRef>
          </c:val>
        </c:ser>
        <c:ser>
          <c:idx val="1"/>
          <c:order val="1"/>
          <c:tx>
            <c:strRef>
              <c:f>Feuil1!$C$1</c:f>
              <c:strCache>
                <c:ptCount val="1"/>
                <c:pt idx="0">
                  <c:v>Hetero cisgender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Feuil1!$A$2:$A$6</c:f>
              <c:strCache>
                <c:ptCount val="5"/>
                <c:pt idx="0">
                  <c:v>1- Very unhappy</c:v>
                </c:pt>
                <c:pt idx="1">
                  <c:v>2</c:v>
                </c:pt>
                <c:pt idx="2">
                  <c:v>3</c:v>
                </c:pt>
                <c:pt idx="3">
                  <c:v>4</c:v>
                </c:pt>
                <c:pt idx="4">
                  <c:v>5- Very happy</c:v>
                </c:pt>
              </c:strCache>
            </c:strRef>
          </c:cat>
          <c:val>
            <c:numRef>
              <c:f>Feuil1!$C$2:$C$6</c:f>
              <c:numCache>
                <c:formatCode>0%</c:formatCode>
                <c:ptCount val="5"/>
                <c:pt idx="0">
                  <c:v>0.01</c:v>
                </c:pt>
                <c:pt idx="1">
                  <c:v>0.07</c:v>
                </c:pt>
                <c:pt idx="2">
                  <c:v>0.28</c:v>
                </c:pt>
                <c:pt idx="3">
                  <c:v>0.48</c:v>
                </c:pt>
                <c:pt idx="4">
                  <c:v>0.16</c:v>
                </c:pt>
              </c:numCache>
            </c:numRef>
          </c:val>
        </c:ser>
        <c:dLbls>
          <c:showLegendKey val="0"/>
          <c:showVal val="0"/>
          <c:showCatName val="0"/>
          <c:showSerName val="0"/>
          <c:showPercent val="0"/>
          <c:showBubbleSize val="0"/>
        </c:dLbls>
        <c:gapWidth val="150"/>
        <c:axId val="-2061949496"/>
        <c:axId val="-2061946232"/>
      </c:barChart>
      <c:catAx>
        <c:axId val="-206194949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61946232"/>
        <c:crosses val="autoZero"/>
        <c:auto val="1"/>
        <c:lblAlgn val="ctr"/>
        <c:lblOffset val="100"/>
        <c:noMultiLvlLbl val="0"/>
      </c:catAx>
      <c:valAx>
        <c:axId val="-2061946232"/>
        <c:scaling>
          <c:orientation val="minMax"/>
        </c:scaling>
        <c:delete val="1"/>
        <c:axPos val="l"/>
        <c:numFmt formatCode="0%" sourceLinked="1"/>
        <c:majorTickMark val="out"/>
        <c:minorTickMark val="none"/>
        <c:tickLblPos val="nextTo"/>
        <c:crossAx val="-2061949496"/>
        <c:crosses val="autoZero"/>
        <c:crossBetween val="between"/>
      </c:valAx>
      <c:spPr>
        <a:noFill/>
        <a:ln w="25400">
          <a:noFill/>
        </a:ln>
      </c:spPr>
    </c:plotArea>
    <c:legend>
      <c:legendPos val="b"/>
      <c:layout>
        <c:manualLayout>
          <c:xMode val="edge"/>
          <c:yMode val="edge"/>
          <c:x val="0.0690499409530628"/>
          <c:y val="0.798580954724409"/>
          <c:w val="0.832505236043732"/>
          <c:h val="0.0607940452755905"/>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7789293919958"/>
          <c:y val="0.034375"/>
          <c:w val="0.963221070608004"/>
          <c:h val="0.595016100361609"/>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dLbl>
              <c:idx val="1"/>
              <c:layout>
                <c:manualLayout>
                  <c:x val="-0.00302659182643854"/>
                  <c:y val="-0.00568933200970502"/>
                </c:manualLayout>
              </c:layout>
              <c:dLblPos val="outEnd"/>
              <c:showLegendKey val="0"/>
              <c:showVal val="1"/>
              <c:showCatName val="0"/>
              <c:showSerName val="0"/>
              <c:showPercent val="0"/>
              <c:showBubbleSize val="0"/>
            </c:dLbl>
            <c:dLbl>
              <c:idx val="8"/>
              <c:layout>
                <c:manualLayout>
                  <c:x val="-0.00756647956609636"/>
                  <c:y val="0.00284466600485251"/>
                </c:manualLayout>
              </c:layout>
              <c:dLblPos val="outEnd"/>
              <c:showLegendKey val="0"/>
              <c:showVal val="1"/>
              <c:showCatName val="0"/>
              <c:showSerName val="0"/>
              <c:showPercent val="0"/>
              <c:showBubbleSize val="0"/>
            </c:dLbl>
            <c:dLbl>
              <c:idx val="9"/>
              <c:layout>
                <c:manualLayout>
                  <c:x val="0.0"/>
                  <c:y val="0.0"/>
                </c:manualLayout>
              </c:layout>
              <c:dLblPos val="outEnd"/>
              <c:showLegendKey val="0"/>
              <c:showVal val="1"/>
              <c:showCatName val="0"/>
              <c:showSerName val="0"/>
              <c:showPercent val="0"/>
              <c:showBubbleSize val="0"/>
            </c:dLbl>
            <c:txPr>
              <a:bodyPr/>
              <a:lstStyle/>
              <a:p>
                <a:pPr>
                  <a:defRPr sz="11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Feuil1!$A$2:$A$12</c:f>
              <c:strCache>
                <c:ptCount val="11"/>
                <c:pt idx="0">
                  <c:v>Spending time with friends</c:v>
                </c:pt>
                <c:pt idx="1">
                  <c:v>Watching TV</c:v>
                </c:pt>
                <c:pt idx="2">
                  <c:v>Listening to music</c:v>
                </c:pt>
                <c:pt idx="3">
                  <c:v>Surfing the web</c:v>
                </c:pt>
                <c:pt idx="4">
                  <c:v>Reading</c:v>
                </c:pt>
                <c:pt idx="5">
                  <c:v>Cooking</c:v>
                </c:pt>
                <c:pt idx="6">
                  <c:v>Dining out (restaurants)</c:v>
                </c:pt>
                <c:pt idx="7">
                  <c:v>Travelling (vacation or weekend)</c:v>
                </c:pt>
                <c:pt idx="8">
                  <c:v>Going to the movies</c:v>
                </c:pt>
                <c:pt idx="9">
                  <c:v>Having friends or family over for a meal/ dining in</c:v>
                </c:pt>
                <c:pt idx="10">
                  <c:v>Going to the museum, theaters or shows</c:v>
                </c:pt>
              </c:strCache>
            </c:strRef>
          </c:cat>
          <c:val>
            <c:numRef>
              <c:f>Feuil1!$B$2:$B$12</c:f>
              <c:numCache>
                <c:formatCode>0%</c:formatCode>
                <c:ptCount val="11"/>
                <c:pt idx="0">
                  <c:v>0.67</c:v>
                </c:pt>
                <c:pt idx="1">
                  <c:v>0.66</c:v>
                </c:pt>
                <c:pt idx="2">
                  <c:v>0.61</c:v>
                </c:pt>
                <c:pt idx="3">
                  <c:v>0.61</c:v>
                </c:pt>
                <c:pt idx="4">
                  <c:v>0.57</c:v>
                </c:pt>
                <c:pt idx="5">
                  <c:v>0.44</c:v>
                </c:pt>
                <c:pt idx="6">
                  <c:v>0.41</c:v>
                </c:pt>
                <c:pt idx="7">
                  <c:v>0.41</c:v>
                </c:pt>
                <c:pt idx="8">
                  <c:v>0.39</c:v>
                </c:pt>
                <c:pt idx="9">
                  <c:v>0.36</c:v>
                </c:pt>
                <c:pt idx="10">
                  <c:v>0.33</c:v>
                </c:pt>
              </c:numCache>
            </c:numRef>
          </c:val>
        </c:ser>
        <c:ser>
          <c:idx val="1"/>
          <c:order val="1"/>
          <c:tx>
            <c:strRef>
              <c:f>Feuil1!$C$1</c:f>
              <c:strCache>
                <c:ptCount val="1"/>
                <c:pt idx="0">
                  <c:v>Hetero cisgender (n=800)</c:v>
                </c:pt>
              </c:strCache>
            </c:strRef>
          </c:tx>
          <c:spPr>
            <a:solidFill>
              <a:srgbClr val="7F7F7F"/>
            </a:solidFill>
          </c:spPr>
          <c:invertIfNegative val="0"/>
          <c:dLbls>
            <c:dLbl>
              <c:idx val="1"/>
              <c:layout>
                <c:manualLayout>
                  <c:x val="0.00302659182643854"/>
                  <c:y val="-0.00568933200970502"/>
                </c:manualLayout>
              </c:layout>
              <c:showLegendKey val="0"/>
              <c:showVal val="1"/>
              <c:showCatName val="0"/>
              <c:showSerName val="0"/>
              <c:showPercent val="0"/>
              <c:showBubbleSize val="0"/>
            </c:dLbl>
            <c:dLbl>
              <c:idx val="5"/>
              <c:layout>
                <c:manualLayout>
                  <c:x val="0.00605318365287708"/>
                  <c:y val="0.00284466600485251"/>
                </c:manualLayout>
              </c:layout>
              <c:showLegendKey val="0"/>
              <c:showVal val="1"/>
              <c:showCatName val="0"/>
              <c:showSerName val="0"/>
              <c:showPercent val="0"/>
              <c:showBubbleSize val="0"/>
            </c:dLbl>
            <c:dLbl>
              <c:idx val="7"/>
              <c:layout>
                <c:manualLayout>
                  <c:x val="0.00453988773965781"/>
                  <c:y val="-0.00284466600485251"/>
                </c:manualLayout>
              </c:layout>
              <c:showLegendKey val="0"/>
              <c:showVal val="1"/>
              <c:showCatName val="0"/>
              <c:showSerName val="0"/>
              <c:showPercent val="0"/>
              <c:showBubbleSize val="0"/>
            </c:dLbl>
            <c:dLbl>
              <c:idx val="8"/>
              <c:layout>
                <c:manualLayout>
                  <c:x val="0.00151329591321916"/>
                  <c:y val="-0.00284466600485251"/>
                </c:manualLayout>
              </c:layout>
              <c:showLegendKey val="0"/>
              <c:showVal val="1"/>
              <c:showCatName val="0"/>
              <c:showSerName val="0"/>
              <c:showPercent val="0"/>
              <c:showBubbleSize val="0"/>
            </c:dLbl>
            <c:dLbl>
              <c:idx val="9"/>
              <c:layout>
                <c:manualLayout>
                  <c:x val="0.00756647956609636"/>
                  <c:y val="0.0"/>
                </c:manualLayout>
              </c:layout>
              <c:showLegendKey val="0"/>
              <c:showVal val="1"/>
              <c:showCatName val="0"/>
              <c:showSerName val="0"/>
              <c:showPercent val="0"/>
              <c:showBubbleSize val="0"/>
            </c:dLbl>
            <c:txPr>
              <a:bodyPr/>
              <a:lstStyle/>
              <a:p>
                <a:pPr>
                  <a:defRPr sz="11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Feuil1!$A$2:$A$12</c:f>
              <c:strCache>
                <c:ptCount val="11"/>
                <c:pt idx="0">
                  <c:v>Spending time with friends</c:v>
                </c:pt>
                <c:pt idx="1">
                  <c:v>Watching TV</c:v>
                </c:pt>
                <c:pt idx="2">
                  <c:v>Listening to music</c:v>
                </c:pt>
                <c:pt idx="3">
                  <c:v>Surfing the web</c:v>
                </c:pt>
                <c:pt idx="4">
                  <c:v>Reading</c:v>
                </c:pt>
                <c:pt idx="5">
                  <c:v>Cooking</c:v>
                </c:pt>
                <c:pt idx="6">
                  <c:v>Dining out (restaurants)</c:v>
                </c:pt>
                <c:pt idx="7">
                  <c:v>Travelling (vacation or weekend)</c:v>
                </c:pt>
                <c:pt idx="8">
                  <c:v>Going to the movies</c:v>
                </c:pt>
                <c:pt idx="9">
                  <c:v>Having friends or family over for a meal/ dining in</c:v>
                </c:pt>
                <c:pt idx="10">
                  <c:v>Going to the museum, theaters or shows</c:v>
                </c:pt>
              </c:strCache>
            </c:strRef>
          </c:cat>
          <c:val>
            <c:numRef>
              <c:f>Feuil1!$C$2:$C$12</c:f>
              <c:numCache>
                <c:formatCode>0%</c:formatCode>
                <c:ptCount val="11"/>
                <c:pt idx="0">
                  <c:v>0.53</c:v>
                </c:pt>
                <c:pt idx="1">
                  <c:v>0.74</c:v>
                </c:pt>
                <c:pt idx="2">
                  <c:v>0.54</c:v>
                </c:pt>
                <c:pt idx="3">
                  <c:v>0.53</c:v>
                </c:pt>
                <c:pt idx="4">
                  <c:v>0.46</c:v>
                </c:pt>
                <c:pt idx="5">
                  <c:v>0.39</c:v>
                </c:pt>
                <c:pt idx="6">
                  <c:v>0.37</c:v>
                </c:pt>
                <c:pt idx="7">
                  <c:v>0.4</c:v>
                </c:pt>
                <c:pt idx="8">
                  <c:v>0.38</c:v>
                </c:pt>
                <c:pt idx="9">
                  <c:v>0.34</c:v>
                </c:pt>
                <c:pt idx="10">
                  <c:v>0.22</c:v>
                </c:pt>
              </c:numCache>
            </c:numRef>
          </c:val>
        </c:ser>
        <c:dLbls>
          <c:showLegendKey val="0"/>
          <c:showVal val="0"/>
          <c:showCatName val="0"/>
          <c:showSerName val="0"/>
          <c:showPercent val="0"/>
          <c:showBubbleSize val="0"/>
        </c:dLbls>
        <c:gapWidth val="150"/>
        <c:axId val="-2062628440"/>
        <c:axId val="-2062625176"/>
      </c:barChart>
      <c:catAx>
        <c:axId val="-2062628440"/>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062625176"/>
        <c:crosses val="autoZero"/>
        <c:auto val="1"/>
        <c:lblAlgn val="ctr"/>
        <c:lblOffset val="100"/>
        <c:noMultiLvlLbl val="0"/>
      </c:catAx>
      <c:valAx>
        <c:axId val="-2062625176"/>
        <c:scaling>
          <c:orientation val="minMax"/>
        </c:scaling>
        <c:delete val="1"/>
        <c:axPos val="l"/>
        <c:numFmt formatCode="0%" sourceLinked="1"/>
        <c:majorTickMark val="out"/>
        <c:minorTickMark val="none"/>
        <c:tickLblPos val="nextTo"/>
        <c:crossAx val="-2062628440"/>
        <c:crosses val="autoZero"/>
        <c:crossBetween val="between"/>
      </c:valAx>
      <c:spPr>
        <a:noFill/>
        <a:ln w="25400">
          <a:noFill/>
        </a:ln>
      </c:spPr>
    </c:plotArea>
    <c:legend>
      <c:legendPos val="b"/>
      <c:layout>
        <c:manualLayout>
          <c:xMode val="edge"/>
          <c:yMode val="edge"/>
          <c:x val="0.0162670969669975"/>
          <c:y val="0.806749742860113"/>
          <c:w val="0.957754616803686"/>
          <c:h val="0.0542101290597203"/>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7789293919958"/>
          <c:y val="0.034375"/>
          <c:w val="0.963221070608004"/>
          <c:h val="0.595016100361609"/>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dLbl>
              <c:idx val="1"/>
              <c:layout>
                <c:manualLayout>
                  <c:x val="-0.00302659182643854"/>
                  <c:y val="-0.00568933200970502"/>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Feuil1!$A$2:$A$11</c:f>
              <c:strCache>
                <c:ptCount val="10"/>
                <c:pt idx="0">
                  <c:v>Outdoor activities</c:v>
                </c:pt>
                <c:pt idx="1">
                  <c:v>Shopping</c:v>
                </c:pt>
                <c:pt idx="2">
                  <c:v>Some other artistic activity (painting, drawing, singing)</c:v>
                </c:pt>
                <c:pt idx="3">
                  <c:v>Playing video games</c:v>
                </c:pt>
                <c:pt idx="4">
                  <c:v>Gardening</c:v>
                </c:pt>
                <c:pt idx="5">
                  <c:v>Playing music</c:v>
                </c:pt>
                <c:pt idx="6">
                  <c:v>Working out at the gym</c:v>
                </c:pt>
                <c:pt idx="7">
                  <c:v>Going to bars / clubs</c:v>
                </c:pt>
                <c:pt idx="8">
                  <c:v>Practicing sports</c:v>
                </c:pt>
                <c:pt idx="9">
                  <c:v>Home renovation / construction</c:v>
                </c:pt>
              </c:strCache>
            </c:strRef>
          </c:cat>
          <c:val>
            <c:numRef>
              <c:f>Feuil1!$B$2:$B$11</c:f>
              <c:numCache>
                <c:formatCode>0%</c:formatCode>
                <c:ptCount val="10"/>
                <c:pt idx="0">
                  <c:v>0.29</c:v>
                </c:pt>
                <c:pt idx="1">
                  <c:v>0.29</c:v>
                </c:pt>
                <c:pt idx="2">
                  <c:v>0.27</c:v>
                </c:pt>
                <c:pt idx="3">
                  <c:v>0.27</c:v>
                </c:pt>
                <c:pt idx="4">
                  <c:v>0.24</c:v>
                </c:pt>
                <c:pt idx="5">
                  <c:v>0.22</c:v>
                </c:pt>
                <c:pt idx="6">
                  <c:v>0.18</c:v>
                </c:pt>
                <c:pt idx="7">
                  <c:v>0.16</c:v>
                </c:pt>
                <c:pt idx="8">
                  <c:v>0.13</c:v>
                </c:pt>
                <c:pt idx="9">
                  <c:v>0.13</c:v>
                </c:pt>
              </c:numCache>
            </c:numRef>
          </c:val>
        </c:ser>
        <c:ser>
          <c:idx val="1"/>
          <c:order val="1"/>
          <c:tx>
            <c:strRef>
              <c:f>Feuil1!$C$1</c:f>
              <c:strCache>
                <c:ptCount val="1"/>
                <c:pt idx="0">
                  <c:v>Hetero cisgender (n=800)</c:v>
                </c:pt>
              </c:strCache>
            </c:strRef>
          </c:tx>
          <c:spPr>
            <a:solidFill>
              <a:srgbClr val="7F7F7F"/>
            </a:solidFill>
          </c:spPr>
          <c:invertIfNegative val="0"/>
          <c:dLbls>
            <c:dLbl>
              <c:idx val="1"/>
              <c:layout>
                <c:manualLayout>
                  <c:x val="0.00302659182643854"/>
                  <c:y val="-0.00568933200970502"/>
                </c:manualLayout>
              </c:layout>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Feuil1!$A$2:$A$11</c:f>
              <c:strCache>
                <c:ptCount val="10"/>
                <c:pt idx="0">
                  <c:v>Outdoor activities</c:v>
                </c:pt>
                <c:pt idx="1">
                  <c:v>Shopping</c:v>
                </c:pt>
                <c:pt idx="2">
                  <c:v>Some other artistic activity (painting, drawing, singing)</c:v>
                </c:pt>
                <c:pt idx="3">
                  <c:v>Playing video games</c:v>
                </c:pt>
                <c:pt idx="4">
                  <c:v>Gardening</c:v>
                </c:pt>
                <c:pt idx="5">
                  <c:v>Playing music</c:v>
                </c:pt>
                <c:pt idx="6">
                  <c:v>Working out at the gym</c:v>
                </c:pt>
                <c:pt idx="7">
                  <c:v>Going to bars / clubs</c:v>
                </c:pt>
                <c:pt idx="8">
                  <c:v>Practicing sports</c:v>
                </c:pt>
                <c:pt idx="9">
                  <c:v>Home renovation / construction</c:v>
                </c:pt>
              </c:strCache>
            </c:strRef>
          </c:cat>
          <c:val>
            <c:numRef>
              <c:f>Feuil1!$C$2:$C$11</c:f>
              <c:numCache>
                <c:formatCode>0%</c:formatCode>
                <c:ptCount val="10"/>
                <c:pt idx="0">
                  <c:v>0.35</c:v>
                </c:pt>
                <c:pt idx="1">
                  <c:v>0.34</c:v>
                </c:pt>
                <c:pt idx="2">
                  <c:v>0.12</c:v>
                </c:pt>
                <c:pt idx="3">
                  <c:v>0.2</c:v>
                </c:pt>
                <c:pt idx="4">
                  <c:v>0.22</c:v>
                </c:pt>
                <c:pt idx="5">
                  <c:v>0.16</c:v>
                </c:pt>
                <c:pt idx="6">
                  <c:v>0.18</c:v>
                </c:pt>
                <c:pt idx="7">
                  <c:v>0.07</c:v>
                </c:pt>
                <c:pt idx="8">
                  <c:v>0.19</c:v>
                </c:pt>
                <c:pt idx="9">
                  <c:v>0.18</c:v>
                </c:pt>
              </c:numCache>
            </c:numRef>
          </c:val>
        </c:ser>
        <c:dLbls>
          <c:showLegendKey val="0"/>
          <c:showVal val="0"/>
          <c:showCatName val="0"/>
          <c:showSerName val="0"/>
          <c:showPercent val="0"/>
          <c:showBubbleSize val="0"/>
        </c:dLbls>
        <c:gapWidth val="150"/>
        <c:axId val="-2061696232"/>
        <c:axId val="-2061692968"/>
      </c:barChart>
      <c:catAx>
        <c:axId val="-2061696232"/>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061692968"/>
        <c:crosses val="autoZero"/>
        <c:auto val="1"/>
        <c:lblAlgn val="ctr"/>
        <c:lblOffset val="100"/>
        <c:noMultiLvlLbl val="0"/>
      </c:catAx>
      <c:valAx>
        <c:axId val="-2061692968"/>
        <c:scaling>
          <c:orientation val="minMax"/>
          <c:max val="0.8"/>
        </c:scaling>
        <c:delete val="1"/>
        <c:axPos val="l"/>
        <c:numFmt formatCode="0%" sourceLinked="1"/>
        <c:majorTickMark val="out"/>
        <c:minorTickMark val="none"/>
        <c:tickLblPos val="nextTo"/>
        <c:crossAx val="-2061696232"/>
        <c:crosses val="autoZero"/>
        <c:crossBetween val="between"/>
      </c:valAx>
      <c:spPr>
        <a:noFill/>
        <a:ln w="25400">
          <a:noFill/>
        </a:ln>
      </c:spPr>
    </c:plotArea>
    <c:legend>
      <c:legendPos val="b"/>
      <c:layout>
        <c:manualLayout>
          <c:xMode val="edge"/>
          <c:yMode val="edge"/>
          <c:x val="0.0162670969669975"/>
          <c:y val="0.806749742860113"/>
          <c:w val="0.957754616803686"/>
          <c:h val="0.0542101290597203"/>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53934684894437"/>
          <c:y val="0.0259705799432826"/>
          <c:w val="0.522274491392188"/>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0"/>
              <c:layout>
                <c:manualLayout>
                  <c:x val="0.0747715373606129"/>
                  <c:y val="-1.44077191729541E-1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3"/>
              <c:layout>
                <c:manualLayout>
                  <c:x val="0.017302893770894"/>
                  <c:y val="4.95045461262321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Regularly</c:v>
                </c:pt>
                <c:pt idx="1">
                  <c:v>Occasionally</c:v>
                </c:pt>
                <c:pt idx="2">
                  <c:v>Rarely</c:v>
                </c:pt>
                <c:pt idx="3">
                  <c:v>Never</c:v>
                </c:pt>
              </c:strCache>
            </c:strRef>
          </c:cat>
          <c:val>
            <c:numRef>
              <c:f>Feuil1!$B$2:$B$5</c:f>
              <c:numCache>
                <c:formatCode>0%</c:formatCode>
                <c:ptCount val="4"/>
                <c:pt idx="0">
                  <c:v>0.1</c:v>
                </c:pt>
                <c:pt idx="1">
                  <c:v>0.28</c:v>
                </c:pt>
                <c:pt idx="2">
                  <c:v>0.39</c:v>
                </c:pt>
                <c:pt idx="3">
                  <c:v>0.23</c:v>
                </c:pt>
              </c:numCache>
            </c:numRef>
          </c:val>
        </c:ser>
        <c:dLbls>
          <c:showLegendKey val="0"/>
          <c:showVal val="0"/>
          <c:showCatName val="0"/>
          <c:showSerName val="0"/>
          <c:showPercent val="0"/>
          <c:showBubbleSize val="0"/>
        </c:dLbls>
        <c:gapWidth val="60"/>
        <c:overlap val="100"/>
        <c:axId val="2073895672"/>
        <c:axId val="2073898792"/>
      </c:barChart>
      <c:catAx>
        <c:axId val="207389567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73898792"/>
        <c:crosses val="autoZero"/>
        <c:auto val="1"/>
        <c:lblAlgn val="ctr"/>
        <c:lblOffset val="100"/>
        <c:noMultiLvlLbl val="0"/>
      </c:catAx>
      <c:valAx>
        <c:axId val="2073898792"/>
        <c:scaling>
          <c:orientation val="minMax"/>
          <c:max val="1.1"/>
          <c:min val="0.0"/>
        </c:scaling>
        <c:delete val="1"/>
        <c:axPos val="t"/>
        <c:numFmt formatCode="0%" sourceLinked="1"/>
        <c:majorTickMark val="out"/>
        <c:minorTickMark val="none"/>
        <c:tickLblPos val="nextTo"/>
        <c:crossAx val="207389567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0"/>
              <c:layout>
                <c:manualLayout>
                  <c:x val="0.0509805936549634"/>
                  <c:y val="2.47522730631161E-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2"/>
              <c:layout>
                <c:manualLayout>
                  <c:x val="6.23088946695092E-17"/>
                  <c:y val="-0.00314329115628511"/>
                </c:manualLayout>
              </c:layout>
              <c:dLblPos val="ctr"/>
              <c:showLegendKey val="0"/>
              <c:showVal val="1"/>
              <c:showCatName val="0"/>
              <c:showSerName val="0"/>
              <c:showPercent val="0"/>
              <c:showBubbleSize val="0"/>
            </c:dLbl>
            <c:dLbl>
              <c:idx val="3"/>
              <c:layout>
                <c:manualLayout>
                  <c:x val="0.0105052136689007"/>
                  <c:y val="4.95045461262321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0710670138759677"/>
                  <c:y val="-0.00284098917162313"/>
                </c:manualLayout>
              </c:layout>
              <c:dLblPos val="ctr"/>
              <c:showLegendKey val="0"/>
              <c:showVal val="1"/>
              <c:showCatName val="0"/>
              <c:showSerName val="0"/>
              <c:showPercent val="0"/>
              <c:showBubbleSize val="0"/>
            </c:dLbl>
            <c:dLbl>
              <c:idx val="7"/>
              <c:layout>
                <c:manualLayout>
                  <c:x val="0.00710684128604722"/>
                  <c:y val="0.00568242577834702"/>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More and more often</c:v>
                </c:pt>
                <c:pt idx="1">
                  <c:v>Less and less often</c:v>
                </c:pt>
                <c:pt idx="2">
                  <c:v>Neither more nor less</c:v>
                </c:pt>
                <c:pt idx="3">
                  <c:v>I've never been</c:v>
                </c:pt>
              </c:strCache>
            </c:strRef>
          </c:cat>
          <c:val>
            <c:numRef>
              <c:f>Feuil1!$B$2:$B$5</c:f>
              <c:numCache>
                <c:formatCode>0%</c:formatCode>
                <c:ptCount val="4"/>
                <c:pt idx="0">
                  <c:v>0.05</c:v>
                </c:pt>
                <c:pt idx="1">
                  <c:v>0.28</c:v>
                </c:pt>
                <c:pt idx="2">
                  <c:v>0.47</c:v>
                </c:pt>
                <c:pt idx="3">
                  <c:v>0.19</c:v>
                </c:pt>
              </c:numCache>
            </c:numRef>
          </c:val>
        </c:ser>
        <c:dLbls>
          <c:showLegendKey val="0"/>
          <c:showVal val="0"/>
          <c:showCatName val="0"/>
          <c:showSerName val="0"/>
          <c:showPercent val="0"/>
          <c:showBubbleSize val="0"/>
        </c:dLbls>
        <c:gapWidth val="60"/>
        <c:overlap val="100"/>
        <c:axId val="-2061664312"/>
        <c:axId val="-2061661192"/>
      </c:barChart>
      <c:catAx>
        <c:axId val="-206166431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61661192"/>
        <c:crosses val="autoZero"/>
        <c:auto val="1"/>
        <c:lblAlgn val="ctr"/>
        <c:lblOffset val="100"/>
        <c:noMultiLvlLbl val="0"/>
      </c:catAx>
      <c:valAx>
        <c:axId val="-2061661192"/>
        <c:scaling>
          <c:orientation val="minMax"/>
          <c:max val="1.1"/>
          <c:min val="0.0"/>
        </c:scaling>
        <c:delete val="1"/>
        <c:axPos val="t"/>
        <c:numFmt formatCode="0%" sourceLinked="1"/>
        <c:majorTickMark val="out"/>
        <c:minorTickMark val="none"/>
        <c:tickLblPos val="nextTo"/>
        <c:crossAx val="-206166431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259706148060225"/>
          <c:w val="0.530541745361626"/>
          <c:h val="0.90409085391155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1"/>
              <c:layout>
                <c:manualLayout>
                  <c:x val="0.0681231636947616"/>
                  <c:y val="-0.00979803684364289"/>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8"/>
              <c:layout>
                <c:manualLayout>
                  <c:x val="0.0110230807688035"/>
                  <c:y val="0.00314452876993826"/>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…heterosexual people whose gender identity is the same as that whichthey were assigned at birth</c:v>
                </c:pt>
                <c:pt idx="1">
                  <c:v>…trans individuals or people with the same gender identity as yourself</c:v>
                </c:pt>
                <c:pt idx="2">
                  <c:v>…LGBTQ individuals with different sexual orientations / gender identities</c:v>
                </c:pt>
                <c:pt idx="3">
                  <c:v>...a good mix of people from all three of these categories</c:v>
                </c:pt>
              </c:strCache>
            </c:strRef>
          </c:cat>
          <c:val>
            <c:numRef>
              <c:f>Feuil1!$B$2:$B$5</c:f>
              <c:numCache>
                <c:formatCode>0%</c:formatCode>
                <c:ptCount val="4"/>
                <c:pt idx="0">
                  <c:v>0.31</c:v>
                </c:pt>
                <c:pt idx="1">
                  <c:v>0.04</c:v>
                </c:pt>
                <c:pt idx="2">
                  <c:v>0.22</c:v>
                </c:pt>
                <c:pt idx="3">
                  <c:v>0.43</c:v>
                </c:pt>
              </c:numCache>
            </c:numRef>
          </c:val>
        </c:ser>
        <c:dLbls>
          <c:showLegendKey val="0"/>
          <c:showVal val="0"/>
          <c:showCatName val="0"/>
          <c:showSerName val="0"/>
          <c:showPercent val="0"/>
          <c:showBubbleSize val="0"/>
        </c:dLbls>
        <c:gapWidth val="60"/>
        <c:overlap val="100"/>
        <c:axId val="-2060656632"/>
        <c:axId val="-2060653512"/>
      </c:barChart>
      <c:catAx>
        <c:axId val="-2060656632"/>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60653512"/>
        <c:crosses val="autoZero"/>
        <c:auto val="1"/>
        <c:lblAlgn val="ctr"/>
        <c:lblOffset val="100"/>
        <c:noMultiLvlLbl val="0"/>
      </c:catAx>
      <c:valAx>
        <c:axId val="-2060653512"/>
        <c:scaling>
          <c:orientation val="minMax"/>
          <c:min val="0.0"/>
        </c:scaling>
        <c:delete val="1"/>
        <c:axPos val="t"/>
        <c:numFmt formatCode="0%" sourceLinked="1"/>
        <c:majorTickMark val="out"/>
        <c:minorTickMark val="none"/>
        <c:tickLblPos val="nextTo"/>
        <c:crossAx val="-206065663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259706148060225"/>
          <c:w val="0.530541745361626"/>
          <c:h val="0.904090876875749"/>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0.0110230807688035"/>
                  <c:y val="0.00314452876993826"/>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…heterosexual people</c:v>
                </c:pt>
                <c:pt idx="1">
                  <c:v>…people with the same sexual orientation as you</c:v>
                </c:pt>
                <c:pt idx="2">
                  <c:v>…LGBTQ individuals with different sexual orientations / gender identities</c:v>
                </c:pt>
                <c:pt idx="3">
                  <c:v>...a good mix of people from all three of these categories</c:v>
                </c:pt>
              </c:strCache>
            </c:strRef>
          </c:cat>
          <c:val>
            <c:numRef>
              <c:f>Feuil1!$B$2:$B$5</c:f>
              <c:numCache>
                <c:formatCode>0%</c:formatCode>
                <c:ptCount val="4"/>
                <c:pt idx="0">
                  <c:v>0.32</c:v>
                </c:pt>
                <c:pt idx="1">
                  <c:v>0.13</c:v>
                </c:pt>
                <c:pt idx="2">
                  <c:v>0.07</c:v>
                </c:pt>
                <c:pt idx="3">
                  <c:v>0.48</c:v>
                </c:pt>
              </c:numCache>
            </c:numRef>
          </c:val>
        </c:ser>
        <c:dLbls>
          <c:showLegendKey val="0"/>
          <c:showVal val="0"/>
          <c:showCatName val="0"/>
          <c:showSerName val="0"/>
          <c:showPercent val="0"/>
          <c:showBubbleSize val="0"/>
        </c:dLbls>
        <c:gapWidth val="60"/>
        <c:overlap val="100"/>
        <c:axId val="-2060625032"/>
        <c:axId val="-2060621912"/>
      </c:barChart>
      <c:catAx>
        <c:axId val="-2060625032"/>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60621912"/>
        <c:crosses val="autoZero"/>
        <c:auto val="1"/>
        <c:lblAlgn val="ctr"/>
        <c:lblOffset val="100"/>
        <c:noMultiLvlLbl val="0"/>
      </c:catAx>
      <c:valAx>
        <c:axId val="-2060621912"/>
        <c:scaling>
          <c:orientation val="minMax"/>
          <c:max val="0.6"/>
          <c:min val="0.0"/>
        </c:scaling>
        <c:delete val="1"/>
        <c:axPos val="t"/>
        <c:numFmt formatCode="0%" sourceLinked="1"/>
        <c:majorTickMark val="out"/>
        <c:minorTickMark val="none"/>
        <c:tickLblPos val="nextTo"/>
        <c:crossAx val="-206062503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259706148060225"/>
          <c:w val="0.530541745361626"/>
          <c:h val="0.904090853911551"/>
        </c:manualLayout>
      </c:layout>
      <c:barChart>
        <c:barDir val="bar"/>
        <c:grouping val="clustered"/>
        <c:varyColors val="0"/>
        <c:ser>
          <c:idx val="0"/>
          <c:order val="0"/>
          <c:tx>
            <c:strRef>
              <c:f>Feuil1!$B$1</c:f>
              <c:strCache>
                <c:ptCount val="1"/>
                <c:pt idx="0">
                  <c:v>LGBT</c:v>
                </c:pt>
              </c:strCache>
            </c:strRef>
          </c:tx>
          <c:spPr>
            <a:solidFill>
              <a:srgbClr val="C3D69B"/>
            </a:solidFill>
          </c:spPr>
          <c:invertIfNegative val="0"/>
          <c:dLbls>
            <c:txPr>
              <a:bodyPr/>
              <a:lstStyle/>
              <a:p>
                <a:pPr algn="ctr">
                  <a:defRPr lang="fr-CA" sz="1200" b="1" i="0" u="none" strike="noStrike" kern="1200" baseline="0">
                    <a:solidFill>
                      <a:prstClr val="white">
                        <a:lumMod val="50000"/>
                      </a:prstClr>
                    </a:solidFill>
                    <a:latin typeface="Arial" panose="020B0604020202020204" pitchFamily="34" charset="0"/>
                    <a:ea typeface="+mn-ea"/>
                    <a:cs typeface="Arial" panose="020B0604020202020204" pitchFamily="34" charset="0"/>
                  </a:defRPr>
                </a:pPr>
                <a:endParaRPr lang="fr-FR"/>
              </a:p>
            </c:txPr>
            <c:dLblPos val="outEnd"/>
            <c:showLegendKey val="0"/>
            <c:showVal val="1"/>
            <c:showCatName val="0"/>
            <c:showSerName val="0"/>
            <c:showPercent val="0"/>
            <c:showBubbleSize val="0"/>
            <c:showLeaderLines val="0"/>
          </c:dLbls>
          <c:cat>
            <c:strRef>
              <c:f>Feuil1!$A$2:$A$7</c:f>
              <c:strCache>
                <c:ptCount val="6"/>
                <c:pt idx="0">
                  <c:v>Exclusively of people in your age group</c:v>
                </c:pt>
                <c:pt idx="1">
                  <c:v>Exclusively of people who are older</c:v>
                </c:pt>
                <c:pt idx="2">
                  <c:v>Exclusively of people who are younger</c:v>
                </c:pt>
                <c:pt idx="3">
                  <c:v>Of people in your age group and people who are older</c:v>
                </c:pt>
                <c:pt idx="4">
                  <c:v>Of people in your age group and people who are younger</c:v>
                </c:pt>
                <c:pt idx="5">
                  <c:v>Of people in your age group, people who are older and people who are younger</c:v>
                </c:pt>
              </c:strCache>
            </c:strRef>
          </c:cat>
          <c:val>
            <c:numRef>
              <c:f>Feuil1!$B$2:$B$7</c:f>
              <c:numCache>
                <c:formatCode>0%</c:formatCode>
                <c:ptCount val="6"/>
                <c:pt idx="0">
                  <c:v>0.14</c:v>
                </c:pt>
                <c:pt idx="1">
                  <c:v>0.02</c:v>
                </c:pt>
                <c:pt idx="2">
                  <c:v>0.03</c:v>
                </c:pt>
                <c:pt idx="3">
                  <c:v>0.11</c:v>
                </c:pt>
                <c:pt idx="4">
                  <c:v>0.09</c:v>
                </c:pt>
                <c:pt idx="5">
                  <c:v>0.62</c:v>
                </c:pt>
              </c:numCache>
            </c:numRef>
          </c:val>
        </c:ser>
        <c:ser>
          <c:idx val="1"/>
          <c:order val="1"/>
          <c:tx>
            <c:strRef>
              <c:f>Feuil1!$C$1</c:f>
              <c:strCache>
                <c:ptCount val="1"/>
                <c:pt idx="0">
                  <c:v>Hétéro</c:v>
                </c:pt>
              </c:strCache>
            </c:strRef>
          </c:tx>
          <c:spPr>
            <a:solidFill>
              <a:srgbClr val="7F7F7F"/>
            </a:solidFill>
          </c:spPr>
          <c:invertIfNegative val="0"/>
          <c:dLbls>
            <c:txPr>
              <a:bodyPr/>
              <a:lstStyle/>
              <a:p>
                <a:pPr algn="ctr">
                  <a:defRPr lang="fr-CA" sz="1200" b="1" i="0" u="none" strike="noStrike" kern="1200" baseline="0">
                    <a:solidFill>
                      <a:prstClr val="white">
                        <a:lumMod val="50000"/>
                      </a:prstClr>
                    </a:solidFill>
                    <a:latin typeface="Arial" panose="020B0604020202020204" pitchFamily="34" charset="0"/>
                    <a:ea typeface="+mn-ea"/>
                    <a:cs typeface="Arial" panose="020B0604020202020204" pitchFamily="34" charset="0"/>
                  </a:defRPr>
                </a:pPr>
                <a:endParaRPr lang="fr-FR"/>
              </a:p>
            </c:txPr>
            <c:dLblPos val="outEnd"/>
            <c:showLegendKey val="0"/>
            <c:showVal val="1"/>
            <c:showCatName val="0"/>
            <c:showSerName val="0"/>
            <c:showPercent val="0"/>
            <c:showBubbleSize val="0"/>
            <c:showLeaderLines val="0"/>
          </c:dLbls>
          <c:cat>
            <c:strRef>
              <c:f>Feuil1!$A$2:$A$7</c:f>
              <c:strCache>
                <c:ptCount val="6"/>
                <c:pt idx="0">
                  <c:v>Exclusively of people in your age group</c:v>
                </c:pt>
                <c:pt idx="1">
                  <c:v>Exclusively of people who are older</c:v>
                </c:pt>
                <c:pt idx="2">
                  <c:v>Exclusively of people who are younger</c:v>
                </c:pt>
                <c:pt idx="3">
                  <c:v>Of people in your age group and people who are older</c:v>
                </c:pt>
                <c:pt idx="4">
                  <c:v>Of people in your age group and people who are younger</c:v>
                </c:pt>
                <c:pt idx="5">
                  <c:v>Of people in your age group, people who are older and people who are younger</c:v>
                </c:pt>
              </c:strCache>
            </c:strRef>
          </c:cat>
          <c:val>
            <c:numRef>
              <c:f>Feuil1!$C$2:$C$7</c:f>
              <c:numCache>
                <c:formatCode>0%</c:formatCode>
                <c:ptCount val="6"/>
                <c:pt idx="0">
                  <c:v>0.17</c:v>
                </c:pt>
                <c:pt idx="1">
                  <c:v>0.02</c:v>
                </c:pt>
                <c:pt idx="2">
                  <c:v>0.02</c:v>
                </c:pt>
                <c:pt idx="3">
                  <c:v>0.15</c:v>
                </c:pt>
                <c:pt idx="4">
                  <c:v>0.06</c:v>
                </c:pt>
                <c:pt idx="5">
                  <c:v>0.59</c:v>
                </c:pt>
              </c:numCache>
            </c:numRef>
          </c:val>
        </c:ser>
        <c:dLbls>
          <c:showLegendKey val="0"/>
          <c:showVal val="0"/>
          <c:showCatName val="0"/>
          <c:showSerName val="0"/>
          <c:showPercent val="0"/>
          <c:showBubbleSize val="0"/>
        </c:dLbls>
        <c:gapWidth val="60"/>
        <c:axId val="-2060544888"/>
        <c:axId val="-2060541800"/>
      </c:barChart>
      <c:catAx>
        <c:axId val="-2060544888"/>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60541800"/>
        <c:crosses val="autoZero"/>
        <c:auto val="1"/>
        <c:lblAlgn val="ctr"/>
        <c:lblOffset val="100"/>
        <c:noMultiLvlLbl val="0"/>
      </c:catAx>
      <c:valAx>
        <c:axId val="-2060541800"/>
        <c:scaling>
          <c:orientation val="minMax"/>
          <c:max val="0.8"/>
          <c:min val="0.0"/>
        </c:scaling>
        <c:delete val="1"/>
        <c:axPos val="t"/>
        <c:numFmt formatCode="0%" sourceLinked="1"/>
        <c:majorTickMark val="out"/>
        <c:minorTickMark val="none"/>
        <c:tickLblPos val="nextTo"/>
        <c:crossAx val="-206054488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7.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4"/>
          <c:y val="0.0511188893754086"/>
          <c:w val="0.530541745361626"/>
          <c:h val="0.889222787187402"/>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0.0633827144206199"/>
                  <c:y val="0.00314378620174626"/>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Feuil1!$A$2:$A$6</c:f>
              <c:strCache>
                <c:ptCount val="5"/>
                <c:pt idx="0">
                  <c:v>Less than 15 y/o</c:v>
                </c:pt>
                <c:pt idx="1">
                  <c:v>Between 15 and 17 y/o</c:v>
                </c:pt>
                <c:pt idx="2">
                  <c:v>Between 18 and 24 y/o</c:v>
                </c:pt>
                <c:pt idx="3">
                  <c:v>Between 25 and 29 y/o</c:v>
                </c:pt>
                <c:pt idx="4">
                  <c:v>30+ y/o</c:v>
                </c:pt>
              </c:strCache>
            </c:strRef>
          </c:cat>
          <c:val>
            <c:numRef>
              <c:f>Feuil1!$B$2:$B$6</c:f>
              <c:numCache>
                <c:formatCode>0%</c:formatCode>
                <c:ptCount val="5"/>
                <c:pt idx="0">
                  <c:v>0.11</c:v>
                </c:pt>
                <c:pt idx="1">
                  <c:v>0.14</c:v>
                </c:pt>
                <c:pt idx="2">
                  <c:v>0.25</c:v>
                </c:pt>
                <c:pt idx="3">
                  <c:v>0.19</c:v>
                </c:pt>
                <c:pt idx="4">
                  <c:v>0.31</c:v>
                </c:pt>
              </c:numCache>
            </c:numRef>
          </c:val>
        </c:ser>
        <c:dLbls>
          <c:showLegendKey val="0"/>
          <c:showVal val="0"/>
          <c:showCatName val="0"/>
          <c:showSerName val="0"/>
          <c:showPercent val="0"/>
          <c:showBubbleSize val="0"/>
        </c:dLbls>
        <c:gapWidth val="60"/>
        <c:overlap val="100"/>
        <c:axId val="-2137433752"/>
        <c:axId val="-2137430632"/>
      </c:barChart>
      <c:catAx>
        <c:axId val="-213743375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37430632"/>
        <c:crosses val="autoZero"/>
        <c:auto val="1"/>
        <c:lblAlgn val="ctr"/>
        <c:lblOffset val="100"/>
        <c:noMultiLvlLbl val="0"/>
      </c:catAx>
      <c:valAx>
        <c:axId val="-2137430632"/>
        <c:scaling>
          <c:orientation val="minMax"/>
          <c:max val="1.1"/>
          <c:min val="0.0"/>
        </c:scaling>
        <c:delete val="1"/>
        <c:axPos val="t"/>
        <c:numFmt formatCode="0%" sourceLinked="1"/>
        <c:majorTickMark val="out"/>
        <c:minorTickMark val="none"/>
        <c:tickLblPos val="nextTo"/>
        <c:crossAx val="-213743375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55935219180346"/>
          <c:h val="0.675135334645669"/>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Yes</c:v>
                </c:pt>
                <c:pt idx="1">
                  <c:v>No</c:v>
                </c:pt>
              </c:strCache>
            </c:strRef>
          </c:cat>
          <c:val>
            <c:numRef>
              <c:f>Feuil1!$B$2:$B$3</c:f>
              <c:numCache>
                <c:formatCode>0%</c:formatCode>
                <c:ptCount val="2"/>
                <c:pt idx="0">
                  <c:v>0.45</c:v>
                </c:pt>
                <c:pt idx="1">
                  <c:v>0.55</c:v>
                </c:pt>
              </c:numCache>
            </c:numRef>
          </c:val>
        </c:ser>
        <c:ser>
          <c:idx val="1"/>
          <c:order val="1"/>
          <c:tx>
            <c:strRef>
              <c:f>Feuil1!$C$1</c:f>
              <c:strCache>
                <c:ptCount val="1"/>
                <c:pt idx="0">
                  <c:v>Hetero cisgender</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Yes</c:v>
                </c:pt>
                <c:pt idx="1">
                  <c:v>No</c:v>
                </c:pt>
              </c:strCache>
            </c:strRef>
          </c:cat>
          <c:val>
            <c:numRef>
              <c:f>Feuil1!$C$2:$C$3</c:f>
              <c:numCache>
                <c:formatCode>0%</c:formatCode>
                <c:ptCount val="2"/>
                <c:pt idx="0">
                  <c:v>0.38</c:v>
                </c:pt>
                <c:pt idx="1">
                  <c:v>0.62</c:v>
                </c:pt>
              </c:numCache>
            </c:numRef>
          </c:val>
        </c:ser>
        <c:dLbls>
          <c:showLegendKey val="0"/>
          <c:showVal val="0"/>
          <c:showCatName val="0"/>
          <c:showSerName val="0"/>
          <c:showPercent val="0"/>
          <c:showBubbleSize val="0"/>
        </c:dLbls>
        <c:gapWidth val="150"/>
        <c:axId val="2062417400"/>
        <c:axId val="2062420664"/>
      </c:barChart>
      <c:catAx>
        <c:axId val="2062417400"/>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62420664"/>
        <c:crosses val="autoZero"/>
        <c:auto val="1"/>
        <c:lblAlgn val="ctr"/>
        <c:lblOffset val="100"/>
        <c:noMultiLvlLbl val="0"/>
      </c:catAx>
      <c:valAx>
        <c:axId val="2062420664"/>
        <c:scaling>
          <c:orientation val="minMax"/>
        </c:scaling>
        <c:delete val="1"/>
        <c:axPos val="l"/>
        <c:numFmt formatCode="0%" sourceLinked="1"/>
        <c:majorTickMark val="out"/>
        <c:minorTickMark val="none"/>
        <c:tickLblPos val="nextTo"/>
        <c:crossAx val="2062417400"/>
        <c:crosses val="autoZero"/>
        <c:crossBetween val="between"/>
      </c:valAx>
      <c:spPr>
        <a:noFill/>
        <a:ln w="25400">
          <a:noFill/>
        </a:ln>
      </c:spPr>
    </c:plotArea>
    <c:legend>
      <c:legendPos val="b"/>
      <c:layout>
        <c:manualLayout>
          <c:xMode val="edge"/>
          <c:yMode val="edge"/>
          <c:x val="0.108815626146077"/>
          <c:y val="0.911974105273706"/>
          <c:w val="0.775970614075743"/>
          <c:h val="0.067276566220311"/>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55935219180346"/>
          <c:h val="0.675135334645669"/>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Yes</c:v>
                </c:pt>
                <c:pt idx="1">
                  <c:v>No</c:v>
                </c:pt>
              </c:strCache>
            </c:strRef>
          </c:cat>
          <c:val>
            <c:numRef>
              <c:f>Feuil1!$B$2:$B$3</c:f>
              <c:numCache>
                <c:formatCode>0%</c:formatCode>
                <c:ptCount val="2"/>
                <c:pt idx="0">
                  <c:v>0.6</c:v>
                </c:pt>
                <c:pt idx="1">
                  <c:v>0.4</c:v>
                </c:pt>
              </c:numCache>
            </c:numRef>
          </c:val>
        </c:ser>
        <c:ser>
          <c:idx val="1"/>
          <c:order val="1"/>
          <c:tx>
            <c:strRef>
              <c:f>Feuil1!$C$1</c:f>
              <c:strCache>
                <c:ptCount val="1"/>
                <c:pt idx="0">
                  <c:v>Hetero cisgender</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Yes</c:v>
                </c:pt>
                <c:pt idx="1">
                  <c:v>No</c:v>
                </c:pt>
              </c:strCache>
            </c:strRef>
          </c:cat>
          <c:val>
            <c:numRef>
              <c:f>Feuil1!$C$2:$C$3</c:f>
              <c:numCache>
                <c:formatCode>0%</c:formatCode>
                <c:ptCount val="2"/>
                <c:pt idx="0">
                  <c:v>0.62</c:v>
                </c:pt>
                <c:pt idx="1">
                  <c:v>0.38</c:v>
                </c:pt>
              </c:numCache>
            </c:numRef>
          </c:val>
        </c:ser>
        <c:dLbls>
          <c:showLegendKey val="0"/>
          <c:showVal val="0"/>
          <c:showCatName val="0"/>
          <c:showSerName val="0"/>
          <c:showPercent val="0"/>
          <c:showBubbleSize val="0"/>
        </c:dLbls>
        <c:gapWidth val="150"/>
        <c:axId val="-2060526504"/>
        <c:axId val="-2060523240"/>
      </c:barChart>
      <c:catAx>
        <c:axId val="-2060526504"/>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60523240"/>
        <c:crosses val="autoZero"/>
        <c:auto val="1"/>
        <c:lblAlgn val="ctr"/>
        <c:lblOffset val="100"/>
        <c:noMultiLvlLbl val="0"/>
      </c:catAx>
      <c:valAx>
        <c:axId val="-2060523240"/>
        <c:scaling>
          <c:orientation val="minMax"/>
        </c:scaling>
        <c:delete val="1"/>
        <c:axPos val="l"/>
        <c:numFmt formatCode="0%" sourceLinked="1"/>
        <c:majorTickMark val="out"/>
        <c:minorTickMark val="none"/>
        <c:tickLblPos val="nextTo"/>
        <c:crossAx val="-2060526504"/>
        <c:crosses val="autoZero"/>
        <c:crossBetween val="between"/>
      </c:valAx>
      <c:spPr>
        <a:noFill/>
        <a:ln w="25400">
          <a:noFill/>
        </a:ln>
      </c:spPr>
    </c:plotArea>
    <c:legend>
      <c:legendPos val="b"/>
      <c:layout>
        <c:manualLayout>
          <c:xMode val="edge"/>
          <c:yMode val="edge"/>
          <c:x val="0.144003975754547"/>
          <c:y val="0.911974105273706"/>
          <c:w val="0.759975909708257"/>
          <c:h val="0.067276566220311"/>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7789293919958"/>
          <c:y val="0.034375"/>
          <c:w val="0.963221070608004"/>
          <c:h val="0.595016100361609"/>
        </c:manualLayout>
      </c:layout>
      <c:barChart>
        <c:barDir val="col"/>
        <c:grouping val="clustered"/>
        <c:varyColors val="0"/>
        <c:ser>
          <c:idx val="0"/>
          <c:order val="0"/>
          <c:tx>
            <c:strRef>
              <c:f>Feuil1!$B$1</c:f>
              <c:strCache>
                <c:ptCount val="1"/>
                <c:pt idx="0">
                  <c:v>LGBT (n=855)</c:v>
                </c:pt>
              </c:strCache>
            </c:strRef>
          </c:tx>
          <c:spPr>
            <a:solidFill>
              <a:srgbClr val="C3D69B"/>
            </a:solidFill>
          </c:spPr>
          <c:invertIfNegative val="0"/>
          <c:dLbls>
            <c:dLbl>
              <c:idx val="1"/>
              <c:layout>
                <c:manualLayout>
                  <c:x val="-0.00302659182643854"/>
                  <c:y val="-0.00568933200970502"/>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Feuil1!$A$2:$A$12</c:f>
              <c:strCache>
                <c:ptCount val="11"/>
                <c:pt idx="0">
                  <c:v>LGBTQ rights</c:v>
                </c:pt>
                <c:pt idx="1">
                  <c:v>Organisations aimed at helping people in difficulty</c:v>
                </c:pt>
                <c:pt idx="2">
                  <c:v>Organisations that support research, disease prevention and assistance for the sick</c:v>
                </c:pt>
                <c:pt idx="3">
                  <c:v>Politicised movements around social justice</c:v>
                </c:pt>
                <c:pt idx="4">
                  <c:v>Environment</c:v>
                </c:pt>
                <c:pt idx="5">
                  <c:v>Animal protection</c:v>
                </c:pt>
                <c:pt idx="6">
                  <c:v>Organisations in the arts</c:v>
                </c:pt>
                <c:pt idx="7">
                  <c:v>Women’s rights</c:v>
                </c:pt>
                <c:pt idx="8">
                  <c:v>Professional associations</c:v>
                </c:pt>
                <c:pt idx="9">
                  <c:v>Nationwide programmes that fight against poverty</c:v>
                </c:pt>
                <c:pt idx="10">
                  <c:v>Religious organisations</c:v>
                </c:pt>
              </c:strCache>
            </c:strRef>
          </c:cat>
          <c:val>
            <c:numRef>
              <c:f>Feuil1!$B$2:$B$12</c:f>
              <c:numCache>
                <c:formatCode>0%</c:formatCode>
                <c:ptCount val="11"/>
                <c:pt idx="0">
                  <c:v>0.38</c:v>
                </c:pt>
                <c:pt idx="1">
                  <c:v>0.35</c:v>
                </c:pt>
                <c:pt idx="2">
                  <c:v>0.25</c:v>
                </c:pt>
                <c:pt idx="3">
                  <c:v>0.23</c:v>
                </c:pt>
                <c:pt idx="4">
                  <c:v>0.24</c:v>
                </c:pt>
                <c:pt idx="5">
                  <c:v>0.18</c:v>
                </c:pt>
                <c:pt idx="6">
                  <c:v>0.22</c:v>
                </c:pt>
                <c:pt idx="7">
                  <c:v>0.18</c:v>
                </c:pt>
                <c:pt idx="8">
                  <c:v>0.13</c:v>
                </c:pt>
                <c:pt idx="9">
                  <c:v>0.12</c:v>
                </c:pt>
                <c:pt idx="10">
                  <c:v>0.11</c:v>
                </c:pt>
              </c:numCache>
            </c:numRef>
          </c:val>
        </c:ser>
        <c:ser>
          <c:idx val="1"/>
          <c:order val="1"/>
          <c:tx>
            <c:strRef>
              <c:f>Feuil1!$C$1</c:f>
              <c:strCache>
                <c:ptCount val="1"/>
                <c:pt idx="0">
                  <c:v>Hetero cisgender (n=330)</c:v>
                </c:pt>
              </c:strCache>
            </c:strRef>
          </c:tx>
          <c:spPr>
            <a:solidFill>
              <a:srgbClr val="7F7F7F"/>
            </a:solidFill>
          </c:spPr>
          <c:invertIfNegative val="0"/>
          <c:dLbls>
            <c:dLbl>
              <c:idx val="1"/>
              <c:layout>
                <c:manualLayout>
                  <c:x val="0.00302659182643854"/>
                  <c:y val="-0.00568933200970502"/>
                </c:manualLayout>
              </c:layout>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Feuil1!$A$2:$A$12</c:f>
              <c:strCache>
                <c:ptCount val="11"/>
                <c:pt idx="0">
                  <c:v>LGBTQ rights</c:v>
                </c:pt>
                <c:pt idx="1">
                  <c:v>Organisations aimed at helping people in difficulty</c:v>
                </c:pt>
                <c:pt idx="2">
                  <c:v>Organisations that support research, disease prevention and assistance for the sick</c:v>
                </c:pt>
                <c:pt idx="3">
                  <c:v>Politicised movements around social justice</c:v>
                </c:pt>
                <c:pt idx="4">
                  <c:v>Environment</c:v>
                </c:pt>
                <c:pt idx="5">
                  <c:v>Animal protection</c:v>
                </c:pt>
                <c:pt idx="6">
                  <c:v>Organisations in the arts</c:v>
                </c:pt>
                <c:pt idx="7">
                  <c:v>Women’s rights</c:v>
                </c:pt>
                <c:pt idx="8">
                  <c:v>Professional associations</c:v>
                </c:pt>
                <c:pt idx="9">
                  <c:v>Nationwide programmes that fight against poverty</c:v>
                </c:pt>
                <c:pt idx="10">
                  <c:v>Religious organisations</c:v>
                </c:pt>
              </c:strCache>
            </c:strRef>
          </c:cat>
          <c:val>
            <c:numRef>
              <c:f>Feuil1!$C$2:$C$12</c:f>
              <c:numCache>
                <c:formatCode>0%</c:formatCode>
                <c:ptCount val="11"/>
                <c:pt idx="0">
                  <c:v>0.02</c:v>
                </c:pt>
                <c:pt idx="1">
                  <c:v>0.3</c:v>
                </c:pt>
                <c:pt idx="2">
                  <c:v>0.17</c:v>
                </c:pt>
                <c:pt idx="3">
                  <c:v>0.02</c:v>
                </c:pt>
                <c:pt idx="4">
                  <c:v>0.12</c:v>
                </c:pt>
                <c:pt idx="5">
                  <c:v>0.1</c:v>
                </c:pt>
                <c:pt idx="6">
                  <c:v>0.13</c:v>
                </c:pt>
                <c:pt idx="7">
                  <c:v>0.06</c:v>
                </c:pt>
                <c:pt idx="8">
                  <c:v>0.09</c:v>
                </c:pt>
                <c:pt idx="9">
                  <c:v>0.04</c:v>
                </c:pt>
                <c:pt idx="10">
                  <c:v>0.19</c:v>
                </c:pt>
              </c:numCache>
            </c:numRef>
          </c:val>
        </c:ser>
        <c:dLbls>
          <c:showLegendKey val="0"/>
          <c:showVal val="0"/>
          <c:showCatName val="0"/>
          <c:showSerName val="0"/>
          <c:showPercent val="0"/>
          <c:showBubbleSize val="0"/>
        </c:dLbls>
        <c:gapWidth val="150"/>
        <c:axId val="-2059718024"/>
        <c:axId val="-2059714760"/>
      </c:barChart>
      <c:catAx>
        <c:axId val="-2059718024"/>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059714760"/>
        <c:crosses val="autoZero"/>
        <c:auto val="1"/>
        <c:lblAlgn val="ctr"/>
        <c:lblOffset val="100"/>
        <c:noMultiLvlLbl val="0"/>
      </c:catAx>
      <c:valAx>
        <c:axId val="-2059714760"/>
        <c:scaling>
          <c:orientation val="minMax"/>
        </c:scaling>
        <c:delete val="1"/>
        <c:axPos val="l"/>
        <c:numFmt formatCode="0%" sourceLinked="1"/>
        <c:majorTickMark val="out"/>
        <c:minorTickMark val="none"/>
        <c:tickLblPos val="nextTo"/>
        <c:crossAx val="-2059718024"/>
        <c:crosses val="autoZero"/>
        <c:crossBetween val="between"/>
      </c:valAx>
      <c:spPr>
        <a:noFill/>
        <a:ln w="25400">
          <a:noFill/>
        </a:ln>
      </c:spPr>
    </c:plotArea>
    <c:legend>
      <c:legendPos val="b"/>
      <c:layout>
        <c:manualLayout>
          <c:xMode val="edge"/>
          <c:yMode val="edge"/>
          <c:x val="0.0979850762808382"/>
          <c:y val="0.903468387025098"/>
          <c:w val="0.735300117560452"/>
          <c:h val="0.0542101290597203"/>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7789293919958"/>
          <c:y val="0.034375"/>
          <c:w val="0.963221070608004"/>
          <c:h val="0.595016100361609"/>
        </c:manualLayout>
      </c:layout>
      <c:barChart>
        <c:barDir val="col"/>
        <c:grouping val="clustered"/>
        <c:varyColors val="0"/>
        <c:ser>
          <c:idx val="0"/>
          <c:order val="0"/>
          <c:tx>
            <c:strRef>
              <c:f>Feuil1!$B$1</c:f>
              <c:strCache>
                <c:ptCount val="1"/>
                <c:pt idx="0">
                  <c:v>LGBT (n=909)</c:v>
                </c:pt>
              </c:strCache>
            </c:strRef>
          </c:tx>
          <c:spPr>
            <a:solidFill>
              <a:srgbClr val="C3D69B"/>
            </a:solidFill>
          </c:spPr>
          <c:invertIfNegative val="0"/>
          <c:dLbls>
            <c:dLbl>
              <c:idx val="1"/>
              <c:layout>
                <c:manualLayout>
                  <c:x val="-0.00302659182643854"/>
                  <c:y val="-0.00568933200970502"/>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Feuil1!$A$2:$A$12</c:f>
              <c:strCache>
                <c:ptCount val="11"/>
                <c:pt idx="0">
                  <c:v>Organisations that support research, disease prevention and assistance for the sick</c:v>
                </c:pt>
                <c:pt idx="1">
                  <c:v>Organisations aimed at helping people in difficulty</c:v>
                </c:pt>
                <c:pt idx="2">
                  <c:v>LGBTQ rights</c:v>
                </c:pt>
                <c:pt idx="3">
                  <c:v>Animal protection</c:v>
                </c:pt>
                <c:pt idx="4">
                  <c:v>Environment</c:v>
                </c:pt>
                <c:pt idx="5">
                  <c:v>Politicised movements around social justice</c:v>
                </c:pt>
                <c:pt idx="6">
                  <c:v>International aid and development programmes</c:v>
                </c:pt>
                <c:pt idx="7">
                  <c:v>Organisations in the arts</c:v>
                </c:pt>
                <c:pt idx="8">
                  <c:v>Women’s rights</c:v>
                </c:pt>
                <c:pt idx="9">
                  <c:v>Nationwide programmes that fight against poverty</c:v>
                </c:pt>
                <c:pt idx="10">
                  <c:v>Religious organisations</c:v>
                </c:pt>
              </c:strCache>
            </c:strRef>
          </c:cat>
          <c:val>
            <c:numRef>
              <c:f>Feuil1!$B$2:$B$12</c:f>
              <c:numCache>
                <c:formatCode>0%</c:formatCode>
                <c:ptCount val="11"/>
                <c:pt idx="0">
                  <c:v>0.44</c:v>
                </c:pt>
                <c:pt idx="1">
                  <c:v>0.39</c:v>
                </c:pt>
                <c:pt idx="2">
                  <c:v>0.35</c:v>
                </c:pt>
                <c:pt idx="3">
                  <c:v>0.24</c:v>
                </c:pt>
                <c:pt idx="4">
                  <c:v>0.24</c:v>
                </c:pt>
                <c:pt idx="5">
                  <c:v>0.19</c:v>
                </c:pt>
                <c:pt idx="6">
                  <c:v>0.17</c:v>
                </c:pt>
                <c:pt idx="7">
                  <c:v>0.17</c:v>
                </c:pt>
                <c:pt idx="8">
                  <c:v>0.16</c:v>
                </c:pt>
                <c:pt idx="9">
                  <c:v>0.15</c:v>
                </c:pt>
                <c:pt idx="10">
                  <c:v>0.1</c:v>
                </c:pt>
              </c:numCache>
            </c:numRef>
          </c:val>
        </c:ser>
        <c:ser>
          <c:idx val="1"/>
          <c:order val="1"/>
          <c:tx>
            <c:strRef>
              <c:f>Feuil1!$C$1</c:f>
              <c:strCache>
                <c:ptCount val="1"/>
                <c:pt idx="0">
                  <c:v>Hetero cisgender (n=461)</c:v>
                </c:pt>
              </c:strCache>
            </c:strRef>
          </c:tx>
          <c:spPr>
            <a:solidFill>
              <a:srgbClr val="7F7F7F"/>
            </a:solidFill>
          </c:spPr>
          <c:invertIfNegative val="0"/>
          <c:dLbls>
            <c:dLbl>
              <c:idx val="1"/>
              <c:layout>
                <c:manualLayout>
                  <c:x val="0.00302659182643854"/>
                  <c:y val="-0.00568933200970502"/>
                </c:manualLayout>
              </c:layout>
              <c:showLegendKey val="0"/>
              <c:showVal val="1"/>
              <c:showCatName val="0"/>
              <c:showSerName val="0"/>
              <c:showPercent val="0"/>
              <c:showBubbleSize val="0"/>
            </c:dLbl>
            <c:dLbl>
              <c:idx val="3"/>
              <c:layout>
                <c:manualLayout>
                  <c:x val="0.00605318365287708"/>
                  <c:y val="0.0"/>
                </c:manualLayout>
              </c:layout>
              <c:showLegendKey val="0"/>
              <c:showVal val="1"/>
              <c:showCatName val="0"/>
              <c:showSerName val="0"/>
              <c:showPercent val="0"/>
              <c:showBubbleSize val="0"/>
            </c:dLbl>
            <c:dLbl>
              <c:idx val="6"/>
              <c:layout>
                <c:manualLayout>
                  <c:x val="0.00151329591321927"/>
                  <c:y val="0.0"/>
                </c:manualLayout>
              </c:layout>
              <c:showLegendKey val="0"/>
              <c:showVal val="1"/>
              <c:showCatName val="0"/>
              <c:showSerName val="0"/>
              <c:showPercent val="0"/>
              <c:showBubbleSize val="0"/>
            </c:dLbl>
            <c:dLbl>
              <c:idx val="9"/>
              <c:layout>
                <c:manualLayout>
                  <c:x val="0.00302659182643854"/>
                  <c:y val="0.00284466600485256"/>
                </c:manualLayout>
              </c:layout>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Feuil1!$A$2:$A$12</c:f>
              <c:strCache>
                <c:ptCount val="11"/>
                <c:pt idx="0">
                  <c:v>Organisations that support research, disease prevention and assistance for the sick</c:v>
                </c:pt>
                <c:pt idx="1">
                  <c:v>Organisations aimed at helping people in difficulty</c:v>
                </c:pt>
                <c:pt idx="2">
                  <c:v>LGBTQ rights</c:v>
                </c:pt>
                <c:pt idx="3">
                  <c:v>Animal protection</c:v>
                </c:pt>
                <c:pt idx="4">
                  <c:v>Environment</c:v>
                </c:pt>
                <c:pt idx="5">
                  <c:v>Politicised movements around social justice</c:v>
                </c:pt>
                <c:pt idx="6">
                  <c:v>International aid and development programmes</c:v>
                </c:pt>
                <c:pt idx="7">
                  <c:v>Organisations in the arts</c:v>
                </c:pt>
                <c:pt idx="8">
                  <c:v>Women’s rights</c:v>
                </c:pt>
                <c:pt idx="9">
                  <c:v>Nationwide programmes that fight against poverty</c:v>
                </c:pt>
                <c:pt idx="10">
                  <c:v>Religious organisations</c:v>
                </c:pt>
              </c:strCache>
            </c:strRef>
          </c:cat>
          <c:val>
            <c:numRef>
              <c:f>Feuil1!$C$2:$C$12</c:f>
              <c:numCache>
                <c:formatCode>0%</c:formatCode>
                <c:ptCount val="11"/>
                <c:pt idx="0">
                  <c:v>0.54</c:v>
                </c:pt>
                <c:pt idx="1">
                  <c:v>0.41</c:v>
                </c:pt>
                <c:pt idx="2">
                  <c:v>0.01</c:v>
                </c:pt>
                <c:pt idx="3">
                  <c:v>0.25</c:v>
                </c:pt>
                <c:pt idx="4">
                  <c:v>0.15</c:v>
                </c:pt>
                <c:pt idx="5">
                  <c:v>0.05</c:v>
                </c:pt>
                <c:pt idx="6">
                  <c:v>0.12</c:v>
                </c:pt>
                <c:pt idx="7">
                  <c:v>0.07</c:v>
                </c:pt>
                <c:pt idx="8">
                  <c:v>0.05</c:v>
                </c:pt>
                <c:pt idx="9">
                  <c:v>0.16</c:v>
                </c:pt>
                <c:pt idx="10">
                  <c:v>0.2</c:v>
                </c:pt>
              </c:numCache>
            </c:numRef>
          </c:val>
        </c:ser>
        <c:dLbls>
          <c:showLegendKey val="0"/>
          <c:showVal val="0"/>
          <c:showCatName val="0"/>
          <c:showSerName val="0"/>
          <c:showPercent val="0"/>
          <c:showBubbleSize val="0"/>
        </c:dLbls>
        <c:gapWidth val="150"/>
        <c:axId val="-2060475864"/>
        <c:axId val="-2060472600"/>
      </c:barChart>
      <c:catAx>
        <c:axId val="-2060475864"/>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060472600"/>
        <c:crosses val="autoZero"/>
        <c:auto val="1"/>
        <c:lblAlgn val="ctr"/>
        <c:lblOffset val="100"/>
        <c:noMultiLvlLbl val="0"/>
      </c:catAx>
      <c:valAx>
        <c:axId val="-2060472600"/>
        <c:scaling>
          <c:orientation val="minMax"/>
        </c:scaling>
        <c:delete val="1"/>
        <c:axPos val="l"/>
        <c:numFmt formatCode="0%" sourceLinked="1"/>
        <c:majorTickMark val="out"/>
        <c:minorTickMark val="none"/>
        <c:tickLblPos val="nextTo"/>
        <c:crossAx val="-2060475864"/>
        <c:crosses val="autoZero"/>
        <c:crossBetween val="between"/>
      </c:valAx>
      <c:spPr>
        <a:noFill/>
        <a:ln w="25400">
          <a:noFill/>
        </a:ln>
      </c:spPr>
    </c:plotArea>
    <c:legend>
      <c:legendPos val="b"/>
      <c:layout>
        <c:manualLayout>
          <c:xMode val="edge"/>
          <c:yMode val="edge"/>
          <c:x val="0.123711106805566"/>
          <c:y val="0.889245057000835"/>
          <c:w val="0.735300117560452"/>
          <c:h val="0.0542101290597203"/>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71851507239936"/>
          <c:h val="0.656635334645669"/>
        </c:manualLayout>
      </c:layout>
      <c:barChart>
        <c:barDir val="col"/>
        <c:grouping val="clustered"/>
        <c:varyColors val="0"/>
        <c:ser>
          <c:idx val="0"/>
          <c:order val="0"/>
          <c:tx>
            <c:strRef>
              <c:f>Feuil1!$B$1</c:f>
              <c:strCache>
                <c:ptCount val="1"/>
                <c:pt idx="0">
                  <c:v>LGBT (n=1448)</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Less than 15 years old</c:v>
                </c:pt>
                <c:pt idx="1">
                  <c:v>Between 15 and 17 years old</c:v>
                </c:pt>
                <c:pt idx="2">
                  <c:v>Between 18 and 24 years old</c:v>
                </c:pt>
                <c:pt idx="3">
                  <c:v>25 or over</c:v>
                </c:pt>
              </c:strCache>
            </c:strRef>
          </c:cat>
          <c:val>
            <c:numRef>
              <c:f>Feuil1!$B$2:$B$5</c:f>
              <c:numCache>
                <c:formatCode>0%</c:formatCode>
                <c:ptCount val="4"/>
                <c:pt idx="0">
                  <c:v>0.29</c:v>
                </c:pt>
                <c:pt idx="1">
                  <c:v>0.29</c:v>
                </c:pt>
                <c:pt idx="2">
                  <c:v>0.32</c:v>
                </c:pt>
                <c:pt idx="3">
                  <c:v>0.09</c:v>
                </c:pt>
              </c:numCache>
            </c:numRef>
          </c:val>
        </c:ser>
        <c:ser>
          <c:idx val="1"/>
          <c:order val="1"/>
          <c:tx>
            <c:strRef>
              <c:f>Feuil1!$C$1</c:f>
              <c:strCache>
                <c:ptCount val="1"/>
                <c:pt idx="0">
                  <c:v>Hetero cisgender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Less than 15 years old</c:v>
                </c:pt>
                <c:pt idx="1">
                  <c:v>Between 15 and 17 years old</c:v>
                </c:pt>
                <c:pt idx="2">
                  <c:v>Between 18 and 24 years old</c:v>
                </c:pt>
                <c:pt idx="3">
                  <c:v>25 or over</c:v>
                </c:pt>
              </c:strCache>
            </c:strRef>
          </c:cat>
          <c:val>
            <c:numRef>
              <c:f>Feuil1!$C$2:$C$5</c:f>
              <c:numCache>
                <c:formatCode>0%</c:formatCode>
                <c:ptCount val="4"/>
                <c:pt idx="0">
                  <c:v>0.09</c:v>
                </c:pt>
                <c:pt idx="1">
                  <c:v>0.36</c:v>
                </c:pt>
                <c:pt idx="2">
                  <c:v>0.47</c:v>
                </c:pt>
                <c:pt idx="3">
                  <c:v>0.09</c:v>
                </c:pt>
              </c:numCache>
            </c:numRef>
          </c:val>
        </c:ser>
        <c:dLbls>
          <c:showLegendKey val="0"/>
          <c:showVal val="0"/>
          <c:showCatName val="0"/>
          <c:showSerName val="0"/>
          <c:showPercent val="0"/>
          <c:showBubbleSize val="0"/>
        </c:dLbls>
        <c:gapWidth val="150"/>
        <c:axId val="-2061475064"/>
        <c:axId val="-2061471800"/>
      </c:barChart>
      <c:catAx>
        <c:axId val="-2061475064"/>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61471800"/>
        <c:crosses val="autoZero"/>
        <c:auto val="1"/>
        <c:lblAlgn val="ctr"/>
        <c:lblOffset val="100"/>
        <c:noMultiLvlLbl val="0"/>
      </c:catAx>
      <c:valAx>
        <c:axId val="-2061471800"/>
        <c:scaling>
          <c:orientation val="minMax"/>
        </c:scaling>
        <c:delete val="1"/>
        <c:axPos val="l"/>
        <c:numFmt formatCode="0%" sourceLinked="1"/>
        <c:majorTickMark val="out"/>
        <c:minorTickMark val="none"/>
        <c:tickLblPos val="nextTo"/>
        <c:crossAx val="-2061475064"/>
        <c:crosses val="autoZero"/>
        <c:crossBetween val="between"/>
      </c:valAx>
      <c:spPr>
        <a:noFill/>
        <a:ln w="25400">
          <a:noFill/>
        </a:ln>
      </c:spPr>
    </c:plotArea>
    <c:legend>
      <c:legendPos val="b"/>
      <c:layout>
        <c:manualLayout>
          <c:xMode val="edge"/>
          <c:yMode val="edge"/>
          <c:x val="0.0461872549140631"/>
          <c:y val="0.87045595472441"/>
          <c:w val="0.84067048105766"/>
          <c:h val="0.0607940452755905"/>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71851507239936"/>
          <c:h val="0.656635334645669"/>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Yes</c:v>
                </c:pt>
                <c:pt idx="1">
                  <c:v>No</c:v>
                </c:pt>
              </c:strCache>
            </c:strRef>
          </c:cat>
          <c:val>
            <c:numRef>
              <c:f>Feuil1!$B$2:$B$3</c:f>
              <c:numCache>
                <c:formatCode>0%</c:formatCode>
                <c:ptCount val="2"/>
                <c:pt idx="0">
                  <c:v>0.51</c:v>
                </c:pt>
                <c:pt idx="1">
                  <c:v>0.49</c:v>
                </c:pt>
              </c:numCache>
            </c:numRef>
          </c:val>
        </c:ser>
        <c:ser>
          <c:idx val="1"/>
          <c:order val="1"/>
          <c:tx>
            <c:strRef>
              <c:f>Feuil1!$C$1</c:f>
              <c:strCache>
                <c:ptCount val="1"/>
                <c:pt idx="0">
                  <c:v>Hetero cisgender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Yes</c:v>
                </c:pt>
                <c:pt idx="1">
                  <c:v>No</c:v>
                </c:pt>
              </c:strCache>
            </c:strRef>
          </c:cat>
          <c:val>
            <c:numRef>
              <c:f>Feuil1!$C$2:$C$3</c:f>
              <c:numCache>
                <c:formatCode>0%</c:formatCode>
                <c:ptCount val="2"/>
                <c:pt idx="0">
                  <c:v>0.68</c:v>
                </c:pt>
                <c:pt idx="1">
                  <c:v>0.32</c:v>
                </c:pt>
              </c:numCache>
            </c:numRef>
          </c:val>
        </c:ser>
        <c:dLbls>
          <c:showLegendKey val="0"/>
          <c:showVal val="0"/>
          <c:showCatName val="0"/>
          <c:showSerName val="0"/>
          <c:showPercent val="0"/>
          <c:showBubbleSize val="0"/>
        </c:dLbls>
        <c:gapWidth val="150"/>
        <c:axId val="-2059276584"/>
        <c:axId val="-2059273320"/>
      </c:barChart>
      <c:catAx>
        <c:axId val="-2059276584"/>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9273320"/>
        <c:crosses val="autoZero"/>
        <c:auto val="1"/>
        <c:lblAlgn val="ctr"/>
        <c:lblOffset val="100"/>
        <c:noMultiLvlLbl val="0"/>
      </c:catAx>
      <c:valAx>
        <c:axId val="-2059273320"/>
        <c:scaling>
          <c:orientation val="minMax"/>
        </c:scaling>
        <c:delete val="1"/>
        <c:axPos val="l"/>
        <c:numFmt formatCode="0%" sourceLinked="1"/>
        <c:majorTickMark val="out"/>
        <c:minorTickMark val="none"/>
        <c:tickLblPos val="nextTo"/>
        <c:crossAx val="-2059276584"/>
        <c:crosses val="autoZero"/>
        <c:crossBetween val="between"/>
      </c:valAx>
      <c:spPr>
        <a:noFill/>
        <a:ln w="25400">
          <a:noFill/>
        </a:ln>
      </c:spPr>
    </c:plotArea>
    <c:legend>
      <c:legendPos val="b"/>
      <c:layout>
        <c:manualLayout>
          <c:xMode val="edge"/>
          <c:yMode val="edge"/>
          <c:x val="0.0674168919502772"/>
          <c:y val="0.83295595472441"/>
          <c:w val="0.786779863965732"/>
          <c:h val="0.0607940452755905"/>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71851507239936"/>
          <c:h val="0.656635334645669"/>
        </c:manualLayout>
      </c:layout>
      <c:barChart>
        <c:barDir val="col"/>
        <c:grouping val="clustered"/>
        <c:varyColors val="0"/>
        <c:ser>
          <c:idx val="0"/>
          <c:order val="0"/>
          <c:tx>
            <c:strRef>
              <c:f>Feuil1!$B$1</c:f>
              <c:strCache>
                <c:ptCount val="1"/>
                <c:pt idx="0">
                  <c:v>LGBT (n=927)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Yes</c:v>
                </c:pt>
                <c:pt idx="1">
                  <c:v>No</c:v>
                </c:pt>
              </c:strCache>
            </c:strRef>
          </c:cat>
          <c:val>
            <c:numRef>
              <c:f>Feuil1!$B$2:$B$3</c:f>
              <c:numCache>
                <c:formatCode>0%</c:formatCode>
                <c:ptCount val="2"/>
                <c:pt idx="0">
                  <c:v>0.24</c:v>
                </c:pt>
                <c:pt idx="1">
                  <c:v>0.76</c:v>
                </c:pt>
              </c:numCache>
            </c:numRef>
          </c:val>
        </c:ser>
        <c:ser>
          <c:idx val="1"/>
          <c:order val="1"/>
          <c:tx>
            <c:strRef>
              <c:f>Feuil1!$C$1</c:f>
              <c:strCache>
                <c:ptCount val="1"/>
                <c:pt idx="0">
                  <c:v>Hetero cisgender (n=506)</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Yes</c:v>
                </c:pt>
                <c:pt idx="1">
                  <c:v>No</c:v>
                </c:pt>
              </c:strCache>
            </c:strRef>
          </c:cat>
          <c:val>
            <c:numRef>
              <c:f>Feuil1!$C$2:$C$3</c:f>
              <c:numCache>
                <c:formatCode>0%</c:formatCode>
                <c:ptCount val="2"/>
                <c:pt idx="0">
                  <c:v>0.04</c:v>
                </c:pt>
                <c:pt idx="1">
                  <c:v>0.96</c:v>
                </c:pt>
              </c:numCache>
            </c:numRef>
          </c:val>
        </c:ser>
        <c:dLbls>
          <c:showLegendKey val="0"/>
          <c:showVal val="0"/>
          <c:showCatName val="0"/>
          <c:showSerName val="0"/>
          <c:showPercent val="0"/>
          <c:showBubbleSize val="0"/>
        </c:dLbls>
        <c:gapWidth val="150"/>
        <c:axId val="-2058823832"/>
        <c:axId val="-2058820568"/>
      </c:barChart>
      <c:catAx>
        <c:axId val="-2058823832"/>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8820568"/>
        <c:crosses val="autoZero"/>
        <c:auto val="1"/>
        <c:lblAlgn val="ctr"/>
        <c:lblOffset val="100"/>
        <c:noMultiLvlLbl val="0"/>
      </c:catAx>
      <c:valAx>
        <c:axId val="-2058820568"/>
        <c:scaling>
          <c:orientation val="minMax"/>
        </c:scaling>
        <c:delete val="1"/>
        <c:axPos val="l"/>
        <c:numFmt formatCode="0%" sourceLinked="1"/>
        <c:majorTickMark val="out"/>
        <c:minorTickMark val="none"/>
        <c:tickLblPos val="nextTo"/>
        <c:crossAx val="-2058823832"/>
        <c:crosses val="autoZero"/>
        <c:crossBetween val="between"/>
      </c:valAx>
      <c:spPr>
        <a:noFill/>
        <a:ln w="25400">
          <a:noFill/>
        </a:ln>
      </c:spPr>
    </c:plotArea>
    <c:legend>
      <c:legendPos val="b"/>
      <c:layout>
        <c:manualLayout>
          <c:xMode val="edge"/>
          <c:yMode val="edge"/>
          <c:x val="0.360198146707979"/>
          <c:y val="0.798580954724409"/>
          <c:w val="0.532726302015825"/>
          <c:h val="0.0607940452755905"/>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71851507239936"/>
          <c:h val="0.656635334645669"/>
        </c:manualLayout>
      </c:layout>
      <c:barChart>
        <c:barDir val="col"/>
        <c:grouping val="clustered"/>
        <c:varyColors val="0"/>
        <c:ser>
          <c:idx val="0"/>
          <c:order val="0"/>
          <c:tx>
            <c:strRef>
              <c:f>Feuil1!$B$1</c:f>
              <c:strCache>
                <c:ptCount val="1"/>
                <c:pt idx="0">
                  <c:v>LGBT (n=880)</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…a long-term romantic/affective relationship</c:v>
                </c:pt>
                <c:pt idx="1">
                  <c:v>…a happy, fulfilling romantic life without focussing on the long term</c:v>
                </c:pt>
                <c:pt idx="2">
                  <c:v>…sexual experiences and adventures</c:v>
                </c:pt>
                <c:pt idx="3">
                  <c:v>None of these choices</c:v>
                </c:pt>
              </c:strCache>
            </c:strRef>
          </c:cat>
          <c:val>
            <c:numRef>
              <c:f>Feuil1!$B$2:$B$5</c:f>
              <c:numCache>
                <c:formatCode>0%</c:formatCode>
                <c:ptCount val="4"/>
                <c:pt idx="0">
                  <c:v>0.34</c:v>
                </c:pt>
                <c:pt idx="1">
                  <c:v>0.27</c:v>
                </c:pt>
                <c:pt idx="2">
                  <c:v>0.14</c:v>
                </c:pt>
                <c:pt idx="3">
                  <c:v>0.25</c:v>
                </c:pt>
              </c:numCache>
            </c:numRef>
          </c:val>
        </c:ser>
        <c:ser>
          <c:idx val="1"/>
          <c:order val="1"/>
          <c:tx>
            <c:strRef>
              <c:f>Feuil1!$C$1</c:f>
              <c:strCache>
                <c:ptCount val="1"/>
                <c:pt idx="0">
                  <c:v>Hetero cisgender (n=294)</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…a long-term romantic/affective relationship</c:v>
                </c:pt>
                <c:pt idx="1">
                  <c:v>…a happy, fulfilling romantic life without focussing on the long term</c:v>
                </c:pt>
                <c:pt idx="2">
                  <c:v>…sexual experiences and adventures</c:v>
                </c:pt>
                <c:pt idx="3">
                  <c:v>None of these choices</c:v>
                </c:pt>
              </c:strCache>
            </c:strRef>
          </c:cat>
          <c:val>
            <c:numRef>
              <c:f>Feuil1!$C$2:$C$5</c:f>
              <c:numCache>
                <c:formatCode>0%</c:formatCode>
                <c:ptCount val="4"/>
                <c:pt idx="0">
                  <c:v>0.33</c:v>
                </c:pt>
                <c:pt idx="1">
                  <c:v>0.15</c:v>
                </c:pt>
                <c:pt idx="2">
                  <c:v>0.05</c:v>
                </c:pt>
                <c:pt idx="3">
                  <c:v>0.47</c:v>
                </c:pt>
              </c:numCache>
            </c:numRef>
          </c:val>
        </c:ser>
        <c:dLbls>
          <c:showLegendKey val="0"/>
          <c:showVal val="0"/>
          <c:showCatName val="0"/>
          <c:showSerName val="0"/>
          <c:showPercent val="0"/>
          <c:showBubbleSize val="0"/>
        </c:dLbls>
        <c:gapWidth val="150"/>
        <c:axId val="-2060426104"/>
        <c:axId val="-2060422840"/>
      </c:barChart>
      <c:catAx>
        <c:axId val="-2060426104"/>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60422840"/>
        <c:crosses val="autoZero"/>
        <c:auto val="1"/>
        <c:lblAlgn val="ctr"/>
        <c:lblOffset val="100"/>
        <c:noMultiLvlLbl val="0"/>
      </c:catAx>
      <c:valAx>
        <c:axId val="-2060422840"/>
        <c:scaling>
          <c:orientation val="minMax"/>
        </c:scaling>
        <c:delete val="1"/>
        <c:axPos val="l"/>
        <c:numFmt formatCode="0%" sourceLinked="1"/>
        <c:majorTickMark val="out"/>
        <c:minorTickMark val="none"/>
        <c:tickLblPos val="nextTo"/>
        <c:crossAx val="-2060426104"/>
        <c:crosses val="autoZero"/>
        <c:crossBetween val="between"/>
      </c:valAx>
      <c:spPr>
        <a:noFill/>
        <a:ln w="25400">
          <a:noFill/>
        </a:ln>
      </c:spPr>
    </c:plotArea>
    <c:legend>
      <c:legendPos val="b"/>
      <c:layout>
        <c:manualLayout>
          <c:xMode val="edge"/>
          <c:yMode val="edge"/>
          <c:x val="0.0825798162344102"/>
          <c:y val="0.920455954724409"/>
          <c:w val="0.86913439658968"/>
          <c:h val="0.0607940452755905"/>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55935219180346"/>
          <c:h val="0.675135334645669"/>
        </c:manualLayout>
      </c:layout>
      <c:barChart>
        <c:barDir val="col"/>
        <c:grouping val="clustered"/>
        <c:varyColors val="0"/>
        <c:ser>
          <c:idx val="0"/>
          <c:order val="0"/>
          <c:tx>
            <c:strRef>
              <c:f>Feuil1!$B$1</c:f>
              <c:strCache>
                <c:ptCount val="1"/>
                <c:pt idx="0">
                  <c:v>LGBT (n=927)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Yes</c:v>
                </c:pt>
                <c:pt idx="1">
                  <c:v>No</c:v>
                </c:pt>
              </c:strCache>
            </c:strRef>
          </c:cat>
          <c:val>
            <c:numRef>
              <c:f>Feuil1!$B$2:$B$3</c:f>
              <c:numCache>
                <c:formatCode>0%</c:formatCode>
                <c:ptCount val="2"/>
                <c:pt idx="0">
                  <c:v>0.35</c:v>
                </c:pt>
                <c:pt idx="1">
                  <c:v>0.65</c:v>
                </c:pt>
              </c:numCache>
            </c:numRef>
          </c:val>
        </c:ser>
        <c:ser>
          <c:idx val="1"/>
          <c:order val="1"/>
          <c:tx>
            <c:strRef>
              <c:f>Feuil1!$C$1</c:f>
              <c:strCache>
                <c:ptCount val="1"/>
                <c:pt idx="0">
                  <c:v>Hetero cisgender (n=506)</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Yes</c:v>
                </c:pt>
                <c:pt idx="1">
                  <c:v>No</c:v>
                </c:pt>
              </c:strCache>
            </c:strRef>
          </c:cat>
          <c:val>
            <c:numRef>
              <c:f>Feuil1!$C$2:$C$3</c:f>
              <c:numCache>
                <c:formatCode>0%</c:formatCode>
                <c:ptCount val="2"/>
                <c:pt idx="0">
                  <c:v>0.63</c:v>
                </c:pt>
                <c:pt idx="1">
                  <c:v>0.37</c:v>
                </c:pt>
              </c:numCache>
            </c:numRef>
          </c:val>
        </c:ser>
        <c:dLbls>
          <c:showLegendKey val="0"/>
          <c:showVal val="0"/>
          <c:showCatName val="0"/>
          <c:showSerName val="0"/>
          <c:showPercent val="0"/>
          <c:showBubbleSize val="0"/>
        </c:dLbls>
        <c:gapWidth val="150"/>
        <c:axId val="-2055839992"/>
        <c:axId val="-2055836728"/>
      </c:barChart>
      <c:catAx>
        <c:axId val="-2055839992"/>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5836728"/>
        <c:crosses val="autoZero"/>
        <c:auto val="1"/>
        <c:lblAlgn val="ctr"/>
        <c:lblOffset val="100"/>
        <c:noMultiLvlLbl val="0"/>
      </c:catAx>
      <c:valAx>
        <c:axId val="-2055836728"/>
        <c:scaling>
          <c:orientation val="minMax"/>
        </c:scaling>
        <c:delete val="1"/>
        <c:axPos val="l"/>
        <c:numFmt formatCode="0%" sourceLinked="1"/>
        <c:majorTickMark val="out"/>
        <c:minorTickMark val="none"/>
        <c:tickLblPos val="nextTo"/>
        <c:crossAx val="-2055839992"/>
        <c:crosses val="autoZero"/>
        <c:crossBetween val="between"/>
      </c:valAx>
      <c:spPr>
        <a:noFill/>
        <a:ln w="25400">
          <a:noFill/>
        </a:ln>
      </c:spPr>
    </c:plotArea>
    <c:legend>
      <c:legendPos val="b"/>
      <c:layout>
        <c:manualLayout>
          <c:xMode val="edge"/>
          <c:yMode val="edge"/>
          <c:x val="0.108815626146077"/>
          <c:y val="0.819781072305098"/>
          <c:w val="0.775970614075743"/>
          <c:h val="0.067276566220311"/>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55935219180346"/>
          <c:h val="0.675135334645669"/>
        </c:manualLayout>
      </c:layout>
      <c:barChart>
        <c:barDir val="col"/>
        <c:grouping val="clustered"/>
        <c:varyColors val="0"/>
        <c:ser>
          <c:idx val="0"/>
          <c:order val="0"/>
          <c:tx>
            <c:strRef>
              <c:f>Feuil1!$B$1</c:f>
              <c:strCache>
                <c:ptCount val="1"/>
                <c:pt idx="0">
                  <c:v>LGBT (n=1475)</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Feuil1!$A$2:$A$4</c:f>
              <c:strCache>
                <c:ptCount val="3"/>
                <c:pt idx="0">
                  <c:v>Yes</c:v>
                </c:pt>
                <c:pt idx="1">
                  <c:v>No</c:v>
                </c:pt>
                <c:pt idx="2">
                  <c:v>Maybe</c:v>
                </c:pt>
              </c:strCache>
            </c:strRef>
          </c:cat>
          <c:val>
            <c:numRef>
              <c:f>Feuil1!$B$2:$B$4</c:f>
              <c:numCache>
                <c:formatCode>0%</c:formatCode>
                <c:ptCount val="3"/>
                <c:pt idx="0">
                  <c:v>0.38</c:v>
                </c:pt>
                <c:pt idx="1">
                  <c:v>0.23</c:v>
                </c:pt>
                <c:pt idx="2">
                  <c:v>0.39</c:v>
                </c:pt>
              </c:numCache>
            </c:numRef>
          </c:val>
        </c:ser>
        <c:ser>
          <c:idx val="1"/>
          <c:order val="1"/>
          <c:tx>
            <c:strRef>
              <c:f>Feuil1!$C$1</c:f>
              <c:strCache>
                <c:ptCount val="1"/>
                <c:pt idx="0">
                  <c:v>Hetero cisgender (n=433)</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Feuil1!$A$2:$A$4</c:f>
              <c:strCache>
                <c:ptCount val="3"/>
                <c:pt idx="0">
                  <c:v>Yes</c:v>
                </c:pt>
                <c:pt idx="1">
                  <c:v>No</c:v>
                </c:pt>
                <c:pt idx="2">
                  <c:v>Maybe</c:v>
                </c:pt>
              </c:strCache>
            </c:strRef>
          </c:cat>
          <c:val>
            <c:numRef>
              <c:f>Feuil1!$C$2:$C$4</c:f>
              <c:numCache>
                <c:formatCode>0%</c:formatCode>
                <c:ptCount val="3"/>
                <c:pt idx="0">
                  <c:v>0.53</c:v>
                </c:pt>
                <c:pt idx="1">
                  <c:v>0.14</c:v>
                </c:pt>
                <c:pt idx="2">
                  <c:v>0.32</c:v>
                </c:pt>
              </c:numCache>
            </c:numRef>
          </c:val>
        </c:ser>
        <c:dLbls>
          <c:showLegendKey val="0"/>
          <c:showVal val="0"/>
          <c:showCatName val="0"/>
          <c:showSerName val="0"/>
          <c:showPercent val="0"/>
          <c:showBubbleSize val="0"/>
        </c:dLbls>
        <c:gapWidth val="150"/>
        <c:axId val="-2055788216"/>
        <c:axId val="-2055784952"/>
      </c:barChart>
      <c:catAx>
        <c:axId val="-205578821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5784952"/>
        <c:crosses val="autoZero"/>
        <c:auto val="1"/>
        <c:lblAlgn val="ctr"/>
        <c:lblOffset val="100"/>
        <c:noMultiLvlLbl val="0"/>
      </c:catAx>
      <c:valAx>
        <c:axId val="-2055784952"/>
        <c:scaling>
          <c:orientation val="minMax"/>
        </c:scaling>
        <c:delete val="1"/>
        <c:axPos val="l"/>
        <c:numFmt formatCode="0%" sourceLinked="1"/>
        <c:majorTickMark val="out"/>
        <c:minorTickMark val="none"/>
        <c:tickLblPos val="nextTo"/>
        <c:crossAx val="-2055788216"/>
        <c:crosses val="autoZero"/>
        <c:crossBetween val="between"/>
      </c:valAx>
      <c:spPr>
        <a:noFill/>
        <a:ln w="25400">
          <a:noFill/>
        </a:ln>
      </c:spPr>
    </c:plotArea>
    <c:legend>
      <c:legendPos val="b"/>
      <c:layout>
        <c:manualLayout>
          <c:xMode val="edge"/>
          <c:yMode val="edge"/>
          <c:x val="0.144003975754547"/>
          <c:y val="0.819781072305098"/>
          <c:w val="0.759975909708257"/>
          <c:h val="0.067276566220311"/>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
          <c:y val="0.0231150158559052"/>
          <c:w val="0.521652513081136"/>
          <c:h val="0.883015731783248"/>
        </c:manualLayout>
      </c:layout>
      <c:barChart>
        <c:barDir val="bar"/>
        <c:grouping val="stacked"/>
        <c:varyColors val="0"/>
        <c:ser>
          <c:idx val="0"/>
          <c:order val="0"/>
          <c:tx>
            <c:strRef>
              <c:f>Feuil1!$B$1</c:f>
              <c:strCache>
                <c:ptCount val="1"/>
                <c:pt idx="0">
                  <c:v>Yes, totally</c:v>
                </c:pt>
              </c:strCache>
            </c:strRef>
          </c:tx>
          <c:spPr>
            <a:solidFill>
              <a:schemeClr val="accent3">
                <a:lumMod val="75000"/>
              </a:schemeClr>
            </a:solidFill>
          </c:spPr>
          <c:invertIfNegative val="0"/>
          <c:dLbls>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0.00771605032031324"/>
                  <c:y val="0.0"/>
                </c:manualLayout>
              </c:layout>
              <c:dLblPos val="ctr"/>
              <c:showLegendKey val="0"/>
              <c:showVal val="1"/>
              <c:showCatName val="0"/>
              <c:showSerName val="0"/>
              <c:showPercent val="0"/>
              <c:showBubbleSize val="0"/>
            </c:dLbl>
            <c:dLbl>
              <c:idx val="16"/>
              <c:layout>
                <c:manualLayout>
                  <c:x val="0.00771605032031324"/>
                  <c:y val="0.0"/>
                </c:manualLayout>
              </c:layout>
              <c:dLblPos val="ctr"/>
              <c:showLegendKey val="0"/>
              <c:showVal val="1"/>
              <c:showCatName val="0"/>
              <c:showSerName val="0"/>
              <c:showPercent val="0"/>
              <c:showBubbleSize val="0"/>
            </c:dLbl>
            <c:dLbl>
              <c:idx val="17"/>
              <c:layout>
                <c:manualLayout>
                  <c:x val="0.00617284025625058"/>
                  <c:y val="9.50620746134456E-17"/>
                </c:manualLayout>
              </c:layout>
              <c:dLblPos val="ctr"/>
              <c:showLegendKey val="0"/>
              <c:showVal val="1"/>
              <c:showCatName val="0"/>
              <c:showSerName val="0"/>
              <c:showPercent val="0"/>
              <c:showBubbleSize val="0"/>
            </c:dLbl>
            <c:dLbl>
              <c:idx val="18"/>
              <c:layout>
                <c:manualLayout>
                  <c:x val="0.00771605032031335"/>
                  <c:y val="0.0"/>
                </c:manualLayout>
              </c:layout>
              <c:dLblPos val="ctr"/>
              <c:showLegendKey val="0"/>
              <c:showVal val="1"/>
              <c:showCatName val="0"/>
              <c:showSerName val="0"/>
              <c:showPercent val="0"/>
              <c:showBubbleSize val="0"/>
            </c:dLbl>
            <c:dLbl>
              <c:idx val="19"/>
              <c:layout>
                <c:manualLayout>
                  <c:x val="0.0169753107046893"/>
                  <c:y val="2.0414425077733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Your circle of friends (n=1881)</c:v>
                </c:pt>
                <c:pt idx="1">
                  <c:v>Your immediate family circle (parents, brothers, sisters) (n=1876)</c:v>
                </c:pt>
                <c:pt idx="2">
                  <c:v>Your spouse / partner, your children (n=917)</c:v>
                </c:pt>
                <c:pt idx="3">
                  <c:v>Your extended family circle (uncles, aunts, cousins, grand-parents, etc.) (n=1856)</c:v>
                </c:pt>
                <c:pt idx="4">
                  <c:v>The management of the company you work for (n=1811)</c:v>
                </c:pt>
                <c:pt idx="5">
                  <c:v>Your coworkers (n=1834)</c:v>
                </c:pt>
                <c:pt idx="6">
                  <c:v>Your classmates (n=1442)</c:v>
                </c:pt>
                <c:pt idx="7">
                  <c:v>The staff at your school / educational establishment (n=1411)</c:v>
                </c:pt>
              </c:strCache>
            </c:strRef>
          </c:cat>
          <c:val>
            <c:numRef>
              <c:f>Feuil1!$B$2:$B$9</c:f>
              <c:numCache>
                <c:formatCode>0%</c:formatCode>
                <c:ptCount val="8"/>
                <c:pt idx="0">
                  <c:v>0.64</c:v>
                </c:pt>
                <c:pt idx="1">
                  <c:v>0.59</c:v>
                </c:pt>
                <c:pt idx="2">
                  <c:v>0.55</c:v>
                </c:pt>
                <c:pt idx="3">
                  <c:v>0.39</c:v>
                </c:pt>
                <c:pt idx="4">
                  <c:v>0.32</c:v>
                </c:pt>
                <c:pt idx="5">
                  <c:v>0.3</c:v>
                </c:pt>
                <c:pt idx="6">
                  <c:v>0.28</c:v>
                </c:pt>
                <c:pt idx="7">
                  <c:v>0.25</c:v>
                </c:pt>
              </c:numCache>
            </c:numRef>
          </c:val>
        </c:ser>
        <c:ser>
          <c:idx val="1"/>
          <c:order val="1"/>
          <c:tx>
            <c:strRef>
              <c:f>Feuil1!$C$1</c:f>
              <c:strCache>
                <c:ptCount val="1"/>
                <c:pt idx="0">
                  <c:v>Yes, partially </c:v>
                </c:pt>
              </c:strCache>
            </c:strRef>
          </c:tx>
          <c:spPr>
            <a:solidFill>
              <a:srgbClr val="C3D69B"/>
            </a:solidFill>
          </c:spPr>
          <c:invertIfNegative val="0"/>
          <c:dLbls>
            <c:dLbl>
              <c:idx val="19"/>
              <c:layout>
                <c:manualLayout>
                  <c:x val="0.0154321006406266"/>
                  <c:y val="0.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Your circle of friends (n=1881)</c:v>
                </c:pt>
                <c:pt idx="1">
                  <c:v>Your immediate family circle (parents, brothers, sisters) (n=1876)</c:v>
                </c:pt>
                <c:pt idx="2">
                  <c:v>Your spouse / partner, your children (n=917)</c:v>
                </c:pt>
                <c:pt idx="3">
                  <c:v>Your extended family circle (uncles, aunts, cousins, grand-parents, etc.) (n=1856)</c:v>
                </c:pt>
                <c:pt idx="4">
                  <c:v>The management of the company you work for (n=1811)</c:v>
                </c:pt>
                <c:pt idx="5">
                  <c:v>Your coworkers (n=1834)</c:v>
                </c:pt>
                <c:pt idx="6">
                  <c:v>Your classmates (n=1442)</c:v>
                </c:pt>
                <c:pt idx="7">
                  <c:v>The staff at your school / educational establishment (n=1411)</c:v>
                </c:pt>
              </c:strCache>
            </c:strRef>
          </c:cat>
          <c:val>
            <c:numRef>
              <c:f>Feuil1!$C$2:$C$9</c:f>
              <c:numCache>
                <c:formatCode>0%</c:formatCode>
                <c:ptCount val="8"/>
                <c:pt idx="0">
                  <c:v>0.17</c:v>
                </c:pt>
                <c:pt idx="1">
                  <c:v>0.17</c:v>
                </c:pt>
                <c:pt idx="2">
                  <c:v>0.07</c:v>
                </c:pt>
                <c:pt idx="3">
                  <c:v>0.26</c:v>
                </c:pt>
                <c:pt idx="4">
                  <c:v>0.08</c:v>
                </c:pt>
                <c:pt idx="5">
                  <c:v>0.16</c:v>
                </c:pt>
                <c:pt idx="6">
                  <c:v>0.27</c:v>
                </c:pt>
                <c:pt idx="7">
                  <c:v>0.19</c:v>
                </c:pt>
              </c:numCache>
            </c:numRef>
          </c:val>
        </c:ser>
        <c:dLbls>
          <c:showLegendKey val="0"/>
          <c:showVal val="0"/>
          <c:showCatName val="0"/>
          <c:showSerName val="0"/>
          <c:showPercent val="0"/>
          <c:showBubbleSize val="0"/>
        </c:dLbls>
        <c:gapWidth val="60"/>
        <c:overlap val="100"/>
        <c:axId val="-2136854680"/>
        <c:axId val="-2136851560"/>
      </c:barChart>
      <c:catAx>
        <c:axId val="-2136854680"/>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36851560"/>
        <c:crosses val="autoZero"/>
        <c:auto val="1"/>
        <c:lblAlgn val="ctr"/>
        <c:lblOffset val="100"/>
        <c:noMultiLvlLbl val="0"/>
      </c:catAx>
      <c:valAx>
        <c:axId val="-2136851560"/>
        <c:scaling>
          <c:orientation val="minMax"/>
          <c:max val="1.1"/>
          <c:min val="0.0"/>
        </c:scaling>
        <c:delete val="1"/>
        <c:axPos val="t"/>
        <c:numFmt formatCode="0%" sourceLinked="1"/>
        <c:majorTickMark val="out"/>
        <c:minorTickMark val="none"/>
        <c:tickLblPos val="nextTo"/>
        <c:crossAx val="-2136854680"/>
        <c:crosses val="autoZero"/>
        <c:crossBetween val="between"/>
        <c:majorUnit val="0.2"/>
        <c:minorUnit val="0.02"/>
      </c:valAx>
    </c:plotArea>
    <c:legend>
      <c:legendPos val="b"/>
      <c:layout>
        <c:manualLayout>
          <c:xMode val="edge"/>
          <c:yMode val="edge"/>
          <c:x val="0.38480190395403"/>
          <c:y val="0.933714153882892"/>
          <c:w val="0.604980970323286"/>
          <c:h val="0.0491516196903292"/>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55935219180346"/>
          <c:h val="0.675135334645669"/>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Yes</c:v>
                </c:pt>
                <c:pt idx="1">
                  <c:v>No</c:v>
                </c:pt>
              </c:strCache>
            </c:strRef>
          </c:cat>
          <c:val>
            <c:numRef>
              <c:f>Feuil1!$B$2:$B$3</c:f>
              <c:numCache>
                <c:formatCode>0%</c:formatCode>
                <c:ptCount val="2"/>
                <c:pt idx="0">
                  <c:v>0.21</c:v>
                </c:pt>
                <c:pt idx="1">
                  <c:v>0.79</c:v>
                </c:pt>
              </c:numCache>
            </c:numRef>
          </c:val>
        </c:ser>
        <c:ser>
          <c:idx val="1"/>
          <c:order val="1"/>
          <c:tx>
            <c:strRef>
              <c:f>Feuil1!$C$1</c:f>
              <c:strCache>
                <c:ptCount val="1"/>
                <c:pt idx="0">
                  <c:v>Hetero cisgender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Yes</c:v>
                </c:pt>
                <c:pt idx="1">
                  <c:v>No</c:v>
                </c:pt>
              </c:strCache>
            </c:strRef>
          </c:cat>
          <c:val>
            <c:numRef>
              <c:f>Feuil1!$C$2:$C$3</c:f>
              <c:numCache>
                <c:formatCode>0%</c:formatCode>
                <c:ptCount val="2"/>
                <c:pt idx="0">
                  <c:v>0.54</c:v>
                </c:pt>
                <c:pt idx="1">
                  <c:v>0.46</c:v>
                </c:pt>
              </c:numCache>
            </c:numRef>
          </c:val>
        </c:ser>
        <c:dLbls>
          <c:showLegendKey val="0"/>
          <c:showVal val="0"/>
          <c:showCatName val="0"/>
          <c:showSerName val="0"/>
          <c:showPercent val="0"/>
          <c:showBubbleSize val="0"/>
        </c:dLbls>
        <c:gapWidth val="150"/>
        <c:axId val="-2056232664"/>
        <c:axId val="-2056229400"/>
      </c:barChart>
      <c:catAx>
        <c:axId val="-2056232664"/>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6229400"/>
        <c:crosses val="autoZero"/>
        <c:auto val="1"/>
        <c:lblAlgn val="ctr"/>
        <c:lblOffset val="100"/>
        <c:noMultiLvlLbl val="0"/>
      </c:catAx>
      <c:valAx>
        <c:axId val="-2056229400"/>
        <c:scaling>
          <c:orientation val="minMax"/>
        </c:scaling>
        <c:delete val="1"/>
        <c:axPos val="l"/>
        <c:numFmt formatCode="0%" sourceLinked="1"/>
        <c:majorTickMark val="out"/>
        <c:minorTickMark val="none"/>
        <c:tickLblPos val="nextTo"/>
        <c:crossAx val="-2056232664"/>
        <c:crosses val="autoZero"/>
        <c:crossBetween val="between"/>
      </c:valAx>
      <c:spPr>
        <a:noFill/>
        <a:ln w="25400">
          <a:noFill/>
        </a:ln>
      </c:spPr>
    </c:plotArea>
    <c:legend>
      <c:legendPos val="b"/>
      <c:layout>
        <c:manualLayout>
          <c:xMode val="edge"/>
          <c:yMode val="edge"/>
          <c:x val="0.108815626146077"/>
          <c:y val="0.792133535059558"/>
          <c:w val="0.775970614075743"/>
          <c:h val="0.067276566220311"/>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55935219180346"/>
          <c:h val="0.675135334645669"/>
        </c:manualLayout>
      </c:layout>
      <c:barChart>
        <c:barDir val="col"/>
        <c:grouping val="clustered"/>
        <c:varyColors val="0"/>
        <c:ser>
          <c:idx val="0"/>
          <c:order val="0"/>
          <c:tx>
            <c:strRef>
              <c:f>Feuil1!$B$1</c:f>
              <c:strCache>
                <c:ptCount val="1"/>
                <c:pt idx="0">
                  <c:v>LGBT (n=1661)</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Feuil1!$A$2:$A$4</c:f>
              <c:strCache>
                <c:ptCount val="3"/>
                <c:pt idx="0">
                  <c:v>Yes</c:v>
                </c:pt>
                <c:pt idx="1">
                  <c:v>No</c:v>
                </c:pt>
                <c:pt idx="2">
                  <c:v>Maybe</c:v>
                </c:pt>
              </c:strCache>
            </c:strRef>
          </c:cat>
          <c:val>
            <c:numRef>
              <c:f>Feuil1!$B$2:$B$4</c:f>
              <c:numCache>
                <c:formatCode>0%</c:formatCode>
                <c:ptCount val="3"/>
                <c:pt idx="0">
                  <c:v>0.19</c:v>
                </c:pt>
                <c:pt idx="1">
                  <c:v>0.52</c:v>
                </c:pt>
                <c:pt idx="2">
                  <c:v>0.29</c:v>
                </c:pt>
              </c:numCache>
            </c:numRef>
          </c:val>
        </c:ser>
        <c:ser>
          <c:idx val="1"/>
          <c:order val="1"/>
          <c:tx>
            <c:strRef>
              <c:f>Feuil1!$C$1</c:f>
              <c:strCache>
                <c:ptCount val="1"/>
                <c:pt idx="0">
                  <c:v>Hetero cisgender (n=470)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Feuil1!$A$2:$A$4</c:f>
              <c:strCache>
                <c:ptCount val="3"/>
                <c:pt idx="0">
                  <c:v>Yes</c:v>
                </c:pt>
                <c:pt idx="1">
                  <c:v>No</c:v>
                </c:pt>
                <c:pt idx="2">
                  <c:v>Maybe</c:v>
                </c:pt>
              </c:strCache>
            </c:strRef>
          </c:cat>
          <c:val>
            <c:numRef>
              <c:f>Feuil1!$C$2:$C$4</c:f>
              <c:numCache>
                <c:formatCode>0%</c:formatCode>
                <c:ptCount val="3"/>
                <c:pt idx="0">
                  <c:v>0.38</c:v>
                </c:pt>
                <c:pt idx="1">
                  <c:v>0.36</c:v>
                </c:pt>
                <c:pt idx="2">
                  <c:v>0.26</c:v>
                </c:pt>
              </c:numCache>
            </c:numRef>
          </c:val>
        </c:ser>
        <c:dLbls>
          <c:showLegendKey val="0"/>
          <c:showVal val="0"/>
          <c:showCatName val="0"/>
          <c:showSerName val="0"/>
          <c:showPercent val="0"/>
          <c:showBubbleSize val="0"/>
        </c:dLbls>
        <c:gapWidth val="150"/>
        <c:axId val="-2055070008"/>
        <c:axId val="-2055066744"/>
      </c:barChart>
      <c:catAx>
        <c:axId val="-2055070008"/>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5066744"/>
        <c:crosses val="autoZero"/>
        <c:auto val="1"/>
        <c:lblAlgn val="ctr"/>
        <c:lblOffset val="100"/>
        <c:noMultiLvlLbl val="0"/>
      </c:catAx>
      <c:valAx>
        <c:axId val="-2055066744"/>
        <c:scaling>
          <c:orientation val="minMax"/>
        </c:scaling>
        <c:delete val="1"/>
        <c:axPos val="l"/>
        <c:numFmt formatCode="0%" sourceLinked="1"/>
        <c:majorTickMark val="out"/>
        <c:minorTickMark val="none"/>
        <c:tickLblPos val="nextTo"/>
        <c:crossAx val="-2055070008"/>
        <c:crosses val="autoZero"/>
        <c:crossBetween val="between"/>
      </c:valAx>
      <c:spPr>
        <a:noFill/>
        <a:ln w="25400">
          <a:noFill/>
        </a:ln>
      </c:spPr>
    </c:plotArea>
    <c:legend>
      <c:legendPos val="b"/>
      <c:layout>
        <c:manualLayout>
          <c:xMode val="edge"/>
          <c:yMode val="edge"/>
          <c:x val="0.137606094007553"/>
          <c:y val="0.799396594197159"/>
          <c:w val="0.759975909708257"/>
          <c:h val="0.067276566220311"/>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71851507239936"/>
          <c:h val="0.656635334645669"/>
        </c:manualLayout>
      </c:layout>
      <c:barChart>
        <c:barDir val="col"/>
        <c:grouping val="clustered"/>
        <c:varyColors val="0"/>
        <c:ser>
          <c:idx val="0"/>
          <c:order val="0"/>
          <c:tx>
            <c:strRef>
              <c:f>Feuil1!$B$1</c:f>
              <c:strCache>
                <c:ptCount val="1"/>
                <c:pt idx="0">
                  <c:v>LGBT (n=927)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Very easy</c:v>
                </c:pt>
                <c:pt idx="1">
                  <c:v>Rather easy</c:v>
                </c:pt>
                <c:pt idx="2">
                  <c:v>Rather difficult</c:v>
                </c:pt>
                <c:pt idx="3">
                  <c:v>Very difficult</c:v>
                </c:pt>
              </c:strCache>
            </c:strRef>
          </c:cat>
          <c:val>
            <c:numRef>
              <c:f>Feuil1!$B$2:$B$5</c:f>
              <c:numCache>
                <c:formatCode>0%</c:formatCode>
                <c:ptCount val="4"/>
                <c:pt idx="0">
                  <c:v>0.38</c:v>
                </c:pt>
                <c:pt idx="1">
                  <c:v>0.46</c:v>
                </c:pt>
                <c:pt idx="2">
                  <c:v>0.14</c:v>
                </c:pt>
                <c:pt idx="3">
                  <c:v>0.02</c:v>
                </c:pt>
              </c:numCache>
            </c:numRef>
          </c:val>
        </c:ser>
        <c:ser>
          <c:idx val="1"/>
          <c:order val="1"/>
          <c:tx>
            <c:strRef>
              <c:f>Feuil1!$C$1</c:f>
              <c:strCache>
                <c:ptCount val="1"/>
                <c:pt idx="0">
                  <c:v>Hetero cisgender (n=506)</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Very easy</c:v>
                </c:pt>
                <c:pt idx="1">
                  <c:v>Rather easy</c:v>
                </c:pt>
                <c:pt idx="2">
                  <c:v>Rather difficult</c:v>
                </c:pt>
                <c:pt idx="3">
                  <c:v>Very difficult</c:v>
                </c:pt>
              </c:strCache>
            </c:strRef>
          </c:cat>
          <c:val>
            <c:numRef>
              <c:f>Feuil1!$C$2:$C$5</c:f>
              <c:numCache>
                <c:formatCode>0%</c:formatCode>
                <c:ptCount val="4"/>
                <c:pt idx="0">
                  <c:v>0.27</c:v>
                </c:pt>
                <c:pt idx="1">
                  <c:v>0.55</c:v>
                </c:pt>
                <c:pt idx="2">
                  <c:v>0.15</c:v>
                </c:pt>
                <c:pt idx="3">
                  <c:v>0.02</c:v>
                </c:pt>
              </c:numCache>
            </c:numRef>
          </c:val>
        </c:ser>
        <c:dLbls>
          <c:showLegendKey val="0"/>
          <c:showVal val="0"/>
          <c:showCatName val="0"/>
          <c:showSerName val="0"/>
          <c:showPercent val="0"/>
          <c:showBubbleSize val="0"/>
        </c:dLbls>
        <c:gapWidth val="150"/>
        <c:axId val="-2056285080"/>
        <c:axId val="-2056281816"/>
      </c:barChart>
      <c:catAx>
        <c:axId val="-2056285080"/>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6281816"/>
        <c:crosses val="autoZero"/>
        <c:auto val="1"/>
        <c:lblAlgn val="ctr"/>
        <c:lblOffset val="100"/>
        <c:noMultiLvlLbl val="0"/>
      </c:catAx>
      <c:valAx>
        <c:axId val="-2056281816"/>
        <c:scaling>
          <c:orientation val="minMax"/>
        </c:scaling>
        <c:delete val="1"/>
        <c:axPos val="l"/>
        <c:numFmt formatCode="0%" sourceLinked="1"/>
        <c:majorTickMark val="out"/>
        <c:minorTickMark val="none"/>
        <c:tickLblPos val="nextTo"/>
        <c:crossAx val="-2056285080"/>
        <c:crosses val="autoZero"/>
        <c:crossBetween val="between"/>
      </c:valAx>
      <c:spPr>
        <a:noFill/>
        <a:ln w="25400">
          <a:noFill/>
        </a:ln>
      </c:spPr>
    </c:plotArea>
    <c:legend>
      <c:legendPos val="b"/>
      <c:layout>
        <c:manualLayout>
          <c:xMode val="edge"/>
          <c:yMode val="edge"/>
          <c:x val="0.0531849341842676"/>
          <c:y val="0.85170595472441"/>
          <c:w val="0.860969151575751"/>
          <c:h val="0.0607940452755905"/>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71851507239936"/>
          <c:h val="0.656635334645669"/>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Feuil1!$A$2:$A$4</c:f>
              <c:strCache>
                <c:ptCount val="3"/>
                <c:pt idx="0">
                  <c:v>Yes</c:v>
                </c:pt>
                <c:pt idx="1">
                  <c:v>No</c:v>
                </c:pt>
                <c:pt idx="2">
                  <c:v>I have never had a romantic partner</c:v>
                </c:pt>
              </c:strCache>
            </c:strRef>
          </c:cat>
          <c:val>
            <c:numRef>
              <c:f>Feuil1!$B$2:$B$4</c:f>
              <c:numCache>
                <c:formatCode>0%</c:formatCode>
                <c:ptCount val="3"/>
                <c:pt idx="0">
                  <c:v>0.34</c:v>
                </c:pt>
                <c:pt idx="1">
                  <c:v>0.58</c:v>
                </c:pt>
                <c:pt idx="2">
                  <c:v>0.08</c:v>
                </c:pt>
              </c:numCache>
            </c:numRef>
          </c:val>
        </c:ser>
        <c:ser>
          <c:idx val="1"/>
          <c:order val="1"/>
          <c:tx>
            <c:strRef>
              <c:f>Feuil1!$C$1</c:f>
              <c:strCache>
                <c:ptCount val="1"/>
                <c:pt idx="0">
                  <c:v>Hetero cisgender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Feuil1!$A$2:$A$4</c:f>
              <c:strCache>
                <c:ptCount val="3"/>
                <c:pt idx="0">
                  <c:v>Yes</c:v>
                </c:pt>
                <c:pt idx="1">
                  <c:v>No</c:v>
                </c:pt>
                <c:pt idx="2">
                  <c:v>I have never had a romantic partner</c:v>
                </c:pt>
              </c:strCache>
            </c:strRef>
          </c:cat>
          <c:val>
            <c:numRef>
              <c:f>Feuil1!$C$2:$C$4</c:f>
              <c:numCache>
                <c:formatCode>0%</c:formatCode>
                <c:ptCount val="3"/>
                <c:pt idx="0">
                  <c:v>0.26</c:v>
                </c:pt>
                <c:pt idx="1">
                  <c:v>0.68</c:v>
                </c:pt>
                <c:pt idx="2">
                  <c:v>0.06</c:v>
                </c:pt>
              </c:numCache>
            </c:numRef>
          </c:val>
        </c:ser>
        <c:dLbls>
          <c:showLegendKey val="0"/>
          <c:showVal val="0"/>
          <c:showCatName val="0"/>
          <c:showSerName val="0"/>
          <c:showPercent val="0"/>
          <c:showBubbleSize val="0"/>
        </c:dLbls>
        <c:gapWidth val="150"/>
        <c:axId val="-2053901672"/>
        <c:axId val="-2053898408"/>
      </c:barChart>
      <c:catAx>
        <c:axId val="-2053901672"/>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3898408"/>
        <c:crosses val="autoZero"/>
        <c:auto val="1"/>
        <c:lblAlgn val="ctr"/>
        <c:lblOffset val="100"/>
        <c:noMultiLvlLbl val="0"/>
      </c:catAx>
      <c:valAx>
        <c:axId val="-2053898408"/>
        <c:scaling>
          <c:orientation val="minMax"/>
        </c:scaling>
        <c:delete val="1"/>
        <c:axPos val="l"/>
        <c:numFmt formatCode="0%" sourceLinked="1"/>
        <c:majorTickMark val="out"/>
        <c:minorTickMark val="none"/>
        <c:tickLblPos val="nextTo"/>
        <c:crossAx val="-2053901672"/>
        <c:crosses val="autoZero"/>
        <c:crossBetween val="between"/>
      </c:valAx>
      <c:spPr>
        <a:noFill/>
        <a:ln w="25400">
          <a:noFill/>
        </a:ln>
      </c:spPr>
    </c:plotArea>
    <c:legend>
      <c:legendPos val="b"/>
      <c:layout>
        <c:manualLayout>
          <c:xMode val="edge"/>
          <c:yMode val="edge"/>
          <c:x val="0.0968117740004197"/>
          <c:y val="0.920455954724409"/>
          <c:w val="0.82923913803816"/>
          <c:h val="0.0607940452755905"/>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71851507239936"/>
          <c:h val="0.656635334645669"/>
        </c:manualLayout>
      </c:layout>
      <c:barChart>
        <c:barDir val="col"/>
        <c:grouping val="clustered"/>
        <c:varyColors val="0"/>
        <c:ser>
          <c:idx val="0"/>
          <c:order val="0"/>
          <c:tx>
            <c:strRef>
              <c:f>Feuil1!$B$1</c:f>
              <c:strCache>
                <c:ptCount val="1"/>
                <c:pt idx="0">
                  <c:v>LGBT (n=1250)</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Salaried</c:v>
                </c:pt>
                <c:pt idx="1">
                  <c:v>Independent consultant / self-employed</c:v>
                </c:pt>
              </c:strCache>
            </c:strRef>
          </c:cat>
          <c:val>
            <c:numRef>
              <c:f>Feuil1!$B$2:$B$3</c:f>
              <c:numCache>
                <c:formatCode>0%</c:formatCode>
                <c:ptCount val="2"/>
                <c:pt idx="0">
                  <c:v>0.83</c:v>
                </c:pt>
                <c:pt idx="1">
                  <c:v>0.17</c:v>
                </c:pt>
              </c:numCache>
            </c:numRef>
          </c:val>
        </c:ser>
        <c:ser>
          <c:idx val="1"/>
          <c:order val="1"/>
          <c:tx>
            <c:strRef>
              <c:f>Feuil1!$C$1</c:f>
              <c:strCache>
                <c:ptCount val="1"/>
                <c:pt idx="0">
                  <c:v>Hetero cisgender (n=523)</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Salaried</c:v>
                </c:pt>
                <c:pt idx="1">
                  <c:v>Independent consultant / self-employed</c:v>
                </c:pt>
              </c:strCache>
            </c:strRef>
          </c:cat>
          <c:val>
            <c:numRef>
              <c:f>Feuil1!$C$2:$C$3</c:f>
              <c:numCache>
                <c:formatCode>0%</c:formatCode>
                <c:ptCount val="2"/>
                <c:pt idx="0">
                  <c:v>0.87</c:v>
                </c:pt>
                <c:pt idx="1">
                  <c:v>0.13</c:v>
                </c:pt>
              </c:numCache>
            </c:numRef>
          </c:val>
        </c:ser>
        <c:dLbls>
          <c:showLegendKey val="0"/>
          <c:showVal val="0"/>
          <c:showCatName val="0"/>
          <c:showSerName val="0"/>
          <c:showPercent val="0"/>
          <c:showBubbleSize val="0"/>
        </c:dLbls>
        <c:gapWidth val="150"/>
        <c:axId val="-2052940696"/>
        <c:axId val="-2052937432"/>
      </c:barChart>
      <c:catAx>
        <c:axId val="-205294069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2937432"/>
        <c:crosses val="autoZero"/>
        <c:auto val="1"/>
        <c:lblAlgn val="ctr"/>
        <c:lblOffset val="100"/>
        <c:noMultiLvlLbl val="0"/>
      </c:catAx>
      <c:valAx>
        <c:axId val="-2052937432"/>
        <c:scaling>
          <c:orientation val="minMax"/>
        </c:scaling>
        <c:delete val="1"/>
        <c:axPos val="l"/>
        <c:numFmt formatCode="0%" sourceLinked="1"/>
        <c:majorTickMark val="out"/>
        <c:minorTickMark val="none"/>
        <c:tickLblPos val="nextTo"/>
        <c:crossAx val="-2052940696"/>
        <c:crosses val="autoZero"/>
        <c:crossBetween val="between"/>
      </c:valAx>
      <c:spPr>
        <a:noFill/>
        <a:ln w="25400">
          <a:noFill/>
        </a:ln>
      </c:spPr>
    </c:plotArea>
    <c:legend>
      <c:legendPos val="b"/>
      <c:layout>
        <c:manualLayout>
          <c:xMode val="edge"/>
          <c:yMode val="edge"/>
          <c:x val="0.129472754056134"/>
          <c:y val="0.920455954724409"/>
          <c:w val="0.75738498191559"/>
          <c:h val="0.0607940452755905"/>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71851507239936"/>
          <c:h val="0.656635334645669"/>
        </c:manualLayout>
      </c:layout>
      <c:barChart>
        <c:barDir val="col"/>
        <c:grouping val="clustered"/>
        <c:varyColors val="0"/>
        <c:ser>
          <c:idx val="0"/>
          <c:order val="0"/>
          <c:tx>
            <c:strRef>
              <c:f>Feuil1!$B$1</c:f>
              <c:strCache>
                <c:ptCount val="1"/>
                <c:pt idx="0">
                  <c:v>LGBT (n=1050)</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Public sector</c:v>
                </c:pt>
                <c:pt idx="1">
                  <c:v>Private sector</c:v>
                </c:pt>
              </c:strCache>
            </c:strRef>
          </c:cat>
          <c:val>
            <c:numRef>
              <c:f>Feuil1!$B$2:$B$3</c:f>
              <c:numCache>
                <c:formatCode>0%</c:formatCode>
                <c:ptCount val="2"/>
                <c:pt idx="0">
                  <c:v>0.51</c:v>
                </c:pt>
                <c:pt idx="1">
                  <c:v>0.49</c:v>
                </c:pt>
              </c:numCache>
            </c:numRef>
          </c:val>
        </c:ser>
        <c:ser>
          <c:idx val="1"/>
          <c:order val="1"/>
          <c:tx>
            <c:strRef>
              <c:f>Feuil1!$C$1</c:f>
              <c:strCache>
                <c:ptCount val="1"/>
                <c:pt idx="0">
                  <c:v>Hetero cisgender (n=458)</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Public sector</c:v>
                </c:pt>
                <c:pt idx="1">
                  <c:v>Private sector</c:v>
                </c:pt>
              </c:strCache>
            </c:strRef>
          </c:cat>
          <c:val>
            <c:numRef>
              <c:f>Feuil1!$C$2:$C$3</c:f>
              <c:numCache>
                <c:formatCode>0%</c:formatCode>
                <c:ptCount val="2"/>
                <c:pt idx="0">
                  <c:v>0.49</c:v>
                </c:pt>
                <c:pt idx="1">
                  <c:v>0.51</c:v>
                </c:pt>
              </c:numCache>
            </c:numRef>
          </c:val>
        </c:ser>
        <c:dLbls>
          <c:showLegendKey val="0"/>
          <c:showVal val="0"/>
          <c:showCatName val="0"/>
          <c:showSerName val="0"/>
          <c:showPercent val="0"/>
          <c:showBubbleSize val="0"/>
        </c:dLbls>
        <c:gapWidth val="150"/>
        <c:axId val="-2052877416"/>
        <c:axId val="-2052874152"/>
      </c:barChart>
      <c:catAx>
        <c:axId val="-205287741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2874152"/>
        <c:crosses val="autoZero"/>
        <c:auto val="1"/>
        <c:lblAlgn val="ctr"/>
        <c:lblOffset val="100"/>
        <c:noMultiLvlLbl val="0"/>
      </c:catAx>
      <c:valAx>
        <c:axId val="-2052874152"/>
        <c:scaling>
          <c:orientation val="minMax"/>
          <c:max val="1.0"/>
          <c:min val="0.0"/>
        </c:scaling>
        <c:delete val="1"/>
        <c:axPos val="l"/>
        <c:numFmt formatCode="0%" sourceLinked="1"/>
        <c:majorTickMark val="out"/>
        <c:minorTickMark val="none"/>
        <c:tickLblPos val="nextTo"/>
        <c:crossAx val="-2052877416"/>
        <c:crosses val="autoZero"/>
        <c:crossBetween val="between"/>
      </c:valAx>
      <c:spPr>
        <a:noFill/>
        <a:ln w="25400">
          <a:noFill/>
        </a:ln>
      </c:spPr>
    </c:plotArea>
    <c:legend>
      <c:legendPos val="b"/>
      <c:layout>
        <c:manualLayout>
          <c:xMode val="edge"/>
          <c:yMode val="edge"/>
          <c:x val="0.129472754056134"/>
          <c:y val="0.920455954724409"/>
          <c:w val="0.75738498191559"/>
          <c:h val="0.0607940452755905"/>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7789293919958"/>
          <c:y val="0.034375"/>
          <c:w val="0.937495040083277"/>
          <c:h val="0.595016100361609"/>
        </c:manualLayout>
      </c:layout>
      <c:barChart>
        <c:barDir val="col"/>
        <c:grouping val="clustered"/>
        <c:varyColors val="0"/>
        <c:ser>
          <c:idx val="0"/>
          <c:order val="0"/>
          <c:tx>
            <c:strRef>
              <c:f>Feuil1!$B$1</c:f>
              <c:strCache>
                <c:ptCount val="1"/>
                <c:pt idx="0">
                  <c:v>LGBT (n=1250)</c:v>
                </c:pt>
              </c:strCache>
            </c:strRef>
          </c:tx>
          <c:spPr>
            <a:solidFill>
              <a:srgbClr val="C3D69B"/>
            </a:solidFill>
          </c:spPr>
          <c:invertIfNegative val="0"/>
          <c:dLbls>
            <c:dLbl>
              <c:idx val="1"/>
              <c:layout>
                <c:manualLayout>
                  <c:x val="-0.00302659182643854"/>
                  <c:y val="-0.00568933200970502"/>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Feuil1!$A$2:$A$11</c:f>
              <c:strCache>
                <c:ptCount val="10"/>
                <c:pt idx="0">
                  <c:v>Finance and insurance</c:v>
                </c:pt>
                <c:pt idx="1">
                  <c:v>Health and social services</c:v>
                </c:pt>
                <c:pt idx="2">
                  <c:v>Education</c:v>
                </c:pt>
                <c:pt idx="3">
                  <c:v>IT (Information technology)</c:v>
                </c:pt>
                <c:pt idx="4">
                  <c:v>Retail</c:v>
                </c:pt>
                <c:pt idx="5">
                  <c:v>Arts and leisure sector</c:v>
                </c:pt>
                <c:pt idx="6">
                  <c:v>Vehicles and transportation</c:v>
                </c:pt>
                <c:pt idx="7">
                  <c:v>Sales and marketing</c:v>
                </c:pt>
                <c:pt idx="8">
                  <c:v>Management and administration</c:v>
                </c:pt>
                <c:pt idx="9">
                  <c:v>Hotels and restaurant sector</c:v>
                </c:pt>
              </c:strCache>
            </c:strRef>
          </c:cat>
          <c:val>
            <c:numRef>
              <c:f>Feuil1!$B$2:$B$11</c:f>
              <c:numCache>
                <c:formatCode>0%</c:formatCode>
                <c:ptCount val="10"/>
                <c:pt idx="0">
                  <c:v>0.2</c:v>
                </c:pt>
                <c:pt idx="1">
                  <c:v>0.11</c:v>
                </c:pt>
                <c:pt idx="2">
                  <c:v>0.06</c:v>
                </c:pt>
                <c:pt idx="3">
                  <c:v>0.07</c:v>
                </c:pt>
                <c:pt idx="4">
                  <c:v>0.07</c:v>
                </c:pt>
                <c:pt idx="5">
                  <c:v>0.06</c:v>
                </c:pt>
                <c:pt idx="6">
                  <c:v>0.05</c:v>
                </c:pt>
                <c:pt idx="7">
                  <c:v>0.05</c:v>
                </c:pt>
                <c:pt idx="8">
                  <c:v>0.05</c:v>
                </c:pt>
                <c:pt idx="9">
                  <c:v>0.05</c:v>
                </c:pt>
              </c:numCache>
            </c:numRef>
          </c:val>
        </c:ser>
        <c:ser>
          <c:idx val="1"/>
          <c:order val="1"/>
          <c:tx>
            <c:strRef>
              <c:f>Feuil1!$C$1</c:f>
              <c:strCache>
                <c:ptCount val="1"/>
                <c:pt idx="0">
                  <c:v>Hetero cisgender (n=523)</c:v>
                </c:pt>
              </c:strCache>
            </c:strRef>
          </c:tx>
          <c:spPr>
            <a:solidFill>
              <a:srgbClr val="7F7F7F"/>
            </a:solidFill>
          </c:spPr>
          <c:invertIfNegative val="0"/>
          <c:dLbls>
            <c:dLbl>
              <c:idx val="1"/>
              <c:layout>
                <c:manualLayout>
                  <c:x val="0.00302659182643854"/>
                  <c:y val="-0.00568933200970502"/>
                </c:manualLayout>
              </c:layout>
              <c:showLegendKey val="0"/>
              <c:showVal val="1"/>
              <c:showCatName val="0"/>
              <c:showSerName val="0"/>
              <c:showPercent val="0"/>
              <c:showBubbleSize val="0"/>
            </c:dLbl>
            <c:dLbl>
              <c:idx val="3"/>
              <c:layout>
                <c:manualLayout>
                  <c:x val="0.00605318365287708"/>
                  <c:y val="0.0"/>
                </c:manualLayout>
              </c:layout>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Feuil1!$A$2:$A$11</c:f>
              <c:strCache>
                <c:ptCount val="10"/>
                <c:pt idx="0">
                  <c:v>Finance and insurance</c:v>
                </c:pt>
                <c:pt idx="1">
                  <c:v>Health and social services</c:v>
                </c:pt>
                <c:pt idx="2">
                  <c:v>Education</c:v>
                </c:pt>
                <c:pt idx="3">
                  <c:v>IT (Information technology)</c:v>
                </c:pt>
                <c:pt idx="4">
                  <c:v>Retail</c:v>
                </c:pt>
                <c:pt idx="5">
                  <c:v>Arts and leisure sector</c:v>
                </c:pt>
                <c:pt idx="6">
                  <c:v>Vehicles and transportation</c:v>
                </c:pt>
                <c:pt idx="7">
                  <c:v>Sales and marketing</c:v>
                </c:pt>
                <c:pt idx="8">
                  <c:v>Management and administration</c:v>
                </c:pt>
                <c:pt idx="9">
                  <c:v>Hotels and restaurant sector</c:v>
                </c:pt>
              </c:strCache>
            </c:strRef>
          </c:cat>
          <c:val>
            <c:numRef>
              <c:f>Feuil1!$C$2:$C$11</c:f>
              <c:numCache>
                <c:formatCode>0%</c:formatCode>
                <c:ptCount val="10"/>
                <c:pt idx="0">
                  <c:v>0.05</c:v>
                </c:pt>
                <c:pt idx="1">
                  <c:v>0.09</c:v>
                </c:pt>
                <c:pt idx="2">
                  <c:v>0.1</c:v>
                </c:pt>
                <c:pt idx="3">
                  <c:v>0.07</c:v>
                </c:pt>
                <c:pt idx="4">
                  <c:v>0.13</c:v>
                </c:pt>
                <c:pt idx="5">
                  <c:v>0.03</c:v>
                </c:pt>
                <c:pt idx="6">
                  <c:v>0.06</c:v>
                </c:pt>
                <c:pt idx="7">
                  <c:v>0.07</c:v>
                </c:pt>
                <c:pt idx="8">
                  <c:v>0.07</c:v>
                </c:pt>
                <c:pt idx="9">
                  <c:v>0.04</c:v>
                </c:pt>
              </c:numCache>
            </c:numRef>
          </c:val>
        </c:ser>
        <c:dLbls>
          <c:showLegendKey val="0"/>
          <c:showVal val="0"/>
          <c:showCatName val="0"/>
          <c:showSerName val="0"/>
          <c:showPercent val="0"/>
          <c:showBubbleSize val="0"/>
        </c:dLbls>
        <c:gapWidth val="150"/>
        <c:axId val="-2052693064"/>
        <c:axId val="-2052689800"/>
      </c:barChart>
      <c:catAx>
        <c:axId val="-2052693064"/>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052689800"/>
        <c:crosses val="autoZero"/>
        <c:auto val="1"/>
        <c:lblAlgn val="ctr"/>
        <c:lblOffset val="100"/>
        <c:noMultiLvlLbl val="0"/>
      </c:catAx>
      <c:valAx>
        <c:axId val="-2052689800"/>
        <c:scaling>
          <c:orientation val="minMax"/>
        </c:scaling>
        <c:delete val="1"/>
        <c:axPos val="l"/>
        <c:numFmt formatCode="0%" sourceLinked="1"/>
        <c:majorTickMark val="out"/>
        <c:minorTickMark val="none"/>
        <c:tickLblPos val="nextTo"/>
        <c:crossAx val="-2052693064"/>
        <c:crosses val="autoZero"/>
        <c:crossBetween val="between"/>
      </c:valAx>
      <c:spPr>
        <a:noFill/>
        <a:ln w="25400">
          <a:noFill/>
        </a:ln>
      </c:spPr>
    </c:plotArea>
    <c:legend>
      <c:legendPos val="b"/>
      <c:layout>
        <c:manualLayout>
          <c:xMode val="edge"/>
          <c:yMode val="edge"/>
          <c:x val="0.035939943838848"/>
          <c:y val="0.823817738889227"/>
          <c:w val="0.857877086531213"/>
          <c:h val="0.0542101290597203"/>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7789293919958"/>
          <c:y val="0.034375"/>
          <c:w val="0.937495040083277"/>
          <c:h val="0.595016100361609"/>
        </c:manualLayout>
      </c:layout>
      <c:barChart>
        <c:barDir val="col"/>
        <c:grouping val="clustered"/>
        <c:varyColors val="0"/>
        <c:ser>
          <c:idx val="0"/>
          <c:order val="0"/>
          <c:tx>
            <c:strRef>
              <c:f>Feuil1!$B$1</c:f>
              <c:strCache>
                <c:ptCount val="1"/>
                <c:pt idx="0">
                  <c:v>LGBT (n=954)</c:v>
                </c:pt>
              </c:strCache>
            </c:strRef>
          </c:tx>
          <c:spPr>
            <a:solidFill>
              <a:srgbClr val="C3D69B"/>
            </a:solidFill>
          </c:spPr>
          <c:invertIfNegative val="0"/>
          <c:dLbls>
            <c:dLbl>
              <c:idx val="0"/>
              <c:layout>
                <c:manualLayout>
                  <c:x val="-0.00302659182643855"/>
                  <c:y val="0.00568933200970502"/>
                </c:manualLayout>
              </c:layout>
              <c:dLblPos val="outEnd"/>
              <c:showLegendKey val="0"/>
              <c:showVal val="1"/>
              <c:showCatName val="0"/>
              <c:showSerName val="0"/>
              <c:showPercent val="0"/>
              <c:showBubbleSize val="0"/>
            </c:dLbl>
            <c:dLbl>
              <c:idx val="1"/>
              <c:layout>
                <c:manualLayout>
                  <c:x val="-0.00302659182643854"/>
                  <c:y val="-0.00568933200970502"/>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Feuil1!$A$2:$A$11</c:f>
              <c:strCache>
                <c:ptCount val="10"/>
                <c:pt idx="0">
                  <c:v>Health and social services</c:v>
                </c:pt>
                <c:pt idx="1">
                  <c:v>Education</c:v>
                </c:pt>
                <c:pt idx="2">
                  <c:v>Management and administration</c:v>
                </c:pt>
                <c:pt idx="3">
                  <c:v>Arts and leisure sector</c:v>
                </c:pt>
                <c:pt idx="4">
                  <c:v>Legal services</c:v>
                </c:pt>
                <c:pt idx="5">
                  <c:v>Sciences, engineering</c:v>
                </c:pt>
                <c:pt idx="6">
                  <c:v>IT (Information technology)</c:v>
                </c:pt>
                <c:pt idx="7">
                  <c:v>Finance and insurance</c:v>
                </c:pt>
                <c:pt idx="8">
                  <c:v>Hairdressing, aesthetics, body care</c:v>
                </c:pt>
                <c:pt idx="9">
                  <c:v>Vehicles and transportation</c:v>
                </c:pt>
              </c:strCache>
            </c:strRef>
          </c:cat>
          <c:val>
            <c:numRef>
              <c:f>Feuil1!$B$2:$B$11</c:f>
              <c:numCache>
                <c:formatCode>0%</c:formatCode>
                <c:ptCount val="10"/>
                <c:pt idx="0">
                  <c:v>0.23</c:v>
                </c:pt>
                <c:pt idx="1">
                  <c:v>0.13</c:v>
                </c:pt>
                <c:pt idx="2">
                  <c:v>0.05</c:v>
                </c:pt>
                <c:pt idx="3">
                  <c:v>0.13</c:v>
                </c:pt>
                <c:pt idx="4">
                  <c:v>0.05</c:v>
                </c:pt>
                <c:pt idx="5">
                  <c:v>0.05</c:v>
                </c:pt>
                <c:pt idx="6">
                  <c:v>0.04</c:v>
                </c:pt>
                <c:pt idx="7">
                  <c:v>0.04</c:v>
                </c:pt>
                <c:pt idx="8">
                  <c:v>0.04</c:v>
                </c:pt>
                <c:pt idx="9">
                  <c:v>0.01</c:v>
                </c:pt>
              </c:numCache>
            </c:numRef>
          </c:val>
        </c:ser>
        <c:ser>
          <c:idx val="1"/>
          <c:order val="1"/>
          <c:tx>
            <c:strRef>
              <c:f>Feuil1!$C$1</c:f>
              <c:strCache>
                <c:ptCount val="1"/>
                <c:pt idx="0">
                  <c:v>Hetero cisgender (n=260)</c:v>
                </c:pt>
              </c:strCache>
            </c:strRef>
          </c:tx>
          <c:spPr>
            <a:solidFill>
              <a:srgbClr val="7F7F7F"/>
            </a:solidFill>
          </c:spPr>
          <c:invertIfNegative val="0"/>
          <c:dLbls>
            <c:dLbl>
              <c:idx val="0"/>
              <c:layout>
                <c:manualLayout>
                  <c:x val="0.00302659182643854"/>
                  <c:y val="0.00568933200970502"/>
                </c:manualLayout>
              </c:layout>
              <c:showLegendKey val="0"/>
              <c:showVal val="1"/>
              <c:showCatName val="0"/>
              <c:showSerName val="0"/>
              <c:showPercent val="0"/>
              <c:showBubbleSize val="0"/>
            </c:dLbl>
            <c:dLbl>
              <c:idx val="1"/>
              <c:layout>
                <c:manualLayout>
                  <c:x val="0.00302659182643854"/>
                  <c:y val="-0.00568933200970502"/>
                </c:manualLayout>
              </c:layout>
              <c:showLegendKey val="0"/>
              <c:showVal val="1"/>
              <c:showCatName val="0"/>
              <c:showSerName val="0"/>
              <c:showPercent val="0"/>
              <c:showBubbleSize val="0"/>
            </c:dLbl>
            <c:dLbl>
              <c:idx val="3"/>
              <c:layout>
                <c:manualLayout>
                  <c:x val="0.00605318365287708"/>
                  <c:y val="0.0"/>
                </c:manualLayout>
              </c:layout>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Feuil1!$A$2:$A$11</c:f>
              <c:strCache>
                <c:ptCount val="10"/>
                <c:pt idx="0">
                  <c:v>Health and social services</c:v>
                </c:pt>
                <c:pt idx="1">
                  <c:v>Education</c:v>
                </c:pt>
                <c:pt idx="2">
                  <c:v>Management and administration</c:v>
                </c:pt>
                <c:pt idx="3">
                  <c:v>Arts and leisure sector</c:v>
                </c:pt>
                <c:pt idx="4">
                  <c:v>Legal services</c:v>
                </c:pt>
                <c:pt idx="5">
                  <c:v>Sciences, engineering</c:v>
                </c:pt>
                <c:pt idx="6">
                  <c:v>IT (Information technology)</c:v>
                </c:pt>
                <c:pt idx="7">
                  <c:v>Finance and insurance</c:v>
                </c:pt>
                <c:pt idx="8">
                  <c:v>Hairdressing, aesthetics, body care</c:v>
                </c:pt>
                <c:pt idx="9">
                  <c:v>Vehicles and transportation</c:v>
                </c:pt>
              </c:strCache>
            </c:strRef>
          </c:cat>
          <c:val>
            <c:numRef>
              <c:f>Feuil1!$C$2:$C$11</c:f>
              <c:numCache>
                <c:formatCode>0%</c:formatCode>
                <c:ptCount val="10"/>
                <c:pt idx="0">
                  <c:v>0.21</c:v>
                </c:pt>
                <c:pt idx="1">
                  <c:v>0.07</c:v>
                </c:pt>
                <c:pt idx="2">
                  <c:v>0.06</c:v>
                </c:pt>
                <c:pt idx="3">
                  <c:v>0.04</c:v>
                </c:pt>
                <c:pt idx="4">
                  <c:v>0.04</c:v>
                </c:pt>
                <c:pt idx="5">
                  <c:v>0.12</c:v>
                </c:pt>
                <c:pt idx="6">
                  <c:v>0.06</c:v>
                </c:pt>
                <c:pt idx="7">
                  <c:v>0.11</c:v>
                </c:pt>
                <c:pt idx="8">
                  <c:v>0.0</c:v>
                </c:pt>
                <c:pt idx="9">
                  <c:v>0.05</c:v>
                </c:pt>
              </c:numCache>
            </c:numRef>
          </c:val>
        </c:ser>
        <c:dLbls>
          <c:showLegendKey val="0"/>
          <c:showVal val="0"/>
          <c:showCatName val="0"/>
          <c:showSerName val="0"/>
          <c:showPercent val="0"/>
          <c:showBubbleSize val="0"/>
        </c:dLbls>
        <c:gapWidth val="150"/>
        <c:axId val="-2052622424"/>
        <c:axId val="-2052619160"/>
      </c:barChart>
      <c:catAx>
        <c:axId val="-2052622424"/>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052619160"/>
        <c:crosses val="autoZero"/>
        <c:auto val="1"/>
        <c:lblAlgn val="ctr"/>
        <c:lblOffset val="100"/>
        <c:noMultiLvlLbl val="0"/>
      </c:catAx>
      <c:valAx>
        <c:axId val="-2052619160"/>
        <c:scaling>
          <c:orientation val="minMax"/>
        </c:scaling>
        <c:delete val="1"/>
        <c:axPos val="l"/>
        <c:numFmt formatCode="0%" sourceLinked="1"/>
        <c:majorTickMark val="out"/>
        <c:minorTickMark val="none"/>
        <c:tickLblPos val="nextTo"/>
        <c:crossAx val="-2052622424"/>
        <c:crosses val="autoZero"/>
        <c:crossBetween val="between"/>
      </c:valAx>
      <c:spPr>
        <a:noFill/>
        <a:ln w="25400">
          <a:noFill/>
        </a:ln>
      </c:spPr>
    </c:plotArea>
    <c:legend>
      <c:legendPos val="b"/>
      <c:layout>
        <c:manualLayout>
          <c:xMode val="edge"/>
          <c:yMode val="edge"/>
          <c:x val="0.0556127907106986"/>
          <c:y val="0.929070471609933"/>
          <c:w val="0.82307128052717"/>
          <c:h val="0.0542101290597203"/>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367789293919958"/>
          <c:y val="0.034375"/>
          <c:w val="0.854029720246777"/>
          <c:h val="0.595016100361609"/>
        </c:manualLayout>
      </c:layout>
      <c:barChart>
        <c:barDir val="col"/>
        <c:grouping val="clustered"/>
        <c:varyColors val="0"/>
        <c:ser>
          <c:idx val="0"/>
          <c:order val="0"/>
          <c:tx>
            <c:strRef>
              <c:f>Feuil1!$B$1</c:f>
              <c:strCache>
                <c:ptCount val="1"/>
                <c:pt idx="0">
                  <c:v>LGBTQ (n=1897)</c:v>
                </c:pt>
              </c:strCache>
            </c:strRef>
          </c:tx>
          <c:spPr>
            <a:solidFill>
              <a:srgbClr val="C3D69B"/>
            </a:solidFill>
          </c:spPr>
          <c:invertIfNegative val="0"/>
          <c:dLbls>
            <c:dLbl>
              <c:idx val="0"/>
              <c:layout>
                <c:manualLayout>
                  <c:x val="-0.00302659182643855"/>
                  <c:y val="0.00568933200970502"/>
                </c:manualLayout>
              </c:layout>
              <c:dLblPos val="outEnd"/>
              <c:showLegendKey val="0"/>
              <c:showVal val="1"/>
              <c:showCatName val="0"/>
              <c:showSerName val="0"/>
              <c:showPercent val="0"/>
              <c:showBubbleSize val="0"/>
            </c:dLbl>
            <c:dLbl>
              <c:idx val="1"/>
              <c:layout>
                <c:manualLayout>
                  <c:x val="-0.00302659182643854"/>
                  <c:y val="-0.00568933200970502"/>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Feuil1!$A$2:$A$11</c:f>
              <c:strCache>
                <c:ptCount val="10"/>
                <c:pt idx="0">
                  <c:v>Food</c:v>
                </c:pt>
                <c:pt idx="1">
                  <c:v>Dining out (at restaurants)</c:v>
                </c:pt>
                <c:pt idx="2">
                  <c:v>Travel (vacation or weekend)</c:v>
                </c:pt>
                <c:pt idx="3">
                  <c:v>Buying clothes, shoes and clothing related accessorie</c:v>
                </c:pt>
                <c:pt idx="4">
                  <c:v>Books, movies, music</c:v>
                </c:pt>
                <c:pt idx="5">
                  <c:v>Buying alcohol (beer, wine, spirits)</c:v>
                </c:pt>
                <c:pt idx="6">
                  <c:v>Having friends or family over for a meal / dining in</c:v>
                </c:pt>
                <c:pt idx="7">
                  <c:v>Going to the museum, theaters or shows</c:v>
                </c:pt>
                <c:pt idx="8">
                  <c:v>Beauty care or products (hair or body care)</c:v>
                </c:pt>
                <c:pt idx="9">
                  <c:v>Home renovation / construction</c:v>
                </c:pt>
              </c:strCache>
            </c:strRef>
          </c:cat>
          <c:val>
            <c:numRef>
              <c:f>Feuil1!$B$2:$B$11</c:f>
              <c:numCache>
                <c:formatCode>0%</c:formatCode>
                <c:ptCount val="10"/>
                <c:pt idx="0">
                  <c:v>0.76</c:v>
                </c:pt>
                <c:pt idx="1">
                  <c:v>0.45</c:v>
                </c:pt>
                <c:pt idx="2">
                  <c:v>0.38</c:v>
                </c:pt>
                <c:pt idx="3">
                  <c:v>0.35</c:v>
                </c:pt>
                <c:pt idx="4">
                  <c:v>0.31</c:v>
                </c:pt>
                <c:pt idx="5">
                  <c:v>0.27</c:v>
                </c:pt>
                <c:pt idx="6">
                  <c:v>0.24</c:v>
                </c:pt>
                <c:pt idx="7">
                  <c:v>0.2</c:v>
                </c:pt>
                <c:pt idx="8">
                  <c:v>0.18</c:v>
                </c:pt>
                <c:pt idx="9">
                  <c:v>0.17</c:v>
                </c:pt>
              </c:numCache>
            </c:numRef>
          </c:val>
        </c:ser>
        <c:dLbls>
          <c:showLegendKey val="0"/>
          <c:showVal val="0"/>
          <c:showCatName val="0"/>
          <c:showSerName val="0"/>
          <c:showPercent val="0"/>
          <c:showBubbleSize val="0"/>
        </c:dLbls>
        <c:gapWidth val="150"/>
        <c:axId val="-2053607080"/>
        <c:axId val="-2053603816"/>
      </c:barChart>
      <c:catAx>
        <c:axId val="-2053607080"/>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053603816"/>
        <c:crosses val="autoZero"/>
        <c:auto val="1"/>
        <c:lblAlgn val="ctr"/>
        <c:lblOffset val="100"/>
        <c:noMultiLvlLbl val="0"/>
      </c:catAx>
      <c:valAx>
        <c:axId val="-2053603816"/>
        <c:scaling>
          <c:orientation val="minMax"/>
        </c:scaling>
        <c:delete val="1"/>
        <c:axPos val="l"/>
        <c:numFmt formatCode="0%" sourceLinked="1"/>
        <c:majorTickMark val="out"/>
        <c:minorTickMark val="none"/>
        <c:tickLblPos val="nextTo"/>
        <c:crossAx val="-2053607080"/>
        <c:crosses val="autoZero"/>
        <c:crossBetween val="between"/>
      </c:valAx>
      <c:spPr>
        <a:noFill/>
        <a:ln w="25400">
          <a:noFill/>
        </a:ln>
      </c:spPr>
    </c:plotArea>
    <c:plotVisOnly val="1"/>
    <c:dispBlanksAs val="gap"/>
    <c:showDLblsOverMax val="0"/>
  </c:chart>
  <c:txPr>
    <a:bodyPr/>
    <a:lstStyle/>
    <a:p>
      <a:pPr>
        <a:defRPr sz="1800"/>
      </a:pPr>
      <a:endParaRPr lang="fr-FR"/>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71851507239936"/>
          <c:h val="0.656635334645669"/>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Feuil1!$A$2:$A$6</c:f>
              <c:strCache>
                <c:ptCount val="5"/>
                <c:pt idx="0">
                  <c:v>My dress style is very much inspired by fashion trends</c:v>
                </c:pt>
                <c:pt idx="1">
                  <c:v>My dress style is a little bit inspired by fashion trends</c:v>
                </c:pt>
                <c:pt idx="2">
                  <c:v>I have a fairly classic dress style</c:v>
                </c:pt>
                <c:pt idx="3">
                  <c:v>My dress style is my own, with little to do with fashion trends</c:v>
                </c:pt>
                <c:pt idx="4">
                  <c:v>Other</c:v>
                </c:pt>
              </c:strCache>
            </c:strRef>
          </c:cat>
          <c:val>
            <c:numRef>
              <c:f>Feuil1!$B$2:$B$6</c:f>
              <c:numCache>
                <c:formatCode>0%</c:formatCode>
                <c:ptCount val="5"/>
                <c:pt idx="0">
                  <c:v>0.06</c:v>
                </c:pt>
                <c:pt idx="1">
                  <c:v>0.17</c:v>
                </c:pt>
                <c:pt idx="2">
                  <c:v>0.27</c:v>
                </c:pt>
                <c:pt idx="3">
                  <c:v>0.47</c:v>
                </c:pt>
                <c:pt idx="4">
                  <c:v>0.03</c:v>
                </c:pt>
              </c:numCache>
            </c:numRef>
          </c:val>
        </c:ser>
        <c:ser>
          <c:idx val="1"/>
          <c:order val="1"/>
          <c:tx>
            <c:strRef>
              <c:f>Feuil1!$C$1</c:f>
              <c:strCache>
                <c:ptCount val="1"/>
                <c:pt idx="0">
                  <c:v>Hetero cisgender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Feuil1!$A$2:$A$6</c:f>
              <c:strCache>
                <c:ptCount val="5"/>
                <c:pt idx="0">
                  <c:v>My dress style is very much inspired by fashion trends</c:v>
                </c:pt>
                <c:pt idx="1">
                  <c:v>My dress style is a little bit inspired by fashion trends</c:v>
                </c:pt>
                <c:pt idx="2">
                  <c:v>I have a fairly classic dress style</c:v>
                </c:pt>
                <c:pt idx="3">
                  <c:v>My dress style is my own, with little to do with fashion trends</c:v>
                </c:pt>
                <c:pt idx="4">
                  <c:v>Other</c:v>
                </c:pt>
              </c:strCache>
            </c:strRef>
          </c:cat>
          <c:val>
            <c:numRef>
              <c:f>Feuil1!$C$2:$C$6</c:f>
              <c:numCache>
                <c:formatCode>0%</c:formatCode>
                <c:ptCount val="5"/>
                <c:pt idx="0">
                  <c:v>0.05</c:v>
                </c:pt>
                <c:pt idx="1">
                  <c:v>0.21</c:v>
                </c:pt>
                <c:pt idx="2">
                  <c:v>0.35</c:v>
                </c:pt>
                <c:pt idx="3">
                  <c:v>0.39</c:v>
                </c:pt>
                <c:pt idx="4">
                  <c:v>0.01</c:v>
                </c:pt>
              </c:numCache>
            </c:numRef>
          </c:val>
        </c:ser>
        <c:dLbls>
          <c:showLegendKey val="0"/>
          <c:showVal val="0"/>
          <c:showCatName val="0"/>
          <c:showSerName val="0"/>
          <c:showPercent val="0"/>
          <c:showBubbleSize val="0"/>
        </c:dLbls>
        <c:gapWidth val="150"/>
        <c:axId val="-2053442888"/>
        <c:axId val="-2053439624"/>
      </c:barChart>
      <c:catAx>
        <c:axId val="-2053442888"/>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3439624"/>
        <c:crosses val="autoZero"/>
        <c:auto val="1"/>
        <c:lblAlgn val="ctr"/>
        <c:lblOffset val="100"/>
        <c:noMultiLvlLbl val="0"/>
      </c:catAx>
      <c:valAx>
        <c:axId val="-2053439624"/>
        <c:scaling>
          <c:orientation val="minMax"/>
        </c:scaling>
        <c:delete val="1"/>
        <c:axPos val="l"/>
        <c:numFmt formatCode="0%" sourceLinked="1"/>
        <c:majorTickMark val="out"/>
        <c:minorTickMark val="none"/>
        <c:tickLblPos val="nextTo"/>
        <c:crossAx val="-2053442888"/>
        <c:crosses val="autoZero"/>
        <c:crossBetween val="between"/>
      </c:valAx>
      <c:spPr>
        <a:noFill/>
        <a:ln w="25400">
          <a:noFill/>
        </a:ln>
      </c:spPr>
    </c:plotArea>
    <c:legend>
      <c:legendPos val="b"/>
      <c:layout>
        <c:manualLayout>
          <c:xMode val="edge"/>
          <c:yMode val="edge"/>
          <c:x val="0.0837473819781341"/>
          <c:y val="0.920455954724409"/>
          <c:w val="0.832505236043732"/>
          <c:h val="0.0607940452755905"/>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2"/>
          <c:y val="0.0259706148060225"/>
          <c:w val="0.522274491392188"/>
          <c:h val="0.880159968878923"/>
        </c:manualLayout>
      </c:layout>
      <c:barChart>
        <c:barDir val="bar"/>
        <c:grouping val="stacked"/>
        <c:varyColors val="0"/>
        <c:ser>
          <c:idx val="0"/>
          <c:order val="0"/>
          <c:tx>
            <c:strRef>
              <c:f>Feuil1!$B$1</c:f>
              <c:strCache>
                <c:ptCount val="1"/>
                <c:pt idx="0">
                  <c:v>Fréquentation totale</c:v>
                </c:pt>
              </c:strCache>
            </c:strRef>
          </c:tx>
          <c:spPr>
            <a:solidFill>
              <a:schemeClr val="accent3">
                <a:lumMod val="75000"/>
              </a:schemeClr>
            </a:solidFill>
          </c:spPr>
          <c:invertIfNegative val="0"/>
          <c:dLbls>
            <c:dLbl>
              <c:idx val="1"/>
              <c:layout>
                <c:manualLayout>
                  <c:x val="0.0101228429940382"/>
                  <c:y val="-0.00915113023287578"/>
                </c:manualLayout>
              </c:layout>
              <c:dLblPos val="ctr"/>
              <c:showLegendKey val="0"/>
              <c:showVal val="1"/>
              <c:showCatName val="0"/>
              <c:showSerName val="0"/>
              <c:showPercent val="0"/>
              <c:showBubbleSize val="0"/>
            </c:dLbl>
            <c:dLbl>
              <c:idx val="2"/>
              <c:layout>
                <c:manualLayout>
                  <c:x val="0.0481501280931942"/>
                  <c:y val="-0.00977914361811104"/>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3"/>
              <c:layout>
                <c:manualLayout>
                  <c:x val="0.00710684128604722"/>
                  <c:y val="-5.00963805941385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0.00532999106608495"/>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0.0053301309645354"/>
                  <c:y val="0.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0.0543475430604097"/>
                  <c:y val="-0.00284067472512463"/>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0.0475993353289054"/>
                  <c:y val="-0.00472471488083043"/>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Your immediate family circle (parents, brothers, sisters)</c:v>
                </c:pt>
                <c:pt idx="1">
                  <c:v>Your extended family circle (uncles, aunts, cousins, grand-parents, etc.)</c:v>
                </c:pt>
                <c:pt idx="2">
                  <c:v>Your spouse / partner, your children</c:v>
                </c:pt>
                <c:pt idx="3">
                  <c:v>Your circle of friends</c:v>
                </c:pt>
                <c:pt idx="4">
                  <c:v>The management of the company you work for</c:v>
                </c:pt>
                <c:pt idx="5">
                  <c:v>Your coworkers</c:v>
                </c:pt>
                <c:pt idx="6">
                  <c:v>The management/staff at your school / educational establishment</c:v>
                </c:pt>
                <c:pt idx="7">
                  <c:v>Your classmates</c:v>
                </c:pt>
              </c:strCache>
            </c:strRef>
          </c:cat>
          <c:val>
            <c:numRef>
              <c:f>Feuil1!$B$2:$B$9</c:f>
              <c:numCache>
                <c:formatCode>0%</c:formatCode>
                <c:ptCount val="8"/>
                <c:pt idx="0">
                  <c:v>0.27</c:v>
                </c:pt>
                <c:pt idx="1">
                  <c:v>0.4</c:v>
                </c:pt>
                <c:pt idx="2">
                  <c:v>0.02</c:v>
                </c:pt>
                <c:pt idx="3">
                  <c:v>0.12</c:v>
                </c:pt>
                <c:pt idx="4">
                  <c:v>0.19</c:v>
                </c:pt>
                <c:pt idx="5">
                  <c:v>0.22</c:v>
                </c:pt>
                <c:pt idx="6">
                  <c:v>0.09</c:v>
                </c:pt>
                <c:pt idx="7">
                  <c:v>0.08</c:v>
                </c:pt>
              </c:numCache>
            </c:numRef>
          </c:val>
        </c:ser>
        <c:dLbls>
          <c:showLegendKey val="0"/>
          <c:showVal val="0"/>
          <c:showCatName val="0"/>
          <c:showSerName val="0"/>
          <c:showPercent val="0"/>
          <c:showBubbleSize val="0"/>
        </c:dLbls>
        <c:gapWidth val="60"/>
        <c:overlap val="100"/>
        <c:axId val="-2135011704"/>
        <c:axId val="-2135008584"/>
      </c:barChart>
      <c:catAx>
        <c:axId val="-2135011704"/>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35008584"/>
        <c:crosses val="autoZero"/>
        <c:auto val="1"/>
        <c:lblAlgn val="ctr"/>
        <c:lblOffset val="100"/>
        <c:noMultiLvlLbl val="0"/>
      </c:catAx>
      <c:valAx>
        <c:axId val="-2135008584"/>
        <c:scaling>
          <c:orientation val="minMax"/>
          <c:max val="1.1"/>
          <c:min val="0.0"/>
        </c:scaling>
        <c:delete val="1"/>
        <c:axPos val="t"/>
        <c:numFmt formatCode="0%" sourceLinked="1"/>
        <c:majorTickMark val="out"/>
        <c:minorTickMark val="none"/>
        <c:tickLblPos val="nextTo"/>
        <c:crossAx val="-213501170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65375966456402"/>
          <c:y val="0.046875"/>
          <c:w val="0.929392233167508"/>
          <c:h val="0.662885334645669"/>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Feuil1!$A$2:$A$6</c:f>
              <c:strCache>
                <c:ptCount val="5"/>
                <c:pt idx="0">
                  <c:v>Yes, linked to my sexual orientation / gender identity</c:v>
                </c:pt>
                <c:pt idx="1">
                  <c:v>Yes, linked to my appearance</c:v>
                </c:pt>
                <c:pt idx="2">
                  <c:v>Yes, linked to my way of behaving or expressing myself</c:v>
                </c:pt>
                <c:pt idx="3">
                  <c:v>Yes, linked to something else</c:v>
                </c:pt>
                <c:pt idx="4">
                  <c:v>No, never</c:v>
                </c:pt>
              </c:strCache>
            </c:strRef>
          </c:cat>
          <c:val>
            <c:numRef>
              <c:f>Feuil1!$B$2:$B$6</c:f>
              <c:numCache>
                <c:formatCode>0%</c:formatCode>
                <c:ptCount val="5"/>
                <c:pt idx="0">
                  <c:v>0.46</c:v>
                </c:pt>
                <c:pt idx="1">
                  <c:v>0.42</c:v>
                </c:pt>
                <c:pt idx="2">
                  <c:v>0.38</c:v>
                </c:pt>
                <c:pt idx="3">
                  <c:v>0.31</c:v>
                </c:pt>
                <c:pt idx="4">
                  <c:v>0.25</c:v>
                </c:pt>
              </c:numCache>
            </c:numRef>
          </c:val>
        </c:ser>
        <c:ser>
          <c:idx val="1"/>
          <c:order val="1"/>
          <c:tx>
            <c:strRef>
              <c:f>Feuil1!$C$1</c:f>
              <c:strCache>
                <c:ptCount val="1"/>
                <c:pt idx="0">
                  <c:v>Hetero cisgender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Feuil1!$A$2:$A$6</c:f>
              <c:strCache>
                <c:ptCount val="5"/>
                <c:pt idx="0">
                  <c:v>Yes, linked to my sexual orientation / gender identity</c:v>
                </c:pt>
                <c:pt idx="1">
                  <c:v>Yes, linked to my appearance</c:v>
                </c:pt>
                <c:pt idx="2">
                  <c:v>Yes, linked to my way of behaving or expressing myself</c:v>
                </c:pt>
                <c:pt idx="3">
                  <c:v>Yes, linked to something else</c:v>
                </c:pt>
                <c:pt idx="4">
                  <c:v>No, never</c:v>
                </c:pt>
              </c:strCache>
            </c:strRef>
          </c:cat>
          <c:val>
            <c:numRef>
              <c:f>Feuil1!$C$2:$C$6</c:f>
              <c:numCache>
                <c:formatCode>0%</c:formatCode>
                <c:ptCount val="5"/>
                <c:pt idx="1">
                  <c:v>0.31</c:v>
                </c:pt>
                <c:pt idx="2">
                  <c:v>0.29</c:v>
                </c:pt>
                <c:pt idx="3">
                  <c:v>0.1</c:v>
                </c:pt>
                <c:pt idx="4">
                  <c:v>0.45</c:v>
                </c:pt>
              </c:numCache>
            </c:numRef>
          </c:val>
        </c:ser>
        <c:dLbls>
          <c:showLegendKey val="0"/>
          <c:showVal val="0"/>
          <c:showCatName val="0"/>
          <c:showSerName val="0"/>
          <c:showPercent val="0"/>
          <c:showBubbleSize val="0"/>
        </c:dLbls>
        <c:gapWidth val="150"/>
        <c:axId val="-2054099144"/>
        <c:axId val="-2054095880"/>
      </c:barChart>
      <c:catAx>
        <c:axId val="-2054099144"/>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4095880"/>
        <c:crosses val="autoZero"/>
        <c:auto val="1"/>
        <c:lblAlgn val="ctr"/>
        <c:lblOffset val="100"/>
        <c:noMultiLvlLbl val="0"/>
      </c:catAx>
      <c:valAx>
        <c:axId val="-2054095880"/>
        <c:scaling>
          <c:orientation val="minMax"/>
        </c:scaling>
        <c:delete val="1"/>
        <c:axPos val="l"/>
        <c:numFmt formatCode="0%" sourceLinked="1"/>
        <c:majorTickMark val="out"/>
        <c:minorTickMark val="none"/>
        <c:tickLblPos val="nextTo"/>
        <c:crossAx val="-2054099144"/>
        <c:crosses val="autoZero"/>
        <c:crossBetween val="between"/>
      </c:valAx>
      <c:spPr>
        <a:noFill/>
        <a:ln w="25400">
          <a:noFill/>
        </a:ln>
      </c:spPr>
    </c:plotArea>
    <c:legend>
      <c:legendPos val="b"/>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216459702598031"/>
          <c:y val="0.031530322795675"/>
          <c:w val="0.978354029740197"/>
          <c:h val="0.711647406560562"/>
        </c:manualLayout>
      </c:layout>
      <c:barChart>
        <c:barDir val="col"/>
        <c:grouping val="clustered"/>
        <c:varyColors val="0"/>
        <c:ser>
          <c:idx val="0"/>
          <c:order val="0"/>
          <c:tx>
            <c:strRef>
              <c:f>Feuil1!$B$1</c:f>
              <c:strCache>
                <c:ptCount val="1"/>
                <c:pt idx="0">
                  <c:v>LGBTQ (n=1300)</c:v>
                </c:pt>
              </c:strCache>
            </c:strRef>
          </c:tx>
          <c:spPr>
            <a:solidFill>
              <a:srgbClr val="C3D69B"/>
            </a:solidFill>
          </c:spPr>
          <c:invertIfNegative val="0"/>
          <c:dLbls>
            <c:txPr>
              <a:bodyPr/>
              <a:lstStyle/>
              <a:p>
                <a:pPr>
                  <a:defRPr sz="1200" b="1">
                    <a:solidFill>
                      <a:srgbClr val="7F7F7F"/>
                    </a:solidFill>
                    <a:latin typeface="Arial Narrow" panose="020B060602020203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Feuil1!$A$2:$A$12</c:f>
              <c:strCache>
                <c:ptCount val="11"/>
                <c:pt idx="0">
                  <c:v>Public places</c:v>
                </c:pt>
                <c:pt idx="1">
                  <c:v>School environment</c:v>
                </c:pt>
                <c:pt idx="2">
                  <c:v>Work environment</c:v>
                </c:pt>
                <c:pt idx="3">
                  <c:v>Within my family</c:v>
                </c:pt>
                <c:pt idx="4">
                  <c:v>Within the LGBTQ community</c:v>
                </c:pt>
                <c:pt idx="5">
                  <c:v>Among my circle of friends</c:v>
                </c:pt>
                <c:pt idx="6">
                  <c:v>In health care establishments</c:v>
                </c:pt>
                <c:pt idx="7">
                  <c:v>Within associations</c:v>
                </c:pt>
                <c:pt idx="8">
                  <c:v>During administrative processes</c:v>
                </c:pt>
                <c:pt idx="9">
                  <c:v>Online/on social media</c:v>
                </c:pt>
                <c:pt idx="10">
                  <c:v>Other</c:v>
                </c:pt>
              </c:strCache>
            </c:strRef>
          </c:cat>
          <c:val>
            <c:numRef>
              <c:f>Feuil1!$B$2:$B$12</c:f>
              <c:numCache>
                <c:formatCode>0%</c:formatCode>
                <c:ptCount val="11"/>
                <c:pt idx="0">
                  <c:v>0.62</c:v>
                </c:pt>
                <c:pt idx="1">
                  <c:v>0.6</c:v>
                </c:pt>
                <c:pt idx="2">
                  <c:v>0.33</c:v>
                </c:pt>
                <c:pt idx="3">
                  <c:v>0.31</c:v>
                </c:pt>
                <c:pt idx="4">
                  <c:v>0.2</c:v>
                </c:pt>
                <c:pt idx="5">
                  <c:v>0.17</c:v>
                </c:pt>
                <c:pt idx="6">
                  <c:v>0.14</c:v>
                </c:pt>
                <c:pt idx="7">
                  <c:v>0.11</c:v>
                </c:pt>
                <c:pt idx="8">
                  <c:v>0.09</c:v>
                </c:pt>
                <c:pt idx="9">
                  <c:v>0.01</c:v>
                </c:pt>
                <c:pt idx="10">
                  <c:v>0.02</c:v>
                </c:pt>
              </c:numCache>
            </c:numRef>
          </c:val>
        </c:ser>
        <c:dLbls>
          <c:showLegendKey val="0"/>
          <c:showVal val="0"/>
          <c:showCatName val="0"/>
          <c:showSerName val="0"/>
          <c:showPercent val="0"/>
          <c:showBubbleSize val="0"/>
        </c:dLbls>
        <c:gapWidth val="150"/>
        <c:axId val="-2050527064"/>
        <c:axId val="-2050523848"/>
      </c:barChart>
      <c:catAx>
        <c:axId val="-2050527064"/>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050523848"/>
        <c:crosses val="autoZero"/>
        <c:auto val="1"/>
        <c:lblAlgn val="ctr"/>
        <c:lblOffset val="80"/>
        <c:noMultiLvlLbl val="0"/>
      </c:catAx>
      <c:valAx>
        <c:axId val="-2050523848"/>
        <c:scaling>
          <c:orientation val="minMax"/>
        </c:scaling>
        <c:delete val="1"/>
        <c:axPos val="l"/>
        <c:numFmt formatCode="0%" sourceLinked="1"/>
        <c:majorTickMark val="out"/>
        <c:minorTickMark val="none"/>
        <c:tickLblPos val="nextTo"/>
        <c:crossAx val="-2050527064"/>
        <c:crosses val="autoZero"/>
        <c:crossBetween val="between"/>
      </c:valAx>
      <c:spPr>
        <a:noFill/>
        <a:ln w="25400">
          <a:noFill/>
        </a:ln>
      </c:spPr>
    </c:plotArea>
    <c:plotVisOnly val="1"/>
    <c:dispBlanksAs val="gap"/>
    <c:showDLblsOverMax val="0"/>
  </c:chart>
  <c:txPr>
    <a:bodyPr/>
    <a:lstStyle/>
    <a:p>
      <a:pPr>
        <a:defRPr sz="1800"/>
      </a:pPr>
      <a:endParaRPr lang="fr-FR"/>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16459702598031"/>
          <c:y val="0.031530322795675"/>
          <c:w val="0.978354029740197"/>
          <c:h val="0.711647406560562"/>
        </c:manualLayout>
      </c:layout>
      <c:barChart>
        <c:barDir val="col"/>
        <c:grouping val="clustered"/>
        <c:varyColors val="0"/>
        <c:ser>
          <c:idx val="0"/>
          <c:order val="0"/>
          <c:tx>
            <c:strRef>
              <c:f>Feuil1!$B$1</c:f>
              <c:strCache>
                <c:ptCount val="1"/>
                <c:pt idx="0">
                  <c:v>LGBT (n=1300)</c:v>
                </c:pt>
              </c:strCache>
            </c:strRef>
          </c:tx>
          <c:spPr>
            <a:solidFill>
              <a:srgbClr val="C3D69B"/>
            </a:solidFill>
          </c:spPr>
          <c:invertIfNegative val="0"/>
          <c:dLbls>
            <c:dLbl>
              <c:idx val="0"/>
              <c:tx>
                <c:rich>
                  <a:bodyPr/>
                  <a:lstStyle/>
                  <a:p>
                    <a:r>
                      <a:rPr lang="en-US" dirty="0">
                        <a:solidFill>
                          <a:srgbClr val="7F7F7F"/>
                        </a:solidFill>
                      </a:rPr>
                      <a:t>70</a:t>
                    </a:r>
                    <a:r>
                      <a:rPr lang="en-US" dirty="0"/>
                      <a:t>%</a:t>
                    </a:r>
                  </a:p>
                </c:rich>
              </c:tx>
              <c:dLblPos val="outEnd"/>
              <c:showLegendKey val="0"/>
              <c:showVal val="1"/>
              <c:showCatName val="0"/>
              <c:showSerName val="0"/>
              <c:showPercent val="0"/>
              <c:showBubbleSize val="0"/>
            </c:dLbl>
            <c:dLbl>
              <c:idx val="1"/>
              <c:layout>
                <c:manualLayout>
                  <c:x val="-0.00302659182643854"/>
                  <c:y val="-0.00568933200970502"/>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Feuil1!$A$2:$A$11</c:f>
              <c:strCache>
                <c:ptCount val="10"/>
                <c:pt idx="0">
                  <c:v>School environment</c:v>
                </c:pt>
                <c:pt idx="1">
                  <c:v>Public places</c:v>
                </c:pt>
                <c:pt idx="2">
                  <c:v>Within my family</c:v>
                </c:pt>
                <c:pt idx="3">
                  <c:v>Work environment</c:v>
                </c:pt>
                <c:pt idx="4">
                  <c:v>Among my circle of friends</c:v>
                </c:pt>
                <c:pt idx="5">
                  <c:v>Within the LGBTQ community</c:v>
                </c:pt>
                <c:pt idx="6">
                  <c:v>In health care establishments</c:v>
                </c:pt>
                <c:pt idx="7">
                  <c:v>Within associations</c:v>
                </c:pt>
                <c:pt idx="8">
                  <c:v>During administrative processes</c:v>
                </c:pt>
                <c:pt idx="9">
                  <c:v>Other</c:v>
                </c:pt>
              </c:strCache>
            </c:strRef>
          </c:cat>
          <c:val>
            <c:numRef>
              <c:f>Feuil1!$B$2:$B$11</c:f>
              <c:numCache>
                <c:formatCode>0%</c:formatCode>
                <c:ptCount val="10"/>
                <c:pt idx="0">
                  <c:v>0.7</c:v>
                </c:pt>
                <c:pt idx="1">
                  <c:v>0.42</c:v>
                </c:pt>
                <c:pt idx="2">
                  <c:v>0.28</c:v>
                </c:pt>
                <c:pt idx="3">
                  <c:v>0.26</c:v>
                </c:pt>
                <c:pt idx="4">
                  <c:v>0.21</c:v>
                </c:pt>
                <c:pt idx="5">
                  <c:v>0.16</c:v>
                </c:pt>
                <c:pt idx="6">
                  <c:v>0.1</c:v>
                </c:pt>
                <c:pt idx="7">
                  <c:v>0.07</c:v>
                </c:pt>
                <c:pt idx="8">
                  <c:v>0.06</c:v>
                </c:pt>
                <c:pt idx="9">
                  <c:v>0.05</c:v>
                </c:pt>
              </c:numCache>
            </c:numRef>
          </c:val>
        </c:ser>
        <c:ser>
          <c:idx val="1"/>
          <c:order val="1"/>
          <c:tx>
            <c:strRef>
              <c:f>Feuil1!$C$1</c:f>
              <c:strCache>
                <c:ptCount val="1"/>
                <c:pt idx="0">
                  <c:v>Hetero cisgender (n=417)</c:v>
                </c:pt>
              </c:strCache>
            </c:strRef>
          </c:tx>
          <c:spPr>
            <a:solidFill>
              <a:srgbClr val="7F7F7F"/>
            </a:solidFill>
          </c:spPr>
          <c:invertIfNegative val="0"/>
          <c:dLbls>
            <c:dLbl>
              <c:idx val="5"/>
              <c:tx>
                <c:rich>
                  <a:bodyPr/>
                  <a:lstStyle/>
                  <a:p>
                    <a:r>
                      <a:rPr lang="en-US" smtClean="0"/>
                      <a:t>nd</a:t>
                    </a:r>
                    <a:endParaRPr lang="en-US" dirty="0"/>
                  </a:p>
                </c:rich>
              </c:tx>
              <c:showLegendKey val="0"/>
              <c:showVal val="1"/>
              <c:showCatName val="0"/>
              <c:showSerName val="0"/>
              <c:showPercent val="0"/>
              <c:showBubbleSize val="0"/>
            </c:dLbl>
            <c:txPr>
              <a:bodyPr/>
              <a:lstStyle/>
              <a:p>
                <a:pPr>
                  <a:defRPr sz="1200" b="1">
                    <a:solidFill>
                      <a:srgbClr val="7F7F7F"/>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Feuil1!$A$2:$A$11</c:f>
              <c:strCache>
                <c:ptCount val="10"/>
                <c:pt idx="0">
                  <c:v>School environment</c:v>
                </c:pt>
                <c:pt idx="1">
                  <c:v>Public places</c:v>
                </c:pt>
                <c:pt idx="2">
                  <c:v>Within my family</c:v>
                </c:pt>
                <c:pt idx="3">
                  <c:v>Work environment</c:v>
                </c:pt>
                <c:pt idx="4">
                  <c:v>Among my circle of friends</c:v>
                </c:pt>
                <c:pt idx="5">
                  <c:v>Within the LGBTQ community</c:v>
                </c:pt>
                <c:pt idx="6">
                  <c:v>In health care establishments</c:v>
                </c:pt>
                <c:pt idx="7">
                  <c:v>Within associations</c:v>
                </c:pt>
                <c:pt idx="8">
                  <c:v>During administrative processes</c:v>
                </c:pt>
                <c:pt idx="9">
                  <c:v>Other</c:v>
                </c:pt>
              </c:strCache>
            </c:strRef>
          </c:cat>
          <c:val>
            <c:numRef>
              <c:f>Feuil1!$C$2:$C$11</c:f>
              <c:numCache>
                <c:formatCode>0%</c:formatCode>
                <c:ptCount val="10"/>
                <c:pt idx="0">
                  <c:v>0.64</c:v>
                </c:pt>
                <c:pt idx="1">
                  <c:v>0.28</c:v>
                </c:pt>
                <c:pt idx="2">
                  <c:v>0.26</c:v>
                </c:pt>
                <c:pt idx="3">
                  <c:v>0.24</c:v>
                </c:pt>
                <c:pt idx="4">
                  <c:v>0.2</c:v>
                </c:pt>
                <c:pt idx="5">
                  <c:v>0.0</c:v>
                </c:pt>
                <c:pt idx="6">
                  <c:v>0.07</c:v>
                </c:pt>
                <c:pt idx="7">
                  <c:v>0.06</c:v>
                </c:pt>
                <c:pt idx="8">
                  <c:v>0.06</c:v>
                </c:pt>
                <c:pt idx="9">
                  <c:v>0.06</c:v>
                </c:pt>
              </c:numCache>
            </c:numRef>
          </c:val>
        </c:ser>
        <c:dLbls>
          <c:showLegendKey val="0"/>
          <c:showVal val="0"/>
          <c:showCatName val="0"/>
          <c:showSerName val="0"/>
          <c:showPercent val="0"/>
          <c:showBubbleSize val="0"/>
        </c:dLbls>
        <c:gapWidth val="150"/>
        <c:axId val="-2051354184"/>
        <c:axId val="-2051350936"/>
      </c:barChart>
      <c:catAx>
        <c:axId val="-2051354184"/>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051350936"/>
        <c:crosses val="autoZero"/>
        <c:auto val="1"/>
        <c:lblAlgn val="ctr"/>
        <c:lblOffset val="80"/>
        <c:noMultiLvlLbl val="0"/>
      </c:catAx>
      <c:valAx>
        <c:axId val="-2051350936"/>
        <c:scaling>
          <c:orientation val="minMax"/>
        </c:scaling>
        <c:delete val="1"/>
        <c:axPos val="l"/>
        <c:numFmt formatCode="0%" sourceLinked="1"/>
        <c:majorTickMark val="out"/>
        <c:minorTickMark val="none"/>
        <c:tickLblPos val="nextTo"/>
        <c:crossAx val="-2051354184"/>
        <c:crosses val="autoZero"/>
        <c:crossBetween val="between"/>
      </c:valAx>
      <c:spPr>
        <a:noFill/>
        <a:ln w="25400">
          <a:noFill/>
        </a:ln>
      </c:spPr>
    </c:plotArea>
    <c:legend>
      <c:legendPos val="b"/>
      <c:layout>
        <c:manualLayout>
          <c:xMode val="edge"/>
          <c:yMode val="edge"/>
          <c:x val="0.0374532397520673"/>
          <c:y val="0.929070471609933"/>
          <c:w val="0.950188137237589"/>
          <c:h val="0.0542101290597203"/>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55935219180346"/>
          <c:h val="0.675135334645669"/>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dLbl>
              <c:idx val="0"/>
              <c:tx>
                <c:rich>
                  <a:bodyPr/>
                  <a:lstStyle/>
                  <a:p>
                    <a:r>
                      <a:rPr lang="en-US" dirty="0">
                        <a:solidFill>
                          <a:srgbClr val="7F7F7F"/>
                        </a:solidFill>
                      </a:rPr>
                      <a:t>49%</a:t>
                    </a:r>
                  </a:p>
                </c:rich>
              </c:tx>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Yes, I have in the past</c:v>
                </c:pt>
                <c:pt idx="1">
                  <c:v>Yes, it happens, regularly</c:v>
                </c:pt>
                <c:pt idx="2">
                  <c:v>Yes, it happens, occasionally</c:v>
                </c:pt>
                <c:pt idx="3">
                  <c:v>No, Never</c:v>
                </c:pt>
              </c:strCache>
            </c:strRef>
          </c:cat>
          <c:val>
            <c:numRef>
              <c:f>Feuil1!$B$2:$B$5</c:f>
              <c:numCache>
                <c:formatCode>0%</c:formatCode>
                <c:ptCount val="4"/>
                <c:pt idx="0">
                  <c:v>0.49</c:v>
                </c:pt>
                <c:pt idx="1">
                  <c:v>0.03</c:v>
                </c:pt>
                <c:pt idx="2">
                  <c:v>0.09</c:v>
                </c:pt>
                <c:pt idx="3">
                  <c:v>0.41</c:v>
                </c:pt>
              </c:numCache>
            </c:numRef>
          </c:val>
        </c:ser>
        <c:ser>
          <c:idx val="1"/>
          <c:order val="1"/>
          <c:tx>
            <c:strRef>
              <c:f>Feuil1!$C$1</c:f>
              <c:strCache>
                <c:ptCount val="1"/>
                <c:pt idx="0">
                  <c:v>Hetero cisgender</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Yes, I have in the past</c:v>
                </c:pt>
                <c:pt idx="1">
                  <c:v>Yes, it happens, regularly</c:v>
                </c:pt>
                <c:pt idx="2">
                  <c:v>Yes, it happens, occasionally</c:v>
                </c:pt>
                <c:pt idx="3">
                  <c:v>No, Never</c:v>
                </c:pt>
              </c:strCache>
            </c:strRef>
          </c:cat>
          <c:val>
            <c:numRef>
              <c:f>Feuil1!$C$2:$C$5</c:f>
              <c:numCache>
                <c:formatCode>0%</c:formatCode>
                <c:ptCount val="4"/>
                <c:pt idx="0">
                  <c:v>0.38</c:v>
                </c:pt>
                <c:pt idx="1">
                  <c:v>0.03</c:v>
                </c:pt>
                <c:pt idx="2">
                  <c:v>0.01</c:v>
                </c:pt>
                <c:pt idx="3">
                  <c:v>0.58</c:v>
                </c:pt>
              </c:numCache>
            </c:numRef>
          </c:val>
        </c:ser>
        <c:dLbls>
          <c:showLegendKey val="0"/>
          <c:showVal val="0"/>
          <c:showCatName val="0"/>
          <c:showSerName val="0"/>
          <c:showPercent val="0"/>
          <c:showBubbleSize val="0"/>
        </c:dLbls>
        <c:gapWidth val="150"/>
        <c:axId val="-2051285112"/>
        <c:axId val="-2051281848"/>
      </c:barChart>
      <c:catAx>
        <c:axId val="-2051285112"/>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1281848"/>
        <c:crosses val="autoZero"/>
        <c:auto val="1"/>
        <c:lblAlgn val="ctr"/>
        <c:lblOffset val="100"/>
        <c:noMultiLvlLbl val="0"/>
      </c:catAx>
      <c:valAx>
        <c:axId val="-2051281848"/>
        <c:scaling>
          <c:orientation val="minMax"/>
        </c:scaling>
        <c:delete val="1"/>
        <c:axPos val="l"/>
        <c:numFmt formatCode="0%" sourceLinked="1"/>
        <c:majorTickMark val="out"/>
        <c:minorTickMark val="none"/>
        <c:tickLblPos val="nextTo"/>
        <c:crossAx val="-2051285112"/>
        <c:crosses val="autoZero"/>
        <c:crossBetween val="between"/>
      </c:valAx>
      <c:spPr>
        <a:noFill/>
        <a:ln w="25400">
          <a:noFill/>
        </a:ln>
      </c:spPr>
    </c:plotArea>
    <c:legend>
      <c:legendPos val="b"/>
      <c:layout>
        <c:manualLayout>
          <c:xMode val="edge"/>
          <c:yMode val="edge"/>
          <c:x val="0.108815626146077"/>
          <c:y val="0.911974105273706"/>
          <c:w val="0.775970614075743"/>
          <c:h val="0.067276566220311"/>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55935219180346"/>
          <c:h val="0.675135334645669"/>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Yes, I have in the past</c:v>
                </c:pt>
                <c:pt idx="1">
                  <c:v>Yes, it happens, regularly</c:v>
                </c:pt>
                <c:pt idx="2">
                  <c:v>Yes, it happens, occasionally</c:v>
                </c:pt>
                <c:pt idx="3">
                  <c:v>No, Never</c:v>
                </c:pt>
              </c:strCache>
            </c:strRef>
          </c:cat>
          <c:val>
            <c:numRef>
              <c:f>Feuil1!$B$2:$B$5</c:f>
              <c:numCache>
                <c:formatCode>0%</c:formatCode>
                <c:ptCount val="4"/>
                <c:pt idx="0">
                  <c:v>0.32</c:v>
                </c:pt>
                <c:pt idx="1">
                  <c:v>0.07</c:v>
                </c:pt>
                <c:pt idx="2">
                  <c:v>0.27</c:v>
                </c:pt>
                <c:pt idx="3">
                  <c:v>0.39</c:v>
                </c:pt>
              </c:numCache>
            </c:numRef>
          </c:val>
        </c:ser>
        <c:ser>
          <c:idx val="1"/>
          <c:order val="1"/>
          <c:tx>
            <c:strRef>
              <c:f>Feuil1!$C$1</c:f>
              <c:strCache>
                <c:ptCount val="1"/>
                <c:pt idx="0">
                  <c:v>Hetero cisgender</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Yes, I have in the past</c:v>
                </c:pt>
                <c:pt idx="1">
                  <c:v>Yes, it happens, regularly</c:v>
                </c:pt>
                <c:pt idx="2">
                  <c:v>Yes, it happens, occasionally</c:v>
                </c:pt>
                <c:pt idx="3">
                  <c:v>No, Never</c:v>
                </c:pt>
              </c:strCache>
            </c:strRef>
          </c:cat>
          <c:val>
            <c:numRef>
              <c:f>Feuil1!$C$2:$C$5</c:f>
              <c:numCache>
                <c:formatCode>0%</c:formatCode>
                <c:ptCount val="4"/>
                <c:pt idx="0">
                  <c:v>0.32</c:v>
                </c:pt>
                <c:pt idx="1">
                  <c:v>0.11</c:v>
                </c:pt>
                <c:pt idx="2">
                  <c:v>0.06</c:v>
                </c:pt>
                <c:pt idx="3">
                  <c:v>0.52</c:v>
                </c:pt>
              </c:numCache>
            </c:numRef>
          </c:val>
        </c:ser>
        <c:dLbls>
          <c:showLegendKey val="0"/>
          <c:showVal val="0"/>
          <c:showCatName val="0"/>
          <c:showSerName val="0"/>
          <c:showPercent val="0"/>
          <c:showBubbleSize val="0"/>
        </c:dLbls>
        <c:gapWidth val="150"/>
        <c:axId val="-2058189752"/>
        <c:axId val="-2058186488"/>
      </c:barChart>
      <c:catAx>
        <c:axId val="-2058189752"/>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8186488"/>
        <c:crosses val="autoZero"/>
        <c:auto val="1"/>
        <c:lblAlgn val="ctr"/>
        <c:lblOffset val="100"/>
        <c:noMultiLvlLbl val="0"/>
      </c:catAx>
      <c:valAx>
        <c:axId val="-2058186488"/>
        <c:scaling>
          <c:orientation val="minMax"/>
        </c:scaling>
        <c:delete val="1"/>
        <c:axPos val="l"/>
        <c:numFmt formatCode="0%" sourceLinked="1"/>
        <c:majorTickMark val="out"/>
        <c:minorTickMark val="none"/>
        <c:tickLblPos val="nextTo"/>
        <c:crossAx val="-2058189752"/>
        <c:crosses val="autoZero"/>
        <c:crossBetween val="between"/>
      </c:valAx>
      <c:spPr>
        <a:noFill/>
        <a:ln w="25400">
          <a:noFill/>
        </a:ln>
      </c:spPr>
    </c:plotArea>
    <c:legend>
      <c:legendPos val="b"/>
      <c:layout>
        <c:manualLayout>
          <c:xMode val="edge"/>
          <c:yMode val="edge"/>
          <c:x val="0.144003975754547"/>
          <c:y val="0.911974105273706"/>
          <c:w val="0.759975909708257"/>
          <c:h val="0.067276566220311"/>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55935219180346"/>
          <c:h val="0.675135334645669"/>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Yes, I have in the past</c:v>
                </c:pt>
                <c:pt idx="1">
                  <c:v>Yes, it happens, regularly</c:v>
                </c:pt>
                <c:pt idx="2">
                  <c:v>Yes, it happens, occasionally</c:v>
                </c:pt>
                <c:pt idx="3">
                  <c:v>No, Never</c:v>
                </c:pt>
              </c:strCache>
            </c:strRef>
          </c:cat>
          <c:val>
            <c:numRef>
              <c:f>Feuil1!$B$2:$B$5</c:f>
              <c:numCache>
                <c:formatCode>0%</c:formatCode>
                <c:ptCount val="4"/>
                <c:pt idx="0">
                  <c:v>0.31</c:v>
                </c:pt>
                <c:pt idx="1">
                  <c:v>0.11</c:v>
                </c:pt>
                <c:pt idx="2">
                  <c:v>0.2</c:v>
                </c:pt>
                <c:pt idx="3">
                  <c:v>0.41</c:v>
                </c:pt>
              </c:numCache>
            </c:numRef>
          </c:val>
        </c:ser>
        <c:ser>
          <c:idx val="1"/>
          <c:order val="1"/>
          <c:tx>
            <c:strRef>
              <c:f>Feuil1!$C$1</c:f>
              <c:strCache>
                <c:ptCount val="1"/>
                <c:pt idx="0">
                  <c:v>Hetero cisgender</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Yes, I have in the past</c:v>
                </c:pt>
                <c:pt idx="1">
                  <c:v>Yes, it happens, regularly</c:v>
                </c:pt>
                <c:pt idx="2">
                  <c:v>Yes, it happens, occasionally</c:v>
                </c:pt>
                <c:pt idx="3">
                  <c:v>No, Never</c:v>
                </c:pt>
              </c:strCache>
            </c:strRef>
          </c:cat>
          <c:val>
            <c:numRef>
              <c:f>Feuil1!$C$2:$C$5</c:f>
              <c:numCache>
                <c:formatCode>0%</c:formatCode>
                <c:ptCount val="4"/>
                <c:pt idx="0">
                  <c:v>0.27</c:v>
                </c:pt>
                <c:pt idx="1">
                  <c:v>0.04</c:v>
                </c:pt>
                <c:pt idx="2">
                  <c:v>0.03</c:v>
                </c:pt>
                <c:pt idx="3">
                  <c:v>0.66</c:v>
                </c:pt>
              </c:numCache>
            </c:numRef>
          </c:val>
        </c:ser>
        <c:dLbls>
          <c:showLegendKey val="0"/>
          <c:showVal val="0"/>
          <c:showCatName val="0"/>
          <c:showSerName val="0"/>
          <c:showPercent val="0"/>
          <c:showBubbleSize val="0"/>
        </c:dLbls>
        <c:gapWidth val="150"/>
        <c:axId val="-2051233608"/>
        <c:axId val="-2051230344"/>
      </c:barChart>
      <c:catAx>
        <c:axId val="-2051233608"/>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1230344"/>
        <c:crosses val="autoZero"/>
        <c:auto val="1"/>
        <c:lblAlgn val="ctr"/>
        <c:lblOffset val="100"/>
        <c:noMultiLvlLbl val="0"/>
      </c:catAx>
      <c:valAx>
        <c:axId val="-2051230344"/>
        <c:scaling>
          <c:orientation val="minMax"/>
        </c:scaling>
        <c:delete val="1"/>
        <c:axPos val="l"/>
        <c:numFmt formatCode="0%" sourceLinked="1"/>
        <c:majorTickMark val="out"/>
        <c:minorTickMark val="none"/>
        <c:tickLblPos val="nextTo"/>
        <c:crossAx val="-2051233608"/>
        <c:crosses val="autoZero"/>
        <c:crossBetween val="between"/>
      </c:valAx>
      <c:spPr>
        <a:noFill/>
        <a:ln w="25400">
          <a:noFill/>
        </a:ln>
      </c:spPr>
    </c:plotArea>
    <c:legend>
      <c:legendPos val="b"/>
      <c:layout>
        <c:manualLayout>
          <c:xMode val="edge"/>
          <c:yMode val="edge"/>
          <c:x val="0.108815626146077"/>
          <c:y val="0.911974105273706"/>
          <c:w val="0.775970614075743"/>
          <c:h val="0.067276566220311"/>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229166666666667"/>
          <c:y val="0.034375"/>
          <c:w val="0.955935219180346"/>
          <c:h val="0.675135334645669"/>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Yes, I have in the past</c:v>
                </c:pt>
                <c:pt idx="1">
                  <c:v>Yes, it happens, regularly</c:v>
                </c:pt>
                <c:pt idx="2">
                  <c:v>Yes, it happens, occasionally</c:v>
                </c:pt>
                <c:pt idx="3">
                  <c:v>No, Never</c:v>
                </c:pt>
              </c:strCache>
            </c:strRef>
          </c:cat>
          <c:val>
            <c:numRef>
              <c:f>Feuil1!$B$2:$B$5</c:f>
              <c:numCache>
                <c:formatCode>0%</c:formatCode>
                <c:ptCount val="4"/>
                <c:pt idx="0">
                  <c:v>0.2</c:v>
                </c:pt>
                <c:pt idx="1">
                  <c:v>0.01</c:v>
                </c:pt>
                <c:pt idx="2">
                  <c:v>0.06</c:v>
                </c:pt>
                <c:pt idx="3">
                  <c:v>0.74</c:v>
                </c:pt>
              </c:numCache>
            </c:numRef>
          </c:val>
        </c:ser>
        <c:ser>
          <c:idx val="1"/>
          <c:order val="1"/>
          <c:tx>
            <c:strRef>
              <c:f>Feuil1!$C$1</c:f>
              <c:strCache>
                <c:ptCount val="1"/>
                <c:pt idx="0">
                  <c:v>Hetero cisgender</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Yes, I have in the past</c:v>
                </c:pt>
                <c:pt idx="1">
                  <c:v>Yes, it happens, regularly</c:v>
                </c:pt>
                <c:pt idx="2">
                  <c:v>Yes, it happens, occasionally</c:v>
                </c:pt>
                <c:pt idx="3">
                  <c:v>No, Never</c:v>
                </c:pt>
              </c:strCache>
            </c:strRef>
          </c:cat>
          <c:val>
            <c:numRef>
              <c:f>Feuil1!$C$2:$C$5</c:f>
              <c:numCache>
                <c:formatCode>0%</c:formatCode>
                <c:ptCount val="4"/>
                <c:pt idx="0">
                  <c:v>0.09</c:v>
                </c:pt>
                <c:pt idx="1">
                  <c:v>0.01</c:v>
                </c:pt>
                <c:pt idx="2">
                  <c:v>0.01</c:v>
                </c:pt>
                <c:pt idx="3">
                  <c:v>0.89</c:v>
                </c:pt>
              </c:numCache>
            </c:numRef>
          </c:val>
        </c:ser>
        <c:dLbls>
          <c:showLegendKey val="0"/>
          <c:showVal val="0"/>
          <c:showCatName val="0"/>
          <c:showSerName val="0"/>
          <c:showPercent val="0"/>
          <c:showBubbleSize val="0"/>
        </c:dLbls>
        <c:gapWidth val="150"/>
        <c:axId val="-2051187736"/>
        <c:axId val="-2051184472"/>
      </c:barChart>
      <c:catAx>
        <c:axId val="-205118773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051184472"/>
        <c:crosses val="autoZero"/>
        <c:auto val="1"/>
        <c:lblAlgn val="ctr"/>
        <c:lblOffset val="100"/>
        <c:noMultiLvlLbl val="0"/>
      </c:catAx>
      <c:valAx>
        <c:axId val="-2051184472"/>
        <c:scaling>
          <c:orientation val="minMax"/>
        </c:scaling>
        <c:delete val="1"/>
        <c:axPos val="l"/>
        <c:numFmt formatCode="0%" sourceLinked="1"/>
        <c:majorTickMark val="out"/>
        <c:minorTickMark val="none"/>
        <c:tickLblPos val="nextTo"/>
        <c:crossAx val="-2051187736"/>
        <c:crosses val="autoZero"/>
        <c:crossBetween val="between"/>
      </c:valAx>
      <c:spPr>
        <a:noFill/>
        <a:ln w="25400">
          <a:noFill/>
        </a:ln>
      </c:spPr>
    </c:plotArea>
    <c:legend>
      <c:legendPos val="b"/>
      <c:layout>
        <c:manualLayout>
          <c:xMode val="edge"/>
          <c:yMode val="edge"/>
          <c:x val="0.144003975754547"/>
          <c:y val="0.911974105273706"/>
          <c:w val="0.759975909708257"/>
          <c:h val="0.067276566220311"/>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0.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1.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2.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3.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4.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5.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6.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7.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8.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9.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0.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1.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2.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3.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4.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5.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6.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7.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8.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9.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0.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1.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2.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3.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4.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5.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6.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7.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8.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9.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4.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40.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41.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5.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6.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7.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8.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9.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3038475" cy="465138"/>
          </a:xfrm>
          <a:prstGeom prst="rect">
            <a:avLst/>
          </a:prstGeom>
        </p:spPr>
        <p:txBody>
          <a:bodyPr vert="horz" lIns="91440" tIns="45720" rIns="91440" bIns="45720" rtlCol="0"/>
          <a:lstStyle>
            <a:lvl1pPr algn="l">
              <a:defRPr sz="1200"/>
            </a:lvl1pPr>
          </a:lstStyle>
          <a:p>
            <a:endParaRPr lang="fr-CA"/>
          </a:p>
        </p:txBody>
      </p:sp>
      <p:sp>
        <p:nvSpPr>
          <p:cNvPr id="3" name="Espace réservé de la date 2"/>
          <p:cNvSpPr>
            <a:spLocks noGrp="1"/>
          </p:cNvSpPr>
          <p:nvPr>
            <p:ph type="dt" sz="quarter" idx="1"/>
          </p:nvPr>
        </p:nvSpPr>
        <p:spPr>
          <a:xfrm>
            <a:off x="3970338" y="0"/>
            <a:ext cx="3038475" cy="465138"/>
          </a:xfrm>
          <a:prstGeom prst="rect">
            <a:avLst/>
          </a:prstGeom>
        </p:spPr>
        <p:txBody>
          <a:bodyPr vert="horz" lIns="91440" tIns="45720" rIns="91440" bIns="45720" rtlCol="0"/>
          <a:lstStyle>
            <a:lvl1pPr algn="r">
              <a:defRPr sz="1200"/>
            </a:lvl1pPr>
          </a:lstStyle>
          <a:p>
            <a:fld id="{77253277-E5BD-44A8-8450-70384FB2FB4D}" type="datetimeFigureOut">
              <a:rPr lang="fr-CA" smtClean="0"/>
              <a:t>17-08-03</a:t>
            </a:fld>
            <a:endParaRPr lang="fr-CA"/>
          </a:p>
        </p:txBody>
      </p:sp>
      <p:sp>
        <p:nvSpPr>
          <p:cNvPr id="4" name="Espace réservé du pied de page 3"/>
          <p:cNvSpPr>
            <a:spLocks noGrp="1"/>
          </p:cNvSpPr>
          <p:nvPr>
            <p:ph type="ftr" sz="quarter" idx="2"/>
          </p:nvPr>
        </p:nvSpPr>
        <p:spPr>
          <a:xfrm>
            <a:off x="0" y="8829675"/>
            <a:ext cx="3038475" cy="465138"/>
          </a:xfrm>
          <a:prstGeom prst="rect">
            <a:avLst/>
          </a:prstGeom>
        </p:spPr>
        <p:txBody>
          <a:bodyPr vert="horz" lIns="91440" tIns="45720" rIns="91440" bIns="45720" rtlCol="0" anchor="b"/>
          <a:lstStyle>
            <a:lvl1pPr algn="l">
              <a:defRPr sz="1200"/>
            </a:lvl1pPr>
          </a:lstStyle>
          <a:p>
            <a:endParaRPr lang="fr-CA"/>
          </a:p>
        </p:txBody>
      </p:sp>
      <p:sp>
        <p:nvSpPr>
          <p:cNvPr id="5" name="Espace réservé du numéro de diapositive 4"/>
          <p:cNvSpPr>
            <a:spLocks noGrp="1"/>
          </p:cNvSpPr>
          <p:nvPr>
            <p:ph type="sldNum" sz="quarter" idx="3"/>
          </p:nvPr>
        </p:nvSpPr>
        <p:spPr>
          <a:xfrm>
            <a:off x="3970338" y="8829675"/>
            <a:ext cx="3038475" cy="465138"/>
          </a:xfrm>
          <a:prstGeom prst="rect">
            <a:avLst/>
          </a:prstGeom>
        </p:spPr>
        <p:txBody>
          <a:bodyPr vert="horz" lIns="91440" tIns="45720" rIns="91440" bIns="45720" rtlCol="0" anchor="b"/>
          <a:lstStyle>
            <a:lvl1pPr algn="r">
              <a:defRPr sz="1200"/>
            </a:lvl1pPr>
          </a:lstStyle>
          <a:p>
            <a:fld id="{35A75275-5E74-4ECB-B84C-36E579181822}" type="slidenum">
              <a:rPr lang="fr-CA" smtClean="0"/>
              <a:t>‹#›</a:t>
            </a:fld>
            <a:endParaRPr lang="fr-CA"/>
          </a:p>
        </p:txBody>
      </p:sp>
    </p:spTree>
    <p:extLst>
      <p:ext uri="{BB962C8B-B14F-4D97-AF65-F5344CB8AC3E}">
        <p14:creationId xmlns:p14="http://schemas.microsoft.com/office/powerpoint/2010/main" val="91490427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3037946" cy="464345"/>
          </a:xfrm>
          <a:prstGeom prst="rect">
            <a:avLst/>
          </a:prstGeom>
        </p:spPr>
        <p:txBody>
          <a:bodyPr vert="horz" lIns="91257" tIns="45629" rIns="91257" bIns="45629" rtlCol="0"/>
          <a:lstStyle>
            <a:lvl1pPr algn="l">
              <a:defRPr sz="1200"/>
            </a:lvl1pPr>
          </a:lstStyle>
          <a:p>
            <a:endParaRPr lang="en-CA"/>
          </a:p>
        </p:txBody>
      </p:sp>
      <p:sp>
        <p:nvSpPr>
          <p:cNvPr id="3" name="Espace réservé de la date 2"/>
          <p:cNvSpPr>
            <a:spLocks noGrp="1"/>
          </p:cNvSpPr>
          <p:nvPr>
            <p:ph type="dt" idx="1"/>
          </p:nvPr>
        </p:nvSpPr>
        <p:spPr>
          <a:xfrm>
            <a:off x="3970871" y="0"/>
            <a:ext cx="3037946" cy="464345"/>
          </a:xfrm>
          <a:prstGeom prst="rect">
            <a:avLst/>
          </a:prstGeom>
        </p:spPr>
        <p:txBody>
          <a:bodyPr vert="horz" lIns="91257" tIns="45629" rIns="91257" bIns="45629" rtlCol="0"/>
          <a:lstStyle>
            <a:lvl1pPr algn="r">
              <a:defRPr sz="1200"/>
            </a:lvl1pPr>
          </a:lstStyle>
          <a:p>
            <a:fld id="{FEA78D4A-1A98-4E3D-8096-34EEF9DF88BB}" type="datetimeFigureOut">
              <a:rPr lang="en-CA" smtClean="0"/>
              <a:t>17-08-03</a:t>
            </a:fld>
            <a:endParaRPr lang="en-CA"/>
          </a:p>
        </p:txBody>
      </p:sp>
      <p:sp>
        <p:nvSpPr>
          <p:cNvPr id="4" name="Espace réservé de l'image des diapositives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1257" tIns="45629" rIns="91257" bIns="45629" rtlCol="0" anchor="ctr"/>
          <a:lstStyle/>
          <a:p>
            <a:endParaRPr lang="en-CA"/>
          </a:p>
        </p:txBody>
      </p:sp>
      <p:sp>
        <p:nvSpPr>
          <p:cNvPr id="5" name="Espace réservé des commentaires 4"/>
          <p:cNvSpPr>
            <a:spLocks noGrp="1"/>
          </p:cNvSpPr>
          <p:nvPr>
            <p:ph type="body" sz="quarter" idx="3"/>
          </p:nvPr>
        </p:nvSpPr>
        <p:spPr>
          <a:xfrm>
            <a:off x="701674" y="4415236"/>
            <a:ext cx="5607053" cy="4183855"/>
          </a:xfrm>
          <a:prstGeom prst="rect">
            <a:avLst/>
          </a:prstGeom>
        </p:spPr>
        <p:txBody>
          <a:bodyPr vert="horz" lIns="91257" tIns="45629" rIns="91257" bIns="45629" rtlCol="0"/>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6" name="Espace réservé du pied de page 5"/>
          <p:cNvSpPr>
            <a:spLocks noGrp="1"/>
          </p:cNvSpPr>
          <p:nvPr>
            <p:ph type="ftr" sz="quarter" idx="4"/>
          </p:nvPr>
        </p:nvSpPr>
        <p:spPr>
          <a:xfrm>
            <a:off x="0" y="8830471"/>
            <a:ext cx="3037946" cy="464345"/>
          </a:xfrm>
          <a:prstGeom prst="rect">
            <a:avLst/>
          </a:prstGeom>
        </p:spPr>
        <p:txBody>
          <a:bodyPr vert="horz" lIns="91257" tIns="45629" rIns="91257" bIns="45629" rtlCol="0" anchor="b"/>
          <a:lstStyle>
            <a:lvl1pPr algn="l">
              <a:defRPr sz="1200"/>
            </a:lvl1pPr>
          </a:lstStyle>
          <a:p>
            <a:endParaRPr lang="en-CA"/>
          </a:p>
        </p:txBody>
      </p:sp>
      <p:sp>
        <p:nvSpPr>
          <p:cNvPr id="7" name="Espace réservé du numéro de diapositive 6"/>
          <p:cNvSpPr>
            <a:spLocks noGrp="1"/>
          </p:cNvSpPr>
          <p:nvPr>
            <p:ph type="sldNum" sz="quarter" idx="5"/>
          </p:nvPr>
        </p:nvSpPr>
        <p:spPr>
          <a:xfrm>
            <a:off x="3970871" y="8830471"/>
            <a:ext cx="3037946" cy="464345"/>
          </a:xfrm>
          <a:prstGeom prst="rect">
            <a:avLst/>
          </a:prstGeom>
        </p:spPr>
        <p:txBody>
          <a:bodyPr vert="horz" lIns="91257" tIns="45629" rIns="91257" bIns="45629" rtlCol="0" anchor="b"/>
          <a:lstStyle>
            <a:lvl1pPr algn="r">
              <a:defRPr sz="1200"/>
            </a:lvl1pPr>
          </a:lstStyle>
          <a:p>
            <a:fld id="{354AB965-D607-4121-B5A7-17BD1E7FA4FF}" type="slidenum">
              <a:rPr lang="en-CA" smtClean="0"/>
              <a:t>‹#›</a:t>
            </a:fld>
            <a:endParaRPr lang="en-CA"/>
          </a:p>
        </p:txBody>
      </p:sp>
    </p:spTree>
    <p:extLst>
      <p:ext uri="{BB962C8B-B14F-4D97-AF65-F5344CB8AC3E}">
        <p14:creationId xmlns:p14="http://schemas.microsoft.com/office/powerpoint/2010/main" val="110384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4.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3.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2.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6.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4.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5.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6.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7.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4" name="Rectangle 2"/>
          <p:cNvSpPr>
            <a:spLocks noGrp="1" noRot="1" noChangeAspect="1" noChangeArrowheads="1" noTextEdit="1"/>
          </p:cNvSpPr>
          <p:nvPr>
            <p:ph type="sldImg"/>
          </p:nvPr>
        </p:nvSpPr>
        <p:spPr>
          <a:xfrm>
            <a:off x="1182688" y="695325"/>
            <a:ext cx="4648200" cy="3486150"/>
          </a:xfrm>
          <a:ln/>
        </p:spPr>
      </p:sp>
      <p:sp>
        <p:nvSpPr>
          <p:cNvPr id="658435" name="Rectangle 3"/>
          <p:cNvSpPr>
            <a:spLocks noGrp="1" noChangeArrowheads="1"/>
          </p:cNvSpPr>
          <p:nvPr>
            <p:ph type="body" idx="1"/>
          </p:nvPr>
        </p:nvSpPr>
        <p:spPr>
          <a:xfrm>
            <a:off x="935635" y="4416103"/>
            <a:ext cx="5139135" cy="4183995"/>
          </a:xfrm>
        </p:spPr>
        <p:txBody>
          <a:bodyPr/>
          <a:lstStyle/>
          <a:p>
            <a:endParaRPr lang="fr-FR" dirty="0" smtClean="0">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60</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65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70</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75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76</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84</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88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93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97</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101</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33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108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112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120</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123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128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132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139</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141</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142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149</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35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153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154</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155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158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162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166</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171</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176</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180</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185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40</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189</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193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198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202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203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208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212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216</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223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224</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41</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225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226</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227</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235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44</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49</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54</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55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eg"/><Relationship Id="rId3"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jpeg"/><Relationship Id="rId3" Type="http://schemas.openxmlformats.org/officeDocument/2006/relationships/image" Target="../media/image2.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8.jpe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9.jpeg"/><Relationship Id="rId3" Type="http://schemas.openxmlformats.org/officeDocument/2006/relationships/image" Target="../media/image2.pn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9.jpeg"/><Relationship Id="rId3" Type="http://schemas.openxmlformats.org/officeDocument/2006/relationships/image" Target="../media/image2.png"/></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11.jpeg"/><Relationship Id="rId4" Type="http://schemas.microsoft.com/office/2007/relationships/hdphoto" Target="../media/hdphoto1.wdp"/><Relationship Id="rId1" Type="http://schemas.openxmlformats.org/officeDocument/2006/relationships/slideMaster" Target="../slideMasters/slideMaster5.xml"/><Relationship Id="rId2" Type="http://schemas.openxmlformats.org/officeDocument/2006/relationships/image" Target="../media/image10.jpeg"/></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2.jpeg"/></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3.jpe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2.jpeg"/></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3.jpe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2.jpeg"/></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3.jpe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jpeg"/><Relationship Id="rId3" Type="http://schemas.openxmlformats.org/officeDocument/2006/relationships/image" Target="../media/image2.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2.jpeg"/></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3.jpe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jpe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png"/></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png"/></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4.jpeg"/></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jpeg"/></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jpeg"/></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png"/></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png"/></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7.jpeg"/><Relationship Id="rId3" Type="http://schemas.openxmlformats.org/officeDocument/2006/relationships/image" Target="../media/image2.png"/></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png"/></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8.jpeg"/></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7.jpeg"/><Relationship Id="rId3" Type="http://schemas.openxmlformats.org/officeDocument/2006/relationships/image" Target="../media/image2.png"/></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2.png"/></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8.jpeg"/></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jpe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jpe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jpe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pic>
        <p:nvPicPr>
          <p:cNvPr id="13"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306896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35699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49592311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12916038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12"/>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5" name="Forme en L 14"/>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chemeClr val="bg2"/>
                </a:solidFill>
                <a:latin typeface="Arial Narrow" pitchFamily="34" charset="0"/>
              </a:defRPr>
            </a:lvl1pPr>
          </a:lstStyle>
          <a:p>
            <a:pPr lvl="0"/>
            <a:r>
              <a:rPr lang="fr-FR" smtClean="0"/>
              <a:t>Modifiez les styles du texte du masque</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F2B33276-46DE-4C26-B4B6-6FC92FC8FA53}" type="datetime1">
              <a:rPr lang="fr-FR">
                <a:solidFill>
                  <a:srgbClr val="000000">
                    <a:tint val="75000"/>
                  </a:srgbClr>
                </a:solidFill>
              </a:rPr>
              <a:pPr>
                <a:defRPr/>
              </a:pPr>
              <a:t>17-08-03</a:t>
            </a:fld>
            <a:endParaRPr lang="en-CA">
              <a:solidFill>
                <a:srgbClr val="000000">
                  <a:tint val="75000"/>
                </a:srgb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29A2457C-1803-4450-AB26-0D54099974C0}"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36104455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4"/>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Forme en L 5"/>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7" name="Connecteur droit 6"/>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3275013" y="5541963"/>
            <a:ext cx="5311775" cy="53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p:spPr>
        <p:txBody>
          <a:bodyPr rtlCol="0">
            <a:normAutofit/>
          </a:bodyPr>
          <a:lstStyle/>
          <a:p>
            <a:pPr lvl="0"/>
            <a:endParaRPr lang="en-CA" noProof="0"/>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BE3B6F5-6802-44E7-BE02-2A3FD474C559}" type="datetime1">
              <a:rPr lang="fr-FR">
                <a:solidFill>
                  <a:srgbClr val="000000">
                    <a:tint val="75000"/>
                  </a:srgbClr>
                </a:solidFill>
              </a:rPr>
              <a:pPr>
                <a:defRPr/>
              </a:pPr>
              <a:t>17-08-03</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46BAE37B-12C5-47A3-B028-2C329BFA02ED}"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48934810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ABC00853-F2DE-4998-A87F-2CEF13A817E1}" type="datetime1">
              <a:rPr lang="fr-FR">
                <a:solidFill>
                  <a:srgbClr val="000000">
                    <a:tint val="75000"/>
                  </a:srgbClr>
                </a:solidFill>
              </a:rPr>
              <a:pPr>
                <a:def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34EF88B5-6B52-4BA7-8736-A44197119B49}"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78526853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D611118B-6D53-4ABB-8BED-EE22D8EC2B95}" type="datetime1">
              <a:rPr lang="fr-FR">
                <a:solidFill>
                  <a:srgbClr val="000000">
                    <a:tint val="75000"/>
                  </a:srgbClr>
                </a:solidFill>
              </a:rPr>
              <a:pPr>
                <a:def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FF81AEFE-BA6F-436E-824F-7302D1BCEDE9}"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98843897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3A1DC5B7-1DC3-446C-9E9A-6F1199DF3EF9}" type="datetime1">
              <a:rPr lang="fr-FR">
                <a:solidFill>
                  <a:srgbClr val="000000">
                    <a:tint val="75000"/>
                  </a:srgbClr>
                </a:solidFill>
              </a:rPr>
              <a:pPr>
                <a:def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82821C45-9CF2-46D1-8055-0B6AF33B03BF}"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77318900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en-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p:spPr>
        <p:txBody>
          <a:bodyPr/>
          <a:lstStyle>
            <a:lvl1pPr>
              <a:defRPr/>
            </a:lvl1pPr>
          </a:lstStyle>
          <a:p>
            <a:pPr>
              <a:defRPr/>
            </a:pPr>
            <a:fld id="{7C88C72E-B006-4CCE-BCBF-3ABADBD94B2D}"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8"/>
          <p:cNvSpPr>
            <a:spLocks noGrp="1"/>
          </p:cNvSpPr>
          <p:nvPr>
            <p:ph type="sldNum" sz="quarter" idx="12"/>
          </p:nvPr>
        </p:nvSpPr>
        <p:spPr/>
        <p:txBody>
          <a:bodyPr/>
          <a:lstStyle>
            <a:lvl1pPr>
              <a:defRPr/>
            </a:lvl1pPr>
          </a:lstStyle>
          <a:p>
            <a:pPr>
              <a:defRPr/>
            </a:pPr>
            <a:fld id="{6F77C89B-E770-435D-B850-5953F355FBEF}"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93947428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p:spPr>
        <p:txBody>
          <a:bodyPr/>
          <a:lstStyle>
            <a:lvl1pPr>
              <a:defRPr/>
            </a:lvl1pPr>
          </a:lstStyle>
          <a:p>
            <a:pPr>
              <a:defRPr/>
            </a:pPr>
            <a:fld id="{18888FA6-E6A0-4CCE-8FC6-396D4FD9FB00}" type="datetime1">
              <a:rPr lang="fr-FR">
                <a:solidFill>
                  <a:srgbClr val="000000">
                    <a:tint val="75000"/>
                  </a:srgbClr>
                </a:solidFill>
              </a:rPr>
              <a:pPr>
                <a:defRPr/>
              </a:pPr>
              <a:t>17-08-03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5" name="Espace réservé du numéro de diapositive 4"/>
          <p:cNvSpPr>
            <a:spLocks noGrp="1"/>
          </p:cNvSpPr>
          <p:nvPr>
            <p:ph type="sldNum" sz="quarter" idx="12"/>
          </p:nvPr>
        </p:nvSpPr>
        <p:spPr/>
        <p:txBody>
          <a:bodyPr/>
          <a:lstStyle>
            <a:lvl1pPr>
              <a:defRPr/>
            </a:lvl1pPr>
          </a:lstStyle>
          <a:p>
            <a:pPr>
              <a:defRPr/>
            </a:pPr>
            <a:fld id="{7862B03F-5F02-4792-8DE3-E78593A108BD}"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72305717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p:spPr>
        <p:txBody>
          <a:bodyPr/>
          <a:lstStyle>
            <a:lvl1pPr>
              <a:defRPr/>
            </a:lvl1pPr>
          </a:lstStyle>
          <a:p>
            <a:pPr>
              <a:defRPr/>
            </a:pPr>
            <a:fld id="{0E1F3AAB-FD4A-4CC1-9E0C-1D55A96673EC}" type="datetime1">
              <a:rPr lang="fr-FR">
                <a:solidFill>
                  <a:srgbClr val="000000">
                    <a:tint val="75000"/>
                  </a:srgbClr>
                </a:solidFill>
              </a:rPr>
              <a:pPr>
                <a:defRPr/>
              </a:pPr>
              <a:t>17-08-03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4" name="Espace réservé du numéro de diapositive 3"/>
          <p:cNvSpPr>
            <a:spLocks noGrp="1"/>
          </p:cNvSpPr>
          <p:nvPr>
            <p:ph type="sldNum" sz="quarter" idx="12"/>
          </p:nvPr>
        </p:nvSpPr>
        <p:spPr/>
        <p:txBody>
          <a:bodyPr/>
          <a:lstStyle>
            <a:lvl1pPr>
              <a:defRPr/>
            </a:lvl1pPr>
          </a:lstStyle>
          <a:p>
            <a:pPr>
              <a:defRPr/>
            </a:pPr>
            <a:fld id="{67082C00-0DFB-4256-BFDA-228745C403ED}"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6124557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7D5C05AF-BE61-487A-BC8C-DB283FAB907C}" type="datetime1">
              <a:rPr lang="fr-FR">
                <a:solidFill>
                  <a:srgbClr val="000000">
                    <a:tint val="75000"/>
                  </a:srgbClr>
                </a:solidFill>
              </a:rPr>
              <a:pPr>
                <a:def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BC54218F-421C-4516-8242-B1DEA0FDA724}"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90933632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CA"/>
          </a:p>
        </p:txBody>
      </p:sp>
      <p:sp>
        <p:nvSpPr>
          <p:cNvPr id="3" name="Espace réservé pour une image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B64B349C-2358-4EED-96FB-2B4B534E373C}" type="datetime1">
              <a:rPr lang="fr-FR">
                <a:solidFill>
                  <a:srgbClr val="000000">
                    <a:tint val="75000"/>
                  </a:srgbClr>
                </a:solidFill>
              </a:rPr>
              <a:pPr>
                <a:def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B0C8473B-F658-413A-9CDD-428B2E876FBC}"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4758617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013441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5B298A1B-542A-4072-8736-039C0D382317}" type="datetime1">
              <a:rPr lang="fr-FR">
                <a:solidFill>
                  <a:srgbClr val="000000">
                    <a:tint val="75000"/>
                  </a:srgbClr>
                </a:solidFill>
              </a:rPr>
              <a:pPr>
                <a:def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3FAB253F-A290-4F83-8304-1243B7A7EF72}"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17219016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en-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B0A654A9-A479-47D2-86A4-CDCBD38D35A1}" type="datetime1">
              <a:rPr lang="fr-FR">
                <a:solidFill>
                  <a:srgbClr val="000000">
                    <a:tint val="75000"/>
                  </a:srgbClr>
                </a:solidFill>
              </a:rPr>
              <a:pPr>
                <a:def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6600A8C7-DF53-4638-A7D7-D46528783CDD}"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13008825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Modifiez le style du titre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4" name="Espace réservé du numéro de diapositive 5"/>
          <p:cNvSpPr>
            <a:spLocks noGrp="1"/>
          </p:cNvSpPr>
          <p:nvPr>
            <p:ph type="sldNum" sz="quarter" idx="11"/>
          </p:nvPr>
        </p:nvSpPr>
        <p:spPr/>
        <p:txBody>
          <a:bodyPr/>
          <a:lstStyle>
            <a:lvl1pPr>
              <a:defRPr/>
            </a:lvl1pPr>
          </a:lstStyle>
          <a:p>
            <a:pPr>
              <a:defRPr/>
            </a:pPr>
            <a:fld id="{4DE6411B-A498-4FB2-AAD5-83602659C1F3}" type="slidenum">
              <a:rPr lang="en-CA">
                <a:solidFill>
                  <a:srgbClr val="000000">
                    <a:tint val="75000"/>
                  </a:srgbClr>
                </a:solidFill>
              </a:rPr>
              <a:pPr>
                <a:defRPr/>
              </a:pPr>
              <a:t>‹#›</a:t>
            </a:fld>
            <a:endParaRPr lang="en-CA" dirty="0">
              <a:solidFill>
                <a:srgbClr val="000000">
                  <a:tint val="75000"/>
                </a:srgb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A6FF29F3-059F-4831-A54A-BF17DA194C63}" type="datetime1">
              <a:rPr lang="fr-FR">
                <a:solidFill>
                  <a:srgbClr val="000000">
                    <a:tint val="75000"/>
                  </a:srgbClr>
                </a:solidFill>
              </a:rPr>
              <a:pPr>
                <a:defRPr/>
              </a:pPr>
              <a:t>17-08-03</a:t>
            </a:fld>
            <a:endParaRPr lang="en-CA">
              <a:solidFill>
                <a:srgbClr val="000000">
                  <a:tint val="75000"/>
                </a:srgbClr>
              </a:solidFill>
            </a:endParaRPr>
          </a:p>
        </p:txBody>
      </p:sp>
    </p:spTree>
    <p:extLst>
      <p:ext uri="{BB962C8B-B14F-4D97-AF65-F5344CB8AC3E}">
        <p14:creationId xmlns:p14="http://schemas.microsoft.com/office/powerpoint/2010/main" val="144033744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4751306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16834985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17-08-03</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895912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77200096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26240443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77284459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solidFill>
                  <a:srgbClr val="7F7F7F"/>
                </a:solidFill>
              </a:defRPr>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79094487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382540783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357010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54741889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79792718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05103013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48014802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10113829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48467800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428824164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186647065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E31836"/>
                </a:solidFill>
              </a:defRPr>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15468518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12856057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281811166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98159559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83749624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5" name="Espace réservé du texte 13"/>
          <p:cNvSpPr>
            <a:spLocks noGrp="1"/>
          </p:cNvSpPr>
          <p:nvPr>
            <p:ph type="body" sz="quarter" idx="16"/>
          </p:nvPr>
        </p:nvSpPr>
        <p:spPr>
          <a:xfrm>
            <a:off x="6012160" y="4546967"/>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94657889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389609438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3220623070"/>
      </p:ext>
    </p:extLst>
  </p:cSld>
  <p:clrMapOvr>
    <a:masterClrMapping/>
  </p:clrMapOvr>
  <p:timing>
    <p:tnLst>
      <p:par>
        <p:cTn xmlns:p14="http://schemas.microsoft.com/office/powerpoint/2010/mai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Titre 1"/>
          <p:cNvSpPr>
            <a:spLocks noGrp="1"/>
          </p:cNvSpPr>
          <p:nvPr>
            <p:ph type="title"/>
          </p:nvPr>
        </p:nvSpPr>
        <p:spPr>
          <a:xfrm>
            <a:off x="558800" y="373063"/>
            <a:ext cx="5311774" cy="1008062"/>
          </a:xfrm>
        </p:spPr>
        <p:txBody>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14713597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6" name="Rectangle 25"/>
          <p:cNvSpPr/>
          <p:nvPr userDrawn="1"/>
        </p:nvSpPr>
        <p:spPr>
          <a:xfrm>
            <a:off x="3273424" y="1335024"/>
            <a:ext cx="2600327" cy="5571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50071"/>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394483566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31364163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19526408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154032867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317298031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17-08-03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182191302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17-08-03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74120740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67294032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90870313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49123438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15221074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2_Back Cover Page">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03297685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4" name="Rectangle 7"/>
          <p:cNvSpPr/>
          <p:nvPr userDrawn="1"/>
        </p:nvSpPr>
        <p:spPr>
          <a:xfrm>
            <a:off x="558800" y="2393950"/>
            <a:ext cx="5311775"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8"/>
          <p:cNvCxnSpPr/>
          <p:nvPr userDrawn="1"/>
        </p:nvCxnSpPr>
        <p:spPr>
          <a:xfrm>
            <a:off x="558800" y="6483350"/>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1" y="1271397"/>
            <a:ext cx="5311774" cy="1392620"/>
          </a:xfrm>
        </p:spPr>
        <p:txBody>
          <a:bodyPr anchor="t">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US" dirty="0" smtClean="0"/>
              <a:t>Click to edit Master title style</a:t>
            </a:r>
            <a:endParaRPr lang="fr-CA" dirty="0" smtClean="0"/>
          </a:p>
        </p:txBody>
      </p:sp>
      <p:sp>
        <p:nvSpPr>
          <p:cNvPr id="3" name="Espace réservé du contenu 2"/>
          <p:cNvSpPr>
            <a:spLocks noGrp="1"/>
          </p:cNvSpPr>
          <p:nvPr>
            <p:ph idx="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err="1" smtClean="0"/>
              <a:t>Click to edit Master text styles</a:t>
            </a:r>
          </a:p>
        </p:txBody>
      </p:sp>
      <p:sp>
        <p:nvSpPr>
          <p:cNvPr id="6" name="Espace réservé de la date 3"/>
          <p:cNvSpPr>
            <a:spLocks noGrp="1"/>
          </p:cNvSpPr>
          <p:nvPr>
            <p:ph type="dt" sz="half" idx="10"/>
          </p:nvPr>
        </p:nvSpPr>
        <p:spPr>
          <a:xfrm>
            <a:off x="3273425" y="6483350"/>
            <a:ext cx="2560638" cy="236538"/>
          </a:xfrm>
        </p:spPr>
        <p:txBody>
          <a:bodyPr/>
          <a:lstStyle>
            <a:lvl1pPr>
              <a:buClr>
                <a:schemeClr val="bg1"/>
              </a:buClr>
              <a:defRPr>
                <a:solidFill>
                  <a:schemeClr val="bg1"/>
                </a:solidFill>
              </a:defRPr>
            </a:lvl1pPr>
          </a:lstStyle>
          <a:p>
            <a:pPr>
              <a:buClr>
                <a:prstClr val="white"/>
              </a:buClr>
              <a:defRPr/>
            </a:pPr>
            <a:fld id="{808555F4-09F9-4B8C-91C6-66448B8EE770}" type="datetime1">
              <a:rPr lang="fr-FR">
                <a:solidFill>
                  <a:prstClr val="white"/>
                </a:solidFill>
              </a:rPr>
              <a:pPr>
                <a:buClr>
                  <a:prstClr val="white"/>
                </a:buClr>
                <a:defRPr/>
              </a:pPr>
              <a:t>17-08-03</a:t>
            </a:fld>
            <a:endParaRPr lang="en-CA" dirty="0">
              <a:solidFill>
                <a:prstClr val="white"/>
              </a:solidFill>
            </a:endParaRPr>
          </a:p>
        </p:txBody>
      </p:sp>
      <p:sp>
        <p:nvSpPr>
          <p:cNvPr id="7"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defRPr/>
            </a:pPr>
            <a:r>
              <a:rPr lang="en-CA" dirty="0">
                <a:solidFill>
                  <a:prstClr val="white"/>
                </a:solidFill>
              </a:rPr>
              <a:t>CROP</a:t>
            </a:r>
          </a:p>
        </p:txBody>
      </p:sp>
      <p:sp>
        <p:nvSpPr>
          <p:cNvPr id="8"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defRPr/>
            </a:pPr>
            <a:fld id="{2D3B485D-A011-431C-87BC-F12F5DDC3806}" type="slidenum">
              <a:rPr lang="en-CA">
                <a:solidFill>
                  <a:prstClr val="white"/>
                </a:solidFill>
              </a:rPr>
              <a:pPr>
                <a:buClr>
                  <a:prstClr val="white"/>
                </a:buClr>
                <a:defRPr/>
              </a:pPr>
              <a:t>‹#›</a:t>
            </a:fld>
            <a:endParaRPr lang="en-CA" dirty="0">
              <a:solidFill>
                <a:prstClr val="white"/>
              </a:solidFill>
            </a:endParaRPr>
          </a:p>
        </p:txBody>
      </p:sp>
    </p:spTree>
    <p:extLst>
      <p:ext uri="{BB962C8B-B14F-4D97-AF65-F5344CB8AC3E}">
        <p14:creationId xmlns:p14="http://schemas.microsoft.com/office/powerpoint/2010/main" val="407521457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chemeClr val="tx2"/>
        </a:solidFill>
        <a:effectLst/>
      </p:bgPr>
    </p:bg>
    <p:spTree>
      <p:nvGrpSpPr>
        <p:cNvPr id="1" name=""/>
        <p:cNvGrpSpPr/>
        <p:nvPr/>
      </p:nvGrpSpPr>
      <p:grpSpPr>
        <a:xfrm>
          <a:off x="0" y="0"/>
          <a:ext cx="0" cy="0"/>
          <a:chOff x="0" y="0"/>
          <a:chExt cx="0" cy="0"/>
        </a:xfrm>
      </p:grpSpPr>
      <p:sp>
        <p:nvSpPr>
          <p:cNvPr id="4" name="Rectangle 11"/>
          <p:cNvSpPr/>
          <p:nvPr userDrawn="1"/>
        </p:nvSpPr>
        <p:spPr>
          <a:xfrm>
            <a:off x="558800" y="4430713"/>
            <a:ext cx="5311775" cy="555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Forme en L 8"/>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 </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13429538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30898648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91121322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1BB71AD4-63A3-42C3-A347-B07A802F2C2E}" type="datetime1">
              <a:rPr lang="fr-FR">
                <a:solidFill>
                  <a:srgbClr val="000000">
                    <a:tint val="75000"/>
                  </a:srgbClr>
                </a:solidFill>
              </a:rPr>
              <a:pPr>
                <a:defRPr/>
              </a:pPr>
              <a:t>17-08-03</a:t>
            </a:fld>
            <a:endParaRPr lang="en-CA" dirty="0">
              <a:solidFill>
                <a:srgbClr val="000000">
                  <a:tint val="75000"/>
                </a:srgb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dirty="0">
                <a:solidFill>
                  <a:srgbClr val="000000">
                    <a:tint val="75000"/>
                  </a:srgbClr>
                </a:solidFill>
              </a:rPr>
              <a:t>CROP</a:t>
            </a:r>
          </a:p>
        </p:txBody>
      </p:sp>
      <p:sp>
        <p:nvSpPr>
          <p:cNvPr id="6" name="Espace réservé du numéro de diapositive 5"/>
          <p:cNvSpPr>
            <a:spLocks noGrp="1"/>
          </p:cNvSpPr>
          <p:nvPr>
            <p:ph type="sldNum" sz="quarter" idx="16"/>
          </p:nvPr>
        </p:nvSpPr>
        <p:spPr/>
        <p:txBody>
          <a:bodyPr/>
          <a:lstStyle>
            <a:lvl1pPr>
              <a:defRPr/>
            </a:lvl1pPr>
          </a:lstStyle>
          <a:p>
            <a:pPr>
              <a:defRPr/>
            </a:pPr>
            <a:fld id="{18239141-2E42-4ABB-84FD-6FABED6D0D53}" type="slidenum">
              <a:rPr lang="en-CA">
                <a:solidFill>
                  <a:srgbClr val="000000">
                    <a:tint val="75000"/>
                  </a:srgbClr>
                </a:solidFill>
              </a:rPr>
              <a:pPr>
                <a:defRPr/>
              </a:pPr>
              <a:t>‹#›</a:t>
            </a:fld>
            <a:endParaRPr lang="en-CA" dirty="0">
              <a:solidFill>
                <a:srgbClr val="000000">
                  <a:tint val="75000"/>
                </a:srgbClr>
              </a:solidFill>
            </a:endParaRPr>
          </a:p>
        </p:txBody>
      </p:sp>
      <p:sp>
        <p:nvSpPr>
          <p:cNvPr id="7" name="Titre 1"/>
          <p:cNvSpPr>
            <a:spLocks noGrp="1"/>
          </p:cNvSpPr>
          <p:nvPr>
            <p:ph type="title"/>
          </p:nvPr>
        </p:nvSpPr>
        <p:spPr>
          <a:xfrm>
            <a:off x="558800" y="373063"/>
            <a:ext cx="5311775" cy="631545"/>
          </a:xfrm>
        </p:spPr>
        <p:txBody>
          <a:bodyPr/>
          <a:lstStyle/>
          <a:p>
            <a:r>
              <a:rPr lang="fr-FR" dirty="0" smtClean="0"/>
              <a:t>Cliquez pour modifier le style du titre</a:t>
            </a:r>
            <a:endParaRPr lang="en-CA" dirty="0"/>
          </a:p>
        </p:txBody>
      </p:sp>
      <p:sp>
        <p:nvSpPr>
          <p:cNvPr id="9" name="Rectangle 8"/>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566390634"/>
      </p:ext>
    </p:extLst>
  </p:cSld>
  <p:clrMapOvr>
    <a:masterClrMapping/>
  </p:clrMapOvr>
  <p:timing>
    <p:tnLst>
      <p:par>
        <p:cTn xmlns:p14="http://schemas.microsoft.com/office/powerpoint/2010/mai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149C51B-E569-4CDE-A3C1-FD32450A79E5}" type="datetime1">
              <a:rPr lang="fr-FR">
                <a:solidFill>
                  <a:srgbClr val="000000">
                    <a:tint val="75000"/>
                  </a:srgbClr>
                </a:solidFill>
              </a:rPr>
              <a:pPr>
                <a:defRPr/>
              </a:pPr>
              <a:t>17-08-03</a:t>
            </a:fld>
            <a:endParaRPr lang="en-CA" dirty="0">
              <a:solidFill>
                <a:srgbClr val="000000">
                  <a:tint val="75000"/>
                </a:srgb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dirty="0">
                <a:solidFill>
                  <a:srgbClr val="000000">
                    <a:tint val="75000"/>
                  </a:srgb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B412C3A8-9530-430F-B609-E0A319CE000B}" type="slidenum">
              <a:rPr lang="en-CA">
                <a:solidFill>
                  <a:srgbClr val="000000">
                    <a:tint val="75000"/>
                  </a:srgbClr>
                </a:solidFill>
              </a:rPr>
              <a:pPr>
                <a:defRPr/>
              </a:pPr>
              <a:t>‹#›</a:t>
            </a:fld>
            <a:endParaRPr lang="en-CA" dirty="0">
              <a:solidFill>
                <a:srgbClr val="000000">
                  <a:tint val="75000"/>
                </a:srgbClr>
              </a:solidFill>
            </a:endParaRPr>
          </a:p>
        </p:txBody>
      </p:sp>
      <p:sp>
        <p:nvSpPr>
          <p:cNvPr id="14" name="Rectangle 13"/>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985515056"/>
      </p:ext>
    </p:extLst>
  </p:cSld>
  <p:clrMapOvr>
    <a:masterClrMapping/>
  </p:clrMapOvr>
  <p:timing>
    <p:tnLst>
      <p:par>
        <p:cTn xmlns:p14="http://schemas.microsoft.com/office/powerpoint/2010/mai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B497C260-481A-41F4-A466-61F8186261C4}" type="datetime1">
              <a:rPr lang="fr-FR">
                <a:solidFill>
                  <a:srgbClr val="000000">
                    <a:tint val="75000"/>
                  </a:srgbClr>
                </a:solidFill>
              </a:rPr>
              <a:pPr>
                <a:defRPr/>
              </a:pPr>
              <a:t>17-08-03</a:t>
            </a:fld>
            <a:endParaRPr lang="en-CA" dirty="0">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9BEC1190-AB8C-4AB6-8144-7D71C1D119D7}" type="slidenum">
              <a:rPr lang="en-CA">
                <a:solidFill>
                  <a:srgbClr val="000000">
                    <a:tint val="75000"/>
                  </a:srgbClr>
                </a:solidFill>
              </a:rPr>
              <a:pPr>
                <a:defRPr/>
              </a:pPr>
              <a:t>‹#›</a:t>
            </a:fld>
            <a:endParaRPr lang="en-CA" dirty="0">
              <a:solidFill>
                <a:srgbClr val="000000">
                  <a:tint val="75000"/>
                </a:srgbClr>
              </a:solidFill>
            </a:endParaRPr>
          </a:p>
        </p:txBody>
      </p:sp>
      <p:sp>
        <p:nvSpPr>
          <p:cNvPr id="12" name="Rectangle 11"/>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86167287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5" name="Rectangle 9"/>
          <p:cNvSpPr/>
          <p:nvPr userDrawn="1"/>
        </p:nvSpPr>
        <p:spPr>
          <a:xfrm>
            <a:off x="546988" y="5955582"/>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6013525"/>
            <a:ext cx="5313364" cy="466650"/>
          </a:xfrm>
        </p:spPr>
        <p:txBody>
          <a:bodyPr>
            <a:normAutofit/>
          </a:bodyPr>
          <a:lstStyle>
            <a:lvl1pPr marL="0" indent="0">
              <a:lnSpc>
                <a:spcPts val="1400"/>
              </a:lnSpc>
              <a:spcBef>
                <a:spcPts val="600"/>
              </a:spcBef>
              <a:buNone/>
              <a:defRPr sz="9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995B3D38-0AC3-4257-BDC9-1B829E99DD40}" type="datetime1">
              <a:rPr lang="fr-FR">
                <a:solidFill>
                  <a:srgbClr val="000000">
                    <a:tint val="75000"/>
                  </a:srgbClr>
                </a:solidFill>
              </a:rPr>
              <a:pPr>
                <a:defRPr/>
              </a:pPr>
              <a:t>17-08-03</a:t>
            </a:fld>
            <a:endParaRPr lang="en-CA" dirty="0">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3ECBD63B-432F-426D-BBFD-3F00516AE86C}" type="slidenum">
              <a:rPr lang="en-CA">
                <a:solidFill>
                  <a:srgbClr val="000000">
                    <a:tint val="75000"/>
                  </a:srgbClr>
                </a:solidFill>
              </a:rPr>
              <a:pPr>
                <a:defRPr/>
              </a:pPr>
              <a:t>‹#›</a:t>
            </a:fld>
            <a:endParaRPr lang="en-CA" dirty="0">
              <a:solidFill>
                <a:srgbClr val="000000">
                  <a:tint val="75000"/>
                </a:srgbClr>
              </a:solidFill>
            </a:endParaRPr>
          </a:p>
        </p:txBody>
      </p:sp>
      <p:sp>
        <p:nvSpPr>
          <p:cNvPr id="12" name="Rectangle 11"/>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689276755"/>
      </p:ext>
    </p:extLst>
  </p:cSld>
  <p:clrMapOvr>
    <a:masterClrMapping/>
  </p:clrMapOvr>
  <p:timing>
    <p:tnLst>
      <p:par>
        <p:cTn xmlns:p14="http://schemas.microsoft.com/office/powerpoint/2010/mai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9492C245-F7E2-4D09-B2D7-104BC386EA93}" type="datetime1">
              <a:rPr lang="fr-FR">
                <a:solidFill>
                  <a:srgbClr val="000000">
                    <a:tint val="75000"/>
                  </a:srgbClr>
                </a:solidFill>
              </a:rPr>
              <a:pPr>
                <a:defRPr/>
              </a:pPr>
              <a:t>17-08-03</a:t>
            </a:fld>
            <a:endParaRPr lang="en-CA" dirty="0">
              <a:solidFill>
                <a:srgbClr val="000000">
                  <a:tint val="75000"/>
                </a:srgb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dirty="0">
                <a:solidFill>
                  <a:srgbClr val="000000">
                    <a:tint val="75000"/>
                  </a:srgb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8210ECEB-2C50-44D1-81D8-D49606E4B0B5}" type="slidenum">
              <a:rPr lang="en-CA">
                <a:solidFill>
                  <a:srgbClr val="000000">
                    <a:tint val="75000"/>
                  </a:srgbClr>
                </a:solidFill>
              </a:rPr>
              <a:pPr>
                <a:defRPr/>
              </a:pPr>
              <a:t>‹#›</a:t>
            </a:fld>
            <a:endParaRPr lang="en-CA" dirty="0">
              <a:solidFill>
                <a:srgbClr val="000000">
                  <a:tint val="75000"/>
                </a:srgbClr>
              </a:solidFill>
            </a:endParaRPr>
          </a:p>
        </p:txBody>
      </p:sp>
      <p:sp>
        <p:nvSpPr>
          <p:cNvPr id="11" name="Rectangle 10"/>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112789361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0DD81D64-108C-4539-BCA3-0E8CAC5876C9}" type="datetime1">
              <a:rPr lang="fr-FR">
                <a:solidFill>
                  <a:srgbClr val="000000">
                    <a:tint val="75000"/>
                  </a:srgbClr>
                </a:solidFill>
              </a:rPr>
              <a:pPr>
                <a:defRPr/>
              </a:pPr>
              <a:t>17-08-03</a:t>
            </a:fld>
            <a:endParaRPr lang="en-CA" dirty="0">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srgbClr val="000000">
                    <a:tint val="75000"/>
                  </a:srgb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D9103211-AA59-44B8-8866-F8B2988E6A9F}" type="slidenum">
              <a:rPr lang="en-CA">
                <a:solidFill>
                  <a:srgbClr val="000000">
                    <a:tint val="75000"/>
                  </a:srgbClr>
                </a:solidFill>
              </a:rPr>
              <a:pPr>
                <a:defRPr/>
              </a:pPr>
              <a:t>‹#›</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393985062"/>
      </p:ext>
    </p:extLst>
  </p:cSld>
  <p:clrMapOvr>
    <a:masterClrMapping/>
  </p:clrMapOvr>
  <p:timing>
    <p:tnLst>
      <p:par>
        <p:cTn xmlns:p14="http://schemas.microsoft.com/office/powerpoint/2010/mai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E1AB3C2B-71F7-4912-B00D-341C17CBDE5D}" type="datetime1">
              <a:rPr lang="fr-FR">
                <a:solidFill>
                  <a:srgbClr val="000000">
                    <a:tint val="75000"/>
                  </a:srgbClr>
                </a:solidFill>
              </a:rPr>
              <a:pPr>
                <a:defRPr/>
              </a:pPr>
              <a:t>17-08-03</a:t>
            </a:fld>
            <a:endParaRPr lang="en-CA" dirty="0">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srgbClr val="000000">
                    <a:tint val="75000"/>
                  </a:srgb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1ABCE176-82E6-4604-8B61-4A1E2BD779C0}" type="slidenum">
              <a:rPr lang="en-CA">
                <a:solidFill>
                  <a:srgbClr val="000000">
                    <a:tint val="75000"/>
                  </a:srgbClr>
                </a:solidFill>
              </a:rPr>
              <a:pPr>
                <a:defRPr/>
              </a:pPr>
              <a:t>‹#›</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1737021762"/>
      </p:ext>
    </p:extLst>
  </p:cSld>
  <p:clrMapOvr>
    <a:masterClrMapping/>
  </p:clrMapOvr>
  <p:timing>
    <p:tnLst>
      <p:par>
        <p:cTn xmlns:p14="http://schemas.microsoft.com/office/powerpoint/2010/mai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F6D2952D-CC2E-42BD-B732-4A503593A8DE}" type="datetime1">
              <a:rPr lang="fr-FR">
                <a:solidFill>
                  <a:srgbClr val="000000">
                    <a:tint val="75000"/>
                  </a:srgbClr>
                </a:solidFill>
              </a:rPr>
              <a:pPr>
                <a:defRPr/>
              </a:pPr>
              <a:t>17-08-03</a:t>
            </a:fld>
            <a:endParaRPr lang="en-CA" dirty="0">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dirty="0">
                <a:solidFill>
                  <a:srgbClr val="000000">
                    <a:tint val="75000"/>
                  </a:srgbClr>
                </a:solidFill>
              </a:rPr>
              <a:t>CROP</a:t>
            </a:r>
          </a:p>
        </p:txBody>
      </p:sp>
      <p:sp>
        <p:nvSpPr>
          <p:cNvPr id="10" name="Espace réservé du numéro de diapositive 5"/>
          <p:cNvSpPr>
            <a:spLocks noGrp="1"/>
          </p:cNvSpPr>
          <p:nvPr>
            <p:ph type="sldNum" sz="quarter" idx="18"/>
          </p:nvPr>
        </p:nvSpPr>
        <p:spPr/>
        <p:txBody>
          <a:bodyPr/>
          <a:lstStyle>
            <a:lvl1pPr>
              <a:defRPr/>
            </a:lvl1pPr>
          </a:lstStyle>
          <a:p>
            <a:pPr>
              <a:defRPr/>
            </a:pPr>
            <a:fld id="{D549158A-0A62-4054-8EBC-AD4312ABC23C}" type="slidenum">
              <a:rPr lang="en-CA">
                <a:solidFill>
                  <a:srgbClr val="000000">
                    <a:tint val="75000"/>
                  </a:srgbClr>
                </a:solidFill>
              </a:rPr>
              <a:pPr>
                <a:defRPr/>
              </a:pPr>
              <a:t>‹#›</a:t>
            </a:fld>
            <a:endParaRPr lang="en-CA" dirty="0">
              <a:solidFill>
                <a:srgbClr val="000000">
                  <a:tint val="75000"/>
                </a:srgbClr>
              </a:solidFill>
            </a:endParaRPr>
          </a:p>
        </p:txBody>
      </p:sp>
      <p:sp>
        <p:nvSpPr>
          <p:cNvPr id="11" name="Rectangle 10"/>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281656065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BA13C6B-F560-4A29-AB04-3319FF892114}" type="datetime1">
              <a:rPr lang="fr-FR">
                <a:solidFill>
                  <a:srgbClr val="000000">
                    <a:tint val="75000"/>
                  </a:srgbClr>
                </a:solidFill>
              </a:rPr>
              <a:pPr>
                <a:defRPr/>
              </a:pPr>
              <a:t>17-08-03</a:t>
            </a:fld>
            <a:endParaRPr lang="en-CA" dirty="0">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srgbClr val="000000">
                    <a:tint val="75000"/>
                  </a:srgb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7AB9C906-DBC4-4B07-998C-CF406BC28BFF}" type="slidenum">
              <a:rPr lang="en-CA">
                <a:solidFill>
                  <a:srgbClr val="000000">
                    <a:tint val="75000"/>
                  </a:srgbClr>
                </a:solidFill>
              </a:rPr>
              <a:pPr>
                <a:defRPr/>
              </a:pPr>
              <a:t>‹#›</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4408849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374944356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32984D43-3117-4F01-8732-61A17F2083CC}" type="datetime1">
              <a:rPr lang="fr-FR">
                <a:solidFill>
                  <a:srgbClr val="000000">
                    <a:tint val="75000"/>
                  </a:srgbClr>
                </a:solidFill>
              </a:rPr>
              <a:pPr>
                <a:defRPr/>
              </a:pPr>
              <a:t>17-08-03</a:t>
            </a:fld>
            <a:endParaRPr lang="en-CA" dirty="0">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2B6C98FA-820B-4050-8A11-9FF0D37A98B6}" type="slidenum">
              <a:rPr lang="en-CA">
                <a:solidFill>
                  <a:srgbClr val="000000">
                    <a:tint val="75000"/>
                  </a:srgbClr>
                </a:solidFill>
              </a:rPr>
              <a:pPr>
                <a:defRPr/>
              </a:pPr>
              <a:t>‹#›</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Titre 1"/>
          <p:cNvSpPr>
            <a:spLocks noGrp="1"/>
          </p:cNvSpPr>
          <p:nvPr>
            <p:ph type="title"/>
          </p:nvPr>
        </p:nvSpPr>
        <p:spPr>
          <a:xfrm>
            <a:off x="558800" y="373063"/>
            <a:ext cx="5311775" cy="631545"/>
          </a:xfrm>
        </p:spPr>
        <p:txBody>
          <a:bodyPr/>
          <a:lstStyle/>
          <a:p>
            <a:r>
              <a:rPr lang="fr-FR" smtClean="0"/>
              <a:t>Cliquez pour modifier le style du titre</a:t>
            </a:r>
            <a:endParaRPr lang="en-CA"/>
          </a:p>
        </p:txBody>
      </p:sp>
    </p:spTree>
    <p:extLst>
      <p:ext uri="{BB962C8B-B14F-4D97-AF65-F5344CB8AC3E}">
        <p14:creationId xmlns:p14="http://schemas.microsoft.com/office/powerpoint/2010/main" val="368412855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47C945E2-81FE-49DA-B943-9F91520D1406}" type="datetime1">
              <a:rPr lang="fr-FR">
                <a:solidFill>
                  <a:srgbClr val="000000">
                    <a:tint val="75000"/>
                  </a:srgbClr>
                </a:solidFill>
              </a:rPr>
              <a:pPr>
                <a:defRPr/>
              </a:pPr>
              <a:t>17-08-03</a:t>
            </a:fld>
            <a:endParaRPr lang="en-CA" dirty="0">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8B8FA839-4645-4636-98F0-82440693F841}" type="slidenum">
              <a:rPr lang="en-CA">
                <a:solidFill>
                  <a:srgbClr val="000000">
                    <a:tint val="75000"/>
                  </a:srgbClr>
                </a:solidFill>
              </a:rPr>
              <a:pPr>
                <a:defRPr/>
              </a:pPr>
              <a:t>‹#›</a:t>
            </a:fld>
            <a:endParaRPr lang="en-CA" dirty="0">
              <a:solidFill>
                <a:srgbClr val="000000">
                  <a:tint val="75000"/>
                </a:srgbClr>
              </a:solidFill>
            </a:endParaRPr>
          </a:p>
        </p:txBody>
      </p:sp>
    </p:spTree>
    <p:extLst>
      <p:ext uri="{BB962C8B-B14F-4D97-AF65-F5344CB8AC3E}">
        <p14:creationId xmlns:p14="http://schemas.microsoft.com/office/powerpoint/2010/main" val="997520055"/>
      </p:ext>
    </p:extLst>
  </p:cSld>
  <p:clrMapOvr>
    <a:masterClrMapping/>
  </p:clrMapOvr>
  <p:timing>
    <p:tnLst>
      <p:par>
        <p:cTn xmlns:p14="http://schemas.microsoft.com/office/powerpoint/2010/mai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0F33DF0E-D4C4-4432-813C-F2AD4DF765A7}" type="datetime1">
              <a:rPr lang="fr-FR">
                <a:solidFill>
                  <a:srgbClr val="000000">
                    <a:tint val="75000"/>
                  </a:srgbClr>
                </a:solidFill>
              </a:rPr>
              <a:pPr>
                <a:defRPr/>
              </a:pPr>
              <a:t>17-08-03</a:t>
            </a:fld>
            <a:endParaRPr lang="en-CA" dirty="0">
              <a:solidFill>
                <a:srgbClr val="000000">
                  <a:tint val="75000"/>
                </a:srgb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dirty="0">
                <a:solidFill>
                  <a:srgbClr val="000000">
                    <a:tint val="75000"/>
                  </a:srgb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F1990E80-07BC-415D-8C97-B94299FB1CD4}" type="slidenum">
              <a:rPr lang="en-CA">
                <a:solidFill>
                  <a:srgbClr val="000000">
                    <a:tint val="75000"/>
                  </a:srgbClr>
                </a:solidFill>
              </a:rPr>
              <a:pPr>
                <a:defRPr/>
              </a:pPr>
              <a:t>‹#›</a:t>
            </a:fld>
            <a:endParaRPr lang="en-CA" dirty="0">
              <a:solidFill>
                <a:srgbClr val="000000">
                  <a:tint val="75000"/>
                </a:srgbClr>
              </a:solidFill>
            </a:endParaRPr>
          </a:p>
        </p:txBody>
      </p:sp>
      <p:sp>
        <p:nvSpPr>
          <p:cNvPr id="19" name="Rectangle 18"/>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1" name="Titre 1"/>
          <p:cNvSpPr>
            <a:spLocks noGrp="1"/>
          </p:cNvSpPr>
          <p:nvPr>
            <p:ph type="title"/>
          </p:nvPr>
        </p:nvSpPr>
        <p:spPr>
          <a:xfrm>
            <a:off x="558800" y="373063"/>
            <a:ext cx="5311775" cy="631545"/>
          </a:xfrm>
        </p:spPr>
        <p:txBody>
          <a:bodyPr/>
          <a:lstStyle/>
          <a:p>
            <a:r>
              <a:rPr lang="fr-FR" smtClean="0"/>
              <a:t>Cliquez pour modifier le style du titre</a:t>
            </a:r>
            <a:endParaRPr lang="en-CA"/>
          </a:p>
        </p:txBody>
      </p:sp>
    </p:spTree>
    <p:extLst>
      <p:ext uri="{BB962C8B-B14F-4D97-AF65-F5344CB8AC3E}">
        <p14:creationId xmlns:p14="http://schemas.microsoft.com/office/powerpoint/2010/main" val="248511498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442F724A-43E1-48D5-8B1A-DCBA4B056CFF}" type="datetime1">
              <a:rPr lang="fr-FR">
                <a:solidFill>
                  <a:srgbClr val="000000">
                    <a:tint val="75000"/>
                  </a:srgbClr>
                </a:solidFill>
              </a:rPr>
              <a:pPr>
                <a:defRPr/>
              </a:pPr>
              <a:t>17-08-03</a:t>
            </a:fld>
            <a:endParaRPr lang="en-CA" dirty="0">
              <a:solidFill>
                <a:srgbClr val="000000">
                  <a:tint val="75000"/>
                </a:srgb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dirty="0">
                <a:solidFill>
                  <a:srgbClr val="000000">
                    <a:tint val="75000"/>
                  </a:srgb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30888E95-0A5C-49CA-B75D-ADAE77AFC03A}" type="slidenum">
              <a:rPr lang="en-CA">
                <a:solidFill>
                  <a:srgbClr val="000000">
                    <a:tint val="75000"/>
                  </a:srgbClr>
                </a:solidFill>
              </a:rPr>
              <a:pPr>
                <a:defRPr/>
              </a:pPr>
              <a:t>‹#›</a:t>
            </a:fld>
            <a:endParaRPr lang="en-CA" dirty="0">
              <a:solidFill>
                <a:srgbClr val="000000">
                  <a:tint val="75000"/>
                </a:srgbClr>
              </a:solidFill>
            </a:endParaRPr>
          </a:p>
        </p:txBody>
      </p:sp>
      <p:sp>
        <p:nvSpPr>
          <p:cNvPr id="24" name="Rectangle 23"/>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8" name="Titre 1"/>
          <p:cNvSpPr>
            <a:spLocks noGrp="1"/>
          </p:cNvSpPr>
          <p:nvPr>
            <p:ph type="title"/>
          </p:nvPr>
        </p:nvSpPr>
        <p:spPr>
          <a:xfrm>
            <a:off x="558800" y="373063"/>
            <a:ext cx="5311775" cy="631545"/>
          </a:xfrm>
        </p:spPr>
        <p:txBody>
          <a:bodyPr/>
          <a:lstStyle/>
          <a:p>
            <a:r>
              <a:rPr lang="fr-FR" smtClean="0"/>
              <a:t>Cliquez pour modifier le style du titre</a:t>
            </a:r>
            <a:endParaRPr lang="en-CA"/>
          </a:p>
        </p:txBody>
      </p:sp>
    </p:spTree>
    <p:extLst>
      <p:ext uri="{BB962C8B-B14F-4D97-AF65-F5344CB8AC3E}">
        <p14:creationId xmlns:p14="http://schemas.microsoft.com/office/powerpoint/2010/main" val="136177458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08C55B12-D4A4-4C72-B464-DC997C5B06A0}" type="datetime1">
              <a:rPr lang="fr-FR">
                <a:solidFill>
                  <a:srgbClr val="000000">
                    <a:tint val="75000"/>
                  </a:srgbClr>
                </a:solidFill>
              </a:rPr>
              <a:pPr>
                <a:defRPr/>
              </a:pPr>
              <a:t>17-08-03</a:t>
            </a:fld>
            <a:endParaRPr lang="en-CA" dirty="0">
              <a:solidFill>
                <a:srgbClr val="000000">
                  <a:tint val="75000"/>
                </a:srgb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A737FB3E-7906-4B45-8143-5802C04BF52D}" type="slidenum">
              <a:rPr lang="en-CA">
                <a:solidFill>
                  <a:srgbClr val="000000">
                    <a:tint val="75000"/>
                  </a:srgbClr>
                </a:solidFill>
              </a:rPr>
              <a:pPr>
                <a:defRPr/>
              </a:pPr>
              <a:t>‹#›</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96066664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4DC3D272-C97C-43EB-8EA5-FC3E66E8D561}" type="datetime1">
              <a:rPr lang="fr-FR">
                <a:solidFill>
                  <a:srgbClr val="000000">
                    <a:tint val="75000"/>
                  </a:srgbClr>
                </a:solidFill>
              </a:rPr>
              <a:pPr>
                <a:defRPr/>
              </a:pPr>
              <a:t>17-08-03</a:t>
            </a:fld>
            <a:endParaRPr lang="en-CA" dirty="0">
              <a:solidFill>
                <a:srgbClr val="000000">
                  <a:tint val="75000"/>
                </a:srgb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19060651-F0B0-42B6-B1D7-50209060BAD4}" type="slidenum">
              <a:rPr lang="en-CA">
                <a:solidFill>
                  <a:srgbClr val="000000">
                    <a:tint val="75000"/>
                  </a:srgbClr>
                </a:solidFill>
              </a:rPr>
              <a:pPr>
                <a:defRPr/>
              </a:pPr>
              <a:t>‹#›</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15280913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486DDDC6-CA9A-40EA-923D-1E2D34E898E2}" type="datetime1">
              <a:rPr lang="fr-FR">
                <a:solidFill>
                  <a:srgbClr val="000000">
                    <a:tint val="75000"/>
                  </a:srgbClr>
                </a:solidFill>
              </a:rPr>
              <a:pPr>
                <a:defRPr/>
              </a:pPr>
              <a:t>17-08-03</a:t>
            </a:fld>
            <a:endParaRPr lang="en-CA" dirty="0">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388F8B58-64F5-4067-9439-43F2AFD13E13}" type="slidenum">
              <a:rPr lang="en-CA">
                <a:solidFill>
                  <a:srgbClr val="000000">
                    <a:tint val="75000"/>
                  </a:srgbClr>
                </a:solidFill>
              </a:rPr>
              <a:pPr>
                <a:defRPr/>
              </a:pPr>
              <a:t>‹#›</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297095970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77E140F5-ABC4-4FAF-B557-BDDEF618145D}" type="datetime1">
              <a:rPr lang="fr-FR">
                <a:solidFill>
                  <a:srgbClr val="000000">
                    <a:tint val="75000"/>
                  </a:srgbClr>
                </a:solidFill>
              </a:rPr>
              <a:pPr>
                <a:defRPr/>
              </a:pPr>
              <a:t>17-08-03</a:t>
            </a:fld>
            <a:endParaRPr lang="en-CA" dirty="0">
              <a:solidFill>
                <a:srgbClr val="000000">
                  <a:tint val="75000"/>
                </a:srgb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dirty="0">
                <a:solidFill>
                  <a:srgbClr val="000000">
                    <a:tint val="75000"/>
                  </a:srgb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D1B0ED54-BA43-4ECB-AEFB-20F07DC40D6E}" type="slidenum">
              <a:rPr lang="en-CA">
                <a:solidFill>
                  <a:srgbClr val="000000">
                    <a:tint val="75000"/>
                  </a:srgbClr>
                </a:solidFill>
              </a:rPr>
              <a:pPr>
                <a:defRPr/>
              </a:pPr>
              <a:t>‹#›</a:t>
            </a:fld>
            <a:endParaRPr lang="en-CA" dirty="0">
              <a:solidFill>
                <a:srgbClr val="000000">
                  <a:tint val="75000"/>
                </a:srgbClr>
              </a:solidFill>
            </a:endParaRPr>
          </a:p>
        </p:txBody>
      </p:sp>
      <p:sp>
        <p:nvSpPr>
          <p:cNvPr id="14" name="Rectangle 13"/>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5767004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1B279F0A-F595-4296-9354-D9AE29F33EFF}" type="datetime1">
              <a:rPr lang="fr-FR">
                <a:solidFill>
                  <a:srgbClr val="000000">
                    <a:tint val="75000"/>
                  </a:srgbClr>
                </a:solidFill>
              </a:rPr>
              <a:pPr>
                <a:defRPr/>
              </a:pPr>
              <a:t>17-08-03</a:t>
            </a:fld>
            <a:endParaRPr lang="en-CA" dirty="0">
              <a:solidFill>
                <a:srgbClr val="000000">
                  <a:tint val="75000"/>
                </a:srgb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D7A69421-65C6-4D9D-8ECE-FCEB7FCF0B36}" type="slidenum">
              <a:rPr lang="en-CA">
                <a:solidFill>
                  <a:srgbClr val="000000">
                    <a:tint val="75000"/>
                  </a:srgbClr>
                </a:solidFill>
              </a:rPr>
              <a:pPr>
                <a:defRPr/>
              </a:pPr>
              <a:t>‹#›</a:t>
            </a:fld>
            <a:endParaRPr lang="en-CA" dirty="0">
              <a:solidFill>
                <a:srgbClr val="000000">
                  <a:tint val="75000"/>
                </a:srgbClr>
              </a:solidFill>
            </a:endParaRPr>
          </a:p>
        </p:txBody>
      </p:sp>
      <p:sp>
        <p:nvSpPr>
          <p:cNvPr id="12" name="Rectangle 11"/>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6753406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F14705CB-C15C-4803-BCE1-F2B21BF25E95}" type="datetime1">
              <a:rPr lang="fr-FR">
                <a:solidFill>
                  <a:srgbClr val="000000">
                    <a:tint val="75000"/>
                  </a:srgbClr>
                </a:solidFill>
              </a:rPr>
              <a:pPr>
                <a:defRPr/>
              </a:pPr>
              <a:t>17-08-03</a:t>
            </a:fld>
            <a:endParaRPr lang="en-CA" dirty="0">
              <a:solidFill>
                <a:srgbClr val="000000">
                  <a:tint val="75000"/>
                </a:srgb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440F2651-5979-44AA-A4B9-83B82D9222A3}" type="slidenum">
              <a:rPr lang="en-CA">
                <a:solidFill>
                  <a:srgbClr val="000000">
                    <a:tint val="75000"/>
                  </a:srgbClr>
                </a:solidFill>
              </a:rPr>
              <a:pPr>
                <a:defRPr/>
              </a:pPr>
              <a:t>‹#›</a:t>
            </a:fld>
            <a:endParaRPr lang="en-CA" dirty="0">
              <a:solidFill>
                <a:srgbClr val="000000">
                  <a:tint val="75000"/>
                </a:srgbClr>
              </a:solidFill>
            </a:endParaRPr>
          </a:p>
        </p:txBody>
      </p:sp>
    </p:spTree>
    <p:extLst>
      <p:ext uri="{BB962C8B-B14F-4D97-AF65-F5344CB8AC3E}">
        <p14:creationId xmlns:p14="http://schemas.microsoft.com/office/powerpoint/2010/main" val="2722901147"/>
      </p:ext>
    </p:extLst>
  </p:cSld>
  <p:clrMapOvr>
    <a:masterClrMapping/>
  </p:clrMapOvr>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E31836"/>
                </a:solidFill>
              </a:defRPr>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11468210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5217AA5B-4CCE-4C69-922C-F4A93380432F}" type="datetime1">
              <a:rPr lang="fr-FR">
                <a:solidFill>
                  <a:srgbClr val="000000">
                    <a:tint val="75000"/>
                  </a:srgbClr>
                </a:solidFill>
              </a:rPr>
              <a:pPr>
                <a:defRPr/>
              </a:pPr>
              <a:t>17-08-03</a:t>
            </a:fld>
            <a:endParaRPr lang="en-CA" dirty="0">
              <a:solidFill>
                <a:srgbClr val="000000">
                  <a:tint val="75000"/>
                </a:srgb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E91D0964-7F1D-4510-93AB-7542C95DCEFF}" type="slidenum">
              <a:rPr lang="en-CA">
                <a:solidFill>
                  <a:srgbClr val="000000">
                    <a:tint val="75000"/>
                  </a:srgbClr>
                </a:solidFill>
              </a:rPr>
              <a:pPr>
                <a:defRPr/>
              </a:pPr>
              <a:t>‹#›</a:t>
            </a:fld>
            <a:endParaRPr lang="en-CA" dirty="0">
              <a:solidFill>
                <a:srgbClr val="000000">
                  <a:tint val="75000"/>
                </a:srgbClr>
              </a:solidFill>
            </a:endParaRPr>
          </a:p>
        </p:txBody>
      </p:sp>
      <p:sp>
        <p:nvSpPr>
          <p:cNvPr id="10" name="Titre 1"/>
          <p:cNvSpPr>
            <a:spLocks noGrp="1"/>
          </p:cNvSpPr>
          <p:nvPr>
            <p:ph type="title"/>
          </p:nvPr>
        </p:nvSpPr>
        <p:spPr>
          <a:xfrm>
            <a:off x="558800" y="373063"/>
            <a:ext cx="5311775" cy="631545"/>
          </a:xfrm>
        </p:spPr>
        <p:txBody>
          <a:bodyPr/>
          <a:lstStyle/>
          <a:p>
            <a:r>
              <a:rPr lang="fr-FR" smtClean="0"/>
              <a:t>Cliquez pour modifier le style du titre</a:t>
            </a:r>
            <a:endParaRPr lang="en-CA"/>
          </a:p>
        </p:txBody>
      </p:sp>
      <p:sp>
        <p:nvSpPr>
          <p:cNvPr id="12" name="Rectangle 11"/>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248504514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E51BFA0D-E5A9-4BFF-A38D-30EE1BC36B66}" type="datetime1">
              <a:rPr lang="fr-FR">
                <a:solidFill>
                  <a:srgbClr val="000000">
                    <a:tint val="75000"/>
                  </a:srgbClr>
                </a:solidFill>
              </a:rPr>
              <a:pPr>
                <a:defRPr/>
              </a:pPr>
              <a:t>17-08-03</a:t>
            </a:fld>
            <a:endParaRPr lang="en-CA" dirty="0">
              <a:solidFill>
                <a:srgbClr val="000000">
                  <a:tint val="75000"/>
                </a:srgb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dirty="0">
                <a:solidFill>
                  <a:srgbClr val="000000">
                    <a:tint val="75000"/>
                  </a:srgb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FD9EB5B6-5095-4E5C-9C54-EF116331C96F}" type="slidenum">
              <a:rPr lang="en-CA">
                <a:solidFill>
                  <a:srgbClr val="000000">
                    <a:tint val="75000"/>
                  </a:srgbClr>
                </a:solidFill>
              </a:rPr>
              <a:pPr>
                <a:defRPr/>
              </a:pPr>
              <a:t>‹#›</a:t>
            </a:fld>
            <a:endParaRPr lang="en-CA" dirty="0">
              <a:solidFill>
                <a:srgbClr val="000000">
                  <a:tint val="75000"/>
                </a:srgbClr>
              </a:solidFill>
            </a:endParaRPr>
          </a:p>
        </p:txBody>
      </p:sp>
    </p:spTree>
    <p:extLst>
      <p:ext uri="{BB962C8B-B14F-4D97-AF65-F5344CB8AC3E}">
        <p14:creationId xmlns:p14="http://schemas.microsoft.com/office/powerpoint/2010/main" val="125946817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F0C2E3AB-6912-4AE7-8B8B-A46CFFD0BFE2}" type="datetime1">
              <a:rPr lang="fr-FR">
                <a:solidFill>
                  <a:srgbClr val="000000">
                    <a:tint val="75000"/>
                  </a:srgbClr>
                </a:solidFill>
              </a:rPr>
              <a:pPr>
                <a:defRPr/>
              </a:pPr>
              <a:t>17-08-03</a:t>
            </a:fld>
            <a:endParaRPr lang="en-CA" dirty="0">
              <a:solidFill>
                <a:srgbClr val="000000">
                  <a:tint val="75000"/>
                </a:srgb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dirty="0">
                <a:solidFill>
                  <a:srgbClr val="000000">
                    <a:tint val="75000"/>
                  </a:srgb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D3AD196E-E89E-4A78-841B-12B67BB619C9}" type="slidenum">
              <a:rPr lang="en-CA">
                <a:solidFill>
                  <a:srgbClr val="000000">
                    <a:tint val="75000"/>
                  </a:srgbClr>
                </a:solidFill>
              </a:rPr>
              <a:pPr>
                <a:defRPr/>
              </a:pPr>
              <a:t>‹#›</a:t>
            </a:fld>
            <a:endParaRPr lang="en-CA" dirty="0">
              <a:solidFill>
                <a:srgbClr val="000000">
                  <a:tint val="75000"/>
                </a:srgbClr>
              </a:solidFill>
            </a:endParaRPr>
          </a:p>
        </p:txBody>
      </p:sp>
    </p:spTree>
    <p:extLst>
      <p:ext uri="{BB962C8B-B14F-4D97-AF65-F5344CB8AC3E}">
        <p14:creationId xmlns:p14="http://schemas.microsoft.com/office/powerpoint/2010/main" val="127594693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5FF2DB45-7DCB-43FC-8BB8-825CCD7D26F1}" type="datetime1">
              <a:rPr lang="fr-FR">
                <a:solidFill>
                  <a:srgbClr val="000000">
                    <a:tint val="75000"/>
                  </a:srgbClr>
                </a:solidFill>
              </a:rPr>
              <a:pPr>
                <a:defRPr/>
              </a:pPr>
              <a:t>17-08-03</a:t>
            </a:fld>
            <a:endParaRPr lang="en-CA" dirty="0">
              <a:solidFill>
                <a:srgbClr val="000000">
                  <a:tint val="75000"/>
                </a:srgb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dirty="0">
                <a:solidFill>
                  <a:srgbClr val="000000">
                    <a:tint val="75000"/>
                  </a:srgb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BBCA37F3-F444-471F-9BD5-F11DCFB37C68}" type="slidenum">
              <a:rPr lang="en-CA">
                <a:solidFill>
                  <a:srgbClr val="000000">
                    <a:tint val="75000"/>
                  </a:srgbClr>
                </a:solidFill>
              </a:rPr>
              <a:pPr>
                <a:defRPr/>
              </a:pPr>
              <a:t>‹#›</a:t>
            </a:fld>
            <a:endParaRPr lang="en-CA" dirty="0">
              <a:solidFill>
                <a:srgbClr val="000000">
                  <a:tint val="75000"/>
                </a:srgbClr>
              </a:solidFill>
            </a:endParaRPr>
          </a:p>
        </p:txBody>
      </p:sp>
    </p:spTree>
    <p:extLst>
      <p:ext uri="{BB962C8B-B14F-4D97-AF65-F5344CB8AC3E}">
        <p14:creationId xmlns:p14="http://schemas.microsoft.com/office/powerpoint/2010/main" val="7519618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5B995749-0A9C-42BE-94F1-C3B6776EB15F}" type="datetime1">
              <a:rPr lang="fr-FR">
                <a:solidFill>
                  <a:srgbClr val="000000">
                    <a:tint val="75000"/>
                  </a:srgbClr>
                </a:solidFill>
              </a:rPr>
              <a:pPr>
                <a:defRPr/>
              </a:pPr>
              <a:t>17-08-03</a:t>
            </a:fld>
            <a:endParaRPr lang="en-CA" dirty="0">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BFD8FD85-F63F-4310-991E-2DA13CA9EB14}" type="slidenum">
              <a:rPr lang="en-CA">
                <a:solidFill>
                  <a:srgbClr val="000000">
                    <a:tint val="75000"/>
                  </a:srgbClr>
                </a:solidFill>
              </a:rPr>
              <a:pPr>
                <a:defRPr/>
              </a:pPr>
              <a:t>‹#›</a:t>
            </a:fld>
            <a:endParaRPr lang="en-CA" dirty="0">
              <a:solidFill>
                <a:srgbClr val="000000">
                  <a:tint val="75000"/>
                </a:srgbClr>
              </a:solidFill>
            </a:endParaRPr>
          </a:p>
        </p:txBody>
      </p:sp>
    </p:spTree>
    <p:extLst>
      <p:ext uri="{BB962C8B-B14F-4D97-AF65-F5344CB8AC3E}">
        <p14:creationId xmlns:p14="http://schemas.microsoft.com/office/powerpoint/2010/main" val="401957794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p:spPr>
        <p:txBody>
          <a:bodyPr/>
          <a:lstStyle>
            <a:lvl1pPr>
              <a:defRPr/>
            </a:lvl1pPr>
          </a:lstStyle>
          <a:p>
            <a:pPr>
              <a:defRPr/>
            </a:pPr>
            <a:fld id="{D15A9DAF-6679-441A-8D71-2271FED96B2E}" type="datetime1">
              <a:rPr lang="fr-FR">
                <a:solidFill>
                  <a:srgbClr val="000000">
                    <a:tint val="75000"/>
                  </a:srgbClr>
                </a:solidFill>
              </a:rPr>
              <a:pPr>
                <a:defRPr/>
              </a:pPr>
              <a:t>17-08-03</a:t>
            </a:fld>
            <a:endParaRPr lang="en-CA" dirty="0">
              <a:solidFill>
                <a:srgbClr val="000000">
                  <a:tint val="75000"/>
                </a:srgbClr>
              </a:solidFill>
            </a:endParaRPr>
          </a:p>
        </p:txBody>
      </p:sp>
      <p:sp>
        <p:nvSpPr>
          <p:cNvPr id="4" name="Espace réservé du pied de page 3"/>
          <p:cNvSpPr>
            <a:spLocks noGrp="1"/>
          </p:cNvSpPr>
          <p:nvPr>
            <p:ph type="ftr" sz="quarter" idx="11"/>
          </p:nvPr>
        </p:nvSpPr>
        <p:spPr/>
        <p:txBody>
          <a:bodyPr/>
          <a:lstStyle>
            <a:lvl1pPr>
              <a:defRPr/>
            </a:lvl1pPr>
          </a:lstStyle>
          <a:p>
            <a:pPr>
              <a:defRPr/>
            </a:pPr>
            <a:r>
              <a:rPr lang="en-CA" dirty="0">
                <a:solidFill>
                  <a:srgbClr val="000000">
                    <a:tint val="75000"/>
                  </a:srgbClr>
                </a:solidFill>
              </a:rPr>
              <a:t>CROP</a:t>
            </a:r>
          </a:p>
        </p:txBody>
      </p:sp>
      <p:sp>
        <p:nvSpPr>
          <p:cNvPr id="5" name="Espace réservé du numéro de diapositive 4"/>
          <p:cNvSpPr>
            <a:spLocks noGrp="1"/>
          </p:cNvSpPr>
          <p:nvPr>
            <p:ph type="sldNum" sz="quarter" idx="12"/>
          </p:nvPr>
        </p:nvSpPr>
        <p:spPr/>
        <p:txBody>
          <a:bodyPr/>
          <a:lstStyle>
            <a:lvl1pPr>
              <a:defRPr/>
            </a:lvl1pPr>
          </a:lstStyle>
          <a:p>
            <a:pPr>
              <a:defRPr/>
            </a:pPr>
            <a:fld id="{23748BE6-EF7B-4047-848D-D68CA397080C}" type="slidenum">
              <a:rPr lang="en-CA">
                <a:solidFill>
                  <a:srgbClr val="000000">
                    <a:tint val="75000"/>
                  </a:srgbClr>
                </a:solidFill>
              </a:rPr>
              <a:pPr>
                <a:defRPr/>
              </a:pPr>
              <a:t>‹#›</a:t>
            </a:fld>
            <a:endParaRPr lang="en-CA" dirty="0">
              <a:solidFill>
                <a:srgbClr val="000000">
                  <a:tint val="75000"/>
                </a:srgbClr>
              </a:solidFill>
            </a:endParaRPr>
          </a:p>
        </p:txBody>
      </p:sp>
      <p:sp>
        <p:nvSpPr>
          <p:cNvPr id="6" name="Rectangle 5"/>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12411096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dirty="0">
                <a:solidFill>
                  <a:srgbClr val="000000">
                    <a:tint val="75000"/>
                  </a:srgb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E76DE6C2-331A-4133-B5FE-2CD5B6E8FDC6}" type="slidenum">
              <a:rPr lang="en-CA">
                <a:solidFill>
                  <a:srgbClr val="000000">
                    <a:tint val="75000"/>
                  </a:srgbClr>
                </a:solidFill>
              </a:rPr>
              <a:pPr>
                <a:defRPr/>
              </a:pPr>
              <a:t>‹#›</a:t>
            </a:fld>
            <a:endParaRPr lang="en-CA" dirty="0">
              <a:solidFill>
                <a:srgbClr val="000000">
                  <a:tint val="75000"/>
                </a:srgb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9CC7B433-349B-4FB9-8689-B4148EE7565E}" type="datetime1">
              <a:rPr lang="fr-FR">
                <a:solidFill>
                  <a:srgbClr val="000000">
                    <a:tint val="75000"/>
                  </a:srgbClr>
                </a:solidFill>
              </a:rPr>
              <a:pPr>
                <a:defRPr/>
              </a:pPr>
              <a:t>17-08-03</a:t>
            </a:fld>
            <a:endParaRPr lang="en-CA" dirty="0">
              <a:solidFill>
                <a:srgbClr val="000000">
                  <a:tint val="75000"/>
                </a:srgbClr>
              </a:solidFill>
            </a:endParaRPr>
          </a:p>
        </p:txBody>
      </p:sp>
      <p:sp>
        <p:nvSpPr>
          <p:cNvPr id="6" name="Rectangle 5"/>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42116554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C8E06357-0775-4C2F-AE1F-EA932CB163E2}" type="datetime1">
              <a:rPr lang="fr-FR"/>
              <a:pPr>
                <a:defRPr/>
              </a:pPr>
              <a:t>17-08-03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dirty="0"/>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1A1F9E7F-551A-4700-88D8-0DB7EC123246}" type="slidenum">
              <a:rPr lang="en-CA"/>
              <a:pPr>
                <a:defRPr/>
              </a:pPr>
              <a:t>‹#›</a:t>
            </a:fld>
            <a:endParaRPr lang="en-CA" dirty="0"/>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82152393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Disposition personnalisé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 name="Picture 2" descr="http://www.netizenwallpapers.com/upload/DesktopWallpapers/cache/Motocross-Bike-in-Sky-1680x1050.jpg"/>
          <p:cNvPicPr>
            <a:picLocks noChangeAspect="1" noChangeArrowheads="1"/>
          </p:cNvPicPr>
          <p:nvPr userDrawn="1"/>
        </p:nvPicPr>
        <p:blipFill rotWithShape="1">
          <a:blip r:embed="rId3" cstate="email">
            <a:duotone>
              <a:prstClr val="black"/>
              <a:srgbClr val="6FB9FD">
                <a:tint val="45000"/>
                <a:satMod val="400000"/>
              </a:srgbClr>
            </a:duotone>
            <a:extLst>
              <a:ext uri="{BEBA8EAE-BF5A-486C-A8C5-ECC9F3942E4B}">
                <a14:imgProps xmlns:a14="http://schemas.microsoft.com/office/drawing/2010/main">
                  <a14:imgLayer r:embed="rId4">
                    <a14:imgEffect>
                      <a14:brightnessContrast contrast="36000"/>
                    </a14:imgEffect>
                  </a14:imgLayer>
                </a14:imgProps>
              </a:ext>
              <a:ext uri="{28A0092B-C50C-407E-A947-70E740481C1C}">
                <a14:useLocalDpi xmlns:a14="http://schemas.microsoft.com/office/drawing/2010/main"/>
              </a:ext>
            </a:extLst>
          </a:blip>
          <a:src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dirty="0">
                <a:solidFill>
                  <a:srgbClr val="000000">
                    <a:tint val="75000"/>
                  </a:srgb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srgbClr val="000000">
                    <a:tint val="75000"/>
                  </a:srgbClr>
                </a:solidFill>
              </a:rPr>
              <a:pPr>
                <a:defRPr/>
              </a:pPr>
              <a:t>‹#›</a:t>
            </a:fld>
            <a:endParaRPr lang="en-CA" dirty="0">
              <a:solidFill>
                <a:srgbClr val="000000">
                  <a:tint val="75000"/>
                </a:srgb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srgbClr val="000000">
                    <a:tint val="75000"/>
                  </a:srgbClr>
                </a:solidFill>
              </a:rPr>
              <a:pPr>
                <a:defRPr/>
              </a:pPr>
              <a:t>17-08-03</a:t>
            </a:fld>
            <a:endParaRPr lang="en-CA" dirty="0">
              <a:solidFill>
                <a:srgbClr val="000000">
                  <a:tint val="75000"/>
                </a:srgbClr>
              </a:solidFill>
            </a:endParaRPr>
          </a:p>
        </p:txBody>
      </p:sp>
    </p:spTree>
    <p:extLst>
      <p:ext uri="{BB962C8B-B14F-4D97-AF65-F5344CB8AC3E}">
        <p14:creationId xmlns:p14="http://schemas.microsoft.com/office/powerpoint/2010/main" val="137706516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rgbClr val="B5CC2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449533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350286603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rgbClr val="B5CC2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55240294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rgbClr val="B5CC2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53322492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17-08-03</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501339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rgbClr val="B5CC2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62828653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1pPr>
              <a:defRPr>
                <a:solidFill>
                  <a:srgbClr val="7F7F7F"/>
                </a:solidFill>
              </a:defRPr>
            </a:lvl1pPr>
            <a:lvl2pPr>
              <a:spcBef>
                <a:spcPts val="800"/>
              </a:spcBef>
              <a:defRPr>
                <a:solidFill>
                  <a:srgbClr val="7F7F7F"/>
                </a:solidFill>
              </a:defRPr>
            </a:lvl2pPr>
            <a:lvl3pPr>
              <a:spcBef>
                <a:spcPts val="1400"/>
              </a:spcBef>
              <a:defRPr>
                <a:solidFill>
                  <a:srgbClr val="7F7F7F"/>
                </a:solidFill>
              </a:defRPr>
            </a:lvl3pPr>
            <a:lvl4pPr>
              <a:spcBef>
                <a:spcPts val="800"/>
              </a:spcBef>
              <a:defRPr>
                <a:solidFill>
                  <a:srgbClr val="7F7F7F"/>
                </a:solidFill>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417596142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1pPr>
              <a:defRPr>
                <a:solidFill>
                  <a:srgbClr val="7F7F7F"/>
                </a:solidFill>
              </a:defRPr>
            </a:lvl1pPr>
            <a:lvl2pPr>
              <a:spcBef>
                <a:spcPts val="800"/>
              </a:spcBef>
              <a:defRPr>
                <a:solidFill>
                  <a:srgbClr val="7F7F7F"/>
                </a:solidFill>
              </a:defRPr>
            </a:lvl2pPr>
            <a:lvl3pPr>
              <a:spcBef>
                <a:spcPts val="1400"/>
              </a:spcBef>
              <a:defRPr>
                <a:solidFill>
                  <a:srgbClr val="7F7F7F"/>
                </a:solidFill>
              </a:defRPr>
            </a:lvl3pPr>
            <a:lvl4pPr>
              <a:spcBef>
                <a:spcPts val="800"/>
              </a:spcBef>
              <a:defRPr>
                <a:solidFill>
                  <a:srgbClr val="7F7F7F"/>
                </a:solidFill>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61604517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67674426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784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80121849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8717592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90999263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00698438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396136805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20395741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B5CC22"/>
                </a:solidFill>
              </a:defRPr>
            </a:lvl1pPr>
          </a:lstStyle>
          <a:p>
            <a:r>
              <a:rPr lang="fr-FR" dirty="0" smtClean="0"/>
              <a:t>Cliquez ici pour modifier le texte</a:t>
            </a:r>
            <a:endParaRPr lang="en-CA" dirty="0"/>
          </a:p>
        </p:txBody>
      </p:sp>
    </p:spTree>
    <p:extLst>
      <p:ext uri="{BB962C8B-B14F-4D97-AF65-F5344CB8AC3E}">
        <p14:creationId xmlns:p14="http://schemas.microsoft.com/office/powerpoint/2010/main" val="418787945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26753596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rgbClr val="7F7F7F"/>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rgbClr val="7F7F7F"/>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rgbClr val="7F7F7F"/>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B5CC2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B5CC2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B5CC2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173819723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B5CC2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B5CC2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B5CC2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B5CC22"/>
                </a:solidFill>
              </a:defRPr>
            </a:lvl1pPr>
          </a:lstStyle>
          <a:p>
            <a:r>
              <a:rPr lang="fr-FR" dirty="0" smtClean="0"/>
              <a:t>Cliquez ici pour modifier le texte</a:t>
            </a:r>
            <a:endParaRPr lang="en-CA" dirty="0"/>
          </a:p>
        </p:txBody>
      </p:sp>
      <p:sp>
        <p:nvSpPr>
          <p:cNvPr id="18" name="Rectangle 17"/>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04502947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256506381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68792489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1689632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5546442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17720948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10573843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222373341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130165456"/>
      </p:ext>
    </p:extLst>
  </p:cSld>
  <p:clrMapOvr>
    <a:masterClrMapping/>
  </p:clrMapOvr>
  <p:timing>
    <p:tnLst>
      <p:par>
        <p:cTn xmlns:p14="http://schemas.microsoft.com/office/powerpoint/2010/main" id="1" dur="indefinite" restart="never" nodeType="tmRoot"/>
      </p:par>
    </p:tn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233347634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6" name="Rectangle 25"/>
          <p:cNvSpPr/>
          <p:nvPr userDrawn="1"/>
        </p:nvSpPr>
        <p:spPr>
          <a:xfrm>
            <a:off x="3273424" y="1335024"/>
            <a:ext cx="2600327" cy="557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41595"/>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600" y="1039457"/>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80142207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54959629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9BBB59"/>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9BBB59"/>
              </a:solidFill>
            </a:endParaRPr>
          </a:p>
        </p:txBody>
      </p:sp>
    </p:spTree>
    <p:extLst>
      <p:ext uri="{BB962C8B-B14F-4D97-AF65-F5344CB8AC3E}">
        <p14:creationId xmlns:p14="http://schemas.microsoft.com/office/powerpoint/2010/main" val="352290671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373256158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lvl1pPr>
              <a:defRPr>
                <a:solidFill>
                  <a:srgbClr val="B5CC22"/>
                </a:solidFill>
              </a:defRPr>
            </a:lvl1pPr>
          </a:lstStyle>
          <a:p>
            <a:r>
              <a:rPr lang="fr-FR" dirty="0" smtClean="0"/>
              <a:t>Cliquez pour modifier le style du titre</a:t>
            </a:r>
            <a:endParaRPr lang="en-CA" dirty="0"/>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4C7C1BCE-2EFC-416B-90B9-FA44276D68D1}"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423151232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solidFill>
                  <a:srgbClr val="B5CC22"/>
                </a:solidFill>
              </a:defRPr>
            </a:lvl1p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51EA6FFF-CDAD-4CAB-9508-97B1E1120FD5}"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222459356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5" name="Espace réservé du texte 13"/>
          <p:cNvSpPr>
            <a:spLocks noGrp="1"/>
          </p:cNvSpPr>
          <p:nvPr>
            <p:ph type="body" sz="quarter" idx="16"/>
          </p:nvPr>
        </p:nvSpPr>
        <p:spPr>
          <a:xfrm>
            <a:off x="6012160" y="4546967"/>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07894264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C67963F7-1FF7-4458-B8D9-B6981355C9F0}" type="datetime1">
              <a:rPr lang="fr-FR" smtClean="0">
                <a:solidFill>
                  <a:srgbClr val="000000">
                    <a:tint val="75000"/>
                  </a:srgbClr>
                </a:solidFill>
              </a: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145871633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a:prstGeom prst="rect">
            <a:avLst/>
          </a:prstGeom>
        </p:spPr>
        <p:txBody>
          <a:bodyPr/>
          <a:lstStyle/>
          <a:p>
            <a:fld id="{A2D19559-C65C-4FBC-A8DA-B6A4FE7156AA}" type="datetime1">
              <a:rPr lang="fr-FR" smtClean="0">
                <a:solidFill>
                  <a:srgbClr val="000000">
                    <a:tint val="75000"/>
                  </a:srgbClr>
                </a:solidFill>
              </a:rPr>
              <a:pPr/>
              <a:t>17-08-03</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9" name="Espace réservé du numéro de diapositive 8"/>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94700381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17-08-03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80199560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17-08-03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338619287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solidFill>
                  <a:srgbClr val="B5CC22"/>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72A3CBCB-1738-4DA0-A8CE-DFAB025965AE}" type="datetime1">
              <a:rPr lang="fr-FR" smtClean="0">
                <a:solidFill>
                  <a:srgbClr val="000000">
                    <a:tint val="75000"/>
                  </a:srgbClr>
                </a:solidFill>
              </a: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310580980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solidFill>
                  <a:srgbClr val="B5CC22"/>
                </a:solidFill>
              </a:defRPr>
            </a:lvl1pPr>
          </a:lstStyle>
          <a:p>
            <a:r>
              <a:rPr lang="fr-FR" dirty="0" smtClean="0"/>
              <a:t>Cliquez pour modifier le style du titre</a:t>
            </a:r>
            <a:endParaRPr lang="en-CA" dirty="0"/>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DBCBC8A0-BD29-4249-BF75-775520F295EE}" type="datetime1">
              <a:rPr lang="fr-FR" smtClean="0">
                <a:solidFill>
                  <a:srgbClr val="000000">
                    <a:tint val="75000"/>
                  </a:srgbClr>
                </a:solidFill>
              </a: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327519454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B7CC106D-CD18-43F0-B777-972E1B51BC26}"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83872335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lvl1pPr>
              <a:defRPr>
                <a:solidFill>
                  <a:srgbClr val="B5CC22"/>
                </a:solidFill>
              </a:defRPr>
            </a:lvl1pPr>
          </a:lstStyle>
          <a:p>
            <a:r>
              <a:rPr lang="fr-FR" dirty="0" smtClean="0"/>
              <a:t>Cliquez pour modifier le style du titre</a:t>
            </a:r>
            <a:endParaRPr lang="en-CA" dirty="0"/>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216E80CA-17EC-4E3C-81E2-041E1FF7C6CC}"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137315830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B5CC22"/>
                </a:solidFill>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201648710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39248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308172530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0" y="1955038"/>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cxnSp>
        <p:nvCxnSpPr>
          <p:cNvPr id="14" name="Connecteur droit 13"/>
          <p:cNvCxnSpPr/>
          <p:nvPr userDrawn="1"/>
        </p:nvCxnSpPr>
        <p:spPr>
          <a:xfrm>
            <a:off x="570991" y="242763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9757069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32967089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403895"/>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17-08-03</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a:t>
            </a:fld>
            <a:endParaRPr lang="en-CA">
              <a:solidFill>
                <a:prstClr val="white"/>
              </a:solidFill>
            </a:endParaRPr>
          </a:p>
        </p:txBody>
      </p:sp>
      <p:sp>
        <p:nvSpPr>
          <p:cNvPr id="8" name="Rectangle 7"/>
          <p:cNvSpPr/>
          <p:nvPr userDrawn="1"/>
        </p:nvSpPr>
        <p:spPr>
          <a:xfrm>
            <a:off x="558801" y="15264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1849312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76903835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111099759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69882819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04535836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68780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1763779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2829302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4064054839"/>
      </p:ext>
    </p:extLst>
  </p:cSld>
  <p:clrMapOvr>
    <a:masterClrMapping/>
  </p:clrMapOvr>
  <p:timing>
    <p:tnLst>
      <p:par>
        <p:cTn xmlns:p14="http://schemas.microsoft.com/office/powerpoint/2010/mai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11269834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229928716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07014806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153689415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15993795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54390678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82439452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203617012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4166414512"/>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09355569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Titre 1"/>
          <p:cNvSpPr>
            <a:spLocks noGrp="1"/>
          </p:cNvSpPr>
          <p:nvPr>
            <p:ph type="title"/>
          </p:nvPr>
        </p:nvSpPr>
        <p:spPr>
          <a:xfrm>
            <a:off x="558800" y="373063"/>
            <a:ext cx="5311774" cy="1008062"/>
          </a:xfrm>
        </p:spPr>
        <p:txBody>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198114652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75145226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369522008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823300751"/>
      </p:ext>
    </p:extLst>
  </p:cSld>
  <p:clrMapOvr>
    <a:masterClrMapping/>
  </p:clrMapOvr>
  <p:timing>
    <p:tnLst>
      <p:par>
        <p:cTn xmlns:p14="http://schemas.microsoft.com/office/powerpoint/2010/main" id="1" dur="indefinite" restart="never" nodeType="tmRoot"/>
      </p:par>
    </p:tn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90863165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233460251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05949406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27243430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67937392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4C7C1BCE-2EFC-416B-90B9-FA44276D68D1}"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130523699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51EA6FFF-CDAD-4CAB-9508-97B1E1120FD5}"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311385962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6" name="Rectangle 25"/>
          <p:cNvSpPr/>
          <p:nvPr userDrawn="1"/>
        </p:nvSpPr>
        <p:spPr>
          <a:xfrm>
            <a:off x="3273424" y="1335024"/>
            <a:ext cx="2600327" cy="5571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50071"/>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337511490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C67963F7-1FF7-4458-B8D9-B6981355C9F0}" type="datetime1">
              <a:rPr lang="fr-FR" smtClean="0">
                <a:solidFill>
                  <a:srgbClr val="000000">
                    <a:tint val="75000"/>
                  </a:srgbClr>
                </a:solidFill>
              </a: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64589208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en-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a:prstGeom prst="rect">
            <a:avLst/>
          </a:prstGeom>
        </p:spPr>
        <p:txBody>
          <a:bodyPr/>
          <a:lstStyle/>
          <a:p>
            <a:fld id="{A2D19559-C65C-4FBC-A8DA-B6A4FE7156AA}" type="datetime1">
              <a:rPr lang="fr-FR" smtClean="0">
                <a:solidFill>
                  <a:srgbClr val="000000">
                    <a:tint val="75000"/>
                  </a:srgbClr>
                </a:solidFill>
              </a:rPr>
              <a:pPr/>
              <a:t>17-08-03</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9" name="Espace réservé du numéro de diapositive 8"/>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43781388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17-08-03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152266274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17-08-03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242889846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72A3CBCB-1738-4DA0-A8CE-DFAB025965AE}" type="datetime1">
              <a:rPr lang="fr-FR" smtClean="0">
                <a:solidFill>
                  <a:srgbClr val="000000">
                    <a:tint val="75000"/>
                  </a:srgbClr>
                </a:solidFill>
              </a: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244061475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CA"/>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DBCBC8A0-BD29-4249-BF75-775520F295EE}" type="datetime1">
              <a:rPr lang="fr-FR" smtClean="0">
                <a:solidFill>
                  <a:srgbClr val="000000">
                    <a:tint val="75000"/>
                  </a:srgbClr>
                </a:solidFill>
              </a: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522038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B7CC106D-CD18-43F0-B777-972E1B51BC26}"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125980100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en-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216E80CA-17EC-4E3C-81E2-041E1FF7C6CC}"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369085530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10186770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Transition page  Bleu">
    <p:bg>
      <p:bgPr>
        <a:blipFill dpi="0" rotWithShape="0">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3273425" y="6483350"/>
            <a:ext cx="2560638" cy="236538"/>
          </a:xfrm>
          <a:prstGeom prst="rect">
            <a:avLst/>
          </a:prstGeom>
        </p:spPr>
        <p:txBody>
          <a:bodyPr/>
          <a:lstStyle>
            <a:lvl1pPr>
              <a:defRPr/>
            </a:lvl1pPr>
          </a:lstStyle>
          <a:p>
            <a:pPr>
              <a:defRPr/>
            </a:pPr>
            <a:fld id="{DF4CC268-CF37-4205-AFF6-6794BF1F31A4}" type="datetime1">
              <a:rPr lang="fr-FR">
                <a:solidFill>
                  <a:prstClr val="black">
                    <a:tint val="75000"/>
                  </a:prstClr>
                </a:solidFill>
              </a:rPr>
              <a:pPr>
                <a:defRPr/>
              </a:pPr>
              <a:t>17-08-03</a:t>
            </a:fld>
            <a:endParaRPr lang="en-CA">
              <a:solidFill>
                <a:prstClr val="black">
                  <a:tint val="75000"/>
                </a:prstClr>
              </a:solidFill>
            </a:endParaRPr>
          </a:p>
        </p:txBody>
      </p:sp>
      <p:sp>
        <p:nvSpPr>
          <p:cNvPr id="3" name="Espace réservé du numéro de diapositive 2"/>
          <p:cNvSpPr>
            <a:spLocks noGrp="1"/>
          </p:cNvSpPr>
          <p:nvPr>
            <p:ph type="sldNum" sz="quarter" idx="11"/>
          </p:nvPr>
        </p:nvSpPr>
        <p:spPr>
          <a:xfrm>
            <a:off x="5989638" y="6483350"/>
            <a:ext cx="2597150" cy="238125"/>
          </a:xfrm>
          <a:prstGeom prst="rect">
            <a:avLst/>
          </a:prstGeom>
        </p:spPr>
        <p:txBody>
          <a:bodyPr/>
          <a:lstStyle>
            <a:lvl1pPr>
              <a:defRPr/>
            </a:lvl1pPr>
          </a:lstStyle>
          <a:p>
            <a:pPr>
              <a:defRPr/>
            </a:pPr>
            <a:fld id="{58BB28B7-E46D-4979-B967-C920588B092F}" type="slidenum">
              <a:rPr lang="en-CA">
                <a:solidFill>
                  <a:prstClr val="black">
                    <a:tint val="75000"/>
                  </a:prstClr>
                </a:solidFill>
              </a:rPr>
              <a:pPr>
                <a:defRPr/>
              </a:pPr>
              <a:t>‹#›</a:t>
            </a:fld>
            <a:endParaRPr lang="en-CA">
              <a:solidFill>
                <a:prstClr val="black">
                  <a:tint val="75000"/>
                </a:prstClr>
              </a:solidFill>
            </a:endParaRPr>
          </a:p>
        </p:txBody>
      </p:sp>
      <p:sp>
        <p:nvSpPr>
          <p:cNvPr id="4" name="Espace réservé du pied de page 3"/>
          <p:cNvSpPr>
            <a:spLocks noGrp="1"/>
          </p:cNvSpPr>
          <p:nvPr>
            <p:ph type="ftr" sz="quarter" idx="12"/>
          </p:nvPr>
        </p:nvSpPr>
        <p:spPr>
          <a:xfrm>
            <a:off x="558800" y="6483350"/>
            <a:ext cx="2560638" cy="238125"/>
          </a:xfrm>
          <a:prstGeom prst="rect">
            <a:avLst/>
          </a:prstGeom>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Rectangle 4"/>
          <p:cNvSpPr/>
          <p:nvPr userDrawn="1"/>
        </p:nvSpPr>
        <p:spPr>
          <a:xfrm>
            <a:off x="558801" y="4430713"/>
            <a:ext cx="5311774" cy="54864"/>
          </a:xfrm>
          <a:prstGeom prst="rect">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1" name="Espace réservé du contenu 2"/>
          <p:cNvSpPr>
            <a:spLocks noGrp="1"/>
          </p:cNvSpPr>
          <p:nvPr>
            <p:ph idx="1" hasCustomPrompt="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Espace réservé du texte 20"/>
          <p:cNvSpPr>
            <a:spLocks noGrp="1"/>
          </p:cNvSpPr>
          <p:nvPr>
            <p:ph type="body" sz="quarter" idx="14" hasCustomPrompt="1"/>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Tree>
    <p:extLst>
      <p:ext uri="{BB962C8B-B14F-4D97-AF65-F5344CB8AC3E}">
        <p14:creationId xmlns:p14="http://schemas.microsoft.com/office/powerpoint/2010/main" val="290334747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72824400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userDrawn="1">
  <p:cSld name="2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257644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96424786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2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59679200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3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53826817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1_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110390083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1_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23040615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34493927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930943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preserve="1" userDrawn="1">
  <p:cSld name="8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36138058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preserve="1" userDrawn="1">
  <p:cSld name="9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7170917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38059510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44584481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preserve="1" userDrawn="1">
  <p:cSld name="1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16823815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97755197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2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242130571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3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50455261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2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362427916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3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89372340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2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418842795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3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411487231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1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65135343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97773738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91265465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1_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408294430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622673086"/>
      </p:ext>
    </p:extLst>
  </p:cSld>
  <p:clrMapOvr>
    <a:masterClrMapping/>
  </p:clrMapOvr>
  <p:timing>
    <p:tnLst>
      <p:par>
        <p:cTn xmlns:p14="http://schemas.microsoft.com/office/powerpoint/2010/mai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1_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05753022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userDrawn="1">
  <p:cSld name="1_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121792935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userDrawn="1">
  <p:cSld name="1_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28112186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userDrawn="1">
  <p:cSld name="1_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087875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1_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239250677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1_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1626006726"/>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userDrawn="1">
  <p:cSld name="1_Transition page  Bleu">
    <p:bg>
      <p:bgPr>
        <a:blipFill dpi="0" rotWithShape="0">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3273425" y="6483350"/>
            <a:ext cx="2560638" cy="236538"/>
          </a:xfrm>
          <a:prstGeom prst="rect">
            <a:avLst/>
          </a:prstGeom>
        </p:spPr>
        <p:txBody>
          <a:bodyPr/>
          <a:lstStyle>
            <a:lvl1pPr>
              <a:defRPr/>
            </a:lvl1pPr>
          </a:lstStyle>
          <a:p>
            <a:pPr>
              <a:defRPr/>
            </a:pPr>
            <a:fld id="{DF4CC268-CF37-4205-AFF6-6794BF1F31A4}" type="datetime1">
              <a:rPr lang="fr-FR">
                <a:solidFill>
                  <a:prstClr val="black">
                    <a:tint val="75000"/>
                  </a:prstClr>
                </a:solidFill>
              </a:rPr>
              <a:pPr>
                <a:defRPr/>
              </a:pPr>
              <a:t>17-08-03</a:t>
            </a:fld>
            <a:endParaRPr lang="en-CA">
              <a:solidFill>
                <a:prstClr val="black">
                  <a:tint val="75000"/>
                </a:prstClr>
              </a:solidFill>
            </a:endParaRPr>
          </a:p>
        </p:txBody>
      </p:sp>
      <p:sp>
        <p:nvSpPr>
          <p:cNvPr id="3" name="Espace réservé du numéro de diapositive 2"/>
          <p:cNvSpPr>
            <a:spLocks noGrp="1"/>
          </p:cNvSpPr>
          <p:nvPr>
            <p:ph type="sldNum" sz="quarter" idx="11"/>
          </p:nvPr>
        </p:nvSpPr>
        <p:spPr>
          <a:xfrm>
            <a:off x="5989638" y="6483350"/>
            <a:ext cx="2597150" cy="238125"/>
          </a:xfrm>
          <a:prstGeom prst="rect">
            <a:avLst/>
          </a:prstGeom>
        </p:spPr>
        <p:txBody>
          <a:bodyPr/>
          <a:lstStyle>
            <a:lvl1pPr>
              <a:defRPr/>
            </a:lvl1pPr>
          </a:lstStyle>
          <a:p>
            <a:pPr>
              <a:defRPr/>
            </a:pPr>
            <a:fld id="{58BB28B7-E46D-4979-B967-C920588B092F}" type="slidenum">
              <a:rPr lang="en-CA">
                <a:solidFill>
                  <a:prstClr val="black">
                    <a:tint val="75000"/>
                  </a:prstClr>
                </a:solidFill>
              </a:rPr>
              <a:pPr>
                <a:defRPr/>
              </a:pPr>
              <a:t>‹#›</a:t>
            </a:fld>
            <a:endParaRPr lang="en-CA">
              <a:solidFill>
                <a:prstClr val="black">
                  <a:tint val="75000"/>
                </a:prstClr>
              </a:solidFill>
            </a:endParaRPr>
          </a:p>
        </p:txBody>
      </p:sp>
      <p:sp>
        <p:nvSpPr>
          <p:cNvPr id="4" name="Espace réservé du pied de page 3"/>
          <p:cNvSpPr>
            <a:spLocks noGrp="1"/>
          </p:cNvSpPr>
          <p:nvPr>
            <p:ph type="ftr" sz="quarter" idx="12"/>
          </p:nvPr>
        </p:nvSpPr>
        <p:spPr>
          <a:xfrm>
            <a:off x="558800" y="6483350"/>
            <a:ext cx="2560638" cy="238125"/>
          </a:xfrm>
          <a:prstGeom prst="rect">
            <a:avLst/>
          </a:prstGeom>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Rectangle 4"/>
          <p:cNvSpPr/>
          <p:nvPr userDrawn="1"/>
        </p:nvSpPr>
        <p:spPr>
          <a:xfrm>
            <a:off x="558801" y="4430713"/>
            <a:ext cx="5311774" cy="54864"/>
          </a:xfrm>
          <a:prstGeom prst="rect">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1" name="Espace réservé du contenu 2"/>
          <p:cNvSpPr>
            <a:spLocks noGrp="1"/>
          </p:cNvSpPr>
          <p:nvPr>
            <p:ph idx="1" hasCustomPrompt="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Espace réservé du texte 20"/>
          <p:cNvSpPr>
            <a:spLocks noGrp="1"/>
          </p:cNvSpPr>
          <p:nvPr>
            <p:ph type="body" sz="quarter" idx="14" hasCustomPrompt="1"/>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Tree>
    <p:extLst>
      <p:ext uri="{BB962C8B-B14F-4D97-AF65-F5344CB8AC3E}">
        <p14:creationId xmlns:p14="http://schemas.microsoft.com/office/powerpoint/2010/main" val="102054801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17-08-03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289671152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4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0560499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05523245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preserve="1" userDrawn="1">
  <p:cSld name="3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55641873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userDrawn="1">
  <p:cSld name="5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84843657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2_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39373874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2_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20776950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preserve="1" userDrawn="1">
  <p:cSld name="1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60717866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preserve="1" userDrawn="1">
  <p:cSld name="1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493207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preserve="1" userDrawn="1">
  <p:cSld name="1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01381915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preserve="1" userDrawn="1">
  <p:cSld name="1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0716063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17-08-03</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559611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17-08-03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259526376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userDrawn="1">
  <p:cSld name="16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30684961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preserve="1" userDrawn="1">
  <p:cSld name="17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308256909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32292530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preserve="1" userDrawn="1">
  <p:cSld name="4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400606639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preserve="1" userDrawn="1">
  <p:cSld name="5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98091504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preserve="1" userDrawn="1">
  <p:cSld name="4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312754868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userDrawn="1">
  <p:cSld name="5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20044732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4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213365536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5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95278326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2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58543100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524900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272943490"/>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2_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171137543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508805607"/>
      </p:ext>
    </p:extLst>
  </p:cSld>
  <p:clrMapOvr>
    <a:masterClrMapping/>
  </p:clrMapOvr>
  <p:timing>
    <p:tnLst>
      <p:par>
        <p:cTn xmlns:p14="http://schemas.microsoft.com/office/powerpoint/2010/mai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2_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400112127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2_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134809505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2_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70318488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preserve="1" userDrawn="1">
  <p:cSld name="2_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6959824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reserve="1" userDrawn="1">
  <p:cSld name="2_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407389462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2_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126370722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2_Transition page  Bleu">
    <p:bg>
      <p:bgPr>
        <a:blipFill dpi="0" rotWithShape="0">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3273425" y="6483350"/>
            <a:ext cx="2560638" cy="236538"/>
          </a:xfrm>
          <a:prstGeom prst="rect">
            <a:avLst/>
          </a:prstGeom>
        </p:spPr>
        <p:txBody>
          <a:bodyPr/>
          <a:lstStyle>
            <a:lvl1pPr>
              <a:defRPr/>
            </a:lvl1pPr>
          </a:lstStyle>
          <a:p>
            <a:pPr>
              <a:defRPr/>
            </a:pPr>
            <a:fld id="{DF4CC268-CF37-4205-AFF6-6794BF1F31A4}" type="datetime1">
              <a:rPr lang="fr-FR">
                <a:solidFill>
                  <a:prstClr val="black">
                    <a:tint val="75000"/>
                  </a:prstClr>
                </a:solidFill>
              </a:rPr>
              <a:pPr>
                <a:defRPr/>
              </a:pPr>
              <a:t>17-08-03</a:t>
            </a:fld>
            <a:endParaRPr lang="en-CA">
              <a:solidFill>
                <a:prstClr val="black">
                  <a:tint val="75000"/>
                </a:prstClr>
              </a:solidFill>
            </a:endParaRPr>
          </a:p>
        </p:txBody>
      </p:sp>
      <p:sp>
        <p:nvSpPr>
          <p:cNvPr id="3" name="Espace réservé du numéro de diapositive 2"/>
          <p:cNvSpPr>
            <a:spLocks noGrp="1"/>
          </p:cNvSpPr>
          <p:nvPr>
            <p:ph type="sldNum" sz="quarter" idx="11"/>
          </p:nvPr>
        </p:nvSpPr>
        <p:spPr>
          <a:xfrm>
            <a:off x="5989638" y="6483350"/>
            <a:ext cx="2597150" cy="238125"/>
          </a:xfrm>
          <a:prstGeom prst="rect">
            <a:avLst/>
          </a:prstGeom>
        </p:spPr>
        <p:txBody>
          <a:bodyPr/>
          <a:lstStyle>
            <a:lvl1pPr>
              <a:defRPr/>
            </a:lvl1pPr>
          </a:lstStyle>
          <a:p>
            <a:pPr>
              <a:defRPr/>
            </a:pPr>
            <a:fld id="{58BB28B7-E46D-4979-B967-C920588B092F}" type="slidenum">
              <a:rPr lang="en-CA">
                <a:solidFill>
                  <a:prstClr val="black">
                    <a:tint val="75000"/>
                  </a:prstClr>
                </a:solidFill>
              </a:rPr>
              <a:pPr>
                <a:defRPr/>
              </a:pPr>
              <a:t>‹#›</a:t>
            </a:fld>
            <a:endParaRPr lang="en-CA">
              <a:solidFill>
                <a:prstClr val="black">
                  <a:tint val="75000"/>
                </a:prstClr>
              </a:solidFill>
            </a:endParaRPr>
          </a:p>
        </p:txBody>
      </p:sp>
      <p:sp>
        <p:nvSpPr>
          <p:cNvPr id="4" name="Espace réservé du pied de page 3"/>
          <p:cNvSpPr>
            <a:spLocks noGrp="1"/>
          </p:cNvSpPr>
          <p:nvPr>
            <p:ph type="ftr" sz="quarter" idx="12"/>
          </p:nvPr>
        </p:nvSpPr>
        <p:spPr>
          <a:xfrm>
            <a:off x="558800" y="6483350"/>
            <a:ext cx="2560638" cy="238125"/>
          </a:xfrm>
          <a:prstGeom prst="rect">
            <a:avLst/>
          </a:prstGeom>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Rectangle 4"/>
          <p:cNvSpPr/>
          <p:nvPr userDrawn="1"/>
        </p:nvSpPr>
        <p:spPr>
          <a:xfrm>
            <a:off x="558801" y="4430713"/>
            <a:ext cx="5311774" cy="54864"/>
          </a:xfrm>
          <a:prstGeom prst="rect">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1" name="Espace réservé du contenu 2"/>
          <p:cNvSpPr>
            <a:spLocks noGrp="1"/>
          </p:cNvSpPr>
          <p:nvPr>
            <p:ph idx="1" hasCustomPrompt="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Espace réservé du texte 20"/>
          <p:cNvSpPr>
            <a:spLocks noGrp="1"/>
          </p:cNvSpPr>
          <p:nvPr>
            <p:ph type="body" sz="quarter" idx="14" hasCustomPrompt="1"/>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Tree>
    <p:extLst>
      <p:ext uri="{BB962C8B-B14F-4D97-AF65-F5344CB8AC3E}">
        <p14:creationId xmlns:p14="http://schemas.microsoft.com/office/powerpoint/2010/main" val="196099656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742212" y="4646901"/>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01987512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preserve="1" userDrawn="1">
  <p:cSld name="6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27989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userDrawn="1">
  <p:cSld name="3_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408903742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userDrawn="1">
  <p:cSld name="4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26761033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userDrawn="1">
  <p:cSld name="7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16529107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3_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70856967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3_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23934363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18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36568963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userDrawn="1">
  <p:cSld name="19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6455502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20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17693681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userDrawn="1">
  <p:cSld name="2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31693251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27122821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2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49499491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2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396397553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01374333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6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262687032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7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57471455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userDrawn="1">
  <p:cSld name="6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89142392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userDrawn="1">
  <p:cSld name="7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79409287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6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365882379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7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57161047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3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87187930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17-08-03</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5815005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68002803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3_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208589870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501610537"/>
      </p:ext>
    </p:extLst>
  </p:cSld>
  <p:clrMapOvr>
    <a:masterClrMapping/>
  </p:clrMapOvr>
  <p:timing>
    <p:tnLst>
      <p:par>
        <p:cTn xmlns:p14="http://schemas.microsoft.com/office/powerpoint/2010/main" id="1" dur="indefinite" restart="never" nodeType="tmRoot"/>
      </p:par>
    </p:tn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3_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258110721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preserve="1" userDrawn="1">
  <p:cSld name="3_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216321720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3_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48115130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preserve="1" userDrawn="1">
  <p:cSld name="3_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07209513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preserve="1" userDrawn="1">
  <p:cSld name="3_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365844516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3_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334106414"/>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userDrawn="1">
  <p:cSld name="3_Transition page  Bleu">
    <p:bg>
      <p:bgPr>
        <a:blipFill dpi="0" rotWithShape="0">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3273425" y="6483350"/>
            <a:ext cx="2560638" cy="236538"/>
          </a:xfrm>
          <a:prstGeom prst="rect">
            <a:avLst/>
          </a:prstGeom>
        </p:spPr>
        <p:txBody>
          <a:bodyPr/>
          <a:lstStyle>
            <a:lvl1pPr>
              <a:defRPr/>
            </a:lvl1pPr>
          </a:lstStyle>
          <a:p>
            <a:pPr>
              <a:defRPr/>
            </a:pPr>
            <a:fld id="{DF4CC268-CF37-4205-AFF6-6794BF1F31A4}" type="datetime1">
              <a:rPr lang="fr-FR">
                <a:solidFill>
                  <a:prstClr val="black">
                    <a:tint val="75000"/>
                  </a:prstClr>
                </a:solidFill>
              </a:rPr>
              <a:pPr>
                <a:defRPr/>
              </a:pPr>
              <a:t>17-08-03</a:t>
            </a:fld>
            <a:endParaRPr lang="en-CA">
              <a:solidFill>
                <a:prstClr val="black">
                  <a:tint val="75000"/>
                </a:prstClr>
              </a:solidFill>
            </a:endParaRPr>
          </a:p>
        </p:txBody>
      </p:sp>
      <p:sp>
        <p:nvSpPr>
          <p:cNvPr id="3" name="Espace réservé du numéro de diapositive 2"/>
          <p:cNvSpPr>
            <a:spLocks noGrp="1"/>
          </p:cNvSpPr>
          <p:nvPr>
            <p:ph type="sldNum" sz="quarter" idx="11"/>
          </p:nvPr>
        </p:nvSpPr>
        <p:spPr>
          <a:xfrm>
            <a:off x="5989638" y="6483350"/>
            <a:ext cx="2597150" cy="238125"/>
          </a:xfrm>
          <a:prstGeom prst="rect">
            <a:avLst/>
          </a:prstGeom>
        </p:spPr>
        <p:txBody>
          <a:bodyPr/>
          <a:lstStyle>
            <a:lvl1pPr>
              <a:defRPr/>
            </a:lvl1pPr>
          </a:lstStyle>
          <a:p>
            <a:pPr>
              <a:defRPr/>
            </a:pPr>
            <a:fld id="{58BB28B7-E46D-4979-B967-C920588B092F}" type="slidenum">
              <a:rPr lang="en-CA">
                <a:solidFill>
                  <a:prstClr val="black">
                    <a:tint val="75000"/>
                  </a:prstClr>
                </a:solidFill>
              </a:rPr>
              <a:pPr>
                <a:defRPr/>
              </a:pPr>
              <a:t>‹#›</a:t>
            </a:fld>
            <a:endParaRPr lang="en-CA">
              <a:solidFill>
                <a:prstClr val="black">
                  <a:tint val="75000"/>
                </a:prstClr>
              </a:solidFill>
            </a:endParaRPr>
          </a:p>
        </p:txBody>
      </p:sp>
      <p:sp>
        <p:nvSpPr>
          <p:cNvPr id="4" name="Espace réservé du pied de page 3"/>
          <p:cNvSpPr>
            <a:spLocks noGrp="1"/>
          </p:cNvSpPr>
          <p:nvPr>
            <p:ph type="ftr" sz="quarter" idx="12"/>
          </p:nvPr>
        </p:nvSpPr>
        <p:spPr>
          <a:xfrm>
            <a:off x="558800" y="6483350"/>
            <a:ext cx="2560638" cy="238125"/>
          </a:xfrm>
          <a:prstGeom prst="rect">
            <a:avLst/>
          </a:prstGeom>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Rectangle 4"/>
          <p:cNvSpPr/>
          <p:nvPr userDrawn="1"/>
        </p:nvSpPr>
        <p:spPr>
          <a:xfrm>
            <a:off x="558801" y="4430713"/>
            <a:ext cx="5311774" cy="54864"/>
          </a:xfrm>
          <a:prstGeom prst="rect">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1" name="Espace réservé du contenu 2"/>
          <p:cNvSpPr>
            <a:spLocks noGrp="1"/>
          </p:cNvSpPr>
          <p:nvPr>
            <p:ph idx="1" hasCustomPrompt="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Espace réservé du texte 20"/>
          <p:cNvSpPr>
            <a:spLocks noGrp="1"/>
          </p:cNvSpPr>
          <p:nvPr>
            <p:ph type="body" sz="quarter" idx="14" hasCustomPrompt="1"/>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Tree>
    <p:extLst>
      <p:ext uri="{BB962C8B-B14F-4D97-AF65-F5344CB8AC3E}">
        <p14:creationId xmlns:p14="http://schemas.microsoft.com/office/powerpoint/2010/main" val="45985804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chemeClr val="tx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63146134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8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149218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preserve="1" userDrawn="1">
  <p:cSld name="4_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a:t>550, RUE SHERBROOKE OUEST</a:t>
            </a:r>
          </a:p>
          <a:p>
            <a:pPr lvl="1"/>
            <a:r>
              <a:rPr lang="fr-FR" dirty="0"/>
              <a:t>MONTREAL (QUÉBEC) H3A 1B9</a:t>
            </a:r>
          </a:p>
          <a:p>
            <a:pPr lvl="1"/>
            <a:r>
              <a:rPr lang="fr-FR" dirty="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a:t>T 514 849-8086</a:t>
            </a:r>
          </a:p>
          <a:p>
            <a:pPr lvl="1"/>
            <a:r>
              <a:rPr lang="fr-FR" dirty="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572511581"/>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preserve="1" userDrawn="1">
  <p:cSld name="5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a:t>550, RUE SHERBROOKE OUEST</a:t>
            </a:r>
          </a:p>
          <a:p>
            <a:pPr lvl="1"/>
            <a:r>
              <a:rPr lang="fr-FR" dirty="0"/>
              <a:t>MONTREAL (QUÉBEC) H3A 1B9</a:t>
            </a:r>
          </a:p>
          <a:p>
            <a:pPr lvl="1"/>
            <a:r>
              <a:rPr lang="fr-FR" dirty="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a:t>T 514 849-8086</a:t>
            </a:r>
          </a:p>
          <a:p>
            <a:pPr lvl="1"/>
            <a:r>
              <a:rPr lang="fr-FR" dirty="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420922909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userDrawn="1">
  <p:cSld name="9_Transition Page">
    <p:bg>
      <p:bgPr>
        <a:solidFill>
          <a:schemeClr val="tx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7798019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4_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p:txBody>
      </p:sp>
    </p:spTree>
    <p:extLst>
      <p:ext uri="{BB962C8B-B14F-4D97-AF65-F5344CB8AC3E}">
        <p14:creationId xmlns:p14="http://schemas.microsoft.com/office/powerpoint/2010/main" val="394721565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4_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a:t>Cliquez pour modifier les styles du</a:t>
            </a:r>
            <a:endParaRPr lang="en-CA" dirty="0"/>
          </a:p>
        </p:txBody>
      </p:sp>
    </p:spTree>
    <p:extLst>
      <p:ext uri="{BB962C8B-B14F-4D97-AF65-F5344CB8AC3E}">
        <p14:creationId xmlns:p14="http://schemas.microsoft.com/office/powerpoint/2010/main" val="145754320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preserve="1" userDrawn="1">
  <p:cSld name="2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891136408"/>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preserve="1" userDrawn="1">
  <p:cSld name="2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9698250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preserve="1" userDrawn="1">
  <p:cSld name="26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9833218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preserve="1" userDrawn="1">
  <p:cSld name="27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08530453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1884481771"/>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preserve="1" userDrawn="1">
  <p:cSld name="28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77569759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preserve="1" userDrawn="1">
  <p:cSld name="29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a:t>Cliquez pour modifier</a:t>
            </a:r>
            <a:endParaRPr lang="en-CA" dirty="0"/>
          </a:p>
        </p:txBody>
      </p:sp>
    </p:spTree>
    <p:extLst>
      <p:ext uri="{BB962C8B-B14F-4D97-AF65-F5344CB8AC3E}">
        <p14:creationId xmlns:p14="http://schemas.microsoft.com/office/powerpoint/2010/main" val="360665198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preserve="1" userDrawn="1">
  <p:cSld name="8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69681345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preserve="1" userDrawn="1">
  <p:cSld name="8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a:t>CLIQUEZ POUR MODIFIER LE STYLE DU TITRE</a:t>
            </a:r>
            <a:endParaRPr lang="en-CA" dirty="0"/>
          </a:p>
        </p:txBody>
      </p:sp>
    </p:spTree>
    <p:extLst>
      <p:ext uri="{BB962C8B-B14F-4D97-AF65-F5344CB8AC3E}">
        <p14:creationId xmlns:p14="http://schemas.microsoft.com/office/powerpoint/2010/main" val="179935633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preserve="1" userDrawn="1">
  <p:cSld name="9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54502608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preserve="1" userDrawn="1">
  <p:cSld name="8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a:t>CLIQUEZ POUR MODIFIER LE STYLE DU TITRE</a:t>
            </a:r>
            <a:endParaRPr lang="en-CA" dirty="0"/>
          </a:p>
        </p:txBody>
      </p:sp>
    </p:spTree>
    <p:extLst>
      <p:ext uri="{BB962C8B-B14F-4D97-AF65-F5344CB8AC3E}">
        <p14:creationId xmlns:p14="http://schemas.microsoft.com/office/powerpoint/2010/main" val="316852327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preserve="1" userDrawn="1">
  <p:cSld name="9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a:t>Cliquez ici pour modifier le </a:t>
            </a:r>
            <a:r>
              <a:rPr lang="fr-FR" dirty="0" err="1"/>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94283927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8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a:t>Cliquez pour modifier les styles du texte du masque</a:t>
            </a:r>
          </a:p>
          <a:p>
            <a:pPr lvl="1"/>
            <a:r>
              <a:rPr lang="fr-FR" dirty="0"/>
              <a:t>Deuxième niveau</a:t>
            </a:r>
          </a:p>
        </p:txBody>
      </p:sp>
    </p:spTree>
    <p:extLst>
      <p:ext uri="{BB962C8B-B14F-4D97-AF65-F5344CB8AC3E}">
        <p14:creationId xmlns:p14="http://schemas.microsoft.com/office/powerpoint/2010/main" val="386286735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9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a:t>Cliquez pour modifier les styles du texte du masque</a:t>
            </a:r>
          </a:p>
          <a:p>
            <a:pPr lvl="1"/>
            <a:r>
              <a:rPr lang="fr-FR" dirty="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a:t>Cliquez pour modifier les styles du</a:t>
            </a:r>
            <a:endParaRPr lang="en-CA" dirty="0"/>
          </a:p>
        </p:txBody>
      </p:sp>
    </p:spTree>
    <p:extLst>
      <p:ext uri="{BB962C8B-B14F-4D97-AF65-F5344CB8AC3E}">
        <p14:creationId xmlns:p14="http://schemas.microsoft.com/office/powerpoint/2010/main" val="145883652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4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a:t>Cliquez pour modifier les styles du</a:t>
            </a:r>
            <a:endParaRPr lang="en-CA" dirty="0"/>
          </a:p>
        </p:txBody>
      </p:sp>
    </p:spTree>
    <p:extLst>
      <p:ext uri="{BB962C8B-B14F-4D97-AF65-F5344CB8AC3E}">
        <p14:creationId xmlns:p14="http://schemas.microsoft.com/office/powerpoint/2010/main" val="197811732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74284959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preserve="1" userDrawn="1">
  <p:cSld name="9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96776006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4_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a:t>Cliquez pour modifier les styles du texte du masque</a:t>
            </a:r>
          </a:p>
          <a:p>
            <a:pPr lvl="0"/>
            <a:endParaRPr lang="fr-FR"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59507197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72682822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4_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p:txBody>
      </p:sp>
    </p:spTree>
    <p:extLst>
      <p:ext uri="{BB962C8B-B14F-4D97-AF65-F5344CB8AC3E}">
        <p14:creationId xmlns:p14="http://schemas.microsoft.com/office/powerpoint/2010/main" val="10214757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userDrawn="1">
  <p:cSld name="4_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a:p>
            <a:pPr lvl="0"/>
            <a:endParaRPr lang="en-CA" dirty="0"/>
          </a:p>
        </p:txBody>
      </p:sp>
    </p:spTree>
    <p:extLst>
      <p:ext uri="{BB962C8B-B14F-4D97-AF65-F5344CB8AC3E}">
        <p14:creationId xmlns:p14="http://schemas.microsoft.com/office/powerpoint/2010/main" val="345430869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preserve="1" userDrawn="1">
  <p:cSld name="4_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57446074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preserve="1" userDrawn="1">
  <p:cSld name="4_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63940022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userDrawn="1">
  <p:cSld name="4_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a:t>Cliquez pour modifier les styles du</a:t>
            </a:r>
          </a:p>
        </p:txBody>
      </p:sp>
    </p:spTree>
    <p:extLst>
      <p:ext uri="{BB962C8B-B14F-4D97-AF65-F5344CB8AC3E}">
        <p14:creationId xmlns:p14="http://schemas.microsoft.com/office/powerpoint/2010/main" val="366033748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4_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a:t>Video</a:t>
            </a:r>
            <a:r>
              <a:rPr lang="fr-FR" dirty="0"/>
              <a:t> </a:t>
            </a:r>
            <a:r>
              <a:rPr lang="fr-FR" dirty="0" err="1"/>
              <a:t>Slide</a:t>
            </a:r>
            <a:endParaRPr lang="fr-CA" dirty="0"/>
          </a:p>
        </p:txBody>
      </p:sp>
      <p:sp>
        <p:nvSpPr>
          <p:cNvPr id="3" name="Espace réservé du pied de page 2"/>
          <p:cNvSpPr>
            <a:spLocks noGrp="1"/>
          </p:cNvSpPr>
          <p:nvPr>
            <p:ph type="ftr" sz="quarter" idx="10"/>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196866843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Disposition personnalisé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pied de page 2"/>
          <p:cNvSpPr>
            <a:spLocks noGrp="1"/>
          </p:cNvSpPr>
          <p:nvPr>
            <p:ph type="ftr" sz="quarter" idx="10"/>
          </p:nvPr>
        </p:nvSpPr>
        <p:spPr/>
        <p:txBody>
          <a:bodyPr/>
          <a:lstStyle/>
          <a:p>
            <a:r>
              <a:rPr lang="en-CA" smtClean="0">
                <a:solidFill>
                  <a:prstClr val="black">
                    <a:tint val="75000"/>
                  </a:prstClr>
                </a:solidFill>
              </a:rPr>
              <a:t>CROP</a:t>
            </a:r>
            <a:endParaRPr lang="en-CA" dirty="0">
              <a:solidFill>
                <a:prstClr val="black">
                  <a:tint val="75000"/>
                </a:prst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prstClr val="black">
                    <a:tint val="75000"/>
                  </a:prstClr>
                </a:solidFill>
              </a:rPr>
              <a:pPr/>
              <a:t>‹#›</a:t>
            </a:fld>
            <a:endParaRPr lang="en-CA" dirty="0">
              <a:solidFill>
                <a:prstClr val="black">
                  <a:tint val="75000"/>
                </a:prst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prstClr val="black">
                    <a:tint val="75000"/>
                  </a:prstClr>
                </a:solidFill>
              </a:rPr>
              <a:pPr/>
              <a:t>17-08-03</a:t>
            </a:fld>
            <a:endParaRPr lang="en-CA">
              <a:solidFill>
                <a:prstClr val="black">
                  <a:tint val="75000"/>
                </a:prstClr>
              </a:solidFill>
            </a:endParaRPr>
          </a:p>
        </p:txBody>
      </p:sp>
      <p:sp>
        <p:nvSpPr>
          <p:cNvPr id="6" name="Espace réservé du contenu 2"/>
          <p:cNvSpPr>
            <a:spLocks noGrp="1"/>
          </p:cNvSpPr>
          <p:nvPr>
            <p:ph idx="1" hasCustomPrompt="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7" name="Espace réservé du texte 20"/>
          <p:cNvSpPr>
            <a:spLocks noGrp="1"/>
          </p:cNvSpPr>
          <p:nvPr>
            <p:ph type="body" sz="quarter" idx="13" hasCustomPrompt="1"/>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8" name="Rectangle 7"/>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02907351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86739120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296202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8"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7"/>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a:p>
            <a:pPr lvl="2"/>
            <a:r>
              <a:rPr lang="fr-FR" smtClean="0"/>
              <a:t>Troisième niveau</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p:txBody>
      </p:sp>
    </p:spTree>
    <p:extLst>
      <p:ext uri="{BB962C8B-B14F-4D97-AF65-F5344CB8AC3E}">
        <p14:creationId xmlns:p14="http://schemas.microsoft.com/office/powerpoint/2010/main" val="116084906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8"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7"/>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a:p>
            <a:pPr lvl="2"/>
            <a:r>
              <a:rPr lang="fr-FR" smtClean="0"/>
              <a:t>Troisième niveau</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p:txBody>
      </p:sp>
    </p:spTree>
    <p:extLst>
      <p:ext uri="{BB962C8B-B14F-4D97-AF65-F5344CB8AC3E}">
        <p14:creationId xmlns:p14="http://schemas.microsoft.com/office/powerpoint/2010/main" val="3163549335"/>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558800" y="2393950"/>
            <a:ext cx="5311775"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5" name="Connecteur droit 4"/>
          <p:cNvCxnSpPr/>
          <p:nvPr userDrawn="1"/>
        </p:nvCxnSpPr>
        <p:spPr>
          <a:xfrm>
            <a:off x="558800" y="6483350"/>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1" y="1271397"/>
            <a:ext cx="5311774" cy="1392620"/>
          </a:xfrm>
        </p:spPr>
        <p:txBody>
          <a:bodyPr anchor="t">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fr-FR" smtClean="0"/>
              <a:t>Modifiez le style du titre</a:t>
            </a:r>
            <a:endParaRPr lang="fr-CA" dirty="0" smtClean="0"/>
          </a:p>
        </p:txBody>
      </p:sp>
      <p:sp>
        <p:nvSpPr>
          <p:cNvPr id="3" name="Espace réservé du contenu 2"/>
          <p:cNvSpPr>
            <a:spLocks noGrp="1"/>
          </p:cNvSpPr>
          <p:nvPr>
            <p:ph idx="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6" name="Espace réservé de la date 3"/>
          <p:cNvSpPr>
            <a:spLocks noGrp="1"/>
          </p:cNvSpPr>
          <p:nvPr>
            <p:ph type="dt" sz="half" idx="10"/>
          </p:nvPr>
        </p:nvSpPr>
        <p:spPr>
          <a:xfrm>
            <a:off x="3273425" y="6483350"/>
            <a:ext cx="2560638" cy="236538"/>
          </a:xfrm>
        </p:spPr>
        <p:txBody>
          <a:bodyPr/>
          <a:lstStyle>
            <a:lvl1pPr>
              <a:buClr>
                <a:schemeClr val="bg1"/>
              </a:buClr>
              <a:defRPr>
                <a:solidFill>
                  <a:schemeClr val="bg1"/>
                </a:solidFill>
              </a:defRPr>
            </a:lvl1pPr>
          </a:lstStyle>
          <a:p>
            <a:pPr>
              <a:buClr>
                <a:prstClr val="white"/>
              </a:buClr>
              <a:defRPr/>
            </a:pPr>
            <a:fld id="{B4E74A2B-0D1A-4F96-AF79-758A3FA97292}" type="datetime1">
              <a:rPr lang="fr-FR">
                <a:solidFill>
                  <a:prstClr val="white"/>
                </a:solidFill>
              </a:rPr>
              <a:pPr>
                <a:buClr>
                  <a:prstClr val="white"/>
                </a:buClr>
                <a:defRPr/>
              </a:pPr>
              <a:t>17-08-03</a:t>
            </a:fld>
            <a:endParaRPr lang="en-CA">
              <a:solidFill>
                <a:prstClr val="white"/>
              </a:solidFill>
            </a:endParaRPr>
          </a:p>
        </p:txBody>
      </p:sp>
      <p:sp>
        <p:nvSpPr>
          <p:cNvPr id="7"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defRPr/>
            </a:pPr>
            <a:r>
              <a:rPr lang="en-CA">
                <a:solidFill>
                  <a:prstClr val="white"/>
                </a:solidFill>
              </a:rPr>
              <a:t>CROP</a:t>
            </a:r>
            <a:endParaRPr lang="en-CA" dirty="0">
              <a:solidFill>
                <a:prstClr val="white"/>
              </a:solidFill>
            </a:endParaRPr>
          </a:p>
        </p:txBody>
      </p:sp>
      <p:sp>
        <p:nvSpPr>
          <p:cNvPr id="8"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defRPr/>
            </a:pPr>
            <a:fld id="{40DB686C-EE80-4877-81AB-5C8A07083102}" type="slidenum">
              <a:rPr lang="en-CA">
                <a:solidFill>
                  <a:prstClr val="white"/>
                </a:solidFill>
              </a:rPr>
              <a:pPr>
                <a:buClr>
                  <a:prstClr val="white"/>
                </a:buClr>
                <a:defRPr/>
              </a:pPr>
              <a:t>‹#›</a:t>
            </a:fld>
            <a:endParaRPr lang="en-CA">
              <a:solidFill>
                <a:prstClr val="white"/>
              </a:solidFill>
            </a:endParaRPr>
          </a:p>
        </p:txBody>
      </p:sp>
    </p:spTree>
    <p:extLst>
      <p:ext uri="{BB962C8B-B14F-4D97-AF65-F5344CB8AC3E}">
        <p14:creationId xmlns:p14="http://schemas.microsoft.com/office/powerpoint/2010/main" val="219214909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558801" y="4430713"/>
            <a:ext cx="466127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4"/>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smtClean="0"/>
              <a:t>Modifiez les styles du texte du masque</a:t>
            </a:r>
          </a:p>
        </p:txBody>
      </p:sp>
    </p:spTree>
    <p:extLst>
      <p:ext uri="{BB962C8B-B14F-4D97-AF65-F5344CB8AC3E}">
        <p14:creationId xmlns:p14="http://schemas.microsoft.com/office/powerpoint/2010/main" val="25398201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2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558801" y="4430713"/>
            <a:ext cx="466127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4"/>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smtClean="0"/>
              <a:t>Modifiez les styles du texte du masque</a:t>
            </a:r>
          </a:p>
        </p:txBody>
      </p:sp>
    </p:spTree>
    <p:extLst>
      <p:ext uri="{BB962C8B-B14F-4D97-AF65-F5344CB8AC3E}">
        <p14:creationId xmlns:p14="http://schemas.microsoft.com/office/powerpoint/2010/main" val="70716615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userDrawn="1">
  <p:cSld name="3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558801" y="4430713"/>
            <a:ext cx="466127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4"/>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smtClean="0"/>
              <a:t>Modifiez les styles du texte du masque</a:t>
            </a:r>
          </a:p>
        </p:txBody>
      </p:sp>
    </p:spTree>
    <p:extLst>
      <p:ext uri="{BB962C8B-B14F-4D97-AF65-F5344CB8AC3E}">
        <p14:creationId xmlns:p14="http://schemas.microsoft.com/office/powerpoint/2010/main" val="204748009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FDA9FEC1-6772-447D-8C46-06C1CEA8C016}" type="datetime1">
              <a:rPr lang="fr-FR">
                <a:solidFill>
                  <a:srgbClr val="000000">
                    <a:tint val="75000"/>
                  </a:srgbClr>
                </a:solidFill>
              </a:rPr>
              <a:pPr>
                <a:defRPr/>
              </a:pPr>
              <a:t>17-08-03</a:t>
            </a:fld>
            <a:endParaRPr lang="en-CA">
              <a:solidFill>
                <a:srgbClr val="000000">
                  <a:tint val="75000"/>
                </a:srgb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6"/>
          </p:nvPr>
        </p:nvSpPr>
        <p:spPr/>
        <p:txBody>
          <a:bodyPr/>
          <a:lstStyle>
            <a:lvl1pPr>
              <a:defRPr/>
            </a:lvl1pPr>
          </a:lstStyle>
          <a:p>
            <a:pPr>
              <a:defRPr/>
            </a:pPr>
            <a:fld id="{7714B82E-9168-4FD7-9C33-6C93AF7E8618}"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4253559017"/>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853849"/>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9D24253D-99FB-49DD-861D-4F0CF28981BD}" type="datetime1">
              <a:rPr lang="fr-FR">
                <a:solidFill>
                  <a:srgbClr val="000000">
                    <a:tint val="75000"/>
                  </a:srgbClr>
                </a:solidFill>
              </a:rPr>
              <a:pPr>
                <a:defRPr/>
              </a:pPr>
              <a:t>17-08-03</a:t>
            </a:fld>
            <a:endParaRPr lang="en-CA">
              <a:solidFill>
                <a:srgbClr val="000000">
                  <a:tint val="75000"/>
                </a:srgb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2" name="Espace réservé du numéro de diapositive 5"/>
          <p:cNvSpPr>
            <a:spLocks noGrp="1"/>
          </p:cNvSpPr>
          <p:nvPr>
            <p:ph type="sldNum" sz="quarter" idx="18"/>
          </p:nvPr>
        </p:nvSpPr>
        <p:spPr/>
        <p:txBody>
          <a:bodyPr/>
          <a:lstStyle>
            <a:lvl1pPr>
              <a:defRPr/>
            </a:lvl1pPr>
          </a:lstStyle>
          <a:p>
            <a:pPr>
              <a:defRPr/>
            </a:pPr>
            <a:fld id="{A5EDB85A-66DF-45E6-99D2-94A7B8B320F6}"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61062585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6EB73D9-F08A-4B42-93ED-39AAFD3D4824}"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3DFA6311-1157-4C02-B161-7AF404F3791B}"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29801498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214620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5" name="Rectangle 4"/>
          <p:cNvSpPr/>
          <p:nvPr userDrawn="1"/>
        </p:nvSpPr>
        <p:spPr>
          <a:xfrm>
            <a:off x="558800" y="54562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A236808F-0CAB-4B60-8428-F1D358CC5211}"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59421A9A-1361-494E-B51F-F6CCFE726848}"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386902157"/>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3"/>
          <p:cNvSpPr/>
          <p:nvPr userDrawn="1"/>
        </p:nvSpPr>
        <p:spPr>
          <a:xfrm>
            <a:off x="558800" y="54562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8C7C48A2-B684-4334-9055-21D168591955}"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17"/>
          </p:nvPr>
        </p:nvSpPr>
        <p:spPr/>
        <p:txBody>
          <a:bodyPr/>
          <a:lstStyle>
            <a:lvl1pPr>
              <a:defRPr/>
            </a:lvl1pPr>
          </a:lstStyle>
          <a:p>
            <a:pPr>
              <a:defRPr/>
            </a:pPr>
            <a:fld id="{9A692A55-FE7F-4E56-8351-1C8A1370F05B}"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86761609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47FB7255-0154-48C1-81ED-5211C8DB8485}" type="datetime1">
              <a:rPr lang="fr-FR">
                <a:solidFill>
                  <a:srgbClr val="000000">
                    <a:tint val="75000"/>
                  </a:srgbClr>
                </a:solidFill>
              </a:rPr>
              <a:pPr>
                <a:defRPr/>
              </a:pPr>
              <a:t>17-08-03</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873E10C2-8D6C-46CA-9388-494BC69BCDDA}"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4935520"/>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FB4D4F87-869C-4C31-B12B-5D3F1A48F500}" type="datetime1">
              <a:rPr lang="fr-FR">
                <a:solidFill>
                  <a:srgbClr val="000000">
                    <a:tint val="75000"/>
                  </a:srgbClr>
                </a:solidFill>
              </a:rPr>
              <a:pPr>
                <a:defRPr/>
              </a:pPr>
              <a:t>17-08-03</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B316E863-1B2F-469E-B914-895DFC2AAD59}"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667325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CDC0847D-4DEA-4F4C-A5E3-83617928CA25}" type="datetime1">
              <a:rPr lang="fr-FR">
                <a:solidFill>
                  <a:srgbClr val="000000">
                    <a:tint val="75000"/>
                  </a:srgbClr>
                </a:solidFill>
              </a:rPr>
              <a:pPr>
                <a:defRPr/>
              </a:pPr>
              <a:t>17-08-03</a:t>
            </a:fld>
            <a:endParaRPr lang="en-CA">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18"/>
          </p:nvPr>
        </p:nvSpPr>
        <p:spPr/>
        <p:txBody>
          <a:bodyPr/>
          <a:lstStyle>
            <a:lvl1pPr>
              <a:defRPr/>
            </a:lvl1pPr>
          </a:lstStyle>
          <a:p>
            <a:pPr>
              <a:defRPr/>
            </a:pPr>
            <a:fld id="{3D8B9254-79EA-4EC0-A470-FD5832EC00A2}"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05892531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4432D897-75C1-46D3-A200-2297DEE64761}" type="datetime1">
              <a:rPr lang="fr-FR">
                <a:solidFill>
                  <a:srgbClr val="000000">
                    <a:tint val="75000"/>
                  </a:srgbClr>
                </a:solidFill>
              </a:rPr>
              <a:pPr>
                <a:defRPr/>
              </a:pPr>
              <a:t>17-08-03</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05A9D8A3-30F5-4A22-84FE-D1933002669A}"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97521740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0112D1EE-AD43-4E8B-A468-A147AEF9F8C9}"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29349D3F-7252-41FF-B3F5-651D88B25827}"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4078665303"/>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8" name="Forme en L 7"/>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0914D3-8006-493A-9584-0C19D0265DD0}" type="datetime1">
              <a:rPr lang="fr-FR">
                <a:solidFill>
                  <a:srgbClr val="000000">
                    <a:tint val="75000"/>
                  </a:srgbClr>
                </a:solidFill>
              </a:rPr>
              <a:pPr>
                <a:defRPr/>
              </a:pPr>
              <a:t>17-08-03</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C031D394-562F-4FAE-91B2-03E3C9D05EDF}"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70104387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8"/>
          <p:cNvSpPr/>
          <p:nvPr userDrawn="1"/>
        </p:nvSpPr>
        <p:spPr>
          <a:xfrm>
            <a:off x="5989638" y="4543425"/>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0" name="Rectangle 9"/>
          <p:cNvSpPr/>
          <p:nvPr userDrawn="1"/>
        </p:nvSpPr>
        <p:spPr>
          <a:xfrm>
            <a:off x="558800" y="4543425"/>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3273425" y="4543425"/>
            <a:ext cx="260032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F625822A-A3B3-4A37-90F8-2DF45208E7B2}" type="datetime1">
              <a:rPr lang="fr-FR">
                <a:solidFill>
                  <a:srgbClr val="000000">
                    <a:tint val="75000"/>
                  </a:srgbClr>
                </a:solidFill>
              </a:rPr>
              <a:pPr>
                <a:defRPr/>
              </a:pPr>
              <a:t>17-08-03</a:t>
            </a:fld>
            <a:endParaRPr lang="en-CA">
              <a:solidFill>
                <a:srgbClr val="000000">
                  <a:tint val="75000"/>
                </a:srgb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srgbClr val="000000">
                    <a:tint val="75000"/>
                  </a:srgb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EEB7E273-3A73-496D-A751-74C961D97E42}"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01032249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9"/>
          <p:cNvSpPr/>
          <p:nvPr userDrawn="1"/>
        </p:nvSpPr>
        <p:spPr>
          <a:xfrm>
            <a:off x="5989638" y="35306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558800" y="35306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Rectangle 13"/>
          <p:cNvSpPr/>
          <p:nvPr userDrawn="1"/>
        </p:nvSpPr>
        <p:spPr>
          <a:xfrm>
            <a:off x="3273425" y="3530600"/>
            <a:ext cx="260032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5" name="Connecteur droit 1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5"/>
          <p:cNvSpPr/>
          <p:nvPr userDrawn="1"/>
        </p:nvSpPr>
        <p:spPr>
          <a:xfrm>
            <a:off x="558800" y="5456238"/>
            <a:ext cx="802798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8" name="Rectangle 1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8" y="1465015"/>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fr-FR" smtClean="0"/>
              <a:t>Modifiez le style du titre</a:t>
            </a:r>
            <a:endParaRPr lang="en-CA" dirty="0"/>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770425FE-0FEF-4909-BECC-E555E2C26DAA}" type="datetime1">
              <a:rPr lang="fr-FR">
                <a:solidFill>
                  <a:srgbClr val="000000">
                    <a:tint val="75000"/>
                  </a:srgbClr>
                </a:solidFill>
              </a:rPr>
              <a:pPr>
                <a:defRPr/>
              </a:pPr>
              <a:t>17-08-03</a:t>
            </a:fld>
            <a:endParaRPr lang="en-CA">
              <a:solidFill>
                <a:srgbClr val="000000">
                  <a:tint val="75000"/>
                </a:srgb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srgbClr val="000000">
                    <a:tint val="75000"/>
                  </a:srgb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92C2B125-9FAE-4C81-BE56-41F046F7A52A}"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6285932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rgbClr val="E31836"/>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1293248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20663806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5"/>
          <p:cNvSpPr/>
          <p:nvPr userDrawn="1"/>
        </p:nvSpPr>
        <p:spPr>
          <a:xfrm>
            <a:off x="558800" y="5456238"/>
            <a:ext cx="465446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p:spPr>
        <p:txBody>
          <a:bodyPr rtlCol="0">
            <a:normAutofit/>
          </a:bodyPr>
          <a:lstStyle>
            <a:lvl1pPr>
              <a:defRPr sz="1200"/>
            </a:lvl1pPr>
          </a:lstStyle>
          <a:p>
            <a:pPr lvl="0"/>
            <a:endParaRPr lang="en-CA" noProof="0"/>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00610C0C-348E-40EC-80D6-32AFED06E123}"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25"/>
          </p:nvPr>
        </p:nvSpPr>
        <p:spPr/>
        <p:txBody>
          <a:bodyPr/>
          <a:lstStyle>
            <a:lvl1pPr>
              <a:defRPr/>
            </a:lvl1pPr>
          </a:lstStyle>
          <a:p>
            <a:pPr>
              <a:defRPr/>
            </a:pPr>
            <a:fld id="{6353B879-F73A-4585-B671-DA499A2D6736}"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44722576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5"/>
          <p:cNvSpPr/>
          <p:nvPr userDrawn="1"/>
        </p:nvSpPr>
        <p:spPr>
          <a:xfrm>
            <a:off x="558800" y="4430713"/>
            <a:ext cx="802798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p:spPr>
        <p:txBody>
          <a:bodyPr rtlCol="0">
            <a:normAutofit/>
          </a:bodyPr>
          <a:lstStyle>
            <a:lvl1pPr>
              <a:defRPr sz="1200"/>
            </a:lvl1pPr>
          </a:lstStyle>
          <a:p>
            <a:pPr lvl="0"/>
            <a:endParaRPr lang="en-CA" noProof="0"/>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294D4E05-E00F-4F1E-A668-4395DE4DF048}"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24"/>
          </p:nvPr>
        </p:nvSpPr>
        <p:spPr/>
        <p:txBody>
          <a:bodyPr/>
          <a:lstStyle>
            <a:lvl1pPr>
              <a:defRPr/>
            </a:lvl1pPr>
          </a:lstStyle>
          <a:p>
            <a:pPr>
              <a:defRPr/>
            </a:pPr>
            <a:fld id="{AEF1D900-EE8E-4908-9F73-37C5D7EE04B4}"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83432093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4"/>
          <p:cNvSpPr/>
          <p:nvPr userDrawn="1"/>
        </p:nvSpPr>
        <p:spPr>
          <a:xfrm>
            <a:off x="5989638" y="4430713"/>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4DD31DA5-773E-4B5E-9ACD-7D4DC81FF50B}" type="datetime1">
              <a:rPr lang="fr-FR">
                <a:solidFill>
                  <a:srgbClr val="000000">
                    <a:tint val="75000"/>
                  </a:srgbClr>
                </a:solidFill>
              </a:rPr>
              <a:pPr>
                <a:defRPr/>
              </a:pPr>
              <a:t>17-08-03</a:t>
            </a:fld>
            <a:endParaRPr lang="en-CA">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18"/>
          </p:nvPr>
        </p:nvSpPr>
        <p:spPr/>
        <p:txBody>
          <a:bodyPr/>
          <a:lstStyle>
            <a:lvl1pPr>
              <a:defRPr/>
            </a:lvl1pPr>
          </a:lstStyle>
          <a:p>
            <a:pPr>
              <a:defRPr/>
            </a:pPr>
            <a:fld id="{C3CFEB26-CD8F-4E86-8571-C6A9A0001D10}"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53452772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989638" y="4430713"/>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8"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3F2FB77E-D7EC-4666-AC26-9335DC3684E4}" type="datetime1">
              <a:rPr lang="fr-FR">
                <a:solidFill>
                  <a:srgbClr val="000000">
                    <a:tint val="75000"/>
                  </a:srgbClr>
                </a:solidFill>
              </a:rPr>
              <a:pPr>
                <a:defRPr/>
              </a:pPr>
              <a:t>17-08-03</a:t>
            </a:fld>
            <a:endParaRPr lang="en-CA">
              <a:solidFill>
                <a:srgbClr val="000000">
                  <a:tint val="75000"/>
                </a:srgb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3" name="Espace réservé du numéro de diapositive 5"/>
          <p:cNvSpPr>
            <a:spLocks noGrp="1"/>
          </p:cNvSpPr>
          <p:nvPr>
            <p:ph type="sldNum" sz="quarter" idx="18"/>
          </p:nvPr>
        </p:nvSpPr>
        <p:spPr/>
        <p:txBody>
          <a:bodyPr/>
          <a:lstStyle>
            <a:lvl1pPr>
              <a:defRPr/>
            </a:lvl1pPr>
          </a:lstStyle>
          <a:p>
            <a:pPr>
              <a:defRPr/>
            </a:pPr>
            <a:fld id="{A4C908BE-42F0-4C34-9FA4-6F257292ACB7}"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96831629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6"/>
          <p:cNvSpPr/>
          <p:nvPr userDrawn="1"/>
        </p:nvSpPr>
        <p:spPr>
          <a:xfrm>
            <a:off x="3273425" y="58245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p:spPr>
        <p:txBody>
          <a:bodyPr rtlCol="0">
            <a:normAutofit/>
          </a:bodyPr>
          <a:lstStyle>
            <a:lvl1pPr>
              <a:defRPr sz="1200"/>
            </a:lvl1pPr>
          </a:lstStyle>
          <a:p>
            <a:pPr lvl="0"/>
            <a:endParaRPr lang="en-CA" noProof="0"/>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FCBC6C1C-FBC5-4AA6-9BA3-2BD95CDC803B}" type="datetime1">
              <a:rPr lang="fr-FR">
                <a:solidFill>
                  <a:srgbClr val="000000">
                    <a:tint val="75000"/>
                  </a:srgbClr>
                </a:solidFill>
              </a:rPr>
              <a:pPr>
                <a:defRPr/>
              </a:pPr>
              <a:t>17-08-03</a:t>
            </a:fld>
            <a:endParaRPr lang="en-CA">
              <a:solidFill>
                <a:srgbClr val="000000">
                  <a:tint val="75000"/>
                </a:srgb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9A605FAF-AC9F-427D-A96D-24E7B973741C}"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20466817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4"/>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Forme en L 5"/>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p:spPr>
        <p:txBody>
          <a:bodyPr rtlCol="0">
            <a:normAutofit/>
          </a:bodyPr>
          <a:lstStyle>
            <a:lvl1pPr>
              <a:defRPr sz="1200"/>
            </a:lvl1pPr>
          </a:lstStyle>
          <a:p>
            <a:pPr lvl="0"/>
            <a:endParaRPr lang="en-CA" noProof="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709EE6F9-FBA1-4654-BA72-25CF5FE43E91}"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19"/>
          </p:nvPr>
        </p:nvSpPr>
        <p:spPr/>
        <p:txBody>
          <a:bodyPr/>
          <a:lstStyle>
            <a:lvl1pPr>
              <a:defRPr/>
            </a:lvl1pPr>
          </a:lstStyle>
          <a:p>
            <a:pPr>
              <a:defRPr/>
            </a:pPr>
            <a:fld id="{BEAE9DD5-72EA-4055-B9A0-D125A9C3AE89}"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425880927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5"/>
          <p:cNvSpPr/>
          <p:nvPr userDrawn="1"/>
        </p:nvSpPr>
        <p:spPr>
          <a:xfrm>
            <a:off x="5989638" y="45593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7" y="2291275"/>
            <a:ext cx="2597151" cy="2127978"/>
          </a:xfr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C0DFE617-5C14-4B24-9501-27B4EB357146}"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327656BC-DBDB-4C1C-A305-6D8B9C7971C1}"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09746082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0"/>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3" name="Rectangle 12"/>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5" name="Connecteur droit 1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16"/>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8" name="Rectangle 17"/>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9" name="Rectangle 18"/>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a:p>
            <a:pPr lvl="1"/>
            <a:r>
              <a:rPr lang="fr-FR" smtClean="0"/>
              <a:t>Deuxième niveau</a:t>
            </a:r>
          </a:p>
        </p:txBody>
      </p:sp>
      <p:sp>
        <p:nvSpPr>
          <p:cNvPr id="31" name="Espace réservé du texte 13"/>
          <p:cNvSpPr>
            <a:spLocks noGrp="1"/>
          </p:cNvSpPr>
          <p:nvPr>
            <p:ph type="body" sz="quarter" idx="23"/>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smtClean="0"/>
              <a:t>Modifiez les styles du texte du masque</a:t>
            </a:r>
          </a:p>
        </p:txBody>
      </p:sp>
      <p:sp>
        <p:nvSpPr>
          <p:cNvPr id="32" name="Espace réservé du texte 13"/>
          <p:cNvSpPr>
            <a:spLocks noGrp="1"/>
          </p:cNvSpPr>
          <p:nvPr>
            <p:ph type="body" sz="quarter" idx="24"/>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a:p>
            <a:pPr lvl="1"/>
            <a:r>
              <a:rPr lang="fr-FR" smtClean="0"/>
              <a:t>Deuxième niveau</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B649E4B0-F4CF-4465-B7D8-95E54FA6B35A}" type="datetime1">
              <a:rPr lang="fr-FR">
                <a:solidFill>
                  <a:srgbClr val="000000">
                    <a:tint val="75000"/>
                  </a:srgbClr>
                </a:solidFill>
              </a:rPr>
              <a:pPr>
                <a:defRPr/>
              </a:pPr>
              <a:t>17-08-03</a:t>
            </a:fld>
            <a:endParaRPr lang="en-CA">
              <a:solidFill>
                <a:srgbClr val="000000">
                  <a:tint val="75000"/>
                </a:srgb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AF9A1818-D36C-4678-B81D-4647E66F1472}"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11884945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3" name="Rectangle 12"/>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5" name="Rectangle 14"/>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7" name="Connecteur droit 16"/>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9" name="Rectangle 18"/>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2" name="Rectangle 21"/>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3" name="Rectangle 22"/>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4" name="Forme en L 2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chemeClr val="bg2"/>
                </a:solidFill>
                <a:latin typeface="Arial Narrow" pitchFamily="34" charset="0"/>
              </a:defRPr>
            </a:lvl1pPr>
          </a:lstStyle>
          <a:p>
            <a:pPr lvl="0"/>
            <a:r>
              <a:rPr lang="fr-FR" smtClean="0"/>
              <a:t>Modifiez les styles du texte du masque</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B4EF1596-8AD2-4358-993B-D0EB934F5E4B}" type="datetime1">
              <a:rPr lang="fr-FR">
                <a:solidFill>
                  <a:srgbClr val="000000">
                    <a:tint val="75000"/>
                  </a:srgbClr>
                </a:solidFill>
              </a:rPr>
              <a:pPr>
                <a:defRPr/>
              </a:pPr>
              <a:t>17-08-03</a:t>
            </a:fld>
            <a:endParaRPr lang="en-CA">
              <a:solidFill>
                <a:srgbClr val="000000">
                  <a:tint val="75000"/>
                </a:srgb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875EB6D9-B916-4799-9E6B-BDDF0D3309BA}"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60327431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12"/>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5" name="Forme en L 14"/>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chemeClr val="bg2"/>
                </a:solidFill>
                <a:latin typeface="Arial Narrow" pitchFamily="34" charset="0"/>
              </a:defRPr>
            </a:lvl1pPr>
          </a:lstStyle>
          <a:p>
            <a:pPr lvl="0"/>
            <a:r>
              <a:rPr lang="fr-FR" smtClean="0"/>
              <a:t>Modifiez les styles du texte du masque</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F2B33276-46DE-4C26-B4B6-6FC92FC8FA53}" type="datetime1">
              <a:rPr lang="fr-FR">
                <a:solidFill>
                  <a:srgbClr val="000000">
                    <a:tint val="75000"/>
                  </a:srgbClr>
                </a:solidFill>
              </a:rPr>
              <a:pPr>
                <a:defRPr/>
              </a:pPr>
              <a:t>17-08-03</a:t>
            </a:fld>
            <a:endParaRPr lang="en-CA">
              <a:solidFill>
                <a:srgbClr val="000000">
                  <a:tint val="75000"/>
                </a:srgb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29A2457C-1803-4450-AB26-0D54099974C0}"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5284619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57714689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4"/>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Forme en L 5"/>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7" name="Connecteur droit 6"/>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3275013" y="5541963"/>
            <a:ext cx="5311775" cy="53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p:spPr>
        <p:txBody>
          <a:bodyPr rtlCol="0">
            <a:normAutofit/>
          </a:bodyPr>
          <a:lstStyle/>
          <a:p>
            <a:pPr lvl="0"/>
            <a:endParaRPr lang="en-CA" noProof="0"/>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BE3B6F5-6802-44E7-BE02-2A3FD474C559}" type="datetime1">
              <a:rPr lang="fr-FR">
                <a:solidFill>
                  <a:srgbClr val="000000">
                    <a:tint val="75000"/>
                  </a:srgbClr>
                </a:solidFill>
              </a:rPr>
              <a:pPr>
                <a:defRPr/>
              </a:pPr>
              <a:t>17-08-03</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46BAE37B-12C5-47A3-B028-2C329BFA02ED}"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35850579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ABC00853-F2DE-4998-A87F-2CEF13A817E1}" type="datetime1">
              <a:rPr lang="fr-FR">
                <a:solidFill>
                  <a:srgbClr val="000000">
                    <a:tint val="75000"/>
                  </a:srgbClr>
                </a:solidFill>
              </a:rPr>
              <a:pPr>
                <a:def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34EF88B5-6B52-4BA7-8736-A44197119B49}"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65664428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D611118B-6D53-4ABB-8BED-EE22D8EC2B95}" type="datetime1">
              <a:rPr lang="fr-FR">
                <a:solidFill>
                  <a:srgbClr val="000000">
                    <a:tint val="75000"/>
                  </a:srgbClr>
                </a:solidFill>
              </a:rPr>
              <a:pPr>
                <a:def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FF81AEFE-BA6F-436E-824F-7302D1BCEDE9}"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07265606"/>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3A1DC5B7-1DC3-446C-9E9A-6F1199DF3EF9}" type="datetime1">
              <a:rPr lang="fr-FR">
                <a:solidFill>
                  <a:srgbClr val="000000">
                    <a:tint val="75000"/>
                  </a:srgbClr>
                </a:solidFill>
              </a:rPr>
              <a:pPr>
                <a:def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82821C45-9CF2-46D1-8055-0B6AF33B03BF}"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25769917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en-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p:spPr>
        <p:txBody>
          <a:bodyPr/>
          <a:lstStyle>
            <a:lvl1pPr>
              <a:defRPr/>
            </a:lvl1pPr>
          </a:lstStyle>
          <a:p>
            <a:pPr>
              <a:defRPr/>
            </a:pPr>
            <a:fld id="{7C88C72E-B006-4CCE-BCBF-3ABADBD94B2D}"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8"/>
          <p:cNvSpPr>
            <a:spLocks noGrp="1"/>
          </p:cNvSpPr>
          <p:nvPr>
            <p:ph type="sldNum" sz="quarter" idx="12"/>
          </p:nvPr>
        </p:nvSpPr>
        <p:spPr/>
        <p:txBody>
          <a:bodyPr/>
          <a:lstStyle>
            <a:lvl1pPr>
              <a:defRPr/>
            </a:lvl1pPr>
          </a:lstStyle>
          <a:p>
            <a:pPr>
              <a:defRPr/>
            </a:pPr>
            <a:fld id="{6F77C89B-E770-435D-B850-5953F355FBEF}"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132958529"/>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p:spPr>
        <p:txBody>
          <a:bodyPr/>
          <a:lstStyle>
            <a:lvl1pPr>
              <a:defRPr/>
            </a:lvl1pPr>
          </a:lstStyle>
          <a:p>
            <a:pPr>
              <a:defRPr/>
            </a:pPr>
            <a:fld id="{18888FA6-E6A0-4CCE-8FC6-396D4FD9FB00}" type="datetime1">
              <a:rPr lang="fr-FR">
                <a:solidFill>
                  <a:srgbClr val="000000">
                    <a:tint val="75000"/>
                  </a:srgbClr>
                </a:solidFill>
              </a:rPr>
              <a:pPr>
                <a:defRPr/>
              </a:pPr>
              <a:t>17-08-03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5" name="Espace réservé du numéro de diapositive 4"/>
          <p:cNvSpPr>
            <a:spLocks noGrp="1"/>
          </p:cNvSpPr>
          <p:nvPr>
            <p:ph type="sldNum" sz="quarter" idx="12"/>
          </p:nvPr>
        </p:nvSpPr>
        <p:spPr/>
        <p:txBody>
          <a:bodyPr/>
          <a:lstStyle>
            <a:lvl1pPr>
              <a:defRPr/>
            </a:lvl1pPr>
          </a:lstStyle>
          <a:p>
            <a:pPr>
              <a:defRPr/>
            </a:pPr>
            <a:fld id="{7862B03F-5F02-4792-8DE3-E78593A108BD}"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63402121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p:spPr>
        <p:txBody>
          <a:bodyPr/>
          <a:lstStyle>
            <a:lvl1pPr>
              <a:defRPr/>
            </a:lvl1pPr>
          </a:lstStyle>
          <a:p>
            <a:pPr>
              <a:defRPr/>
            </a:pPr>
            <a:fld id="{0E1F3AAB-FD4A-4CC1-9E0C-1D55A96673EC}" type="datetime1">
              <a:rPr lang="fr-FR">
                <a:solidFill>
                  <a:srgbClr val="000000">
                    <a:tint val="75000"/>
                  </a:srgbClr>
                </a:solidFill>
              </a:rPr>
              <a:pPr>
                <a:defRPr/>
              </a:pPr>
              <a:t>17-08-03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4" name="Espace réservé du numéro de diapositive 3"/>
          <p:cNvSpPr>
            <a:spLocks noGrp="1"/>
          </p:cNvSpPr>
          <p:nvPr>
            <p:ph type="sldNum" sz="quarter" idx="12"/>
          </p:nvPr>
        </p:nvSpPr>
        <p:spPr/>
        <p:txBody>
          <a:bodyPr/>
          <a:lstStyle>
            <a:lvl1pPr>
              <a:defRPr/>
            </a:lvl1pPr>
          </a:lstStyle>
          <a:p>
            <a:pPr>
              <a:defRPr/>
            </a:pPr>
            <a:fld id="{67082C00-0DFB-4256-BFDA-228745C403ED}"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9910238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7D5C05AF-BE61-487A-BC8C-DB283FAB907C}" type="datetime1">
              <a:rPr lang="fr-FR">
                <a:solidFill>
                  <a:srgbClr val="000000">
                    <a:tint val="75000"/>
                  </a:srgbClr>
                </a:solidFill>
              </a:rPr>
              <a:pPr>
                <a:def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BC54218F-421C-4516-8242-B1DEA0FDA724}"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66126609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CA"/>
          </a:p>
        </p:txBody>
      </p:sp>
      <p:sp>
        <p:nvSpPr>
          <p:cNvPr id="3" name="Espace réservé pour une image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B64B349C-2358-4EED-96FB-2B4B534E373C}" type="datetime1">
              <a:rPr lang="fr-FR">
                <a:solidFill>
                  <a:srgbClr val="000000">
                    <a:tint val="75000"/>
                  </a:srgbClr>
                </a:solidFill>
              </a:rPr>
              <a:pPr>
                <a:def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B0C8473B-F658-413A-9CDD-428B2E876FBC}"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78165515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5B298A1B-542A-4072-8736-039C0D382317}" type="datetime1">
              <a:rPr lang="fr-FR">
                <a:solidFill>
                  <a:srgbClr val="000000">
                    <a:tint val="75000"/>
                  </a:srgbClr>
                </a:solidFill>
              </a:rPr>
              <a:pPr>
                <a:def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3FAB253F-A290-4F83-8304-1243B7A7EF72}"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6069572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535899617"/>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en-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B0A654A9-A479-47D2-86A4-CDCBD38D35A1}" type="datetime1">
              <a:rPr lang="fr-FR">
                <a:solidFill>
                  <a:srgbClr val="000000">
                    <a:tint val="75000"/>
                  </a:srgbClr>
                </a:solidFill>
              </a:rPr>
              <a:pPr>
                <a:def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6600A8C7-DF53-4638-A7D7-D46528783CDD}"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52440027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Modifiez le style du titre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4" name="Espace réservé du numéro de diapositive 5"/>
          <p:cNvSpPr>
            <a:spLocks noGrp="1"/>
          </p:cNvSpPr>
          <p:nvPr>
            <p:ph type="sldNum" sz="quarter" idx="11"/>
          </p:nvPr>
        </p:nvSpPr>
        <p:spPr/>
        <p:txBody>
          <a:bodyPr/>
          <a:lstStyle>
            <a:lvl1pPr>
              <a:defRPr/>
            </a:lvl1pPr>
          </a:lstStyle>
          <a:p>
            <a:pPr>
              <a:defRPr/>
            </a:pPr>
            <a:fld id="{4DE6411B-A498-4FB2-AAD5-83602659C1F3}" type="slidenum">
              <a:rPr lang="en-CA">
                <a:solidFill>
                  <a:srgbClr val="000000">
                    <a:tint val="75000"/>
                  </a:srgbClr>
                </a:solidFill>
              </a:rPr>
              <a:pPr>
                <a:defRPr/>
              </a:pPr>
              <a:t>‹#›</a:t>
            </a:fld>
            <a:endParaRPr lang="en-CA" dirty="0">
              <a:solidFill>
                <a:srgbClr val="000000">
                  <a:tint val="75000"/>
                </a:srgb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A6FF29F3-059F-4831-A54A-BF17DA194C63}" type="datetime1">
              <a:rPr lang="fr-FR">
                <a:solidFill>
                  <a:srgbClr val="000000">
                    <a:tint val="75000"/>
                  </a:srgbClr>
                </a:solidFill>
              </a:rPr>
              <a:pPr>
                <a:defRPr/>
              </a:pPr>
              <a:t>17-08-03</a:t>
            </a:fld>
            <a:endParaRPr lang="en-CA">
              <a:solidFill>
                <a:srgbClr val="000000">
                  <a:tint val="75000"/>
                </a:srgbClr>
              </a:solidFill>
            </a:endParaRPr>
          </a:p>
        </p:txBody>
      </p:sp>
    </p:spTree>
    <p:extLst>
      <p:ext uri="{BB962C8B-B14F-4D97-AF65-F5344CB8AC3E}">
        <p14:creationId xmlns:p14="http://schemas.microsoft.com/office/powerpoint/2010/main" val="235407154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03042337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56808795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B175D5F3-B47F-4CB1-A465-83E59DC873E2}" type="datetime1">
              <a:rPr lang="fr-FR" smtClean="0">
                <a:solidFill>
                  <a:prstClr val="white"/>
                </a:solidFill>
              </a:rPr>
              <a:pPr>
                <a:buClr>
                  <a:prstClr val="white"/>
                </a:buClr>
              </a:pPr>
              <a:t>17-08-03</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436967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rgbClr val="E31836"/>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89076659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B9F5C327-5C60-4846-9648-0498D3D79308}"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50981820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9D0658CA-7A4F-476B-AB1A-B45950E702E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57485723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3E8AB87B-21C9-499B-9862-BEE4C89425FF}"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solidFill>
                  <a:srgbClr val="7F7F7F"/>
                </a:solidFill>
              </a:defRPr>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30223552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A1A62A93-987A-4978-9EDA-411E7B4C65E4}"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493157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2518483997"/>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B8AD6102-43C7-4911-8C27-640EECBED2EC}"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697882952"/>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56BADAD1-B9AF-4739-A2FC-ED2B6017CD8B}"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47875046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A8D38092-D6C2-4A8D-9CA0-2492B5733209}"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03399283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FA9F0BB5-3F38-4F35-9A24-FDC3A3BD35E0}"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30304687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021EEB1-DE6C-420C-AF45-D37FC0E9047A}"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99188745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CA18426D-5C94-445A-989D-1C12F2FCF071}"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8150184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F5D4B79D-1CD7-4FAC-A874-6590835BF48A}"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285091169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6716D22E-732A-4501-89FB-8CA2566F8AEC}"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60774394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46298AC3-8598-4579-88A1-DD96717267A7}"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E31836"/>
                </a:solidFill>
              </a:defRPr>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85422790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A2C6F79C-3D0C-4A54-8D4D-16205B0C63DD}"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127950536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73128332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0F7C4D14-8219-40DD-ADA6-F92AD9B2200E}"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11555123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97801454-67B2-42B5-9915-F392ED2F03D7}"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67366642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B66524F3-EBB2-43AF-B221-789D61137587}"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5" name="Espace réservé du texte 13"/>
          <p:cNvSpPr>
            <a:spLocks noGrp="1"/>
          </p:cNvSpPr>
          <p:nvPr>
            <p:ph type="body" sz="quarter" idx="16"/>
          </p:nvPr>
        </p:nvSpPr>
        <p:spPr>
          <a:xfrm>
            <a:off x="6012160" y="4546967"/>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59234458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8D67DE13-4785-4824-9B0E-EE4C36876C55}"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43039701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56906180-AAFD-4ACB-A54C-9C762CBFF7F8}"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841271997"/>
      </p:ext>
    </p:extLst>
  </p:cSld>
  <p:clrMapOvr>
    <a:masterClrMapping/>
  </p:clrMapOvr>
  <p:timing>
    <p:tnLst>
      <p:par>
        <p:cTn xmlns:p14="http://schemas.microsoft.com/office/powerpoint/2010/main" id="1" dur="indefinite" restart="never" nodeType="tmRoot"/>
      </p:par>
    </p:tn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58BADE18-BBA6-4233-AE1C-70DE084F646E}"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Titre 1"/>
          <p:cNvSpPr>
            <a:spLocks noGrp="1"/>
          </p:cNvSpPr>
          <p:nvPr>
            <p:ph type="title"/>
          </p:nvPr>
        </p:nvSpPr>
        <p:spPr>
          <a:xfrm>
            <a:off x="558800" y="373063"/>
            <a:ext cx="5311774" cy="1008062"/>
          </a:xfrm>
        </p:spPr>
        <p:txBody>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57671803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A8CD1934-DC58-496F-A84B-EF03C21AE26C}"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6" name="Rectangle 25"/>
          <p:cNvSpPr/>
          <p:nvPr userDrawn="1"/>
        </p:nvSpPr>
        <p:spPr>
          <a:xfrm>
            <a:off x="3273424" y="1335024"/>
            <a:ext cx="2600327" cy="5571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50071"/>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276787144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2A8979C-2F37-4AE7-8A1E-5689F3BF987B}"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37669498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5A3A2DB4-B966-4500-9B9D-7E56D4E343B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332685537"/>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E8A090A5-4592-47C4-BAAE-91E15C6A200D}"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53510850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289120204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411FA143-FF7B-42CE-8CB3-A580E7F04726}" type="datetime1">
              <a:rPr lang="fr-FR" smtClean="0">
                <a:solidFill>
                  <a:srgbClr val="000000">
                    <a:tint val="75000"/>
                  </a:srgbClr>
                </a:solidFill>
              </a:rPr>
              <a:pPr/>
              <a:t>17-08-03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1621445062"/>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5A0A6E0B-FD1D-4D12-9EE6-AEBA239D8529}" type="datetime1">
              <a:rPr lang="fr-FR" smtClean="0">
                <a:solidFill>
                  <a:srgbClr val="000000">
                    <a:tint val="75000"/>
                  </a:srgbClr>
                </a:solidFill>
              </a:rPr>
              <a:pPr/>
              <a:t>17-08-03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321066670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23796178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14976407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17-08-03</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446387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48168506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216994644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934706845"/>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solidFill>
                  <a:srgbClr val="7F7F7F"/>
                </a:solidFill>
              </a:defRPr>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13703186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946091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03348725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70166323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80203242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96454824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391137138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17514742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320510191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3600117632"/>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6544509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E31836"/>
                </a:solidFill>
              </a:defRPr>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408604313"/>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23137362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292477811"/>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93685427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92537304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5" name="Espace réservé du texte 13"/>
          <p:cNvSpPr>
            <a:spLocks noGrp="1"/>
          </p:cNvSpPr>
          <p:nvPr>
            <p:ph type="body" sz="quarter" idx="16"/>
          </p:nvPr>
        </p:nvSpPr>
        <p:spPr>
          <a:xfrm>
            <a:off x="6012160" y="4546967"/>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40798421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1036920290"/>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2837647823"/>
      </p:ext>
    </p:extLst>
  </p:cSld>
  <p:clrMapOvr>
    <a:masterClrMapping/>
  </p:clrMapOvr>
  <p:timing>
    <p:tnLst>
      <p:par>
        <p:cTn xmlns:p14="http://schemas.microsoft.com/office/powerpoint/2010/main" id="1" dur="indefinite" restart="never" nodeType="tmRoot"/>
      </p:par>
    </p:tnLst>
  </p:timing>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Titre 1"/>
          <p:cNvSpPr>
            <a:spLocks noGrp="1"/>
          </p:cNvSpPr>
          <p:nvPr>
            <p:ph type="title"/>
          </p:nvPr>
        </p:nvSpPr>
        <p:spPr>
          <a:xfrm>
            <a:off x="558800" y="373063"/>
            <a:ext cx="5311774" cy="1008062"/>
          </a:xfrm>
        </p:spPr>
        <p:txBody>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307874459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6" name="Rectangle 25"/>
          <p:cNvSpPr/>
          <p:nvPr userDrawn="1"/>
        </p:nvSpPr>
        <p:spPr>
          <a:xfrm>
            <a:off x="3273424" y="1335024"/>
            <a:ext cx="2600327" cy="5571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50071"/>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235237146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391206435"/>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31244870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189302425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34920953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17-08-03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390712050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17-08-03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264725507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93208865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641970636"/>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17-08-03</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450527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09245209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1816057421"/>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51200315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solidFill>
                  <a:srgbClr val="7F7F7F"/>
                </a:solidFill>
              </a:defRPr>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28778643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4309941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257226072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59292515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59407154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21375307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283924307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19153962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38797890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49314655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08018904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E31836"/>
                </a:solidFill>
              </a:defRPr>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79193084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90519865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263293913"/>
      </p:ext>
    </p:extLst>
  </p:cSld>
  <p:clrMapOvr>
    <a:masterClrMapping/>
  </p:clrMapOvr>
  <p:timing>
    <p:tnLst>
      <p:par>
        <p:cTn xmlns:p14="http://schemas.microsoft.com/office/powerpoint/2010/mai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50399942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42023653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741482829"/>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5" name="Espace réservé du texte 13"/>
          <p:cNvSpPr>
            <a:spLocks noGrp="1"/>
          </p:cNvSpPr>
          <p:nvPr>
            <p:ph type="body" sz="quarter" idx="16"/>
          </p:nvPr>
        </p:nvSpPr>
        <p:spPr>
          <a:xfrm>
            <a:off x="6012160" y="4546967"/>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21990039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824800918"/>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752603282"/>
      </p:ext>
    </p:extLst>
  </p:cSld>
  <p:clrMapOvr>
    <a:masterClrMapping/>
  </p:clrMapOvr>
  <p:timing>
    <p:tnLst>
      <p:par>
        <p:cTn xmlns:p14="http://schemas.microsoft.com/office/powerpoint/2010/main" id="1" dur="indefinite" restart="never" nodeType="tmRoot"/>
      </p:par>
    </p:tn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Titre 1"/>
          <p:cNvSpPr>
            <a:spLocks noGrp="1"/>
          </p:cNvSpPr>
          <p:nvPr>
            <p:ph type="title"/>
          </p:nvPr>
        </p:nvSpPr>
        <p:spPr>
          <a:xfrm>
            <a:off x="558800" y="373063"/>
            <a:ext cx="5311774" cy="1008062"/>
          </a:xfrm>
        </p:spPr>
        <p:txBody>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00800337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6" name="Rectangle 25"/>
          <p:cNvSpPr/>
          <p:nvPr userDrawn="1"/>
        </p:nvSpPr>
        <p:spPr>
          <a:xfrm>
            <a:off x="3273424" y="1335024"/>
            <a:ext cx="2600327" cy="5571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50071"/>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229907609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59644234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4840132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232277881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143974201"/>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17-08-03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421677631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17-08-03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404510743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44750875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129160634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285474018"/>
      </p:ext>
    </p:extLst>
  </p:cSld>
  <p:clrMapOvr>
    <a:masterClrMapping/>
  </p:clrMapOvr>
  <p:timing>
    <p:tnLst>
      <p:par>
        <p:cTn xmlns:p14="http://schemas.microsoft.com/office/powerpoint/2010/mai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428733764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284301222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57578509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55025980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13509350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466221231"/>
      </p:ext>
    </p:extLst>
  </p:cSld>
  <p:clrMapOvr>
    <a:masterClrMapping/>
  </p:clrMapOvr>
  <p:timing>
    <p:tnLst>
      <p:par>
        <p:cTn xmlns:p14="http://schemas.microsoft.com/office/powerpoint/2010/mai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4C7C1BCE-2EFC-416B-90B9-FA44276D68D1}"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304659086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51EA6FFF-CDAD-4CAB-9508-97B1E1120FD5}"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3048536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C67963F7-1FF7-4458-B8D9-B6981355C9F0}" type="datetime1">
              <a:rPr lang="fr-FR" smtClean="0">
                <a:solidFill>
                  <a:srgbClr val="000000">
                    <a:tint val="75000"/>
                  </a:srgbClr>
                </a:solidFill>
              </a: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143600865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en-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a:prstGeom prst="rect">
            <a:avLst/>
          </a:prstGeom>
        </p:spPr>
        <p:txBody>
          <a:bodyPr/>
          <a:lstStyle/>
          <a:p>
            <a:fld id="{A2D19559-C65C-4FBC-A8DA-B6A4FE7156AA}" type="datetime1">
              <a:rPr lang="fr-FR" smtClean="0">
                <a:solidFill>
                  <a:srgbClr val="000000">
                    <a:tint val="75000"/>
                  </a:srgbClr>
                </a:solidFill>
              </a:rPr>
              <a:pPr/>
              <a:t>17-08-03</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9" name="Espace réservé du numéro de diapositive 8"/>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32246157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17-08-03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401407452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17-08-03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118067813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72A3CBCB-1738-4DA0-A8CE-DFAB025965AE}" type="datetime1">
              <a:rPr lang="fr-FR" smtClean="0">
                <a:solidFill>
                  <a:srgbClr val="000000">
                    <a:tint val="75000"/>
                  </a:srgbClr>
                </a:solidFill>
              </a: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406652127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CA"/>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DBCBC8A0-BD29-4249-BF75-775520F295EE}" type="datetime1">
              <a:rPr lang="fr-FR" smtClean="0">
                <a:solidFill>
                  <a:srgbClr val="000000">
                    <a:tint val="75000"/>
                  </a:srgbClr>
                </a:solidFill>
              </a:rPr>
              <a:pPr/>
              <a:t>17-08-03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282340483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B7CC106D-CD18-43F0-B777-972E1B51BC26}"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236144760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en-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216E80CA-17EC-4E3C-81E2-041E1FF7C6CC}"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Tree>
    <p:extLst>
      <p:ext uri="{BB962C8B-B14F-4D97-AF65-F5344CB8AC3E}">
        <p14:creationId xmlns:p14="http://schemas.microsoft.com/office/powerpoint/2010/main" val="40385604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solidFill>
                  <a:srgbClr val="7F7F7F"/>
                </a:solidFill>
              </a:defRPr>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9196432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256331535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295169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8"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7"/>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a:p>
            <a:pPr lvl="2"/>
            <a:r>
              <a:rPr lang="fr-FR" smtClean="0"/>
              <a:t>Troisième niveau</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p:txBody>
      </p:sp>
    </p:spTree>
    <p:extLst>
      <p:ext uri="{BB962C8B-B14F-4D97-AF65-F5344CB8AC3E}">
        <p14:creationId xmlns:p14="http://schemas.microsoft.com/office/powerpoint/2010/main" val="54288836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8"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7"/>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a:p>
            <a:pPr lvl="2"/>
            <a:r>
              <a:rPr lang="fr-FR" smtClean="0"/>
              <a:t>Troisième niveau</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p:txBody>
      </p:sp>
    </p:spTree>
    <p:extLst>
      <p:ext uri="{BB962C8B-B14F-4D97-AF65-F5344CB8AC3E}">
        <p14:creationId xmlns:p14="http://schemas.microsoft.com/office/powerpoint/2010/main" val="122491661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558800" y="2393950"/>
            <a:ext cx="5311775"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5" name="Connecteur droit 4"/>
          <p:cNvCxnSpPr/>
          <p:nvPr userDrawn="1"/>
        </p:nvCxnSpPr>
        <p:spPr>
          <a:xfrm>
            <a:off x="558800" y="6483350"/>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1" y="1271397"/>
            <a:ext cx="5311774" cy="1392620"/>
          </a:xfrm>
        </p:spPr>
        <p:txBody>
          <a:bodyPr anchor="t">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fr-FR" smtClean="0"/>
              <a:t>Modifiez le style du titre</a:t>
            </a:r>
            <a:endParaRPr lang="fr-CA" dirty="0" smtClean="0"/>
          </a:p>
        </p:txBody>
      </p:sp>
      <p:sp>
        <p:nvSpPr>
          <p:cNvPr id="3" name="Espace réservé du contenu 2"/>
          <p:cNvSpPr>
            <a:spLocks noGrp="1"/>
          </p:cNvSpPr>
          <p:nvPr>
            <p:ph idx="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6" name="Espace réservé de la date 3"/>
          <p:cNvSpPr>
            <a:spLocks noGrp="1"/>
          </p:cNvSpPr>
          <p:nvPr>
            <p:ph type="dt" sz="half" idx="10"/>
          </p:nvPr>
        </p:nvSpPr>
        <p:spPr>
          <a:xfrm>
            <a:off x="3273425" y="6483350"/>
            <a:ext cx="2560638" cy="236538"/>
          </a:xfrm>
        </p:spPr>
        <p:txBody>
          <a:bodyPr/>
          <a:lstStyle>
            <a:lvl1pPr>
              <a:buClr>
                <a:schemeClr val="bg1"/>
              </a:buClr>
              <a:defRPr>
                <a:solidFill>
                  <a:schemeClr val="bg1"/>
                </a:solidFill>
              </a:defRPr>
            </a:lvl1pPr>
          </a:lstStyle>
          <a:p>
            <a:pPr>
              <a:buClr>
                <a:prstClr val="white"/>
              </a:buClr>
              <a:defRPr/>
            </a:pPr>
            <a:fld id="{B4E74A2B-0D1A-4F96-AF79-758A3FA97292}" type="datetime1">
              <a:rPr lang="fr-FR">
                <a:solidFill>
                  <a:prstClr val="white"/>
                </a:solidFill>
              </a:rPr>
              <a:pPr>
                <a:buClr>
                  <a:prstClr val="white"/>
                </a:buClr>
                <a:defRPr/>
              </a:pPr>
              <a:t>17-08-03</a:t>
            </a:fld>
            <a:endParaRPr lang="en-CA">
              <a:solidFill>
                <a:prstClr val="white"/>
              </a:solidFill>
            </a:endParaRPr>
          </a:p>
        </p:txBody>
      </p:sp>
      <p:sp>
        <p:nvSpPr>
          <p:cNvPr id="7"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defRPr/>
            </a:pPr>
            <a:r>
              <a:rPr lang="en-CA">
                <a:solidFill>
                  <a:prstClr val="white"/>
                </a:solidFill>
              </a:rPr>
              <a:t>CROP</a:t>
            </a:r>
            <a:endParaRPr lang="en-CA" dirty="0">
              <a:solidFill>
                <a:prstClr val="white"/>
              </a:solidFill>
            </a:endParaRPr>
          </a:p>
        </p:txBody>
      </p:sp>
      <p:sp>
        <p:nvSpPr>
          <p:cNvPr id="8"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defRPr/>
            </a:pPr>
            <a:fld id="{40DB686C-EE80-4877-81AB-5C8A07083102}" type="slidenum">
              <a:rPr lang="en-CA">
                <a:solidFill>
                  <a:prstClr val="white"/>
                </a:solidFill>
              </a:rPr>
              <a:pPr>
                <a:buClr>
                  <a:prstClr val="white"/>
                </a:buClr>
                <a:defRPr/>
              </a:pPr>
              <a:t>‹#›</a:t>
            </a:fld>
            <a:endParaRPr lang="en-CA">
              <a:solidFill>
                <a:prstClr val="white"/>
              </a:solidFill>
            </a:endParaRPr>
          </a:p>
        </p:txBody>
      </p:sp>
    </p:spTree>
    <p:extLst>
      <p:ext uri="{BB962C8B-B14F-4D97-AF65-F5344CB8AC3E}">
        <p14:creationId xmlns:p14="http://schemas.microsoft.com/office/powerpoint/2010/main" val="177044670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558801" y="4430713"/>
            <a:ext cx="466127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4"/>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smtClean="0"/>
              <a:t>Modifiez les styles du texte du masque</a:t>
            </a:r>
          </a:p>
        </p:txBody>
      </p:sp>
    </p:spTree>
    <p:extLst>
      <p:ext uri="{BB962C8B-B14F-4D97-AF65-F5344CB8AC3E}">
        <p14:creationId xmlns:p14="http://schemas.microsoft.com/office/powerpoint/2010/main" val="238638845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2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558801" y="4430713"/>
            <a:ext cx="466127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4"/>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smtClean="0"/>
              <a:t>Modifiez les styles du texte du masque</a:t>
            </a:r>
          </a:p>
        </p:txBody>
      </p:sp>
    </p:spTree>
    <p:extLst>
      <p:ext uri="{BB962C8B-B14F-4D97-AF65-F5344CB8AC3E}">
        <p14:creationId xmlns:p14="http://schemas.microsoft.com/office/powerpoint/2010/main" val="37594902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3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558801" y="4430713"/>
            <a:ext cx="466127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4"/>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smtClean="0"/>
              <a:t>Modifiez les styles du texte du masque</a:t>
            </a:r>
          </a:p>
        </p:txBody>
      </p:sp>
    </p:spTree>
    <p:extLst>
      <p:ext uri="{BB962C8B-B14F-4D97-AF65-F5344CB8AC3E}">
        <p14:creationId xmlns:p14="http://schemas.microsoft.com/office/powerpoint/2010/main" val="394713243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FDA9FEC1-6772-447D-8C46-06C1CEA8C016}" type="datetime1">
              <a:rPr lang="fr-FR">
                <a:solidFill>
                  <a:srgbClr val="000000">
                    <a:tint val="75000"/>
                  </a:srgbClr>
                </a:solidFill>
              </a:rPr>
              <a:pPr>
                <a:defRPr/>
              </a:pPr>
              <a:t>17-08-03</a:t>
            </a:fld>
            <a:endParaRPr lang="en-CA">
              <a:solidFill>
                <a:srgbClr val="000000">
                  <a:tint val="75000"/>
                </a:srgb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6"/>
          </p:nvPr>
        </p:nvSpPr>
        <p:spPr/>
        <p:txBody>
          <a:bodyPr/>
          <a:lstStyle>
            <a:lvl1pPr>
              <a:defRPr/>
            </a:lvl1pPr>
          </a:lstStyle>
          <a:p>
            <a:pPr>
              <a:defRPr/>
            </a:pPr>
            <a:fld id="{7714B82E-9168-4FD7-9C33-6C93AF7E8618}"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25239883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853849"/>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9D24253D-99FB-49DD-861D-4F0CF28981BD}" type="datetime1">
              <a:rPr lang="fr-FR">
                <a:solidFill>
                  <a:srgbClr val="000000">
                    <a:tint val="75000"/>
                  </a:srgbClr>
                </a:solidFill>
              </a:rPr>
              <a:pPr>
                <a:defRPr/>
              </a:pPr>
              <a:t>17-08-03</a:t>
            </a:fld>
            <a:endParaRPr lang="en-CA">
              <a:solidFill>
                <a:srgbClr val="000000">
                  <a:tint val="75000"/>
                </a:srgb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2" name="Espace réservé du numéro de diapositive 5"/>
          <p:cNvSpPr>
            <a:spLocks noGrp="1"/>
          </p:cNvSpPr>
          <p:nvPr>
            <p:ph type="sldNum" sz="quarter" idx="18"/>
          </p:nvPr>
        </p:nvSpPr>
        <p:spPr/>
        <p:txBody>
          <a:bodyPr/>
          <a:lstStyle>
            <a:lvl1pPr>
              <a:defRPr/>
            </a:lvl1pPr>
          </a:lstStyle>
          <a:p>
            <a:pPr>
              <a:defRPr/>
            </a:pPr>
            <a:fld id="{A5EDB85A-66DF-45E6-99D2-94A7B8B320F6}"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0084141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71400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6EB73D9-F08A-4B42-93ED-39AAFD3D4824}"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3DFA6311-1157-4C02-B161-7AF404F3791B}"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48685730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5" name="Rectangle 4"/>
          <p:cNvSpPr/>
          <p:nvPr userDrawn="1"/>
        </p:nvSpPr>
        <p:spPr>
          <a:xfrm>
            <a:off x="558800" y="54562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A236808F-0CAB-4B60-8428-F1D358CC5211}"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59421A9A-1361-494E-B51F-F6CCFE726848}"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53080640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3"/>
          <p:cNvSpPr/>
          <p:nvPr userDrawn="1"/>
        </p:nvSpPr>
        <p:spPr>
          <a:xfrm>
            <a:off x="558800" y="54562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8C7C48A2-B684-4334-9055-21D168591955}"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17"/>
          </p:nvPr>
        </p:nvSpPr>
        <p:spPr/>
        <p:txBody>
          <a:bodyPr/>
          <a:lstStyle>
            <a:lvl1pPr>
              <a:defRPr/>
            </a:lvl1pPr>
          </a:lstStyle>
          <a:p>
            <a:pPr>
              <a:defRPr/>
            </a:pPr>
            <a:fld id="{9A692A55-FE7F-4E56-8351-1C8A1370F05B}"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78305044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47FB7255-0154-48C1-81ED-5211C8DB8485}" type="datetime1">
              <a:rPr lang="fr-FR">
                <a:solidFill>
                  <a:srgbClr val="000000">
                    <a:tint val="75000"/>
                  </a:srgbClr>
                </a:solidFill>
              </a:rPr>
              <a:pPr>
                <a:defRPr/>
              </a:pPr>
              <a:t>17-08-03</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873E10C2-8D6C-46CA-9388-494BC69BCDDA}"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03030824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FB4D4F87-869C-4C31-B12B-5D3F1A48F500}" type="datetime1">
              <a:rPr lang="fr-FR">
                <a:solidFill>
                  <a:srgbClr val="000000">
                    <a:tint val="75000"/>
                  </a:srgbClr>
                </a:solidFill>
              </a:rPr>
              <a:pPr>
                <a:defRPr/>
              </a:pPr>
              <a:t>17-08-03</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B316E863-1B2F-469E-B914-895DFC2AAD59}"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40328342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CDC0847D-4DEA-4F4C-A5E3-83617928CA25}" type="datetime1">
              <a:rPr lang="fr-FR">
                <a:solidFill>
                  <a:srgbClr val="000000">
                    <a:tint val="75000"/>
                  </a:srgbClr>
                </a:solidFill>
              </a:rPr>
              <a:pPr>
                <a:defRPr/>
              </a:pPr>
              <a:t>17-08-03</a:t>
            </a:fld>
            <a:endParaRPr lang="en-CA">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18"/>
          </p:nvPr>
        </p:nvSpPr>
        <p:spPr/>
        <p:txBody>
          <a:bodyPr/>
          <a:lstStyle>
            <a:lvl1pPr>
              <a:defRPr/>
            </a:lvl1pPr>
          </a:lstStyle>
          <a:p>
            <a:pPr>
              <a:defRPr/>
            </a:pPr>
            <a:fld id="{3D8B9254-79EA-4EC0-A470-FD5832EC00A2}"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21505512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4432D897-75C1-46D3-A200-2297DEE64761}" type="datetime1">
              <a:rPr lang="fr-FR">
                <a:solidFill>
                  <a:srgbClr val="000000">
                    <a:tint val="75000"/>
                  </a:srgbClr>
                </a:solidFill>
              </a:rPr>
              <a:pPr>
                <a:defRPr/>
              </a:pPr>
              <a:t>17-08-03</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05A9D8A3-30F5-4A22-84FE-D1933002669A}"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98478919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0112D1EE-AD43-4E8B-A468-A147AEF9F8C9}"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29349D3F-7252-41FF-B3F5-651D88B25827}"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80219662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8" name="Forme en L 7"/>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0914D3-8006-493A-9584-0C19D0265DD0}" type="datetime1">
              <a:rPr lang="fr-FR">
                <a:solidFill>
                  <a:srgbClr val="000000">
                    <a:tint val="75000"/>
                  </a:srgbClr>
                </a:solidFill>
              </a:rPr>
              <a:pPr>
                <a:defRPr/>
              </a:pPr>
              <a:t>17-08-03</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C031D394-562F-4FAE-91B2-03E3C9D05EDF}"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6141755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8"/>
          <p:cNvSpPr/>
          <p:nvPr userDrawn="1"/>
        </p:nvSpPr>
        <p:spPr>
          <a:xfrm>
            <a:off x="5989638" y="4543425"/>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0" name="Rectangle 9"/>
          <p:cNvSpPr/>
          <p:nvPr userDrawn="1"/>
        </p:nvSpPr>
        <p:spPr>
          <a:xfrm>
            <a:off x="558800" y="4543425"/>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3273425" y="4543425"/>
            <a:ext cx="260032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F625822A-A3B3-4A37-90F8-2DF45208E7B2}" type="datetime1">
              <a:rPr lang="fr-FR">
                <a:solidFill>
                  <a:srgbClr val="000000">
                    <a:tint val="75000"/>
                  </a:srgbClr>
                </a:solidFill>
              </a:rPr>
              <a:pPr>
                <a:defRPr/>
              </a:pPr>
              <a:t>17-08-03</a:t>
            </a:fld>
            <a:endParaRPr lang="en-CA">
              <a:solidFill>
                <a:srgbClr val="000000">
                  <a:tint val="75000"/>
                </a:srgb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srgbClr val="000000">
                    <a:tint val="75000"/>
                  </a:srgb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EEB7E273-3A73-496D-A751-74C961D97E42}"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270003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17-08-03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72060708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9"/>
          <p:cNvSpPr/>
          <p:nvPr userDrawn="1"/>
        </p:nvSpPr>
        <p:spPr>
          <a:xfrm>
            <a:off x="5989638" y="35306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558800" y="35306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Rectangle 13"/>
          <p:cNvSpPr/>
          <p:nvPr userDrawn="1"/>
        </p:nvSpPr>
        <p:spPr>
          <a:xfrm>
            <a:off x="3273425" y="3530600"/>
            <a:ext cx="260032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5" name="Connecteur droit 1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5"/>
          <p:cNvSpPr/>
          <p:nvPr userDrawn="1"/>
        </p:nvSpPr>
        <p:spPr>
          <a:xfrm>
            <a:off x="558800" y="5456238"/>
            <a:ext cx="802798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8" name="Rectangle 1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8" y="1465015"/>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fr-FR" smtClean="0"/>
              <a:t>Modifiez le style du titre</a:t>
            </a:r>
            <a:endParaRPr lang="en-CA" dirty="0"/>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770425FE-0FEF-4909-BECC-E555E2C26DAA}" type="datetime1">
              <a:rPr lang="fr-FR">
                <a:solidFill>
                  <a:srgbClr val="000000">
                    <a:tint val="75000"/>
                  </a:srgbClr>
                </a:solidFill>
              </a:rPr>
              <a:pPr>
                <a:defRPr/>
              </a:pPr>
              <a:t>17-08-03</a:t>
            </a:fld>
            <a:endParaRPr lang="en-CA">
              <a:solidFill>
                <a:srgbClr val="000000">
                  <a:tint val="75000"/>
                </a:srgb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srgbClr val="000000">
                    <a:tint val="75000"/>
                  </a:srgb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92C2B125-9FAE-4C81-BE56-41F046F7A52A}"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31243296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5"/>
          <p:cNvSpPr/>
          <p:nvPr userDrawn="1"/>
        </p:nvSpPr>
        <p:spPr>
          <a:xfrm>
            <a:off x="558800" y="5456238"/>
            <a:ext cx="465446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p:spPr>
        <p:txBody>
          <a:bodyPr rtlCol="0">
            <a:normAutofit/>
          </a:bodyPr>
          <a:lstStyle>
            <a:lvl1pPr>
              <a:defRPr sz="1200"/>
            </a:lvl1pPr>
          </a:lstStyle>
          <a:p>
            <a:pPr lvl="0"/>
            <a:endParaRPr lang="en-CA" noProof="0"/>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00610C0C-348E-40EC-80D6-32AFED06E123}"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25"/>
          </p:nvPr>
        </p:nvSpPr>
        <p:spPr/>
        <p:txBody>
          <a:bodyPr/>
          <a:lstStyle>
            <a:lvl1pPr>
              <a:defRPr/>
            </a:lvl1pPr>
          </a:lstStyle>
          <a:p>
            <a:pPr>
              <a:defRPr/>
            </a:pPr>
            <a:fld id="{6353B879-F73A-4585-B671-DA499A2D6736}"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32147370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5"/>
          <p:cNvSpPr/>
          <p:nvPr userDrawn="1"/>
        </p:nvSpPr>
        <p:spPr>
          <a:xfrm>
            <a:off x="558800" y="4430713"/>
            <a:ext cx="802798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p:spPr>
        <p:txBody>
          <a:bodyPr rtlCol="0">
            <a:normAutofit/>
          </a:bodyPr>
          <a:lstStyle>
            <a:lvl1pPr>
              <a:defRPr sz="1200"/>
            </a:lvl1pPr>
          </a:lstStyle>
          <a:p>
            <a:pPr lvl="0"/>
            <a:endParaRPr lang="en-CA" noProof="0"/>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294D4E05-E00F-4F1E-A668-4395DE4DF048}"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24"/>
          </p:nvPr>
        </p:nvSpPr>
        <p:spPr/>
        <p:txBody>
          <a:bodyPr/>
          <a:lstStyle>
            <a:lvl1pPr>
              <a:defRPr/>
            </a:lvl1pPr>
          </a:lstStyle>
          <a:p>
            <a:pPr>
              <a:defRPr/>
            </a:pPr>
            <a:fld id="{AEF1D900-EE8E-4908-9F73-37C5D7EE04B4}"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09067717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4"/>
          <p:cNvSpPr/>
          <p:nvPr userDrawn="1"/>
        </p:nvSpPr>
        <p:spPr>
          <a:xfrm>
            <a:off x="5989638" y="4430713"/>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4DD31DA5-773E-4B5E-9ACD-7D4DC81FF50B}" type="datetime1">
              <a:rPr lang="fr-FR">
                <a:solidFill>
                  <a:srgbClr val="000000">
                    <a:tint val="75000"/>
                  </a:srgbClr>
                </a:solidFill>
              </a:rPr>
              <a:pPr>
                <a:defRPr/>
              </a:pPr>
              <a:t>17-08-03</a:t>
            </a:fld>
            <a:endParaRPr lang="en-CA">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18"/>
          </p:nvPr>
        </p:nvSpPr>
        <p:spPr/>
        <p:txBody>
          <a:bodyPr/>
          <a:lstStyle>
            <a:lvl1pPr>
              <a:defRPr/>
            </a:lvl1pPr>
          </a:lstStyle>
          <a:p>
            <a:pPr>
              <a:defRPr/>
            </a:pPr>
            <a:fld id="{C3CFEB26-CD8F-4E86-8571-C6A9A0001D10}"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32407252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989638" y="4430713"/>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8"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3F2FB77E-D7EC-4666-AC26-9335DC3684E4}" type="datetime1">
              <a:rPr lang="fr-FR">
                <a:solidFill>
                  <a:srgbClr val="000000">
                    <a:tint val="75000"/>
                  </a:srgbClr>
                </a:solidFill>
              </a:rPr>
              <a:pPr>
                <a:defRPr/>
              </a:pPr>
              <a:t>17-08-03</a:t>
            </a:fld>
            <a:endParaRPr lang="en-CA">
              <a:solidFill>
                <a:srgbClr val="000000">
                  <a:tint val="75000"/>
                </a:srgb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3" name="Espace réservé du numéro de diapositive 5"/>
          <p:cNvSpPr>
            <a:spLocks noGrp="1"/>
          </p:cNvSpPr>
          <p:nvPr>
            <p:ph type="sldNum" sz="quarter" idx="18"/>
          </p:nvPr>
        </p:nvSpPr>
        <p:spPr/>
        <p:txBody>
          <a:bodyPr/>
          <a:lstStyle>
            <a:lvl1pPr>
              <a:defRPr/>
            </a:lvl1pPr>
          </a:lstStyle>
          <a:p>
            <a:pPr>
              <a:defRPr/>
            </a:pPr>
            <a:fld id="{A4C908BE-42F0-4C34-9FA4-6F257292ACB7}"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92299131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6"/>
          <p:cNvSpPr/>
          <p:nvPr userDrawn="1"/>
        </p:nvSpPr>
        <p:spPr>
          <a:xfrm>
            <a:off x="3273425" y="58245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p:spPr>
        <p:txBody>
          <a:bodyPr rtlCol="0">
            <a:normAutofit/>
          </a:bodyPr>
          <a:lstStyle>
            <a:lvl1pPr>
              <a:defRPr sz="1200"/>
            </a:lvl1pPr>
          </a:lstStyle>
          <a:p>
            <a:pPr lvl="0"/>
            <a:endParaRPr lang="en-CA" noProof="0"/>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FCBC6C1C-FBC5-4AA6-9BA3-2BD95CDC803B}" type="datetime1">
              <a:rPr lang="fr-FR">
                <a:solidFill>
                  <a:srgbClr val="000000">
                    <a:tint val="75000"/>
                  </a:srgbClr>
                </a:solidFill>
              </a:rPr>
              <a:pPr>
                <a:defRPr/>
              </a:pPr>
              <a:t>17-08-03</a:t>
            </a:fld>
            <a:endParaRPr lang="en-CA">
              <a:solidFill>
                <a:srgbClr val="000000">
                  <a:tint val="75000"/>
                </a:srgb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9A605FAF-AC9F-427D-A96D-24E7B973741C}"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88316763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4"/>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Forme en L 5"/>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p:spPr>
        <p:txBody>
          <a:bodyPr rtlCol="0">
            <a:normAutofit/>
          </a:bodyPr>
          <a:lstStyle>
            <a:lvl1pPr>
              <a:defRPr sz="1200"/>
            </a:lvl1pPr>
          </a:lstStyle>
          <a:p>
            <a:pPr lvl="0"/>
            <a:endParaRPr lang="en-CA" noProof="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709EE6F9-FBA1-4654-BA72-25CF5FE43E91}"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19"/>
          </p:nvPr>
        </p:nvSpPr>
        <p:spPr/>
        <p:txBody>
          <a:bodyPr/>
          <a:lstStyle>
            <a:lvl1pPr>
              <a:defRPr/>
            </a:lvl1pPr>
          </a:lstStyle>
          <a:p>
            <a:pPr>
              <a:defRPr/>
            </a:pPr>
            <a:fld id="{BEAE9DD5-72EA-4055-B9A0-D125A9C3AE89}"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345410078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5"/>
          <p:cNvSpPr/>
          <p:nvPr userDrawn="1"/>
        </p:nvSpPr>
        <p:spPr>
          <a:xfrm>
            <a:off x="5989638" y="45593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7" y="2291275"/>
            <a:ext cx="2597151" cy="2127978"/>
          </a:xfr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C0DFE617-5C14-4B24-9501-27B4EB357146}" type="datetime1">
              <a:rPr lang="fr-FR">
                <a:solidFill>
                  <a:srgbClr val="000000">
                    <a:tint val="75000"/>
                  </a:srgbClr>
                </a:solidFill>
              </a:rPr>
              <a:pPr>
                <a:defRPr/>
              </a:pPr>
              <a:t>17-08-03</a:t>
            </a:fld>
            <a:endParaRPr lang="en-CA">
              <a:solidFill>
                <a:srgbClr val="000000">
                  <a:tint val="75000"/>
                </a:srgb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327656BC-DBDB-4C1C-A305-6D8B9C7971C1}"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89347614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0"/>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3" name="Rectangle 12"/>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5" name="Connecteur droit 1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16"/>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8" name="Rectangle 17"/>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9" name="Rectangle 18"/>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a:p>
            <a:pPr lvl="1"/>
            <a:r>
              <a:rPr lang="fr-FR" smtClean="0"/>
              <a:t>Deuxième niveau</a:t>
            </a:r>
          </a:p>
        </p:txBody>
      </p:sp>
      <p:sp>
        <p:nvSpPr>
          <p:cNvPr id="31" name="Espace réservé du texte 13"/>
          <p:cNvSpPr>
            <a:spLocks noGrp="1"/>
          </p:cNvSpPr>
          <p:nvPr>
            <p:ph type="body" sz="quarter" idx="23"/>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smtClean="0"/>
              <a:t>Modifiez les styles du texte du masque</a:t>
            </a:r>
          </a:p>
        </p:txBody>
      </p:sp>
      <p:sp>
        <p:nvSpPr>
          <p:cNvPr id="32" name="Espace réservé du texte 13"/>
          <p:cNvSpPr>
            <a:spLocks noGrp="1"/>
          </p:cNvSpPr>
          <p:nvPr>
            <p:ph type="body" sz="quarter" idx="24"/>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a:p>
            <a:pPr lvl="1"/>
            <a:r>
              <a:rPr lang="fr-FR" smtClean="0"/>
              <a:t>Deuxième niveau</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B649E4B0-F4CF-4465-B7D8-95E54FA6B35A}" type="datetime1">
              <a:rPr lang="fr-FR">
                <a:solidFill>
                  <a:srgbClr val="000000">
                    <a:tint val="75000"/>
                  </a:srgbClr>
                </a:solidFill>
              </a:rPr>
              <a:pPr>
                <a:defRPr/>
              </a:pPr>
              <a:t>17-08-03</a:t>
            </a:fld>
            <a:endParaRPr lang="en-CA">
              <a:solidFill>
                <a:srgbClr val="000000">
                  <a:tint val="75000"/>
                </a:srgb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AF9A1818-D36C-4678-B81D-4647E66F1472}"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218352490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3" name="Rectangle 12"/>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5" name="Rectangle 14"/>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7" name="Connecteur droit 16"/>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9" name="Rectangle 18"/>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2" name="Rectangle 21"/>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3" name="Rectangle 22"/>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4" name="Forme en L 2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chemeClr val="bg2"/>
                </a:solidFill>
                <a:latin typeface="Arial Narrow" pitchFamily="34" charset="0"/>
              </a:defRPr>
            </a:lvl1pPr>
          </a:lstStyle>
          <a:p>
            <a:pPr lvl="0"/>
            <a:r>
              <a:rPr lang="fr-FR" smtClean="0"/>
              <a:t>Modifiez les styles du texte du masque</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B4EF1596-8AD2-4358-993B-D0EB934F5E4B}" type="datetime1">
              <a:rPr lang="fr-FR">
                <a:solidFill>
                  <a:srgbClr val="000000">
                    <a:tint val="75000"/>
                  </a:srgbClr>
                </a:solidFill>
              </a:rPr>
              <a:pPr>
                <a:defRPr/>
              </a:pPr>
              <a:t>17-08-03</a:t>
            </a:fld>
            <a:endParaRPr lang="en-CA">
              <a:solidFill>
                <a:srgbClr val="000000">
                  <a:tint val="75000"/>
                </a:srgb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875EB6D9-B916-4799-9E6B-BDDF0D3309BA}" type="slidenum">
              <a:rPr lang="en-CA">
                <a:solidFill>
                  <a:srgbClr val="000000">
                    <a:tint val="75000"/>
                  </a:srgbClr>
                </a:solidFill>
              </a:rPr>
              <a:pPr>
                <a:defRPr/>
              </a:pPr>
              <a:t>‹#›</a:t>
            </a:fld>
            <a:endParaRPr lang="en-CA">
              <a:solidFill>
                <a:srgbClr val="000000">
                  <a:tint val="75000"/>
                </a:srgbClr>
              </a:solidFill>
            </a:endParaRPr>
          </a:p>
        </p:txBody>
      </p:sp>
    </p:spTree>
    <p:extLst>
      <p:ext uri="{BB962C8B-B14F-4D97-AF65-F5344CB8AC3E}">
        <p14:creationId xmlns:p14="http://schemas.microsoft.com/office/powerpoint/2010/main" val="1548542205"/>
      </p:ext>
    </p:extLst>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30" Type="http://schemas.openxmlformats.org/officeDocument/2006/relationships/slideLayout" Target="../slideLayouts/slideLayout30.xml"/><Relationship Id="rId31"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10.xml.rels><?xml version="1.0" encoding="UTF-8" standalone="yes"?>
<Relationships xmlns="http://schemas.openxmlformats.org/package/2006/relationships"><Relationship Id="rId9" Type="http://schemas.openxmlformats.org/officeDocument/2006/relationships/slideLayout" Target="../slideLayouts/slideLayout460.xml"/><Relationship Id="rId20" Type="http://schemas.openxmlformats.org/officeDocument/2006/relationships/slideLayout" Target="../slideLayouts/slideLayout471.xml"/><Relationship Id="rId21" Type="http://schemas.openxmlformats.org/officeDocument/2006/relationships/slideLayout" Target="../slideLayouts/slideLayout472.xml"/><Relationship Id="rId22" Type="http://schemas.openxmlformats.org/officeDocument/2006/relationships/slideLayout" Target="../slideLayouts/slideLayout473.xml"/><Relationship Id="rId23" Type="http://schemas.openxmlformats.org/officeDocument/2006/relationships/slideLayout" Target="../slideLayouts/slideLayout474.xml"/><Relationship Id="rId24" Type="http://schemas.openxmlformats.org/officeDocument/2006/relationships/slideLayout" Target="../slideLayouts/slideLayout475.xml"/><Relationship Id="rId25" Type="http://schemas.openxmlformats.org/officeDocument/2006/relationships/slideLayout" Target="../slideLayouts/slideLayout476.xml"/><Relationship Id="rId26" Type="http://schemas.openxmlformats.org/officeDocument/2006/relationships/slideLayout" Target="../slideLayouts/slideLayout477.xml"/><Relationship Id="rId27" Type="http://schemas.openxmlformats.org/officeDocument/2006/relationships/slideLayout" Target="../slideLayouts/slideLayout478.xml"/><Relationship Id="rId28" Type="http://schemas.openxmlformats.org/officeDocument/2006/relationships/slideLayout" Target="../slideLayouts/slideLayout479.xml"/><Relationship Id="rId29" Type="http://schemas.openxmlformats.org/officeDocument/2006/relationships/slideLayout" Target="../slideLayouts/slideLayout480.xml"/><Relationship Id="rId30" Type="http://schemas.openxmlformats.org/officeDocument/2006/relationships/slideLayout" Target="../slideLayouts/slideLayout481.xml"/><Relationship Id="rId31" Type="http://schemas.openxmlformats.org/officeDocument/2006/relationships/theme" Target="../theme/theme10.xml"/><Relationship Id="rId10" Type="http://schemas.openxmlformats.org/officeDocument/2006/relationships/slideLayout" Target="../slideLayouts/slideLayout461.xml"/><Relationship Id="rId11" Type="http://schemas.openxmlformats.org/officeDocument/2006/relationships/slideLayout" Target="../slideLayouts/slideLayout462.xml"/><Relationship Id="rId12" Type="http://schemas.openxmlformats.org/officeDocument/2006/relationships/slideLayout" Target="../slideLayouts/slideLayout463.xml"/><Relationship Id="rId13" Type="http://schemas.openxmlformats.org/officeDocument/2006/relationships/slideLayout" Target="../slideLayouts/slideLayout464.xml"/><Relationship Id="rId14" Type="http://schemas.openxmlformats.org/officeDocument/2006/relationships/slideLayout" Target="../slideLayouts/slideLayout465.xml"/><Relationship Id="rId15" Type="http://schemas.openxmlformats.org/officeDocument/2006/relationships/slideLayout" Target="../slideLayouts/slideLayout466.xml"/><Relationship Id="rId16" Type="http://schemas.openxmlformats.org/officeDocument/2006/relationships/slideLayout" Target="../slideLayouts/slideLayout467.xml"/><Relationship Id="rId17" Type="http://schemas.openxmlformats.org/officeDocument/2006/relationships/slideLayout" Target="../slideLayouts/slideLayout468.xml"/><Relationship Id="rId18" Type="http://schemas.openxmlformats.org/officeDocument/2006/relationships/slideLayout" Target="../slideLayouts/slideLayout469.xml"/><Relationship Id="rId19" Type="http://schemas.openxmlformats.org/officeDocument/2006/relationships/slideLayout" Target="../slideLayouts/slideLayout470.xml"/><Relationship Id="rId1" Type="http://schemas.openxmlformats.org/officeDocument/2006/relationships/slideLayout" Target="../slideLayouts/slideLayout452.xml"/><Relationship Id="rId2" Type="http://schemas.openxmlformats.org/officeDocument/2006/relationships/slideLayout" Target="../slideLayouts/slideLayout453.xml"/><Relationship Id="rId3" Type="http://schemas.openxmlformats.org/officeDocument/2006/relationships/slideLayout" Target="../slideLayouts/slideLayout454.xml"/><Relationship Id="rId4" Type="http://schemas.openxmlformats.org/officeDocument/2006/relationships/slideLayout" Target="../slideLayouts/slideLayout455.xml"/><Relationship Id="rId5" Type="http://schemas.openxmlformats.org/officeDocument/2006/relationships/slideLayout" Target="../slideLayouts/slideLayout456.xml"/><Relationship Id="rId6" Type="http://schemas.openxmlformats.org/officeDocument/2006/relationships/slideLayout" Target="../slideLayouts/slideLayout457.xml"/><Relationship Id="rId7" Type="http://schemas.openxmlformats.org/officeDocument/2006/relationships/slideLayout" Target="../slideLayouts/slideLayout458.xml"/><Relationship Id="rId8" Type="http://schemas.openxmlformats.org/officeDocument/2006/relationships/slideLayout" Target="../slideLayouts/slideLayout459.xml"/></Relationships>
</file>

<file path=ppt/slideMasters/_rels/slideMaster11.xml.rels><?xml version="1.0" encoding="UTF-8" standalone="yes"?>
<Relationships xmlns="http://schemas.openxmlformats.org/package/2006/relationships"><Relationship Id="rId9" Type="http://schemas.openxmlformats.org/officeDocument/2006/relationships/slideLayout" Target="../slideLayouts/slideLayout490.xml"/><Relationship Id="rId20" Type="http://schemas.openxmlformats.org/officeDocument/2006/relationships/slideLayout" Target="../slideLayouts/slideLayout501.xml"/><Relationship Id="rId21" Type="http://schemas.openxmlformats.org/officeDocument/2006/relationships/slideLayout" Target="../slideLayouts/slideLayout502.xml"/><Relationship Id="rId22" Type="http://schemas.openxmlformats.org/officeDocument/2006/relationships/slideLayout" Target="../slideLayouts/slideLayout503.xml"/><Relationship Id="rId23" Type="http://schemas.openxmlformats.org/officeDocument/2006/relationships/slideLayout" Target="../slideLayouts/slideLayout504.xml"/><Relationship Id="rId24" Type="http://schemas.openxmlformats.org/officeDocument/2006/relationships/slideLayout" Target="../slideLayouts/slideLayout505.xml"/><Relationship Id="rId25" Type="http://schemas.openxmlformats.org/officeDocument/2006/relationships/slideLayout" Target="../slideLayouts/slideLayout506.xml"/><Relationship Id="rId26" Type="http://schemas.openxmlformats.org/officeDocument/2006/relationships/slideLayout" Target="../slideLayouts/slideLayout507.xml"/><Relationship Id="rId27" Type="http://schemas.openxmlformats.org/officeDocument/2006/relationships/slideLayout" Target="../slideLayouts/slideLayout508.xml"/><Relationship Id="rId28" Type="http://schemas.openxmlformats.org/officeDocument/2006/relationships/slideLayout" Target="../slideLayouts/slideLayout509.xml"/><Relationship Id="rId29" Type="http://schemas.openxmlformats.org/officeDocument/2006/relationships/slideLayout" Target="../slideLayouts/slideLayout510.xml"/><Relationship Id="rId30" Type="http://schemas.openxmlformats.org/officeDocument/2006/relationships/slideLayout" Target="../slideLayouts/slideLayout511.xml"/><Relationship Id="rId31" Type="http://schemas.openxmlformats.org/officeDocument/2006/relationships/theme" Target="../theme/theme11.xml"/><Relationship Id="rId10" Type="http://schemas.openxmlformats.org/officeDocument/2006/relationships/slideLayout" Target="../slideLayouts/slideLayout491.xml"/><Relationship Id="rId11" Type="http://schemas.openxmlformats.org/officeDocument/2006/relationships/slideLayout" Target="../slideLayouts/slideLayout492.xml"/><Relationship Id="rId12" Type="http://schemas.openxmlformats.org/officeDocument/2006/relationships/slideLayout" Target="../slideLayouts/slideLayout493.xml"/><Relationship Id="rId13" Type="http://schemas.openxmlformats.org/officeDocument/2006/relationships/slideLayout" Target="../slideLayouts/slideLayout494.xml"/><Relationship Id="rId14" Type="http://schemas.openxmlformats.org/officeDocument/2006/relationships/slideLayout" Target="../slideLayouts/slideLayout495.xml"/><Relationship Id="rId15" Type="http://schemas.openxmlformats.org/officeDocument/2006/relationships/slideLayout" Target="../slideLayouts/slideLayout496.xml"/><Relationship Id="rId16" Type="http://schemas.openxmlformats.org/officeDocument/2006/relationships/slideLayout" Target="../slideLayouts/slideLayout497.xml"/><Relationship Id="rId17" Type="http://schemas.openxmlformats.org/officeDocument/2006/relationships/slideLayout" Target="../slideLayouts/slideLayout498.xml"/><Relationship Id="rId18" Type="http://schemas.openxmlformats.org/officeDocument/2006/relationships/slideLayout" Target="../slideLayouts/slideLayout499.xml"/><Relationship Id="rId19" Type="http://schemas.openxmlformats.org/officeDocument/2006/relationships/slideLayout" Target="../slideLayouts/slideLayout500.xml"/><Relationship Id="rId1" Type="http://schemas.openxmlformats.org/officeDocument/2006/relationships/slideLayout" Target="../slideLayouts/slideLayout482.xml"/><Relationship Id="rId2" Type="http://schemas.openxmlformats.org/officeDocument/2006/relationships/slideLayout" Target="../slideLayouts/slideLayout483.xml"/><Relationship Id="rId3" Type="http://schemas.openxmlformats.org/officeDocument/2006/relationships/slideLayout" Target="../slideLayouts/slideLayout484.xml"/><Relationship Id="rId4" Type="http://schemas.openxmlformats.org/officeDocument/2006/relationships/slideLayout" Target="../slideLayouts/slideLayout485.xml"/><Relationship Id="rId5" Type="http://schemas.openxmlformats.org/officeDocument/2006/relationships/slideLayout" Target="../slideLayouts/slideLayout486.xml"/><Relationship Id="rId6" Type="http://schemas.openxmlformats.org/officeDocument/2006/relationships/slideLayout" Target="../slideLayouts/slideLayout487.xml"/><Relationship Id="rId7" Type="http://schemas.openxmlformats.org/officeDocument/2006/relationships/slideLayout" Target="../slideLayouts/slideLayout488.xml"/><Relationship Id="rId8" Type="http://schemas.openxmlformats.org/officeDocument/2006/relationships/slideLayout" Target="../slideLayouts/slideLayout489.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50.xml"/><Relationship Id="rId21" Type="http://schemas.openxmlformats.org/officeDocument/2006/relationships/slideLayout" Target="../slideLayouts/slideLayout51.xml"/><Relationship Id="rId22" Type="http://schemas.openxmlformats.org/officeDocument/2006/relationships/slideLayout" Target="../slideLayouts/slideLayout52.xml"/><Relationship Id="rId23" Type="http://schemas.openxmlformats.org/officeDocument/2006/relationships/slideLayout" Target="../slideLayouts/slideLayout53.xml"/><Relationship Id="rId24" Type="http://schemas.openxmlformats.org/officeDocument/2006/relationships/slideLayout" Target="../slideLayouts/slideLayout54.xml"/><Relationship Id="rId25" Type="http://schemas.openxmlformats.org/officeDocument/2006/relationships/slideLayout" Target="../slideLayouts/slideLayout55.xml"/><Relationship Id="rId26" Type="http://schemas.openxmlformats.org/officeDocument/2006/relationships/slideLayout" Target="../slideLayouts/slideLayout56.xml"/><Relationship Id="rId27" Type="http://schemas.openxmlformats.org/officeDocument/2006/relationships/slideLayout" Target="../slideLayouts/slideLayout57.xml"/><Relationship Id="rId28" Type="http://schemas.openxmlformats.org/officeDocument/2006/relationships/slideLayout" Target="../slideLayouts/slideLayout58.xml"/><Relationship Id="rId29" Type="http://schemas.openxmlformats.org/officeDocument/2006/relationships/slideLayout" Target="../slideLayouts/slideLayout59.xml"/><Relationship Id="rId1" Type="http://schemas.openxmlformats.org/officeDocument/2006/relationships/slideLayout" Target="../slideLayouts/slideLayout31.xml"/><Relationship Id="rId2" Type="http://schemas.openxmlformats.org/officeDocument/2006/relationships/slideLayout" Target="../slideLayouts/slideLayout32.xml"/><Relationship Id="rId3" Type="http://schemas.openxmlformats.org/officeDocument/2006/relationships/slideLayout" Target="../slideLayouts/slideLayout33.xml"/><Relationship Id="rId4" Type="http://schemas.openxmlformats.org/officeDocument/2006/relationships/slideLayout" Target="../slideLayouts/slideLayout34.xml"/><Relationship Id="rId5" Type="http://schemas.openxmlformats.org/officeDocument/2006/relationships/slideLayout" Target="../slideLayouts/slideLayout35.xml"/><Relationship Id="rId30" Type="http://schemas.openxmlformats.org/officeDocument/2006/relationships/slideLayout" Target="../slideLayouts/slideLayout60.xml"/><Relationship Id="rId31" Type="http://schemas.openxmlformats.org/officeDocument/2006/relationships/slideLayout" Target="../slideLayouts/slideLayout61.xml"/><Relationship Id="rId32" Type="http://schemas.openxmlformats.org/officeDocument/2006/relationships/slideLayout" Target="../slideLayouts/slideLayout62.xml"/><Relationship Id="rId9" Type="http://schemas.openxmlformats.org/officeDocument/2006/relationships/slideLayout" Target="../slideLayouts/slideLayout39.xml"/><Relationship Id="rId6" Type="http://schemas.openxmlformats.org/officeDocument/2006/relationships/slideLayout" Target="../slideLayouts/slideLayout36.xml"/><Relationship Id="rId7" Type="http://schemas.openxmlformats.org/officeDocument/2006/relationships/slideLayout" Target="../slideLayouts/slideLayout37.xml"/><Relationship Id="rId8" Type="http://schemas.openxmlformats.org/officeDocument/2006/relationships/slideLayout" Target="../slideLayouts/slideLayout38.xml"/><Relationship Id="rId33" Type="http://schemas.openxmlformats.org/officeDocument/2006/relationships/slideLayout" Target="../slideLayouts/slideLayout63.xml"/><Relationship Id="rId34" Type="http://schemas.openxmlformats.org/officeDocument/2006/relationships/slideLayout" Target="../slideLayouts/slideLayout64.xml"/><Relationship Id="rId35" Type="http://schemas.openxmlformats.org/officeDocument/2006/relationships/slideLayout" Target="../slideLayouts/slideLayout65.xml"/><Relationship Id="rId36" Type="http://schemas.openxmlformats.org/officeDocument/2006/relationships/slideLayout" Target="../slideLayouts/slideLayout66.xml"/><Relationship Id="rId10" Type="http://schemas.openxmlformats.org/officeDocument/2006/relationships/slideLayout" Target="../slideLayouts/slideLayout40.xml"/><Relationship Id="rId11" Type="http://schemas.openxmlformats.org/officeDocument/2006/relationships/slideLayout" Target="../slideLayouts/slideLayout41.xml"/><Relationship Id="rId12" Type="http://schemas.openxmlformats.org/officeDocument/2006/relationships/slideLayout" Target="../slideLayouts/slideLayout42.xml"/><Relationship Id="rId13" Type="http://schemas.openxmlformats.org/officeDocument/2006/relationships/slideLayout" Target="../slideLayouts/slideLayout43.xml"/><Relationship Id="rId14" Type="http://schemas.openxmlformats.org/officeDocument/2006/relationships/slideLayout" Target="../slideLayouts/slideLayout44.xml"/><Relationship Id="rId15" Type="http://schemas.openxmlformats.org/officeDocument/2006/relationships/slideLayout" Target="../slideLayouts/slideLayout45.xml"/><Relationship Id="rId16" Type="http://schemas.openxmlformats.org/officeDocument/2006/relationships/slideLayout" Target="../slideLayouts/slideLayout46.xml"/><Relationship Id="rId17" Type="http://schemas.openxmlformats.org/officeDocument/2006/relationships/slideLayout" Target="../slideLayouts/slideLayout47.xml"/><Relationship Id="rId18" Type="http://schemas.openxmlformats.org/officeDocument/2006/relationships/slideLayout" Target="../slideLayouts/slideLayout48.xml"/><Relationship Id="rId19" Type="http://schemas.openxmlformats.org/officeDocument/2006/relationships/slideLayout" Target="../slideLayouts/slideLayout49.xml"/><Relationship Id="rId37" Type="http://schemas.openxmlformats.org/officeDocument/2006/relationships/slideLayout" Target="../slideLayouts/slideLayout67.xml"/><Relationship Id="rId38" Type="http://schemas.openxmlformats.org/officeDocument/2006/relationships/slideLayout" Target="../slideLayouts/slideLayout68.xml"/><Relationship Id="rId39" Type="http://schemas.openxmlformats.org/officeDocument/2006/relationships/slideLayout" Target="../slideLayouts/slideLayout69.xml"/><Relationship Id="rId40" Type="http://schemas.openxmlformats.org/officeDocument/2006/relationships/slideLayout" Target="../slideLayouts/slideLayout70.xml"/><Relationship Id="rId41"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90.xml"/><Relationship Id="rId21" Type="http://schemas.openxmlformats.org/officeDocument/2006/relationships/slideLayout" Target="../slideLayouts/slideLayout91.xml"/><Relationship Id="rId22" Type="http://schemas.openxmlformats.org/officeDocument/2006/relationships/slideLayout" Target="../slideLayouts/slideLayout92.xml"/><Relationship Id="rId23" Type="http://schemas.openxmlformats.org/officeDocument/2006/relationships/slideLayout" Target="../slideLayouts/slideLayout93.xml"/><Relationship Id="rId24" Type="http://schemas.openxmlformats.org/officeDocument/2006/relationships/slideLayout" Target="../slideLayouts/slideLayout94.xml"/><Relationship Id="rId25" Type="http://schemas.openxmlformats.org/officeDocument/2006/relationships/slideLayout" Target="../slideLayouts/slideLayout95.xml"/><Relationship Id="rId26" Type="http://schemas.openxmlformats.org/officeDocument/2006/relationships/slideLayout" Target="../slideLayouts/slideLayout96.xml"/><Relationship Id="rId27" Type="http://schemas.openxmlformats.org/officeDocument/2006/relationships/slideLayout" Target="../slideLayouts/slideLayout97.xml"/><Relationship Id="rId28" Type="http://schemas.openxmlformats.org/officeDocument/2006/relationships/slideLayout" Target="../slideLayouts/slideLayout98.xml"/><Relationship Id="rId29" Type="http://schemas.openxmlformats.org/officeDocument/2006/relationships/slideLayout" Target="../slideLayouts/slideLayout99.xml"/><Relationship Id="rId1" Type="http://schemas.openxmlformats.org/officeDocument/2006/relationships/slideLayout" Target="../slideLayouts/slideLayout71.xml"/><Relationship Id="rId2" Type="http://schemas.openxmlformats.org/officeDocument/2006/relationships/slideLayout" Target="../slideLayouts/slideLayout72.xml"/><Relationship Id="rId3" Type="http://schemas.openxmlformats.org/officeDocument/2006/relationships/slideLayout" Target="../slideLayouts/slideLayout73.xml"/><Relationship Id="rId4" Type="http://schemas.openxmlformats.org/officeDocument/2006/relationships/slideLayout" Target="../slideLayouts/slideLayout74.xml"/><Relationship Id="rId5" Type="http://schemas.openxmlformats.org/officeDocument/2006/relationships/slideLayout" Target="../slideLayouts/slideLayout75.xml"/><Relationship Id="rId30" Type="http://schemas.openxmlformats.org/officeDocument/2006/relationships/slideLayout" Target="../slideLayouts/slideLayout100.xml"/><Relationship Id="rId31" Type="http://schemas.openxmlformats.org/officeDocument/2006/relationships/slideLayout" Target="../slideLayouts/slideLayout101.xml"/><Relationship Id="rId32" Type="http://schemas.openxmlformats.org/officeDocument/2006/relationships/slideLayout" Target="../slideLayouts/slideLayout102.xml"/><Relationship Id="rId9" Type="http://schemas.openxmlformats.org/officeDocument/2006/relationships/slideLayout" Target="../slideLayouts/slideLayout79.xml"/><Relationship Id="rId6" Type="http://schemas.openxmlformats.org/officeDocument/2006/relationships/slideLayout" Target="../slideLayouts/slideLayout76.xml"/><Relationship Id="rId7" Type="http://schemas.openxmlformats.org/officeDocument/2006/relationships/slideLayout" Target="../slideLayouts/slideLayout77.xml"/><Relationship Id="rId8" Type="http://schemas.openxmlformats.org/officeDocument/2006/relationships/slideLayout" Target="../slideLayouts/slideLayout78.xml"/><Relationship Id="rId33" Type="http://schemas.openxmlformats.org/officeDocument/2006/relationships/slideLayout" Target="../slideLayouts/slideLayout103.xml"/><Relationship Id="rId34" Type="http://schemas.openxmlformats.org/officeDocument/2006/relationships/slideLayout" Target="../slideLayouts/slideLayout104.xml"/><Relationship Id="rId35" Type="http://schemas.openxmlformats.org/officeDocument/2006/relationships/slideLayout" Target="../slideLayouts/slideLayout105.xml"/><Relationship Id="rId36" Type="http://schemas.openxmlformats.org/officeDocument/2006/relationships/slideLayout" Target="../slideLayouts/slideLayout106.xml"/><Relationship Id="rId10" Type="http://schemas.openxmlformats.org/officeDocument/2006/relationships/slideLayout" Target="../slideLayouts/slideLayout80.xml"/><Relationship Id="rId11" Type="http://schemas.openxmlformats.org/officeDocument/2006/relationships/slideLayout" Target="../slideLayouts/slideLayout81.xml"/><Relationship Id="rId12" Type="http://schemas.openxmlformats.org/officeDocument/2006/relationships/slideLayout" Target="../slideLayouts/slideLayout82.xml"/><Relationship Id="rId13" Type="http://schemas.openxmlformats.org/officeDocument/2006/relationships/slideLayout" Target="../slideLayouts/slideLayout83.xml"/><Relationship Id="rId14" Type="http://schemas.openxmlformats.org/officeDocument/2006/relationships/slideLayout" Target="../slideLayouts/slideLayout84.xml"/><Relationship Id="rId15" Type="http://schemas.openxmlformats.org/officeDocument/2006/relationships/slideLayout" Target="../slideLayouts/slideLayout85.xml"/><Relationship Id="rId16" Type="http://schemas.openxmlformats.org/officeDocument/2006/relationships/slideLayout" Target="../slideLayouts/slideLayout86.xml"/><Relationship Id="rId17" Type="http://schemas.openxmlformats.org/officeDocument/2006/relationships/slideLayout" Target="../slideLayouts/slideLayout87.xml"/><Relationship Id="rId18" Type="http://schemas.openxmlformats.org/officeDocument/2006/relationships/slideLayout" Target="../slideLayouts/slideLayout88.xml"/><Relationship Id="rId19" Type="http://schemas.openxmlformats.org/officeDocument/2006/relationships/slideLayout" Target="../slideLayouts/slideLayout89.xml"/><Relationship Id="rId37" Type="http://schemas.openxmlformats.org/officeDocument/2006/relationships/slideLayout" Target="../slideLayouts/slideLayout107.xml"/><Relationship Id="rId38" Type="http://schemas.openxmlformats.org/officeDocument/2006/relationships/slideLayout" Target="../slideLayouts/slideLayout108.xml"/><Relationship Id="rId39" Type="http://schemas.openxmlformats.org/officeDocument/2006/relationships/slideLayout" Target="../slideLayouts/slideLayout109.xml"/><Relationship Id="rId40" Type="http://schemas.openxmlformats.org/officeDocument/2006/relationships/slideLayout" Target="../slideLayouts/slideLayout110.xml"/><Relationship Id="rId41" Type="http://schemas.openxmlformats.org/officeDocument/2006/relationships/slideLayout" Target="../slideLayouts/slideLayout111.xml"/><Relationship Id="rId42" Type="http://schemas.openxmlformats.org/officeDocument/2006/relationships/slideLayout" Target="../slideLayouts/slideLayout112.xml"/><Relationship Id="rId43"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121.xml"/><Relationship Id="rId20" Type="http://schemas.openxmlformats.org/officeDocument/2006/relationships/slideLayout" Target="../slideLayouts/slideLayout132.xml"/><Relationship Id="rId21" Type="http://schemas.openxmlformats.org/officeDocument/2006/relationships/slideLayout" Target="../slideLayouts/slideLayout133.xml"/><Relationship Id="rId22" Type="http://schemas.openxmlformats.org/officeDocument/2006/relationships/slideLayout" Target="../slideLayouts/slideLayout134.xml"/><Relationship Id="rId23" Type="http://schemas.openxmlformats.org/officeDocument/2006/relationships/slideLayout" Target="../slideLayouts/slideLayout135.xml"/><Relationship Id="rId24" Type="http://schemas.openxmlformats.org/officeDocument/2006/relationships/slideLayout" Target="../slideLayouts/slideLayout136.xml"/><Relationship Id="rId25" Type="http://schemas.openxmlformats.org/officeDocument/2006/relationships/slideLayout" Target="../slideLayouts/slideLayout137.xml"/><Relationship Id="rId26" Type="http://schemas.openxmlformats.org/officeDocument/2006/relationships/slideLayout" Target="../slideLayouts/slideLayout138.xml"/><Relationship Id="rId27" Type="http://schemas.openxmlformats.org/officeDocument/2006/relationships/slideLayout" Target="../slideLayouts/slideLayout139.xml"/><Relationship Id="rId28" Type="http://schemas.openxmlformats.org/officeDocument/2006/relationships/slideLayout" Target="../slideLayouts/slideLayout140.xml"/><Relationship Id="rId29" Type="http://schemas.openxmlformats.org/officeDocument/2006/relationships/slideLayout" Target="../slideLayouts/slideLayout141.xml"/><Relationship Id="rId30" Type="http://schemas.openxmlformats.org/officeDocument/2006/relationships/slideLayout" Target="../slideLayouts/slideLayout142.xml"/><Relationship Id="rId31" Type="http://schemas.openxmlformats.org/officeDocument/2006/relationships/theme" Target="../theme/theme4.xml"/><Relationship Id="rId10" Type="http://schemas.openxmlformats.org/officeDocument/2006/relationships/slideLayout" Target="../slideLayouts/slideLayout122.xml"/><Relationship Id="rId11" Type="http://schemas.openxmlformats.org/officeDocument/2006/relationships/slideLayout" Target="../slideLayouts/slideLayout123.xml"/><Relationship Id="rId12" Type="http://schemas.openxmlformats.org/officeDocument/2006/relationships/slideLayout" Target="../slideLayouts/slideLayout124.xml"/><Relationship Id="rId13" Type="http://schemas.openxmlformats.org/officeDocument/2006/relationships/slideLayout" Target="../slideLayouts/slideLayout125.xml"/><Relationship Id="rId14" Type="http://schemas.openxmlformats.org/officeDocument/2006/relationships/slideLayout" Target="../slideLayouts/slideLayout126.xml"/><Relationship Id="rId15" Type="http://schemas.openxmlformats.org/officeDocument/2006/relationships/slideLayout" Target="../slideLayouts/slideLayout127.xml"/><Relationship Id="rId16" Type="http://schemas.openxmlformats.org/officeDocument/2006/relationships/slideLayout" Target="../slideLayouts/slideLayout128.xml"/><Relationship Id="rId17" Type="http://schemas.openxmlformats.org/officeDocument/2006/relationships/slideLayout" Target="../slideLayouts/slideLayout129.xml"/><Relationship Id="rId18" Type="http://schemas.openxmlformats.org/officeDocument/2006/relationships/slideLayout" Target="../slideLayouts/slideLayout130.xml"/><Relationship Id="rId19" Type="http://schemas.openxmlformats.org/officeDocument/2006/relationships/slideLayout" Target="../slideLayouts/slideLayout131.xml"/><Relationship Id="rId1" Type="http://schemas.openxmlformats.org/officeDocument/2006/relationships/slideLayout" Target="../slideLayouts/slideLayout113.xml"/><Relationship Id="rId2" Type="http://schemas.openxmlformats.org/officeDocument/2006/relationships/slideLayout" Target="../slideLayouts/slideLayout114.xml"/><Relationship Id="rId3" Type="http://schemas.openxmlformats.org/officeDocument/2006/relationships/slideLayout" Target="../slideLayouts/slideLayout115.xml"/><Relationship Id="rId4" Type="http://schemas.openxmlformats.org/officeDocument/2006/relationships/slideLayout" Target="../slideLayouts/slideLayout116.xml"/><Relationship Id="rId5" Type="http://schemas.openxmlformats.org/officeDocument/2006/relationships/slideLayout" Target="../slideLayouts/slideLayout117.xml"/><Relationship Id="rId6" Type="http://schemas.openxmlformats.org/officeDocument/2006/relationships/slideLayout" Target="../slideLayouts/slideLayout118.xml"/><Relationship Id="rId7" Type="http://schemas.openxmlformats.org/officeDocument/2006/relationships/slideLayout" Target="../slideLayouts/slideLayout119.xml"/><Relationship Id="rId8" Type="http://schemas.openxmlformats.org/officeDocument/2006/relationships/slideLayout" Target="../slideLayouts/slideLayout120.xml"/></Relationships>
</file>

<file path=ppt/slideMasters/_rels/slideMaster5.xml.rels><?xml version="1.0" encoding="UTF-8" standalone="yes"?>
<Relationships xmlns="http://schemas.openxmlformats.org/package/2006/relationships"><Relationship Id="rId20" Type="http://schemas.openxmlformats.org/officeDocument/2006/relationships/slideLayout" Target="../slideLayouts/slideLayout162.xml"/><Relationship Id="rId21" Type="http://schemas.openxmlformats.org/officeDocument/2006/relationships/slideLayout" Target="../slideLayouts/slideLayout163.xml"/><Relationship Id="rId22" Type="http://schemas.openxmlformats.org/officeDocument/2006/relationships/slideLayout" Target="../slideLayouts/slideLayout164.xml"/><Relationship Id="rId23" Type="http://schemas.openxmlformats.org/officeDocument/2006/relationships/slideLayout" Target="../slideLayouts/slideLayout165.xml"/><Relationship Id="rId24" Type="http://schemas.openxmlformats.org/officeDocument/2006/relationships/slideLayout" Target="../slideLayouts/slideLayout166.xml"/><Relationship Id="rId25" Type="http://schemas.openxmlformats.org/officeDocument/2006/relationships/slideLayout" Target="../slideLayouts/slideLayout167.xml"/><Relationship Id="rId26" Type="http://schemas.openxmlformats.org/officeDocument/2006/relationships/slideLayout" Target="../slideLayouts/slideLayout168.xml"/><Relationship Id="rId27" Type="http://schemas.openxmlformats.org/officeDocument/2006/relationships/slideLayout" Target="../slideLayouts/slideLayout169.xml"/><Relationship Id="rId28" Type="http://schemas.openxmlformats.org/officeDocument/2006/relationships/slideLayout" Target="../slideLayouts/slideLayout170.xml"/><Relationship Id="rId29" Type="http://schemas.openxmlformats.org/officeDocument/2006/relationships/slideLayout" Target="../slideLayouts/slideLayout171.xml"/><Relationship Id="rId1" Type="http://schemas.openxmlformats.org/officeDocument/2006/relationships/slideLayout" Target="../slideLayouts/slideLayout143.xml"/><Relationship Id="rId2" Type="http://schemas.openxmlformats.org/officeDocument/2006/relationships/slideLayout" Target="../slideLayouts/slideLayout144.xml"/><Relationship Id="rId3" Type="http://schemas.openxmlformats.org/officeDocument/2006/relationships/slideLayout" Target="../slideLayouts/slideLayout145.xml"/><Relationship Id="rId4" Type="http://schemas.openxmlformats.org/officeDocument/2006/relationships/slideLayout" Target="../slideLayouts/slideLayout146.xml"/><Relationship Id="rId5" Type="http://schemas.openxmlformats.org/officeDocument/2006/relationships/slideLayout" Target="../slideLayouts/slideLayout147.xml"/><Relationship Id="rId30" Type="http://schemas.openxmlformats.org/officeDocument/2006/relationships/slideLayout" Target="../slideLayouts/slideLayout172.xml"/><Relationship Id="rId31" Type="http://schemas.openxmlformats.org/officeDocument/2006/relationships/slideLayout" Target="../slideLayouts/slideLayout173.xml"/><Relationship Id="rId32" Type="http://schemas.openxmlformats.org/officeDocument/2006/relationships/slideLayout" Target="../slideLayouts/slideLayout174.xml"/><Relationship Id="rId9" Type="http://schemas.openxmlformats.org/officeDocument/2006/relationships/slideLayout" Target="../slideLayouts/slideLayout151.xml"/><Relationship Id="rId6" Type="http://schemas.openxmlformats.org/officeDocument/2006/relationships/slideLayout" Target="../slideLayouts/slideLayout148.xml"/><Relationship Id="rId7" Type="http://schemas.openxmlformats.org/officeDocument/2006/relationships/slideLayout" Target="../slideLayouts/slideLayout149.xml"/><Relationship Id="rId8" Type="http://schemas.openxmlformats.org/officeDocument/2006/relationships/slideLayout" Target="../slideLayouts/slideLayout150.xml"/><Relationship Id="rId33" Type="http://schemas.openxmlformats.org/officeDocument/2006/relationships/slideLayout" Target="../slideLayouts/slideLayout175.xml"/><Relationship Id="rId34" Type="http://schemas.openxmlformats.org/officeDocument/2006/relationships/slideLayout" Target="../slideLayouts/slideLayout176.xml"/><Relationship Id="rId35" Type="http://schemas.openxmlformats.org/officeDocument/2006/relationships/slideLayout" Target="../slideLayouts/slideLayout177.xml"/><Relationship Id="rId36" Type="http://schemas.openxmlformats.org/officeDocument/2006/relationships/slideLayout" Target="../slideLayouts/slideLayout178.xml"/><Relationship Id="rId10" Type="http://schemas.openxmlformats.org/officeDocument/2006/relationships/slideLayout" Target="../slideLayouts/slideLayout152.xml"/><Relationship Id="rId11" Type="http://schemas.openxmlformats.org/officeDocument/2006/relationships/slideLayout" Target="../slideLayouts/slideLayout153.xml"/><Relationship Id="rId12" Type="http://schemas.openxmlformats.org/officeDocument/2006/relationships/slideLayout" Target="../slideLayouts/slideLayout154.xml"/><Relationship Id="rId13" Type="http://schemas.openxmlformats.org/officeDocument/2006/relationships/slideLayout" Target="../slideLayouts/slideLayout155.xml"/><Relationship Id="rId14" Type="http://schemas.openxmlformats.org/officeDocument/2006/relationships/slideLayout" Target="../slideLayouts/slideLayout156.xml"/><Relationship Id="rId15" Type="http://schemas.openxmlformats.org/officeDocument/2006/relationships/slideLayout" Target="../slideLayouts/slideLayout157.xml"/><Relationship Id="rId16" Type="http://schemas.openxmlformats.org/officeDocument/2006/relationships/slideLayout" Target="../slideLayouts/slideLayout158.xml"/><Relationship Id="rId17" Type="http://schemas.openxmlformats.org/officeDocument/2006/relationships/slideLayout" Target="../slideLayouts/slideLayout159.xml"/><Relationship Id="rId18" Type="http://schemas.openxmlformats.org/officeDocument/2006/relationships/slideLayout" Target="../slideLayouts/slideLayout160.xml"/><Relationship Id="rId19" Type="http://schemas.openxmlformats.org/officeDocument/2006/relationships/slideLayout" Target="../slideLayouts/slideLayout161.xml"/><Relationship Id="rId37"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20" Type="http://schemas.openxmlformats.org/officeDocument/2006/relationships/slideLayout" Target="../slideLayouts/slideLayout198.xml"/><Relationship Id="rId21" Type="http://schemas.openxmlformats.org/officeDocument/2006/relationships/slideLayout" Target="../slideLayouts/slideLayout199.xml"/><Relationship Id="rId22" Type="http://schemas.openxmlformats.org/officeDocument/2006/relationships/slideLayout" Target="../slideLayouts/slideLayout200.xml"/><Relationship Id="rId23" Type="http://schemas.openxmlformats.org/officeDocument/2006/relationships/slideLayout" Target="../slideLayouts/slideLayout201.xml"/><Relationship Id="rId24" Type="http://schemas.openxmlformats.org/officeDocument/2006/relationships/slideLayout" Target="../slideLayouts/slideLayout202.xml"/><Relationship Id="rId25" Type="http://schemas.openxmlformats.org/officeDocument/2006/relationships/slideLayout" Target="../slideLayouts/slideLayout203.xml"/><Relationship Id="rId26" Type="http://schemas.openxmlformats.org/officeDocument/2006/relationships/slideLayout" Target="../slideLayouts/slideLayout204.xml"/><Relationship Id="rId27" Type="http://schemas.openxmlformats.org/officeDocument/2006/relationships/slideLayout" Target="../slideLayouts/slideLayout205.xml"/><Relationship Id="rId28" Type="http://schemas.openxmlformats.org/officeDocument/2006/relationships/slideLayout" Target="../slideLayouts/slideLayout206.xml"/><Relationship Id="rId29" Type="http://schemas.openxmlformats.org/officeDocument/2006/relationships/slideLayout" Target="../slideLayouts/slideLayout207.xml"/><Relationship Id="rId1" Type="http://schemas.openxmlformats.org/officeDocument/2006/relationships/slideLayout" Target="../slideLayouts/slideLayout179.xml"/><Relationship Id="rId2" Type="http://schemas.openxmlformats.org/officeDocument/2006/relationships/slideLayout" Target="../slideLayouts/slideLayout180.xml"/><Relationship Id="rId3" Type="http://schemas.openxmlformats.org/officeDocument/2006/relationships/slideLayout" Target="../slideLayouts/slideLayout181.xml"/><Relationship Id="rId4" Type="http://schemas.openxmlformats.org/officeDocument/2006/relationships/slideLayout" Target="../slideLayouts/slideLayout182.xml"/><Relationship Id="rId5" Type="http://schemas.openxmlformats.org/officeDocument/2006/relationships/slideLayout" Target="../slideLayouts/slideLayout183.xml"/><Relationship Id="rId30" Type="http://schemas.openxmlformats.org/officeDocument/2006/relationships/slideLayout" Target="../slideLayouts/slideLayout208.xml"/><Relationship Id="rId31" Type="http://schemas.openxmlformats.org/officeDocument/2006/relationships/slideLayout" Target="../slideLayouts/slideLayout209.xml"/><Relationship Id="rId32" Type="http://schemas.openxmlformats.org/officeDocument/2006/relationships/slideLayout" Target="../slideLayouts/slideLayout210.xml"/><Relationship Id="rId9" Type="http://schemas.openxmlformats.org/officeDocument/2006/relationships/slideLayout" Target="../slideLayouts/slideLayout187.xml"/><Relationship Id="rId6" Type="http://schemas.openxmlformats.org/officeDocument/2006/relationships/slideLayout" Target="../slideLayouts/slideLayout184.xml"/><Relationship Id="rId7" Type="http://schemas.openxmlformats.org/officeDocument/2006/relationships/slideLayout" Target="../slideLayouts/slideLayout185.xml"/><Relationship Id="rId8" Type="http://schemas.openxmlformats.org/officeDocument/2006/relationships/slideLayout" Target="../slideLayouts/slideLayout186.xml"/><Relationship Id="rId33" Type="http://schemas.openxmlformats.org/officeDocument/2006/relationships/slideLayout" Target="../slideLayouts/slideLayout211.xml"/><Relationship Id="rId34" Type="http://schemas.openxmlformats.org/officeDocument/2006/relationships/slideLayout" Target="../slideLayouts/slideLayout212.xml"/><Relationship Id="rId35" Type="http://schemas.openxmlformats.org/officeDocument/2006/relationships/slideLayout" Target="../slideLayouts/slideLayout213.xml"/><Relationship Id="rId36" Type="http://schemas.openxmlformats.org/officeDocument/2006/relationships/slideLayout" Target="../slideLayouts/slideLayout214.xml"/><Relationship Id="rId10" Type="http://schemas.openxmlformats.org/officeDocument/2006/relationships/slideLayout" Target="../slideLayouts/slideLayout188.xml"/><Relationship Id="rId11" Type="http://schemas.openxmlformats.org/officeDocument/2006/relationships/slideLayout" Target="../slideLayouts/slideLayout189.xml"/><Relationship Id="rId12" Type="http://schemas.openxmlformats.org/officeDocument/2006/relationships/slideLayout" Target="../slideLayouts/slideLayout190.xml"/><Relationship Id="rId13" Type="http://schemas.openxmlformats.org/officeDocument/2006/relationships/slideLayout" Target="../slideLayouts/slideLayout191.xml"/><Relationship Id="rId14" Type="http://schemas.openxmlformats.org/officeDocument/2006/relationships/slideLayout" Target="../slideLayouts/slideLayout192.xml"/><Relationship Id="rId15" Type="http://schemas.openxmlformats.org/officeDocument/2006/relationships/slideLayout" Target="../slideLayouts/slideLayout193.xml"/><Relationship Id="rId16" Type="http://schemas.openxmlformats.org/officeDocument/2006/relationships/slideLayout" Target="../slideLayouts/slideLayout194.xml"/><Relationship Id="rId17" Type="http://schemas.openxmlformats.org/officeDocument/2006/relationships/slideLayout" Target="../slideLayouts/slideLayout195.xml"/><Relationship Id="rId18" Type="http://schemas.openxmlformats.org/officeDocument/2006/relationships/slideLayout" Target="../slideLayouts/slideLayout196.xml"/><Relationship Id="rId19" Type="http://schemas.openxmlformats.org/officeDocument/2006/relationships/slideLayout" Target="../slideLayouts/slideLayout197.xml"/><Relationship Id="rId37" Type="http://schemas.openxmlformats.org/officeDocument/2006/relationships/slideLayout" Target="../slideLayouts/slideLayout215.xml"/><Relationship Id="rId38" Type="http://schemas.openxmlformats.org/officeDocument/2006/relationships/slideLayout" Target="../slideLayouts/slideLayout216.xml"/><Relationship Id="rId39" Type="http://schemas.openxmlformats.org/officeDocument/2006/relationships/slideLayout" Target="../slideLayouts/slideLayout217.xml"/><Relationship Id="rId40" Type="http://schemas.openxmlformats.org/officeDocument/2006/relationships/slideLayout" Target="../slideLayouts/slideLayout218.xml"/><Relationship Id="rId41"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142" Type="http://schemas.openxmlformats.org/officeDocument/2006/relationships/slideLayout" Target="../slideLayouts/slideLayout360.xml"/><Relationship Id="rId143" Type="http://schemas.openxmlformats.org/officeDocument/2006/relationships/slideLayout" Target="../slideLayouts/slideLayout361.xml"/><Relationship Id="rId144" Type="http://schemas.openxmlformats.org/officeDocument/2006/relationships/slideLayout" Target="../slideLayouts/slideLayout362.xml"/><Relationship Id="rId145" Type="http://schemas.openxmlformats.org/officeDocument/2006/relationships/slideLayout" Target="../slideLayouts/slideLayout363.xml"/><Relationship Id="rId146" Type="http://schemas.openxmlformats.org/officeDocument/2006/relationships/slideLayout" Target="../slideLayouts/slideLayout364.xml"/><Relationship Id="rId147" Type="http://schemas.openxmlformats.org/officeDocument/2006/relationships/slideLayout" Target="../slideLayouts/slideLayout365.xml"/><Relationship Id="rId148" Type="http://schemas.openxmlformats.org/officeDocument/2006/relationships/slideLayout" Target="../slideLayouts/slideLayout366.xml"/><Relationship Id="rId149" Type="http://schemas.openxmlformats.org/officeDocument/2006/relationships/slideLayout" Target="../slideLayouts/slideLayout367.xml"/><Relationship Id="rId40" Type="http://schemas.openxmlformats.org/officeDocument/2006/relationships/slideLayout" Target="../slideLayouts/slideLayout258.xml"/><Relationship Id="rId41" Type="http://schemas.openxmlformats.org/officeDocument/2006/relationships/slideLayout" Target="../slideLayouts/slideLayout259.xml"/><Relationship Id="rId42" Type="http://schemas.openxmlformats.org/officeDocument/2006/relationships/slideLayout" Target="../slideLayouts/slideLayout260.xml"/><Relationship Id="rId43" Type="http://schemas.openxmlformats.org/officeDocument/2006/relationships/slideLayout" Target="../slideLayouts/slideLayout261.xml"/><Relationship Id="rId44" Type="http://schemas.openxmlformats.org/officeDocument/2006/relationships/slideLayout" Target="../slideLayouts/slideLayout262.xml"/><Relationship Id="rId45" Type="http://schemas.openxmlformats.org/officeDocument/2006/relationships/slideLayout" Target="../slideLayouts/slideLayout263.xml"/><Relationship Id="rId46" Type="http://schemas.openxmlformats.org/officeDocument/2006/relationships/slideLayout" Target="../slideLayouts/slideLayout264.xml"/><Relationship Id="rId47" Type="http://schemas.openxmlformats.org/officeDocument/2006/relationships/slideLayout" Target="../slideLayouts/slideLayout265.xml"/><Relationship Id="rId48" Type="http://schemas.openxmlformats.org/officeDocument/2006/relationships/slideLayout" Target="../slideLayouts/slideLayout266.xml"/><Relationship Id="rId49" Type="http://schemas.openxmlformats.org/officeDocument/2006/relationships/slideLayout" Target="../slideLayouts/slideLayout267.xml"/><Relationship Id="rId80" Type="http://schemas.openxmlformats.org/officeDocument/2006/relationships/slideLayout" Target="../slideLayouts/slideLayout298.xml"/><Relationship Id="rId81" Type="http://schemas.openxmlformats.org/officeDocument/2006/relationships/slideLayout" Target="../slideLayouts/slideLayout299.xml"/><Relationship Id="rId82" Type="http://schemas.openxmlformats.org/officeDocument/2006/relationships/slideLayout" Target="../slideLayouts/slideLayout300.xml"/><Relationship Id="rId83" Type="http://schemas.openxmlformats.org/officeDocument/2006/relationships/slideLayout" Target="../slideLayouts/slideLayout301.xml"/><Relationship Id="rId84" Type="http://schemas.openxmlformats.org/officeDocument/2006/relationships/slideLayout" Target="../slideLayouts/slideLayout302.xml"/><Relationship Id="rId85" Type="http://schemas.openxmlformats.org/officeDocument/2006/relationships/slideLayout" Target="../slideLayouts/slideLayout303.xml"/><Relationship Id="rId86" Type="http://schemas.openxmlformats.org/officeDocument/2006/relationships/slideLayout" Target="../slideLayouts/slideLayout304.xml"/><Relationship Id="rId87" Type="http://schemas.openxmlformats.org/officeDocument/2006/relationships/slideLayout" Target="../slideLayouts/slideLayout305.xml"/><Relationship Id="rId88" Type="http://schemas.openxmlformats.org/officeDocument/2006/relationships/slideLayout" Target="../slideLayouts/slideLayout306.xml"/><Relationship Id="rId89" Type="http://schemas.openxmlformats.org/officeDocument/2006/relationships/slideLayout" Target="../slideLayouts/slideLayout307.xml"/><Relationship Id="rId110" Type="http://schemas.openxmlformats.org/officeDocument/2006/relationships/slideLayout" Target="../slideLayouts/slideLayout328.xml"/><Relationship Id="rId111" Type="http://schemas.openxmlformats.org/officeDocument/2006/relationships/slideLayout" Target="../slideLayouts/slideLayout329.xml"/><Relationship Id="rId112" Type="http://schemas.openxmlformats.org/officeDocument/2006/relationships/slideLayout" Target="../slideLayouts/slideLayout330.xml"/><Relationship Id="rId113" Type="http://schemas.openxmlformats.org/officeDocument/2006/relationships/slideLayout" Target="../slideLayouts/slideLayout331.xml"/><Relationship Id="rId114" Type="http://schemas.openxmlformats.org/officeDocument/2006/relationships/slideLayout" Target="../slideLayouts/slideLayout332.xml"/><Relationship Id="rId115" Type="http://schemas.openxmlformats.org/officeDocument/2006/relationships/slideLayout" Target="../slideLayouts/slideLayout333.xml"/><Relationship Id="rId116" Type="http://schemas.openxmlformats.org/officeDocument/2006/relationships/slideLayout" Target="../slideLayouts/slideLayout334.xml"/><Relationship Id="rId117" Type="http://schemas.openxmlformats.org/officeDocument/2006/relationships/slideLayout" Target="../slideLayouts/slideLayout335.xml"/><Relationship Id="rId118" Type="http://schemas.openxmlformats.org/officeDocument/2006/relationships/slideLayout" Target="../slideLayouts/slideLayout336.xml"/><Relationship Id="rId119" Type="http://schemas.openxmlformats.org/officeDocument/2006/relationships/slideLayout" Target="../slideLayouts/slideLayout337.xml"/><Relationship Id="rId150" Type="http://schemas.openxmlformats.org/officeDocument/2006/relationships/slideLayout" Target="../slideLayouts/slideLayout368.xml"/><Relationship Id="rId151" Type="http://schemas.openxmlformats.org/officeDocument/2006/relationships/slideLayout" Target="../slideLayouts/slideLayout369.xml"/><Relationship Id="rId152" Type="http://schemas.openxmlformats.org/officeDocument/2006/relationships/slideLayout" Target="../slideLayouts/slideLayout370.xml"/><Relationship Id="rId10" Type="http://schemas.openxmlformats.org/officeDocument/2006/relationships/slideLayout" Target="../slideLayouts/slideLayout228.xml"/><Relationship Id="rId11" Type="http://schemas.openxmlformats.org/officeDocument/2006/relationships/slideLayout" Target="../slideLayouts/slideLayout229.xml"/><Relationship Id="rId12" Type="http://schemas.openxmlformats.org/officeDocument/2006/relationships/slideLayout" Target="../slideLayouts/slideLayout230.xml"/><Relationship Id="rId13" Type="http://schemas.openxmlformats.org/officeDocument/2006/relationships/slideLayout" Target="../slideLayouts/slideLayout231.xml"/><Relationship Id="rId14" Type="http://schemas.openxmlformats.org/officeDocument/2006/relationships/slideLayout" Target="../slideLayouts/slideLayout232.xml"/><Relationship Id="rId15" Type="http://schemas.openxmlformats.org/officeDocument/2006/relationships/slideLayout" Target="../slideLayouts/slideLayout233.xml"/><Relationship Id="rId16" Type="http://schemas.openxmlformats.org/officeDocument/2006/relationships/slideLayout" Target="../slideLayouts/slideLayout234.xml"/><Relationship Id="rId17" Type="http://schemas.openxmlformats.org/officeDocument/2006/relationships/slideLayout" Target="../slideLayouts/slideLayout235.xml"/><Relationship Id="rId18" Type="http://schemas.openxmlformats.org/officeDocument/2006/relationships/slideLayout" Target="../slideLayouts/slideLayout236.xml"/><Relationship Id="rId19" Type="http://schemas.openxmlformats.org/officeDocument/2006/relationships/slideLayout" Target="../slideLayouts/slideLayout237.xml"/><Relationship Id="rId153" Type="http://schemas.openxmlformats.org/officeDocument/2006/relationships/slideLayout" Target="../slideLayouts/slideLayout371.xml"/><Relationship Id="rId154" Type="http://schemas.openxmlformats.org/officeDocument/2006/relationships/slideLayout" Target="../slideLayouts/slideLayout372.xml"/><Relationship Id="rId155" Type="http://schemas.openxmlformats.org/officeDocument/2006/relationships/slideLayout" Target="../slideLayouts/slideLayout373.xml"/><Relationship Id="rId156" Type="http://schemas.openxmlformats.org/officeDocument/2006/relationships/slideLayout" Target="../slideLayouts/slideLayout374.xml"/><Relationship Id="rId157" Type="http://schemas.openxmlformats.org/officeDocument/2006/relationships/slideLayout" Target="../slideLayouts/slideLayout375.xml"/><Relationship Id="rId158" Type="http://schemas.openxmlformats.org/officeDocument/2006/relationships/slideLayout" Target="../slideLayouts/slideLayout376.xml"/><Relationship Id="rId159" Type="http://schemas.openxmlformats.org/officeDocument/2006/relationships/slideLayout" Target="../slideLayouts/slideLayout377.xml"/><Relationship Id="rId50" Type="http://schemas.openxmlformats.org/officeDocument/2006/relationships/slideLayout" Target="../slideLayouts/slideLayout268.xml"/><Relationship Id="rId51" Type="http://schemas.openxmlformats.org/officeDocument/2006/relationships/slideLayout" Target="../slideLayouts/slideLayout269.xml"/><Relationship Id="rId52" Type="http://schemas.openxmlformats.org/officeDocument/2006/relationships/slideLayout" Target="../slideLayouts/slideLayout270.xml"/><Relationship Id="rId53" Type="http://schemas.openxmlformats.org/officeDocument/2006/relationships/slideLayout" Target="../slideLayouts/slideLayout271.xml"/><Relationship Id="rId54" Type="http://schemas.openxmlformats.org/officeDocument/2006/relationships/slideLayout" Target="../slideLayouts/slideLayout272.xml"/><Relationship Id="rId55" Type="http://schemas.openxmlformats.org/officeDocument/2006/relationships/slideLayout" Target="../slideLayouts/slideLayout273.xml"/><Relationship Id="rId56" Type="http://schemas.openxmlformats.org/officeDocument/2006/relationships/slideLayout" Target="../slideLayouts/slideLayout274.xml"/><Relationship Id="rId57" Type="http://schemas.openxmlformats.org/officeDocument/2006/relationships/slideLayout" Target="../slideLayouts/slideLayout275.xml"/><Relationship Id="rId58" Type="http://schemas.openxmlformats.org/officeDocument/2006/relationships/slideLayout" Target="../slideLayouts/slideLayout276.xml"/><Relationship Id="rId59" Type="http://schemas.openxmlformats.org/officeDocument/2006/relationships/slideLayout" Target="../slideLayouts/slideLayout277.xml"/><Relationship Id="rId90" Type="http://schemas.openxmlformats.org/officeDocument/2006/relationships/slideLayout" Target="../slideLayouts/slideLayout308.xml"/><Relationship Id="rId91" Type="http://schemas.openxmlformats.org/officeDocument/2006/relationships/slideLayout" Target="../slideLayouts/slideLayout309.xml"/><Relationship Id="rId92" Type="http://schemas.openxmlformats.org/officeDocument/2006/relationships/slideLayout" Target="../slideLayouts/slideLayout310.xml"/><Relationship Id="rId93" Type="http://schemas.openxmlformats.org/officeDocument/2006/relationships/slideLayout" Target="../slideLayouts/slideLayout311.xml"/><Relationship Id="rId94" Type="http://schemas.openxmlformats.org/officeDocument/2006/relationships/slideLayout" Target="../slideLayouts/slideLayout312.xml"/><Relationship Id="rId95" Type="http://schemas.openxmlformats.org/officeDocument/2006/relationships/slideLayout" Target="../slideLayouts/slideLayout313.xml"/><Relationship Id="rId96" Type="http://schemas.openxmlformats.org/officeDocument/2006/relationships/slideLayout" Target="../slideLayouts/slideLayout314.xml"/><Relationship Id="rId97" Type="http://schemas.openxmlformats.org/officeDocument/2006/relationships/slideLayout" Target="../slideLayouts/slideLayout315.xml"/><Relationship Id="rId98" Type="http://schemas.openxmlformats.org/officeDocument/2006/relationships/slideLayout" Target="../slideLayouts/slideLayout316.xml"/><Relationship Id="rId99" Type="http://schemas.openxmlformats.org/officeDocument/2006/relationships/slideLayout" Target="../slideLayouts/slideLayout317.xml"/><Relationship Id="rId120" Type="http://schemas.openxmlformats.org/officeDocument/2006/relationships/slideLayout" Target="../slideLayouts/slideLayout338.xml"/><Relationship Id="rId121" Type="http://schemas.openxmlformats.org/officeDocument/2006/relationships/slideLayout" Target="../slideLayouts/slideLayout339.xml"/><Relationship Id="rId122" Type="http://schemas.openxmlformats.org/officeDocument/2006/relationships/slideLayout" Target="../slideLayouts/slideLayout340.xml"/><Relationship Id="rId123" Type="http://schemas.openxmlformats.org/officeDocument/2006/relationships/slideLayout" Target="../slideLayouts/slideLayout341.xml"/><Relationship Id="rId124" Type="http://schemas.openxmlformats.org/officeDocument/2006/relationships/slideLayout" Target="../slideLayouts/slideLayout342.xml"/><Relationship Id="rId125" Type="http://schemas.openxmlformats.org/officeDocument/2006/relationships/slideLayout" Target="../slideLayouts/slideLayout343.xml"/><Relationship Id="rId126" Type="http://schemas.openxmlformats.org/officeDocument/2006/relationships/slideLayout" Target="../slideLayouts/slideLayout344.xml"/><Relationship Id="rId127" Type="http://schemas.openxmlformats.org/officeDocument/2006/relationships/slideLayout" Target="../slideLayouts/slideLayout345.xml"/><Relationship Id="rId128" Type="http://schemas.openxmlformats.org/officeDocument/2006/relationships/slideLayout" Target="../slideLayouts/slideLayout346.xml"/><Relationship Id="rId129" Type="http://schemas.openxmlformats.org/officeDocument/2006/relationships/slideLayout" Target="../slideLayouts/slideLayout347.xml"/><Relationship Id="rId160" Type="http://schemas.openxmlformats.org/officeDocument/2006/relationships/slideLayout" Target="../slideLayouts/slideLayout378.xml"/><Relationship Id="rId161" Type="http://schemas.openxmlformats.org/officeDocument/2006/relationships/slideLayout" Target="../slideLayouts/slideLayout379.xml"/><Relationship Id="rId162" Type="http://schemas.openxmlformats.org/officeDocument/2006/relationships/theme" Target="../theme/theme7.xml"/><Relationship Id="rId20" Type="http://schemas.openxmlformats.org/officeDocument/2006/relationships/slideLayout" Target="../slideLayouts/slideLayout238.xml"/><Relationship Id="rId21" Type="http://schemas.openxmlformats.org/officeDocument/2006/relationships/slideLayout" Target="../slideLayouts/slideLayout239.xml"/><Relationship Id="rId22" Type="http://schemas.openxmlformats.org/officeDocument/2006/relationships/slideLayout" Target="../slideLayouts/slideLayout240.xml"/><Relationship Id="rId23" Type="http://schemas.openxmlformats.org/officeDocument/2006/relationships/slideLayout" Target="../slideLayouts/slideLayout241.xml"/><Relationship Id="rId24" Type="http://schemas.openxmlformats.org/officeDocument/2006/relationships/slideLayout" Target="../slideLayouts/slideLayout242.xml"/><Relationship Id="rId25" Type="http://schemas.openxmlformats.org/officeDocument/2006/relationships/slideLayout" Target="../slideLayouts/slideLayout243.xml"/><Relationship Id="rId26" Type="http://schemas.openxmlformats.org/officeDocument/2006/relationships/slideLayout" Target="../slideLayouts/slideLayout244.xml"/><Relationship Id="rId27" Type="http://schemas.openxmlformats.org/officeDocument/2006/relationships/slideLayout" Target="../slideLayouts/slideLayout245.xml"/><Relationship Id="rId28" Type="http://schemas.openxmlformats.org/officeDocument/2006/relationships/slideLayout" Target="../slideLayouts/slideLayout246.xml"/><Relationship Id="rId29" Type="http://schemas.openxmlformats.org/officeDocument/2006/relationships/slideLayout" Target="../slideLayouts/slideLayout247.xml"/><Relationship Id="rId60" Type="http://schemas.openxmlformats.org/officeDocument/2006/relationships/slideLayout" Target="../slideLayouts/slideLayout278.xml"/><Relationship Id="rId61" Type="http://schemas.openxmlformats.org/officeDocument/2006/relationships/slideLayout" Target="../slideLayouts/slideLayout279.xml"/><Relationship Id="rId62" Type="http://schemas.openxmlformats.org/officeDocument/2006/relationships/slideLayout" Target="../slideLayouts/slideLayout280.xml"/><Relationship Id="rId63" Type="http://schemas.openxmlformats.org/officeDocument/2006/relationships/slideLayout" Target="../slideLayouts/slideLayout281.xml"/><Relationship Id="rId64" Type="http://schemas.openxmlformats.org/officeDocument/2006/relationships/slideLayout" Target="../slideLayouts/slideLayout282.xml"/><Relationship Id="rId65" Type="http://schemas.openxmlformats.org/officeDocument/2006/relationships/slideLayout" Target="../slideLayouts/slideLayout283.xml"/><Relationship Id="rId66" Type="http://schemas.openxmlformats.org/officeDocument/2006/relationships/slideLayout" Target="../slideLayouts/slideLayout284.xml"/><Relationship Id="rId67" Type="http://schemas.openxmlformats.org/officeDocument/2006/relationships/slideLayout" Target="../slideLayouts/slideLayout285.xml"/><Relationship Id="rId68" Type="http://schemas.openxmlformats.org/officeDocument/2006/relationships/slideLayout" Target="../slideLayouts/slideLayout286.xml"/><Relationship Id="rId69" Type="http://schemas.openxmlformats.org/officeDocument/2006/relationships/slideLayout" Target="../slideLayouts/slideLayout287.xml"/><Relationship Id="rId130" Type="http://schemas.openxmlformats.org/officeDocument/2006/relationships/slideLayout" Target="../slideLayouts/slideLayout348.xml"/><Relationship Id="rId131" Type="http://schemas.openxmlformats.org/officeDocument/2006/relationships/slideLayout" Target="../slideLayouts/slideLayout349.xml"/><Relationship Id="rId132" Type="http://schemas.openxmlformats.org/officeDocument/2006/relationships/slideLayout" Target="../slideLayouts/slideLayout350.xml"/><Relationship Id="rId133" Type="http://schemas.openxmlformats.org/officeDocument/2006/relationships/slideLayout" Target="../slideLayouts/slideLayout351.xml"/><Relationship Id="rId134" Type="http://schemas.openxmlformats.org/officeDocument/2006/relationships/slideLayout" Target="../slideLayouts/slideLayout352.xml"/><Relationship Id="rId135" Type="http://schemas.openxmlformats.org/officeDocument/2006/relationships/slideLayout" Target="../slideLayouts/slideLayout353.xml"/><Relationship Id="rId136" Type="http://schemas.openxmlformats.org/officeDocument/2006/relationships/slideLayout" Target="../slideLayouts/slideLayout354.xml"/><Relationship Id="rId137" Type="http://schemas.openxmlformats.org/officeDocument/2006/relationships/slideLayout" Target="../slideLayouts/slideLayout355.xml"/><Relationship Id="rId138" Type="http://schemas.openxmlformats.org/officeDocument/2006/relationships/slideLayout" Target="../slideLayouts/slideLayout356.xml"/><Relationship Id="rId139" Type="http://schemas.openxmlformats.org/officeDocument/2006/relationships/slideLayout" Target="../slideLayouts/slideLayout357.xml"/><Relationship Id="rId30" Type="http://schemas.openxmlformats.org/officeDocument/2006/relationships/slideLayout" Target="../slideLayouts/slideLayout248.xml"/><Relationship Id="rId31" Type="http://schemas.openxmlformats.org/officeDocument/2006/relationships/slideLayout" Target="../slideLayouts/slideLayout249.xml"/><Relationship Id="rId32" Type="http://schemas.openxmlformats.org/officeDocument/2006/relationships/slideLayout" Target="../slideLayouts/slideLayout250.xml"/><Relationship Id="rId33" Type="http://schemas.openxmlformats.org/officeDocument/2006/relationships/slideLayout" Target="../slideLayouts/slideLayout251.xml"/><Relationship Id="rId34" Type="http://schemas.openxmlformats.org/officeDocument/2006/relationships/slideLayout" Target="../slideLayouts/slideLayout252.xml"/><Relationship Id="rId35" Type="http://schemas.openxmlformats.org/officeDocument/2006/relationships/slideLayout" Target="../slideLayouts/slideLayout253.xml"/><Relationship Id="rId36" Type="http://schemas.openxmlformats.org/officeDocument/2006/relationships/slideLayout" Target="../slideLayouts/slideLayout254.xml"/><Relationship Id="rId37" Type="http://schemas.openxmlformats.org/officeDocument/2006/relationships/slideLayout" Target="../slideLayouts/slideLayout255.xml"/><Relationship Id="rId38" Type="http://schemas.openxmlformats.org/officeDocument/2006/relationships/slideLayout" Target="../slideLayouts/slideLayout256.xml"/><Relationship Id="rId39" Type="http://schemas.openxmlformats.org/officeDocument/2006/relationships/slideLayout" Target="../slideLayouts/slideLayout257.xml"/><Relationship Id="rId70" Type="http://schemas.openxmlformats.org/officeDocument/2006/relationships/slideLayout" Target="../slideLayouts/slideLayout288.xml"/><Relationship Id="rId71" Type="http://schemas.openxmlformats.org/officeDocument/2006/relationships/slideLayout" Target="../slideLayouts/slideLayout289.xml"/><Relationship Id="rId72" Type="http://schemas.openxmlformats.org/officeDocument/2006/relationships/slideLayout" Target="../slideLayouts/slideLayout290.xml"/><Relationship Id="rId73" Type="http://schemas.openxmlformats.org/officeDocument/2006/relationships/slideLayout" Target="../slideLayouts/slideLayout291.xml"/><Relationship Id="rId74" Type="http://schemas.openxmlformats.org/officeDocument/2006/relationships/slideLayout" Target="../slideLayouts/slideLayout292.xml"/><Relationship Id="rId75" Type="http://schemas.openxmlformats.org/officeDocument/2006/relationships/slideLayout" Target="../slideLayouts/slideLayout293.xml"/><Relationship Id="rId76" Type="http://schemas.openxmlformats.org/officeDocument/2006/relationships/slideLayout" Target="../slideLayouts/slideLayout294.xml"/><Relationship Id="rId77" Type="http://schemas.openxmlformats.org/officeDocument/2006/relationships/slideLayout" Target="../slideLayouts/slideLayout295.xml"/><Relationship Id="rId78" Type="http://schemas.openxmlformats.org/officeDocument/2006/relationships/slideLayout" Target="../slideLayouts/slideLayout296.xml"/><Relationship Id="rId79" Type="http://schemas.openxmlformats.org/officeDocument/2006/relationships/slideLayout" Target="../slideLayouts/slideLayout297.xml"/><Relationship Id="rId1" Type="http://schemas.openxmlformats.org/officeDocument/2006/relationships/slideLayout" Target="../slideLayouts/slideLayout219.xml"/><Relationship Id="rId2" Type="http://schemas.openxmlformats.org/officeDocument/2006/relationships/slideLayout" Target="../slideLayouts/slideLayout220.xml"/><Relationship Id="rId3" Type="http://schemas.openxmlformats.org/officeDocument/2006/relationships/slideLayout" Target="../slideLayouts/slideLayout221.xml"/><Relationship Id="rId4" Type="http://schemas.openxmlformats.org/officeDocument/2006/relationships/slideLayout" Target="../slideLayouts/slideLayout222.xml"/><Relationship Id="rId100" Type="http://schemas.openxmlformats.org/officeDocument/2006/relationships/slideLayout" Target="../slideLayouts/slideLayout318.xml"/><Relationship Id="rId101" Type="http://schemas.openxmlformats.org/officeDocument/2006/relationships/slideLayout" Target="../slideLayouts/slideLayout319.xml"/><Relationship Id="rId102" Type="http://schemas.openxmlformats.org/officeDocument/2006/relationships/slideLayout" Target="../slideLayouts/slideLayout320.xml"/><Relationship Id="rId103" Type="http://schemas.openxmlformats.org/officeDocument/2006/relationships/slideLayout" Target="../slideLayouts/slideLayout321.xml"/><Relationship Id="rId104" Type="http://schemas.openxmlformats.org/officeDocument/2006/relationships/slideLayout" Target="../slideLayouts/slideLayout322.xml"/><Relationship Id="rId105" Type="http://schemas.openxmlformats.org/officeDocument/2006/relationships/slideLayout" Target="../slideLayouts/slideLayout323.xml"/><Relationship Id="rId106" Type="http://schemas.openxmlformats.org/officeDocument/2006/relationships/slideLayout" Target="../slideLayouts/slideLayout324.xml"/><Relationship Id="rId107" Type="http://schemas.openxmlformats.org/officeDocument/2006/relationships/slideLayout" Target="../slideLayouts/slideLayout325.xml"/><Relationship Id="rId108" Type="http://schemas.openxmlformats.org/officeDocument/2006/relationships/slideLayout" Target="../slideLayouts/slideLayout326.xml"/><Relationship Id="rId109" Type="http://schemas.openxmlformats.org/officeDocument/2006/relationships/slideLayout" Target="../slideLayouts/slideLayout327.xml"/><Relationship Id="rId5" Type="http://schemas.openxmlformats.org/officeDocument/2006/relationships/slideLayout" Target="../slideLayouts/slideLayout223.xml"/><Relationship Id="rId6" Type="http://schemas.openxmlformats.org/officeDocument/2006/relationships/slideLayout" Target="../slideLayouts/slideLayout224.xml"/><Relationship Id="rId7" Type="http://schemas.openxmlformats.org/officeDocument/2006/relationships/slideLayout" Target="../slideLayouts/slideLayout225.xml"/><Relationship Id="rId8" Type="http://schemas.openxmlformats.org/officeDocument/2006/relationships/slideLayout" Target="../slideLayouts/slideLayout226.xml"/><Relationship Id="rId9" Type="http://schemas.openxmlformats.org/officeDocument/2006/relationships/slideLayout" Target="../slideLayouts/slideLayout227.xml"/><Relationship Id="rId140" Type="http://schemas.openxmlformats.org/officeDocument/2006/relationships/slideLayout" Target="../slideLayouts/slideLayout358.xml"/><Relationship Id="rId141" Type="http://schemas.openxmlformats.org/officeDocument/2006/relationships/slideLayout" Target="../slideLayouts/slideLayout359.xml"/></Relationships>
</file>

<file path=ppt/slideMasters/_rels/slideMaster8.xml.rels><?xml version="1.0" encoding="UTF-8" standalone="yes"?>
<Relationships xmlns="http://schemas.openxmlformats.org/package/2006/relationships"><Relationship Id="rId20" Type="http://schemas.openxmlformats.org/officeDocument/2006/relationships/slideLayout" Target="../slideLayouts/slideLayout399.xml"/><Relationship Id="rId21" Type="http://schemas.openxmlformats.org/officeDocument/2006/relationships/slideLayout" Target="../slideLayouts/slideLayout400.xml"/><Relationship Id="rId22" Type="http://schemas.openxmlformats.org/officeDocument/2006/relationships/slideLayout" Target="../slideLayouts/slideLayout401.xml"/><Relationship Id="rId23" Type="http://schemas.openxmlformats.org/officeDocument/2006/relationships/slideLayout" Target="../slideLayouts/slideLayout402.xml"/><Relationship Id="rId24" Type="http://schemas.openxmlformats.org/officeDocument/2006/relationships/slideLayout" Target="../slideLayouts/slideLayout403.xml"/><Relationship Id="rId25" Type="http://schemas.openxmlformats.org/officeDocument/2006/relationships/slideLayout" Target="../slideLayouts/slideLayout404.xml"/><Relationship Id="rId26" Type="http://schemas.openxmlformats.org/officeDocument/2006/relationships/slideLayout" Target="../slideLayouts/slideLayout405.xml"/><Relationship Id="rId27" Type="http://schemas.openxmlformats.org/officeDocument/2006/relationships/slideLayout" Target="../slideLayouts/slideLayout406.xml"/><Relationship Id="rId28" Type="http://schemas.openxmlformats.org/officeDocument/2006/relationships/slideLayout" Target="../slideLayouts/slideLayout407.xml"/><Relationship Id="rId29" Type="http://schemas.openxmlformats.org/officeDocument/2006/relationships/slideLayout" Target="../slideLayouts/slideLayout408.xml"/><Relationship Id="rId1" Type="http://schemas.openxmlformats.org/officeDocument/2006/relationships/slideLayout" Target="../slideLayouts/slideLayout380.xml"/><Relationship Id="rId2" Type="http://schemas.openxmlformats.org/officeDocument/2006/relationships/slideLayout" Target="../slideLayouts/slideLayout381.xml"/><Relationship Id="rId3" Type="http://schemas.openxmlformats.org/officeDocument/2006/relationships/slideLayout" Target="../slideLayouts/slideLayout382.xml"/><Relationship Id="rId4" Type="http://schemas.openxmlformats.org/officeDocument/2006/relationships/slideLayout" Target="../slideLayouts/slideLayout383.xml"/><Relationship Id="rId5" Type="http://schemas.openxmlformats.org/officeDocument/2006/relationships/slideLayout" Target="../slideLayouts/slideLayout384.xml"/><Relationship Id="rId30" Type="http://schemas.openxmlformats.org/officeDocument/2006/relationships/slideLayout" Target="../slideLayouts/slideLayout409.xml"/><Relationship Id="rId31" Type="http://schemas.openxmlformats.org/officeDocument/2006/relationships/slideLayout" Target="../slideLayouts/slideLayout410.xml"/><Relationship Id="rId32" Type="http://schemas.openxmlformats.org/officeDocument/2006/relationships/slideLayout" Target="../slideLayouts/slideLayout411.xml"/><Relationship Id="rId9" Type="http://schemas.openxmlformats.org/officeDocument/2006/relationships/slideLayout" Target="../slideLayouts/slideLayout388.xml"/><Relationship Id="rId6" Type="http://schemas.openxmlformats.org/officeDocument/2006/relationships/slideLayout" Target="../slideLayouts/slideLayout385.xml"/><Relationship Id="rId7" Type="http://schemas.openxmlformats.org/officeDocument/2006/relationships/slideLayout" Target="../slideLayouts/slideLayout386.xml"/><Relationship Id="rId8" Type="http://schemas.openxmlformats.org/officeDocument/2006/relationships/slideLayout" Target="../slideLayouts/slideLayout387.xml"/><Relationship Id="rId33" Type="http://schemas.openxmlformats.org/officeDocument/2006/relationships/slideLayout" Target="../slideLayouts/slideLayout412.xml"/><Relationship Id="rId34" Type="http://schemas.openxmlformats.org/officeDocument/2006/relationships/slideLayout" Target="../slideLayouts/slideLayout413.xml"/><Relationship Id="rId35" Type="http://schemas.openxmlformats.org/officeDocument/2006/relationships/slideLayout" Target="../slideLayouts/slideLayout414.xml"/><Relationship Id="rId36" Type="http://schemas.openxmlformats.org/officeDocument/2006/relationships/slideLayout" Target="../slideLayouts/slideLayout415.xml"/><Relationship Id="rId10" Type="http://schemas.openxmlformats.org/officeDocument/2006/relationships/slideLayout" Target="../slideLayouts/slideLayout389.xml"/><Relationship Id="rId11" Type="http://schemas.openxmlformats.org/officeDocument/2006/relationships/slideLayout" Target="../slideLayouts/slideLayout390.xml"/><Relationship Id="rId12" Type="http://schemas.openxmlformats.org/officeDocument/2006/relationships/slideLayout" Target="../slideLayouts/slideLayout391.xml"/><Relationship Id="rId13" Type="http://schemas.openxmlformats.org/officeDocument/2006/relationships/slideLayout" Target="../slideLayouts/slideLayout392.xml"/><Relationship Id="rId14" Type="http://schemas.openxmlformats.org/officeDocument/2006/relationships/slideLayout" Target="../slideLayouts/slideLayout393.xml"/><Relationship Id="rId15" Type="http://schemas.openxmlformats.org/officeDocument/2006/relationships/slideLayout" Target="../slideLayouts/slideLayout394.xml"/><Relationship Id="rId16" Type="http://schemas.openxmlformats.org/officeDocument/2006/relationships/slideLayout" Target="../slideLayouts/slideLayout395.xml"/><Relationship Id="rId17" Type="http://schemas.openxmlformats.org/officeDocument/2006/relationships/slideLayout" Target="../slideLayouts/slideLayout396.xml"/><Relationship Id="rId18" Type="http://schemas.openxmlformats.org/officeDocument/2006/relationships/slideLayout" Target="../slideLayouts/slideLayout397.xml"/><Relationship Id="rId19" Type="http://schemas.openxmlformats.org/officeDocument/2006/relationships/slideLayout" Target="../slideLayouts/slideLayout398.xml"/><Relationship Id="rId37" Type="http://schemas.openxmlformats.org/officeDocument/2006/relationships/slideLayout" Target="../slideLayouts/slideLayout416.xml"/><Relationship Id="rId38" Type="http://schemas.openxmlformats.org/officeDocument/2006/relationships/slideLayout" Target="../slideLayouts/slideLayout417.xml"/><Relationship Id="rId39" Type="http://schemas.openxmlformats.org/officeDocument/2006/relationships/slideLayout" Target="../slideLayouts/slideLayout418.xml"/><Relationship Id="rId40" Type="http://schemas.openxmlformats.org/officeDocument/2006/relationships/slideLayout" Target="../slideLayouts/slideLayout419.xml"/><Relationship Id="rId41" Type="http://schemas.openxmlformats.org/officeDocument/2006/relationships/slideLayout" Target="../slideLayouts/slideLayout420.xml"/><Relationship Id="rId42" Type="http://schemas.openxmlformats.org/officeDocument/2006/relationships/slideLayout" Target="../slideLayouts/slideLayout421.xml"/><Relationship Id="rId43"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9" Type="http://schemas.openxmlformats.org/officeDocument/2006/relationships/slideLayout" Target="../slideLayouts/slideLayout430.xml"/><Relationship Id="rId20" Type="http://schemas.openxmlformats.org/officeDocument/2006/relationships/slideLayout" Target="../slideLayouts/slideLayout441.xml"/><Relationship Id="rId21" Type="http://schemas.openxmlformats.org/officeDocument/2006/relationships/slideLayout" Target="../slideLayouts/slideLayout442.xml"/><Relationship Id="rId22" Type="http://schemas.openxmlformats.org/officeDocument/2006/relationships/slideLayout" Target="../slideLayouts/slideLayout443.xml"/><Relationship Id="rId23" Type="http://schemas.openxmlformats.org/officeDocument/2006/relationships/slideLayout" Target="../slideLayouts/slideLayout444.xml"/><Relationship Id="rId24" Type="http://schemas.openxmlformats.org/officeDocument/2006/relationships/slideLayout" Target="../slideLayouts/slideLayout445.xml"/><Relationship Id="rId25" Type="http://schemas.openxmlformats.org/officeDocument/2006/relationships/slideLayout" Target="../slideLayouts/slideLayout446.xml"/><Relationship Id="rId26" Type="http://schemas.openxmlformats.org/officeDocument/2006/relationships/slideLayout" Target="../slideLayouts/slideLayout447.xml"/><Relationship Id="rId27" Type="http://schemas.openxmlformats.org/officeDocument/2006/relationships/slideLayout" Target="../slideLayouts/slideLayout448.xml"/><Relationship Id="rId28" Type="http://schemas.openxmlformats.org/officeDocument/2006/relationships/slideLayout" Target="../slideLayouts/slideLayout449.xml"/><Relationship Id="rId29" Type="http://schemas.openxmlformats.org/officeDocument/2006/relationships/slideLayout" Target="../slideLayouts/slideLayout450.xml"/><Relationship Id="rId30" Type="http://schemas.openxmlformats.org/officeDocument/2006/relationships/slideLayout" Target="../slideLayouts/slideLayout451.xml"/><Relationship Id="rId31" Type="http://schemas.openxmlformats.org/officeDocument/2006/relationships/theme" Target="../theme/theme9.xml"/><Relationship Id="rId10" Type="http://schemas.openxmlformats.org/officeDocument/2006/relationships/slideLayout" Target="../slideLayouts/slideLayout431.xml"/><Relationship Id="rId11" Type="http://schemas.openxmlformats.org/officeDocument/2006/relationships/slideLayout" Target="../slideLayouts/slideLayout432.xml"/><Relationship Id="rId12" Type="http://schemas.openxmlformats.org/officeDocument/2006/relationships/slideLayout" Target="../slideLayouts/slideLayout433.xml"/><Relationship Id="rId13" Type="http://schemas.openxmlformats.org/officeDocument/2006/relationships/slideLayout" Target="../slideLayouts/slideLayout434.xml"/><Relationship Id="rId14" Type="http://schemas.openxmlformats.org/officeDocument/2006/relationships/slideLayout" Target="../slideLayouts/slideLayout435.xml"/><Relationship Id="rId15" Type="http://schemas.openxmlformats.org/officeDocument/2006/relationships/slideLayout" Target="../slideLayouts/slideLayout436.xml"/><Relationship Id="rId16" Type="http://schemas.openxmlformats.org/officeDocument/2006/relationships/slideLayout" Target="../slideLayouts/slideLayout437.xml"/><Relationship Id="rId17" Type="http://schemas.openxmlformats.org/officeDocument/2006/relationships/slideLayout" Target="../slideLayouts/slideLayout438.xml"/><Relationship Id="rId18" Type="http://schemas.openxmlformats.org/officeDocument/2006/relationships/slideLayout" Target="../slideLayouts/slideLayout439.xml"/><Relationship Id="rId19" Type="http://schemas.openxmlformats.org/officeDocument/2006/relationships/slideLayout" Target="../slideLayouts/slideLayout440.xml"/><Relationship Id="rId1" Type="http://schemas.openxmlformats.org/officeDocument/2006/relationships/slideLayout" Target="../slideLayouts/slideLayout422.xml"/><Relationship Id="rId2" Type="http://schemas.openxmlformats.org/officeDocument/2006/relationships/slideLayout" Target="../slideLayouts/slideLayout423.xml"/><Relationship Id="rId3" Type="http://schemas.openxmlformats.org/officeDocument/2006/relationships/slideLayout" Target="../slideLayouts/slideLayout424.xml"/><Relationship Id="rId4" Type="http://schemas.openxmlformats.org/officeDocument/2006/relationships/slideLayout" Target="../slideLayouts/slideLayout425.xml"/><Relationship Id="rId5" Type="http://schemas.openxmlformats.org/officeDocument/2006/relationships/slideLayout" Target="../slideLayouts/slideLayout426.xml"/><Relationship Id="rId6" Type="http://schemas.openxmlformats.org/officeDocument/2006/relationships/slideLayout" Target="../slideLayouts/slideLayout427.xml"/><Relationship Id="rId7" Type="http://schemas.openxmlformats.org/officeDocument/2006/relationships/slideLayout" Target="../slideLayouts/slideLayout428.xml"/><Relationship Id="rId8" Type="http://schemas.openxmlformats.org/officeDocument/2006/relationships/slideLayout" Target="../slideLayouts/slideLayout4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7F7F7F"/>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1006446157"/>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 id="2147483689" r:id="rId28"/>
    <p:sldLayoutId id="2147483690" r:id="rId29"/>
    <p:sldLayoutId id="2147483691" r:id="rId30"/>
  </p:sldLayoutIdLst>
  <p:timing>
    <p:tnLst>
      <p:par>
        <p:cTn xmlns:p14="http://schemas.microsoft.com/office/powerpoint/2010/main" id="1" dur="indefinite" restart="never" nodeType="tmRoot"/>
      </p:par>
    </p:tnLst>
  </p:timing>
  <p:hf hdr="0" dt="0"/>
  <p:txStyles>
    <p:titleStyle>
      <a:lvl1pPr algn="l" defTabSz="914400" rtl="0" eaLnBrk="1" latinLnBrk="0" hangingPunct="1">
        <a:spcBef>
          <a:spcPct val="0"/>
        </a:spcBef>
        <a:buNone/>
        <a:defRPr sz="1800" b="1" kern="1200">
          <a:solidFill>
            <a:srgbClr val="E31836"/>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rgbClr val="7F7F7F"/>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rgbClr val="7F7F7F"/>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7F7F7F"/>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1123716019"/>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 id="2147484207" r:id="rId12"/>
    <p:sldLayoutId id="2147484208" r:id="rId13"/>
    <p:sldLayoutId id="2147484209" r:id="rId14"/>
    <p:sldLayoutId id="2147484210" r:id="rId15"/>
    <p:sldLayoutId id="2147484211" r:id="rId16"/>
    <p:sldLayoutId id="2147484212" r:id="rId17"/>
    <p:sldLayoutId id="2147484213" r:id="rId18"/>
    <p:sldLayoutId id="2147484214" r:id="rId19"/>
    <p:sldLayoutId id="2147484215" r:id="rId20"/>
    <p:sldLayoutId id="2147484216" r:id="rId21"/>
    <p:sldLayoutId id="2147484217" r:id="rId22"/>
    <p:sldLayoutId id="2147484218" r:id="rId23"/>
    <p:sldLayoutId id="2147484219" r:id="rId24"/>
    <p:sldLayoutId id="2147484220" r:id="rId25"/>
    <p:sldLayoutId id="2147484221" r:id="rId26"/>
    <p:sldLayoutId id="2147484222" r:id="rId27"/>
    <p:sldLayoutId id="2147484223" r:id="rId28"/>
    <p:sldLayoutId id="2147484224" r:id="rId29"/>
    <p:sldLayoutId id="2147484225" r:id="rId30"/>
  </p:sldLayoutIdLst>
  <p:timing>
    <p:tnLst>
      <p:par>
        <p:cTn xmlns:p14="http://schemas.microsoft.com/office/powerpoint/2010/main" id="1" dur="indefinite" restart="never" nodeType="tmRoot"/>
      </p:par>
    </p:tnLst>
  </p:timing>
  <p:hf hdr="0" dt="0"/>
  <p:txStyles>
    <p:titleStyle>
      <a:lvl1pPr algn="l" defTabSz="914400" rtl="0" eaLnBrk="1" latinLnBrk="0" hangingPunct="1">
        <a:spcBef>
          <a:spcPct val="0"/>
        </a:spcBef>
        <a:buNone/>
        <a:defRPr sz="1800" b="1" kern="1200">
          <a:solidFill>
            <a:srgbClr val="E31836"/>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rgbClr val="7F7F7F"/>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rgbClr val="7F7F7F"/>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7F7F7F"/>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913859831"/>
      </p:ext>
    </p:extLst>
  </p:cSld>
  <p:clrMap bg1="lt1" tx1="dk1" bg2="lt2" tx2="dk2" accent1="accent1" accent2="accent2" accent3="accent3" accent4="accent4" accent5="accent5" accent6="accent6" hlink="hlink" folHlink="folHlink"/>
  <p:sldLayoutIdLst>
    <p:sldLayoutId id="2147484227" r:id="rId1"/>
    <p:sldLayoutId id="2147484228" r:id="rId2"/>
    <p:sldLayoutId id="2147484229" r:id="rId3"/>
    <p:sldLayoutId id="2147484230" r:id="rId4"/>
    <p:sldLayoutId id="2147484231" r:id="rId5"/>
    <p:sldLayoutId id="2147484232" r:id="rId6"/>
    <p:sldLayoutId id="2147484233" r:id="rId7"/>
    <p:sldLayoutId id="2147484234" r:id="rId8"/>
    <p:sldLayoutId id="2147484235" r:id="rId9"/>
    <p:sldLayoutId id="2147484236" r:id="rId10"/>
    <p:sldLayoutId id="2147484237" r:id="rId11"/>
    <p:sldLayoutId id="2147484238" r:id="rId12"/>
    <p:sldLayoutId id="2147484239" r:id="rId13"/>
    <p:sldLayoutId id="2147484240" r:id="rId14"/>
    <p:sldLayoutId id="2147484241" r:id="rId15"/>
    <p:sldLayoutId id="2147484242" r:id="rId16"/>
    <p:sldLayoutId id="2147484243" r:id="rId17"/>
    <p:sldLayoutId id="2147484244" r:id="rId18"/>
    <p:sldLayoutId id="2147484245" r:id="rId19"/>
    <p:sldLayoutId id="2147484246" r:id="rId20"/>
    <p:sldLayoutId id="2147484247" r:id="rId21"/>
    <p:sldLayoutId id="2147484248" r:id="rId22"/>
    <p:sldLayoutId id="2147484249" r:id="rId23"/>
    <p:sldLayoutId id="2147484250" r:id="rId24"/>
    <p:sldLayoutId id="2147484251" r:id="rId25"/>
    <p:sldLayoutId id="2147484252" r:id="rId26"/>
    <p:sldLayoutId id="2147484253" r:id="rId27"/>
    <p:sldLayoutId id="2147484254" r:id="rId28"/>
    <p:sldLayoutId id="2147484255" r:id="rId29"/>
    <p:sldLayoutId id="2147484256" r:id="rId30"/>
  </p:sldLayoutIdLst>
  <p:timing>
    <p:tnLst>
      <p:par>
        <p:cTn xmlns:p14="http://schemas.microsoft.com/office/powerpoint/2010/main" id="1" dur="indefinite" restart="never" nodeType="tmRoot"/>
      </p:par>
    </p:tnLst>
  </p:timing>
  <p:hf hdr="0" dt="0"/>
  <p:txStyles>
    <p:titleStyle>
      <a:lvl1pPr algn="l" defTabSz="914400" rtl="0" eaLnBrk="1" latinLnBrk="0" hangingPunct="1">
        <a:spcBef>
          <a:spcPct val="0"/>
        </a:spcBef>
        <a:buNone/>
        <a:defRPr sz="1800" b="1" kern="1200">
          <a:solidFill>
            <a:srgbClr val="E31836"/>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rgbClr val="7F7F7F"/>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rgbClr val="7F7F7F"/>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cxnSp>
        <p:nvCxnSpPr>
          <p:cNvPr id="8" name="Connecteur droit 7"/>
          <p:cNvCxnSpPr/>
          <p:nvPr/>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51167489"/>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 id="2147483730" r:id="rId36"/>
    <p:sldLayoutId id="2147483731" r:id="rId37"/>
    <p:sldLayoutId id="2147483732" r:id="rId38"/>
    <p:sldLayoutId id="2147483733" r:id="rId39"/>
    <p:sldLayoutId id="2147483734" r:id="rId40"/>
  </p:sldLayoutIdLst>
  <p:timing>
    <p:tnLst>
      <p:par>
        <p:cTn xmlns:p14="http://schemas.microsoft.com/office/powerpoint/2010/main" id="1" dur="indefinite" restart="never" nodeType="tmRoot"/>
      </p:par>
    </p:tnLst>
  </p:timing>
  <p:hf hdr="0" dt="0"/>
  <p:txStyles>
    <p:titleStyle>
      <a:lvl1pPr algn="l" defTabSz="914400" rtl="0" eaLnBrk="1" latinLnBrk="0" hangingPunct="1">
        <a:spcBef>
          <a:spcPct val="0"/>
        </a:spcBef>
        <a:buNone/>
        <a:defRPr sz="1800" b="1" kern="1200">
          <a:solidFill>
            <a:schemeClr val="tx2"/>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Espace réservé du titre 1"/>
          <p:cNvSpPr>
            <a:spLocks noGrp="1"/>
          </p:cNvSpPr>
          <p:nvPr>
            <p:ph type="title"/>
          </p:nvPr>
        </p:nvSpPr>
        <p:spPr bwMode="auto">
          <a:xfrm>
            <a:off x="558800" y="373063"/>
            <a:ext cx="5311775" cy="1008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fr-FR" smtClean="0"/>
              <a:t>CLIQUEZ POUR MODIFIER LE STYLE DU TITRE</a:t>
            </a:r>
            <a:endParaRPr lang="en-CA" smtClean="0"/>
          </a:p>
        </p:txBody>
      </p:sp>
      <p:sp>
        <p:nvSpPr>
          <p:cNvPr id="1027" name="Espace réservé du texte 2"/>
          <p:cNvSpPr>
            <a:spLocks noGrp="1"/>
          </p:cNvSpPr>
          <p:nvPr>
            <p:ph type="body" idx="1"/>
          </p:nvPr>
        </p:nvSpPr>
        <p:spPr bwMode="auto">
          <a:xfrm>
            <a:off x="558800" y="1517650"/>
            <a:ext cx="5311775" cy="489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p:txBody>
      </p:sp>
      <p:sp>
        <p:nvSpPr>
          <p:cNvPr id="5"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2B9BEA6F-F6F6-4B2A-AE69-C458F4E0138E}" type="slidenum">
              <a:rPr lang="en-CA">
                <a:solidFill>
                  <a:srgbClr val="000000">
                    <a:tint val="75000"/>
                  </a:srgbClr>
                </a:solidFill>
              </a:rPr>
              <a:pPr>
                <a:defRPr/>
              </a:pPr>
              <a:t>‹#›</a:t>
            </a:fld>
            <a:endParaRPr lang="en-CA" dirty="0">
              <a:solidFill>
                <a:srgbClr val="000000">
                  <a:tint val="75000"/>
                </a:srgbClr>
              </a:solidFill>
            </a:endParaRPr>
          </a:p>
        </p:txBody>
      </p:sp>
      <p:cxnSp>
        <p:nvCxnSpPr>
          <p:cNvPr id="8" name="Connecteur droit 7"/>
          <p:cNvCxnSpPr/>
          <p:nvPr/>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E69CD658-DFFC-4FA3-B780-C5CAF987BA2D}" type="datetime1">
              <a:rPr lang="fr-FR">
                <a:solidFill>
                  <a:srgbClr val="000000">
                    <a:tint val="75000"/>
                  </a:srgbClr>
                </a:solidFill>
              </a:rPr>
              <a:pPr>
                <a:defRPr/>
              </a:pPr>
              <a:t>17-08-03</a:t>
            </a:fld>
            <a:endParaRPr lang="en-CA">
              <a:solidFill>
                <a:srgbClr val="000000">
                  <a:tint val="75000"/>
                </a:srgbClr>
              </a:solidFill>
            </a:endParaRPr>
          </a:p>
        </p:txBody>
      </p:sp>
    </p:spTree>
    <p:extLst>
      <p:ext uri="{BB962C8B-B14F-4D97-AF65-F5344CB8AC3E}">
        <p14:creationId xmlns:p14="http://schemas.microsoft.com/office/powerpoint/2010/main" val="2803648531"/>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885" r:id="rId6"/>
    <p:sldLayoutId id="2147483917" r:id="rId7"/>
    <p:sldLayoutId id="2147483741" r:id="rId8"/>
    <p:sldLayoutId id="2147483742" r:id="rId9"/>
    <p:sldLayoutId id="2147483743" r:id="rId10"/>
    <p:sldLayoutId id="2147483744" r:id="rId11"/>
    <p:sldLayoutId id="2147483745" r:id="rId12"/>
    <p:sldLayoutId id="2147483746" r:id="rId13"/>
    <p:sldLayoutId id="2147483747" r:id="rId14"/>
    <p:sldLayoutId id="2147483748" r:id="rId15"/>
    <p:sldLayoutId id="2147483749" r:id="rId16"/>
    <p:sldLayoutId id="2147483750" r:id="rId17"/>
    <p:sldLayoutId id="2147483751" r:id="rId18"/>
    <p:sldLayoutId id="2147483752" r:id="rId19"/>
    <p:sldLayoutId id="2147483753" r:id="rId20"/>
    <p:sldLayoutId id="2147483754" r:id="rId21"/>
    <p:sldLayoutId id="2147483755" r:id="rId22"/>
    <p:sldLayoutId id="2147483756" r:id="rId23"/>
    <p:sldLayoutId id="2147483757" r:id="rId24"/>
    <p:sldLayoutId id="2147483758" r:id="rId25"/>
    <p:sldLayoutId id="2147483759" r:id="rId26"/>
    <p:sldLayoutId id="2147483760" r:id="rId27"/>
    <p:sldLayoutId id="2147483761" r:id="rId28"/>
    <p:sldLayoutId id="2147483762" r:id="rId29"/>
    <p:sldLayoutId id="2147483763" r:id="rId30"/>
    <p:sldLayoutId id="2147483764" r:id="rId31"/>
    <p:sldLayoutId id="2147483765" r:id="rId32"/>
    <p:sldLayoutId id="2147483766" r:id="rId33"/>
    <p:sldLayoutId id="2147483767" r:id="rId34"/>
    <p:sldLayoutId id="2147483768" r:id="rId35"/>
    <p:sldLayoutId id="2147483769" r:id="rId36"/>
    <p:sldLayoutId id="2147483770" r:id="rId37"/>
    <p:sldLayoutId id="2147483771" r:id="rId38"/>
    <p:sldLayoutId id="2147483772" r:id="rId39"/>
    <p:sldLayoutId id="2147483773" r:id="rId40"/>
    <p:sldLayoutId id="2147483774" r:id="rId41"/>
    <p:sldLayoutId id="2147483775" r:id="rId42"/>
  </p:sldLayoutIdLst>
  <p:timing>
    <p:tnLst>
      <p:par>
        <p:cTn xmlns:p14="http://schemas.microsoft.com/office/powerpoint/2010/main" id="1" dur="indefinite" restart="never" nodeType="tmRoot"/>
      </p:par>
    </p:tnLst>
  </p:timing>
  <p:hf hdr="0" dt="0"/>
  <p:txStyles>
    <p:title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p:titleStyle>
    <p:bodyStyle>
      <a:lvl1pPr marL="342900" indent="-342900" algn="l" rtl="0" eaLnBrk="0" fontAlgn="base" hangingPunct="0">
        <a:spcBef>
          <a:spcPts val="1200"/>
        </a:spcBef>
        <a:spcAft>
          <a:spcPct val="0"/>
        </a:spcAft>
        <a:buClr>
          <a:schemeClr val="tx2"/>
        </a:buClr>
        <a:buFont typeface="Arial" charset="0"/>
        <a:defRPr sz="1600" b="1" kern="1200">
          <a:solidFill>
            <a:schemeClr val="bg2"/>
          </a:solidFill>
          <a:latin typeface="Arial" pitchFamily="34" charset="0"/>
          <a:ea typeface="+mn-ea"/>
          <a:cs typeface="Arial" pitchFamily="34" charset="0"/>
        </a:defRPr>
      </a:lvl1pPr>
      <a:lvl2pPr marL="742950" indent="-285750" algn="l" rtl="0" eaLnBrk="0" fontAlgn="base" hangingPunct="0">
        <a:spcBef>
          <a:spcPts val="8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2pPr>
      <a:lvl3pPr marL="228600" indent="685800" algn="l" rtl="0" eaLnBrk="0" fontAlgn="base" hangingPunct="0">
        <a:spcBef>
          <a:spcPts val="1400"/>
        </a:spcBef>
        <a:spcAft>
          <a:spcPct val="0"/>
        </a:spcAft>
        <a:buClr>
          <a:schemeClr val="tx2"/>
        </a:buClr>
        <a:buFont typeface="Arial" charset="0"/>
        <a:defRPr sz="1600" b="1" kern="1200">
          <a:solidFill>
            <a:schemeClr val="bg2"/>
          </a:solidFill>
          <a:latin typeface="Arial" pitchFamily="34" charset="0"/>
          <a:ea typeface="+mn-ea"/>
          <a:cs typeface="Arial" pitchFamily="34" charset="0"/>
        </a:defRPr>
      </a:lvl3pPr>
      <a:lvl4pPr marL="228600" indent="1143000" algn="l" rtl="0" eaLnBrk="0" fontAlgn="base" hangingPunct="0">
        <a:spcBef>
          <a:spcPts val="8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4pPr>
      <a:lvl5pPr marL="2057400" indent="-228600" algn="l" rtl="0" eaLnBrk="0" fontAlgn="base" hangingPunct="0">
        <a:spcBef>
          <a:spcPts val="12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7F7F7F"/>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3071983392"/>
      </p:ext>
    </p:extLst>
  </p:cSld>
  <p:clrMap bg1="lt1" tx1="dk1" bg2="lt2" tx2="dk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 id="2147483789" r:id="rId13"/>
    <p:sldLayoutId id="2147483790" r:id="rId14"/>
    <p:sldLayoutId id="2147483791" r:id="rId15"/>
    <p:sldLayoutId id="2147483792" r:id="rId16"/>
    <p:sldLayoutId id="2147483793" r:id="rId17"/>
    <p:sldLayoutId id="2147483794" r:id="rId18"/>
    <p:sldLayoutId id="2147483795" r:id="rId19"/>
    <p:sldLayoutId id="2147483796" r:id="rId20"/>
    <p:sldLayoutId id="2147483797" r:id="rId21"/>
    <p:sldLayoutId id="2147483798" r:id="rId22"/>
    <p:sldLayoutId id="2147483799" r:id="rId23"/>
    <p:sldLayoutId id="2147483800" r:id="rId24"/>
    <p:sldLayoutId id="2147483801" r:id="rId25"/>
    <p:sldLayoutId id="2147483802" r:id="rId26"/>
    <p:sldLayoutId id="2147483803" r:id="rId27"/>
    <p:sldLayoutId id="2147483804" r:id="rId28"/>
    <p:sldLayoutId id="2147483805" r:id="rId29"/>
    <p:sldLayoutId id="2147483806" r:id="rId30"/>
  </p:sldLayoutIdLst>
  <p:timing>
    <p:tnLst>
      <p:par>
        <p:cTn xmlns:p14="http://schemas.microsoft.com/office/powerpoint/2010/main" id="1" dur="indefinite" restart="never" nodeType="tmRoot"/>
      </p:par>
    </p:tnLst>
  </p:timing>
  <p:hf hdr="0" dt="0"/>
  <p:txStyles>
    <p:titleStyle>
      <a:lvl1pPr algn="l" defTabSz="914400" rtl="0" eaLnBrk="1" latinLnBrk="0" hangingPunct="1">
        <a:spcBef>
          <a:spcPct val="0"/>
        </a:spcBef>
        <a:buNone/>
        <a:defRPr sz="1800" b="1" kern="1200">
          <a:solidFill>
            <a:srgbClr val="E31836"/>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rgbClr val="7F7F7F"/>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rgbClr val="7F7F7F"/>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Espace réservé du titre 1"/>
          <p:cNvSpPr>
            <a:spLocks noGrp="1"/>
          </p:cNvSpPr>
          <p:nvPr>
            <p:ph type="title"/>
          </p:nvPr>
        </p:nvSpPr>
        <p:spPr bwMode="auto">
          <a:xfrm>
            <a:off x="558800" y="373063"/>
            <a:ext cx="5311775"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fr-FR" smtClean="0"/>
              <a:t>CLIQUEZ POUR MODIFIER LE STYLE DU TITRE</a:t>
            </a:r>
            <a:endParaRPr lang="en-CA" smtClean="0"/>
          </a:p>
        </p:txBody>
      </p:sp>
      <p:sp>
        <p:nvSpPr>
          <p:cNvPr id="1027" name="Espace réservé du texte 2"/>
          <p:cNvSpPr>
            <a:spLocks noGrp="1"/>
          </p:cNvSpPr>
          <p:nvPr>
            <p:ph type="body" idx="1"/>
          </p:nvPr>
        </p:nvSpPr>
        <p:spPr bwMode="auto">
          <a:xfrm>
            <a:off x="558800" y="1517650"/>
            <a:ext cx="5311775" cy="489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p:txBody>
      </p:sp>
      <p:sp>
        <p:nvSpPr>
          <p:cNvPr id="5"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dirty="0">
                <a:solidFill>
                  <a:srgbClr val="000000">
                    <a:tint val="75000"/>
                  </a:srgbClr>
                </a:solidFill>
              </a:rPr>
              <a:t>CROP</a:t>
            </a:r>
          </a:p>
        </p:txBody>
      </p:sp>
      <p:sp>
        <p:nvSpPr>
          <p:cNvPr id="6"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0C7B244A-80AA-4673-A27D-0A019959D5E8}" type="slidenum">
              <a:rPr lang="en-CA">
                <a:solidFill>
                  <a:srgbClr val="000000">
                    <a:tint val="75000"/>
                  </a:srgbClr>
                </a:solidFill>
              </a:rPr>
              <a:pPr>
                <a:defRPr/>
              </a:pPr>
              <a:t>‹#›</a:t>
            </a:fld>
            <a:endParaRPr lang="en-CA" dirty="0">
              <a:solidFill>
                <a:srgbClr val="000000">
                  <a:tint val="75000"/>
                </a:srgbClr>
              </a:solidFill>
            </a:endParaRPr>
          </a:p>
        </p:txBody>
      </p:sp>
      <p:cxnSp>
        <p:nvCxnSpPr>
          <p:cNvPr id="8" name="Connecteur droit 7"/>
          <p:cNvCxnSpPr/>
          <p:nvPr/>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B1F76D0E-28C8-480E-A52F-B51E620BAE30}" type="datetime1">
              <a:rPr lang="fr-FR">
                <a:solidFill>
                  <a:srgbClr val="000000">
                    <a:tint val="75000"/>
                  </a:srgbClr>
                </a:solidFill>
              </a:rPr>
              <a:pPr>
                <a:defRPr/>
              </a:pPr>
              <a:t>17-08-03</a:t>
            </a:fld>
            <a:endParaRPr lang="en-CA" dirty="0">
              <a:solidFill>
                <a:srgbClr val="000000">
                  <a:tint val="75000"/>
                </a:srgbClr>
              </a:solidFill>
            </a:endParaRPr>
          </a:p>
        </p:txBody>
      </p:sp>
    </p:spTree>
    <p:extLst>
      <p:ext uri="{BB962C8B-B14F-4D97-AF65-F5344CB8AC3E}">
        <p14:creationId xmlns:p14="http://schemas.microsoft.com/office/powerpoint/2010/main" val="3766450648"/>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 id="2147483860" r:id="rId12"/>
    <p:sldLayoutId id="2147483861" r:id="rId13"/>
    <p:sldLayoutId id="2147483862" r:id="rId14"/>
    <p:sldLayoutId id="2147483863" r:id="rId15"/>
    <p:sldLayoutId id="2147483864" r:id="rId16"/>
    <p:sldLayoutId id="2147483865" r:id="rId17"/>
    <p:sldLayoutId id="2147483866" r:id="rId18"/>
    <p:sldLayoutId id="2147483867" r:id="rId19"/>
    <p:sldLayoutId id="2147483868" r:id="rId20"/>
    <p:sldLayoutId id="2147483869" r:id="rId21"/>
    <p:sldLayoutId id="2147483870" r:id="rId22"/>
    <p:sldLayoutId id="2147483871" r:id="rId23"/>
    <p:sldLayoutId id="2147483872" r:id="rId24"/>
    <p:sldLayoutId id="2147483873" r:id="rId25"/>
    <p:sldLayoutId id="2147483874" r:id="rId26"/>
    <p:sldLayoutId id="2147483875" r:id="rId27"/>
    <p:sldLayoutId id="2147483876" r:id="rId28"/>
    <p:sldLayoutId id="2147483877" r:id="rId29"/>
    <p:sldLayoutId id="2147483878" r:id="rId30"/>
    <p:sldLayoutId id="2147483879" r:id="rId31"/>
    <p:sldLayoutId id="2147483880" r:id="rId32"/>
    <p:sldLayoutId id="2147483881" r:id="rId33"/>
    <p:sldLayoutId id="2147483882" r:id="rId34"/>
    <p:sldLayoutId id="2147483883" r:id="rId35"/>
    <p:sldLayoutId id="2147483884" r:id="rId36"/>
  </p:sldLayoutIdLst>
  <p:timing>
    <p:tnLst>
      <p:par>
        <p:cTn xmlns:p14="http://schemas.microsoft.com/office/powerpoint/2010/main" id="1" dur="indefinite" restart="never" nodeType="tmRoot"/>
      </p:par>
    </p:tnLst>
  </p:timing>
  <p:hf hdr="0" dt="0"/>
  <p:txStyles>
    <p:titleStyle>
      <a:lvl1pPr algn="l" rtl="0" eaLnBrk="0" fontAlgn="base" hangingPunct="0">
        <a:spcBef>
          <a:spcPct val="0"/>
        </a:spcBef>
        <a:spcAft>
          <a:spcPct val="0"/>
        </a:spcAft>
        <a:defRPr b="1" kern="1200">
          <a:solidFill>
            <a:srgbClr val="00B0F0"/>
          </a:solidFill>
          <a:latin typeface="Arial" pitchFamily="34" charset="0"/>
          <a:ea typeface="+mj-ea"/>
          <a:cs typeface="Arial" pitchFamily="34" charset="0"/>
        </a:defRPr>
      </a:lvl1pPr>
      <a:lvl2pPr algn="l" rtl="0" eaLnBrk="0" fontAlgn="base" hangingPunct="0">
        <a:spcBef>
          <a:spcPct val="0"/>
        </a:spcBef>
        <a:spcAft>
          <a:spcPct val="0"/>
        </a:spcAft>
        <a:defRPr b="1">
          <a:solidFill>
            <a:srgbClr val="00B0F0"/>
          </a:solidFill>
          <a:latin typeface="Arial" charset="0"/>
          <a:cs typeface="Arial" charset="0"/>
        </a:defRPr>
      </a:lvl2pPr>
      <a:lvl3pPr algn="l" rtl="0" eaLnBrk="0" fontAlgn="base" hangingPunct="0">
        <a:spcBef>
          <a:spcPct val="0"/>
        </a:spcBef>
        <a:spcAft>
          <a:spcPct val="0"/>
        </a:spcAft>
        <a:defRPr b="1">
          <a:solidFill>
            <a:srgbClr val="00B0F0"/>
          </a:solidFill>
          <a:latin typeface="Arial" charset="0"/>
          <a:cs typeface="Arial" charset="0"/>
        </a:defRPr>
      </a:lvl3pPr>
      <a:lvl4pPr algn="l" rtl="0" eaLnBrk="0" fontAlgn="base" hangingPunct="0">
        <a:spcBef>
          <a:spcPct val="0"/>
        </a:spcBef>
        <a:spcAft>
          <a:spcPct val="0"/>
        </a:spcAft>
        <a:defRPr b="1">
          <a:solidFill>
            <a:srgbClr val="00B0F0"/>
          </a:solidFill>
          <a:latin typeface="Arial" charset="0"/>
          <a:cs typeface="Arial" charset="0"/>
        </a:defRPr>
      </a:lvl4pPr>
      <a:lvl5pPr algn="l" rtl="0" eaLnBrk="0" fontAlgn="base" hangingPunct="0">
        <a:spcBef>
          <a:spcPct val="0"/>
        </a:spcBef>
        <a:spcAft>
          <a:spcPct val="0"/>
        </a:spcAft>
        <a:defRPr b="1">
          <a:solidFill>
            <a:srgbClr val="00B0F0"/>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p:titleStyle>
    <p:bodyStyle>
      <a:lvl1pPr marL="342900" indent="-342900" algn="l" rtl="0" eaLnBrk="0" fontAlgn="base" hangingPunct="0">
        <a:spcBef>
          <a:spcPts val="1200"/>
        </a:spcBef>
        <a:spcAft>
          <a:spcPct val="0"/>
        </a:spcAft>
        <a:buClr>
          <a:schemeClr val="tx2"/>
        </a:buClr>
        <a:buFont typeface="Arial" charset="0"/>
        <a:defRPr sz="1600" b="1" kern="1200">
          <a:solidFill>
            <a:srgbClr val="7F7F7F"/>
          </a:solidFill>
          <a:latin typeface="Arial" pitchFamily="34" charset="0"/>
          <a:ea typeface="+mn-ea"/>
          <a:cs typeface="Arial" pitchFamily="34" charset="0"/>
        </a:defRPr>
      </a:lvl1pPr>
      <a:lvl2pPr marL="742950" indent="-285750" algn="l" rtl="0" eaLnBrk="0" fontAlgn="base" hangingPunct="0">
        <a:spcBef>
          <a:spcPts val="800"/>
        </a:spcBef>
        <a:spcAft>
          <a:spcPct val="0"/>
        </a:spcAft>
        <a:buClr>
          <a:schemeClr val="tx2"/>
        </a:buClr>
        <a:buFont typeface="Arial" charset="0"/>
        <a:defRPr sz="1600" kern="1200">
          <a:solidFill>
            <a:srgbClr val="7F7F7F"/>
          </a:solidFill>
          <a:latin typeface="Arial" pitchFamily="34" charset="0"/>
          <a:ea typeface="+mn-ea"/>
          <a:cs typeface="Arial" pitchFamily="34" charset="0"/>
        </a:defRPr>
      </a:lvl2pPr>
      <a:lvl3pPr marL="228600" indent="685800" algn="l" rtl="0" eaLnBrk="0" fontAlgn="base" hangingPunct="0">
        <a:spcBef>
          <a:spcPts val="1400"/>
        </a:spcBef>
        <a:spcAft>
          <a:spcPct val="0"/>
        </a:spcAft>
        <a:buClr>
          <a:schemeClr val="tx2"/>
        </a:buClr>
        <a:buFont typeface="Arial" charset="0"/>
        <a:defRPr sz="1600" b="1" kern="1200">
          <a:solidFill>
            <a:srgbClr val="7F7F7F"/>
          </a:solidFill>
          <a:latin typeface="Arial" pitchFamily="34" charset="0"/>
          <a:ea typeface="+mn-ea"/>
          <a:cs typeface="Arial" pitchFamily="34" charset="0"/>
        </a:defRPr>
      </a:lvl3pPr>
      <a:lvl4pPr marL="228600" indent="1143000" algn="l" rtl="0" eaLnBrk="0" fontAlgn="base" hangingPunct="0">
        <a:spcBef>
          <a:spcPts val="800"/>
        </a:spcBef>
        <a:spcAft>
          <a:spcPct val="0"/>
        </a:spcAft>
        <a:buClr>
          <a:schemeClr val="tx2"/>
        </a:buClr>
        <a:buFont typeface="Arial" charset="0"/>
        <a:defRPr sz="1600" kern="1200">
          <a:solidFill>
            <a:srgbClr val="7F7F7F"/>
          </a:solidFill>
          <a:latin typeface="Arial" pitchFamily="34" charset="0"/>
          <a:ea typeface="+mn-ea"/>
          <a:cs typeface="Arial" pitchFamily="34" charset="0"/>
        </a:defRPr>
      </a:lvl4pPr>
      <a:lvl5pPr marL="2057400" indent="-228600" algn="l" rtl="0" eaLnBrk="0" fontAlgn="base" hangingPunct="0">
        <a:spcBef>
          <a:spcPts val="12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en-CA" dirty="0" err="1" smtClean="0"/>
              <a:t>Cliquez</a:t>
            </a:r>
            <a:r>
              <a:rPr lang="en-CA" dirty="0" smtClean="0"/>
              <a:t> </a:t>
            </a:r>
            <a:r>
              <a:rPr lang="en-CA" dirty="0" err="1" smtClean="0"/>
              <a:t>ici</a:t>
            </a:r>
            <a:r>
              <a:rPr lang="en-CA" dirty="0" smtClean="0"/>
              <a:t> pour modifier le style du </a:t>
            </a:r>
            <a:r>
              <a:rPr lang="en-CA" dirty="0" err="1" smtClean="0"/>
              <a:t>texte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7F7F7F"/>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122462938"/>
      </p:ext>
    </p:extLst>
  </p:cSld>
  <p:clrMap bg1="lt1" tx1="dk1" bg2="lt2" tx2="dk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 id="2147483923" r:id="rId5"/>
    <p:sldLayoutId id="2147483924" r:id="rId6"/>
    <p:sldLayoutId id="2147483925" r:id="rId7"/>
    <p:sldLayoutId id="2147483926" r:id="rId8"/>
    <p:sldLayoutId id="2147483927" r:id="rId9"/>
    <p:sldLayoutId id="2147483928" r:id="rId10"/>
    <p:sldLayoutId id="2147483929" r:id="rId11"/>
    <p:sldLayoutId id="2147483930" r:id="rId12"/>
    <p:sldLayoutId id="2147483931" r:id="rId13"/>
    <p:sldLayoutId id="2147483932" r:id="rId14"/>
    <p:sldLayoutId id="2147483933" r:id="rId15"/>
    <p:sldLayoutId id="2147483934" r:id="rId16"/>
    <p:sldLayoutId id="2147483935" r:id="rId17"/>
    <p:sldLayoutId id="2147483936" r:id="rId18"/>
    <p:sldLayoutId id="2147483937" r:id="rId19"/>
    <p:sldLayoutId id="2147483938" r:id="rId20"/>
    <p:sldLayoutId id="2147483939" r:id="rId21"/>
    <p:sldLayoutId id="2147483940" r:id="rId22"/>
    <p:sldLayoutId id="2147483941" r:id="rId23"/>
    <p:sldLayoutId id="2147483942" r:id="rId24"/>
    <p:sldLayoutId id="2147483943" r:id="rId25"/>
    <p:sldLayoutId id="2147483944" r:id="rId26"/>
    <p:sldLayoutId id="2147483945" r:id="rId27"/>
    <p:sldLayoutId id="2147483946" r:id="rId28"/>
    <p:sldLayoutId id="2147483947" r:id="rId29"/>
    <p:sldLayoutId id="2147483948" r:id="rId30"/>
    <p:sldLayoutId id="2147483949" r:id="rId31"/>
    <p:sldLayoutId id="2147483950" r:id="rId32"/>
    <p:sldLayoutId id="2147483951" r:id="rId33"/>
    <p:sldLayoutId id="2147483952" r:id="rId34"/>
    <p:sldLayoutId id="2147483953" r:id="rId35"/>
    <p:sldLayoutId id="2147483954" r:id="rId36"/>
    <p:sldLayoutId id="2147483955" r:id="rId37"/>
    <p:sldLayoutId id="2147483956" r:id="rId38"/>
    <p:sldLayoutId id="2147483957" r:id="rId39"/>
    <p:sldLayoutId id="2147483958" r:id="rId40"/>
  </p:sldLayoutIdLst>
  <p:timing>
    <p:tnLst>
      <p:par>
        <p:cTn xmlns:p14="http://schemas.microsoft.com/office/powerpoint/2010/main" id="1" dur="indefinite" restart="never" nodeType="tmRoot"/>
      </p:par>
    </p:tnLst>
  </p:timing>
  <p:hf hdr="0" dt="0"/>
  <p:txStyles>
    <p:titleStyle>
      <a:lvl1pPr algn="l" defTabSz="914400" rtl="0" eaLnBrk="1" latinLnBrk="0" hangingPunct="1">
        <a:spcBef>
          <a:spcPct val="0"/>
        </a:spcBef>
        <a:buNone/>
        <a:defRPr sz="1800" b="1" kern="1200" baseline="0">
          <a:solidFill>
            <a:srgbClr val="B5CC22"/>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rgbClr val="7F7F7F"/>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rgbClr val="7F7F7F"/>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3683686190"/>
      </p:ext>
    </p:extLst>
  </p:cSld>
  <p:clrMap bg1="lt1" tx1="dk1" bg2="lt2" tx2="dk2" accent1="accent1" accent2="accent2" accent3="accent3" accent4="accent4" accent5="accent5" accent6="accent6" hlink="hlink" folHlink="folHlink"/>
  <p:sldLayoutIdLst>
    <p:sldLayoutId id="2147483960" r:id="rId1"/>
    <p:sldLayoutId id="2147483961" r:id="rId2"/>
    <p:sldLayoutId id="2147483962" r:id="rId3"/>
    <p:sldLayoutId id="2147483963" r:id="rId4"/>
    <p:sldLayoutId id="2147483964" r:id="rId5"/>
    <p:sldLayoutId id="2147483965" r:id="rId6"/>
    <p:sldLayoutId id="2147483966" r:id="rId7"/>
    <p:sldLayoutId id="2147483967" r:id="rId8"/>
    <p:sldLayoutId id="2147483968" r:id="rId9"/>
    <p:sldLayoutId id="2147483969" r:id="rId10"/>
    <p:sldLayoutId id="2147483970" r:id="rId11"/>
    <p:sldLayoutId id="2147483971" r:id="rId12"/>
    <p:sldLayoutId id="2147483972" r:id="rId13"/>
    <p:sldLayoutId id="2147483973" r:id="rId14"/>
    <p:sldLayoutId id="2147483974" r:id="rId15"/>
    <p:sldLayoutId id="2147483975" r:id="rId16"/>
    <p:sldLayoutId id="2147483976" r:id="rId17"/>
    <p:sldLayoutId id="2147483977" r:id="rId18"/>
    <p:sldLayoutId id="2147483978" r:id="rId19"/>
    <p:sldLayoutId id="2147483979" r:id="rId20"/>
    <p:sldLayoutId id="2147483980" r:id="rId21"/>
    <p:sldLayoutId id="2147483981" r:id="rId22"/>
    <p:sldLayoutId id="2147483982" r:id="rId23"/>
    <p:sldLayoutId id="2147483983" r:id="rId24"/>
    <p:sldLayoutId id="2147483984" r:id="rId25"/>
    <p:sldLayoutId id="2147483985" r:id="rId26"/>
    <p:sldLayoutId id="2147483986" r:id="rId27"/>
    <p:sldLayoutId id="2147483987" r:id="rId28"/>
    <p:sldLayoutId id="2147483988" r:id="rId29"/>
    <p:sldLayoutId id="2147483989" r:id="rId30"/>
    <p:sldLayoutId id="2147483990" r:id="rId31"/>
    <p:sldLayoutId id="2147483991" r:id="rId32"/>
    <p:sldLayoutId id="2147483992" r:id="rId33"/>
    <p:sldLayoutId id="2147483993" r:id="rId34"/>
    <p:sldLayoutId id="2147483994" r:id="rId35"/>
    <p:sldLayoutId id="2147483995" r:id="rId36"/>
    <p:sldLayoutId id="2147483996" r:id="rId37"/>
    <p:sldLayoutId id="2147483997" r:id="rId38"/>
    <p:sldLayoutId id="2147483998" r:id="rId39"/>
    <p:sldLayoutId id="2147483999" r:id="rId40"/>
    <p:sldLayoutId id="2147484000" r:id="rId41"/>
    <p:sldLayoutId id="2147484001" r:id="rId42"/>
    <p:sldLayoutId id="2147484002" r:id="rId43"/>
    <p:sldLayoutId id="2147484003" r:id="rId44"/>
    <p:sldLayoutId id="2147484004" r:id="rId45"/>
    <p:sldLayoutId id="2147484005" r:id="rId46"/>
    <p:sldLayoutId id="2147484006" r:id="rId47"/>
    <p:sldLayoutId id="2147484007" r:id="rId48"/>
    <p:sldLayoutId id="2147484008" r:id="rId49"/>
    <p:sldLayoutId id="2147484009" r:id="rId50"/>
    <p:sldLayoutId id="2147484010" r:id="rId51"/>
    <p:sldLayoutId id="2147484011" r:id="rId52"/>
    <p:sldLayoutId id="2147484012" r:id="rId53"/>
    <p:sldLayoutId id="2147484013" r:id="rId54"/>
    <p:sldLayoutId id="2147484014" r:id="rId55"/>
    <p:sldLayoutId id="2147484015" r:id="rId56"/>
    <p:sldLayoutId id="2147484016" r:id="rId57"/>
    <p:sldLayoutId id="2147484017" r:id="rId58"/>
    <p:sldLayoutId id="2147484018" r:id="rId59"/>
    <p:sldLayoutId id="2147484019" r:id="rId60"/>
    <p:sldLayoutId id="2147484020" r:id="rId61"/>
    <p:sldLayoutId id="2147484021" r:id="rId62"/>
    <p:sldLayoutId id="2147484022" r:id="rId63"/>
    <p:sldLayoutId id="2147484023" r:id="rId64"/>
    <p:sldLayoutId id="2147484024" r:id="rId65"/>
    <p:sldLayoutId id="2147484025" r:id="rId66"/>
    <p:sldLayoutId id="2147484026" r:id="rId67"/>
    <p:sldLayoutId id="2147484027" r:id="rId68"/>
    <p:sldLayoutId id="2147484028" r:id="rId69"/>
    <p:sldLayoutId id="2147484029" r:id="rId70"/>
    <p:sldLayoutId id="2147484030" r:id="rId71"/>
    <p:sldLayoutId id="2147484031" r:id="rId72"/>
    <p:sldLayoutId id="2147484032" r:id="rId73"/>
    <p:sldLayoutId id="2147484033" r:id="rId74"/>
    <p:sldLayoutId id="2147484034" r:id="rId75"/>
    <p:sldLayoutId id="2147484035" r:id="rId76"/>
    <p:sldLayoutId id="2147484036" r:id="rId77"/>
    <p:sldLayoutId id="2147484037" r:id="rId78"/>
    <p:sldLayoutId id="2147484038" r:id="rId79"/>
    <p:sldLayoutId id="2147484039" r:id="rId80"/>
    <p:sldLayoutId id="2147484040" r:id="rId81"/>
    <p:sldLayoutId id="2147484041" r:id="rId82"/>
    <p:sldLayoutId id="2147484042" r:id="rId83"/>
    <p:sldLayoutId id="2147484043" r:id="rId84"/>
    <p:sldLayoutId id="2147484044" r:id="rId85"/>
    <p:sldLayoutId id="2147484045" r:id="rId86"/>
    <p:sldLayoutId id="2147484046" r:id="rId87"/>
    <p:sldLayoutId id="2147484047" r:id="rId88"/>
    <p:sldLayoutId id="2147484048" r:id="rId89"/>
    <p:sldLayoutId id="2147484049" r:id="rId90"/>
    <p:sldLayoutId id="2147484050" r:id="rId91"/>
    <p:sldLayoutId id="2147484051" r:id="rId92"/>
    <p:sldLayoutId id="2147484052" r:id="rId93"/>
    <p:sldLayoutId id="2147484053" r:id="rId94"/>
    <p:sldLayoutId id="2147484054" r:id="rId95"/>
    <p:sldLayoutId id="2147484055" r:id="rId96"/>
    <p:sldLayoutId id="2147484056" r:id="rId97"/>
    <p:sldLayoutId id="2147484057" r:id="rId98"/>
    <p:sldLayoutId id="2147484058" r:id="rId99"/>
    <p:sldLayoutId id="2147484059" r:id="rId100"/>
    <p:sldLayoutId id="2147484060" r:id="rId101"/>
    <p:sldLayoutId id="2147484061" r:id="rId102"/>
    <p:sldLayoutId id="2147484062" r:id="rId103"/>
    <p:sldLayoutId id="2147484063" r:id="rId104"/>
    <p:sldLayoutId id="2147484064" r:id="rId105"/>
    <p:sldLayoutId id="2147484065" r:id="rId106"/>
    <p:sldLayoutId id="2147484066" r:id="rId107"/>
    <p:sldLayoutId id="2147484067" r:id="rId108"/>
    <p:sldLayoutId id="2147484068" r:id="rId109"/>
    <p:sldLayoutId id="2147484069" r:id="rId110"/>
    <p:sldLayoutId id="2147484070" r:id="rId111"/>
    <p:sldLayoutId id="2147484071" r:id="rId112"/>
    <p:sldLayoutId id="2147484072" r:id="rId113"/>
    <p:sldLayoutId id="2147484073" r:id="rId114"/>
    <p:sldLayoutId id="2147484074" r:id="rId115"/>
    <p:sldLayoutId id="2147484075" r:id="rId116"/>
    <p:sldLayoutId id="2147484076" r:id="rId117"/>
    <p:sldLayoutId id="2147484077" r:id="rId118"/>
    <p:sldLayoutId id="2147484078" r:id="rId119"/>
    <p:sldLayoutId id="2147484079" r:id="rId120"/>
    <p:sldLayoutId id="2147484080" r:id="rId121"/>
    <p:sldLayoutId id="2147484081" r:id="rId122"/>
    <p:sldLayoutId id="2147484082" r:id="rId123"/>
    <p:sldLayoutId id="2147484083" r:id="rId124"/>
    <p:sldLayoutId id="2147484084" r:id="rId125"/>
    <p:sldLayoutId id="2147484085" r:id="rId126"/>
    <p:sldLayoutId id="2147484086" r:id="rId127"/>
    <p:sldLayoutId id="2147484087" r:id="rId128"/>
    <p:sldLayoutId id="2147484088" r:id="rId129"/>
    <p:sldLayoutId id="2147484089" r:id="rId130"/>
    <p:sldLayoutId id="2147484090" r:id="rId131"/>
    <p:sldLayoutId id="2147484091" r:id="rId132"/>
    <p:sldLayoutId id="2147484092" r:id="rId133"/>
    <p:sldLayoutId id="2147484093" r:id="rId134"/>
    <p:sldLayoutId id="2147484094" r:id="rId135"/>
    <p:sldLayoutId id="2147484095" r:id="rId136"/>
    <p:sldLayoutId id="2147484096" r:id="rId137"/>
    <p:sldLayoutId id="2147484097" r:id="rId138"/>
    <p:sldLayoutId id="2147484098" r:id="rId139"/>
    <p:sldLayoutId id="2147484099" r:id="rId140"/>
    <p:sldLayoutId id="2147484100" r:id="rId141"/>
    <p:sldLayoutId id="2147484101" r:id="rId142"/>
    <p:sldLayoutId id="2147484102" r:id="rId143"/>
    <p:sldLayoutId id="2147484103" r:id="rId144"/>
    <p:sldLayoutId id="2147484104" r:id="rId145"/>
    <p:sldLayoutId id="2147484105" r:id="rId146"/>
    <p:sldLayoutId id="2147484106" r:id="rId147"/>
    <p:sldLayoutId id="2147484107" r:id="rId148"/>
    <p:sldLayoutId id="2147484108" r:id="rId149"/>
    <p:sldLayoutId id="2147484109" r:id="rId150"/>
    <p:sldLayoutId id="2147484110" r:id="rId151"/>
    <p:sldLayoutId id="2147484111" r:id="rId152"/>
    <p:sldLayoutId id="2147484112" r:id="rId153"/>
    <p:sldLayoutId id="2147484113" r:id="rId154"/>
    <p:sldLayoutId id="2147484114" r:id="rId155"/>
    <p:sldLayoutId id="2147484115" r:id="rId156"/>
    <p:sldLayoutId id="2147484116" r:id="rId157"/>
    <p:sldLayoutId id="2147484117" r:id="rId158"/>
    <p:sldLayoutId id="2147484118" r:id="rId159"/>
    <p:sldLayoutId id="2147484119" r:id="rId160"/>
    <p:sldLayoutId id="2147484120" r:id="rId161"/>
  </p:sldLayoutIdLst>
  <p:timing>
    <p:tnLst>
      <p:par>
        <p:cTn xmlns:p14="http://schemas.microsoft.com/office/powerpoint/2010/main" id="1" dur="indefinite" restart="never" nodeType="tmRoot"/>
      </p:par>
    </p:tnLst>
  </p:timing>
  <p:hf hdr="0" dt="0"/>
  <p:txStyles>
    <p:titleStyle>
      <a:lvl1pPr algn="l" defTabSz="914400" rtl="0" eaLnBrk="1" latinLnBrk="0" hangingPunct="1">
        <a:spcBef>
          <a:spcPct val="0"/>
        </a:spcBef>
        <a:buNone/>
        <a:defRPr sz="1800" b="1" kern="1200">
          <a:solidFill>
            <a:schemeClr val="tx2"/>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Espace réservé du titre 1"/>
          <p:cNvSpPr>
            <a:spLocks noGrp="1"/>
          </p:cNvSpPr>
          <p:nvPr>
            <p:ph type="title"/>
          </p:nvPr>
        </p:nvSpPr>
        <p:spPr bwMode="auto">
          <a:xfrm>
            <a:off x="558800" y="373063"/>
            <a:ext cx="5311775" cy="1008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fr-FR" smtClean="0"/>
              <a:t>CLIQUEZ POUR MODIFIER LE STYLE DU TITRE</a:t>
            </a:r>
            <a:endParaRPr lang="en-CA" smtClean="0"/>
          </a:p>
        </p:txBody>
      </p:sp>
      <p:sp>
        <p:nvSpPr>
          <p:cNvPr id="1027" name="Espace réservé du texte 2"/>
          <p:cNvSpPr>
            <a:spLocks noGrp="1"/>
          </p:cNvSpPr>
          <p:nvPr>
            <p:ph type="body" idx="1"/>
          </p:nvPr>
        </p:nvSpPr>
        <p:spPr bwMode="auto">
          <a:xfrm>
            <a:off x="558800" y="1517650"/>
            <a:ext cx="5311775" cy="489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p:txBody>
      </p:sp>
      <p:sp>
        <p:nvSpPr>
          <p:cNvPr id="5"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2B9BEA6F-F6F6-4B2A-AE69-C458F4E0138E}" type="slidenum">
              <a:rPr lang="en-CA">
                <a:solidFill>
                  <a:srgbClr val="000000">
                    <a:tint val="75000"/>
                  </a:srgbClr>
                </a:solidFill>
              </a:rPr>
              <a:pPr>
                <a:defRPr/>
              </a:pPr>
              <a:t>‹#›</a:t>
            </a:fld>
            <a:endParaRPr lang="en-CA" dirty="0">
              <a:solidFill>
                <a:srgbClr val="000000">
                  <a:tint val="75000"/>
                </a:srgbClr>
              </a:solidFill>
            </a:endParaRPr>
          </a:p>
        </p:txBody>
      </p:sp>
      <p:cxnSp>
        <p:nvCxnSpPr>
          <p:cNvPr id="8" name="Connecteur droit 7"/>
          <p:cNvCxnSpPr/>
          <p:nvPr/>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E69CD658-DFFC-4FA3-B780-C5CAF987BA2D}" type="datetime1">
              <a:rPr lang="fr-FR">
                <a:solidFill>
                  <a:srgbClr val="000000">
                    <a:tint val="75000"/>
                  </a:srgbClr>
                </a:solidFill>
              </a:rPr>
              <a:pPr>
                <a:defRPr/>
              </a:pPr>
              <a:t>17-08-03</a:t>
            </a:fld>
            <a:endParaRPr lang="en-CA">
              <a:solidFill>
                <a:srgbClr val="000000">
                  <a:tint val="75000"/>
                </a:srgbClr>
              </a:solidFill>
            </a:endParaRPr>
          </a:p>
        </p:txBody>
      </p:sp>
    </p:spTree>
    <p:extLst>
      <p:ext uri="{BB962C8B-B14F-4D97-AF65-F5344CB8AC3E}">
        <p14:creationId xmlns:p14="http://schemas.microsoft.com/office/powerpoint/2010/main" val="3343128846"/>
      </p:ext>
    </p:extLst>
  </p:cSld>
  <p:clrMap bg1="lt1" tx1="dk1" bg2="lt2" tx2="dk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 id="2147484133" r:id="rId12"/>
    <p:sldLayoutId id="2147484134" r:id="rId13"/>
    <p:sldLayoutId id="2147484135" r:id="rId14"/>
    <p:sldLayoutId id="2147484136" r:id="rId15"/>
    <p:sldLayoutId id="2147484137" r:id="rId16"/>
    <p:sldLayoutId id="2147484138" r:id="rId17"/>
    <p:sldLayoutId id="2147484139" r:id="rId18"/>
    <p:sldLayoutId id="2147484140" r:id="rId19"/>
    <p:sldLayoutId id="2147484141" r:id="rId20"/>
    <p:sldLayoutId id="2147484142" r:id="rId21"/>
    <p:sldLayoutId id="2147484143" r:id="rId22"/>
    <p:sldLayoutId id="2147484144" r:id="rId23"/>
    <p:sldLayoutId id="2147484145" r:id="rId24"/>
    <p:sldLayoutId id="2147484146" r:id="rId25"/>
    <p:sldLayoutId id="2147484147" r:id="rId26"/>
    <p:sldLayoutId id="2147484148" r:id="rId27"/>
    <p:sldLayoutId id="2147484149" r:id="rId28"/>
    <p:sldLayoutId id="2147484150" r:id="rId29"/>
    <p:sldLayoutId id="2147484151" r:id="rId30"/>
    <p:sldLayoutId id="2147484152" r:id="rId31"/>
    <p:sldLayoutId id="2147484153" r:id="rId32"/>
    <p:sldLayoutId id="2147484154" r:id="rId33"/>
    <p:sldLayoutId id="2147484155" r:id="rId34"/>
    <p:sldLayoutId id="2147484156" r:id="rId35"/>
    <p:sldLayoutId id="2147484157" r:id="rId36"/>
    <p:sldLayoutId id="2147484158" r:id="rId37"/>
    <p:sldLayoutId id="2147484159" r:id="rId38"/>
    <p:sldLayoutId id="2147484160" r:id="rId39"/>
    <p:sldLayoutId id="2147484161" r:id="rId40"/>
    <p:sldLayoutId id="2147484162" r:id="rId41"/>
    <p:sldLayoutId id="2147484163" r:id="rId42"/>
  </p:sldLayoutIdLst>
  <p:timing>
    <p:tnLst>
      <p:par>
        <p:cTn xmlns:p14="http://schemas.microsoft.com/office/powerpoint/2010/main" id="1" dur="indefinite" restart="never" nodeType="tmRoot"/>
      </p:par>
    </p:tnLst>
  </p:timing>
  <p:hf hdr="0" dt="0"/>
  <p:txStyles>
    <p:title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p:titleStyle>
    <p:bodyStyle>
      <a:lvl1pPr marL="342900" indent="-342900" algn="l" rtl="0" eaLnBrk="0" fontAlgn="base" hangingPunct="0">
        <a:spcBef>
          <a:spcPts val="1200"/>
        </a:spcBef>
        <a:spcAft>
          <a:spcPct val="0"/>
        </a:spcAft>
        <a:buClr>
          <a:schemeClr val="tx2"/>
        </a:buClr>
        <a:buFont typeface="Arial" charset="0"/>
        <a:defRPr sz="1600" b="1" kern="1200">
          <a:solidFill>
            <a:schemeClr val="bg2"/>
          </a:solidFill>
          <a:latin typeface="Arial" pitchFamily="34" charset="0"/>
          <a:ea typeface="+mn-ea"/>
          <a:cs typeface="Arial" pitchFamily="34" charset="0"/>
        </a:defRPr>
      </a:lvl1pPr>
      <a:lvl2pPr marL="742950" indent="-285750" algn="l" rtl="0" eaLnBrk="0" fontAlgn="base" hangingPunct="0">
        <a:spcBef>
          <a:spcPts val="8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2pPr>
      <a:lvl3pPr marL="228600" indent="685800" algn="l" rtl="0" eaLnBrk="0" fontAlgn="base" hangingPunct="0">
        <a:spcBef>
          <a:spcPts val="1400"/>
        </a:spcBef>
        <a:spcAft>
          <a:spcPct val="0"/>
        </a:spcAft>
        <a:buClr>
          <a:schemeClr val="tx2"/>
        </a:buClr>
        <a:buFont typeface="Arial" charset="0"/>
        <a:defRPr sz="1600" b="1" kern="1200">
          <a:solidFill>
            <a:schemeClr val="bg2"/>
          </a:solidFill>
          <a:latin typeface="Arial" pitchFamily="34" charset="0"/>
          <a:ea typeface="+mn-ea"/>
          <a:cs typeface="Arial" pitchFamily="34" charset="0"/>
        </a:defRPr>
      </a:lvl3pPr>
      <a:lvl4pPr marL="228600" indent="1143000" algn="l" rtl="0" eaLnBrk="0" fontAlgn="base" hangingPunct="0">
        <a:spcBef>
          <a:spcPts val="8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4pPr>
      <a:lvl5pPr marL="2057400" indent="-228600" algn="l" rtl="0" eaLnBrk="0" fontAlgn="base" hangingPunct="0">
        <a:spcBef>
          <a:spcPts val="12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7F7F7F"/>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DFCB8B95-51E8-459B-952B-B3E504C6B567}" type="datetime1">
              <a:rPr lang="fr-FR" smtClean="0">
                <a:solidFill>
                  <a:srgbClr val="000000">
                    <a:tint val="75000"/>
                  </a:srgbClr>
                </a:solidFill>
              </a:rPr>
              <a:pPr/>
              <a:t>17-08-03</a:t>
            </a:fld>
            <a:endParaRPr lang="en-CA">
              <a:solidFill>
                <a:srgbClr val="000000">
                  <a:tint val="75000"/>
                </a:srgbClr>
              </a:solidFill>
            </a:endParaRPr>
          </a:p>
        </p:txBody>
      </p:sp>
    </p:spTree>
    <p:extLst>
      <p:ext uri="{BB962C8B-B14F-4D97-AF65-F5344CB8AC3E}">
        <p14:creationId xmlns:p14="http://schemas.microsoft.com/office/powerpoint/2010/main" val="3151478169"/>
      </p:ext>
    </p:extLst>
  </p:cSld>
  <p:clrMap bg1="lt1" tx1="dk1" bg2="lt2" tx2="dk2" accent1="accent1" accent2="accent2" accent3="accent3" accent4="accent4" accent5="accent5" accent6="accent6" hlink="hlink" folHlink="folHlink"/>
  <p:sldLayoutIdLst>
    <p:sldLayoutId id="2147484165" r:id="rId1"/>
    <p:sldLayoutId id="2147484166" r:id="rId2"/>
    <p:sldLayoutId id="2147484167" r:id="rId3"/>
    <p:sldLayoutId id="2147484168" r:id="rId4"/>
    <p:sldLayoutId id="2147484169" r:id="rId5"/>
    <p:sldLayoutId id="2147484170" r:id="rId6"/>
    <p:sldLayoutId id="2147484171" r:id="rId7"/>
    <p:sldLayoutId id="2147484172" r:id="rId8"/>
    <p:sldLayoutId id="2147484173" r:id="rId9"/>
    <p:sldLayoutId id="2147484174" r:id="rId10"/>
    <p:sldLayoutId id="2147484175" r:id="rId11"/>
    <p:sldLayoutId id="2147484176" r:id="rId12"/>
    <p:sldLayoutId id="2147484177" r:id="rId13"/>
    <p:sldLayoutId id="2147484178" r:id="rId14"/>
    <p:sldLayoutId id="2147484179" r:id="rId15"/>
    <p:sldLayoutId id="2147484180" r:id="rId16"/>
    <p:sldLayoutId id="2147484181" r:id="rId17"/>
    <p:sldLayoutId id="2147484182" r:id="rId18"/>
    <p:sldLayoutId id="2147484183" r:id="rId19"/>
    <p:sldLayoutId id="2147484184" r:id="rId20"/>
    <p:sldLayoutId id="2147484185" r:id="rId21"/>
    <p:sldLayoutId id="2147484186" r:id="rId22"/>
    <p:sldLayoutId id="2147484187" r:id="rId23"/>
    <p:sldLayoutId id="2147484188" r:id="rId24"/>
    <p:sldLayoutId id="2147484189" r:id="rId25"/>
    <p:sldLayoutId id="2147484190" r:id="rId26"/>
    <p:sldLayoutId id="2147484191" r:id="rId27"/>
    <p:sldLayoutId id="2147484192" r:id="rId28"/>
    <p:sldLayoutId id="2147484193" r:id="rId29"/>
    <p:sldLayoutId id="2147484194" r:id="rId30"/>
  </p:sldLayoutIdLst>
  <p:timing>
    <p:tnLst>
      <p:par>
        <p:cTn xmlns:p14="http://schemas.microsoft.com/office/powerpoint/2010/main" id="1" dur="indefinite" restart="never" nodeType="tmRoot"/>
      </p:par>
    </p:tnLst>
  </p:timing>
  <p:hf hdr="0" ftr="0" dt="0"/>
  <p:txStyles>
    <p:titleStyle>
      <a:lvl1pPr algn="l" defTabSz="914400" rtl="0" eaLnBrk="1" latinLnBrk="0" hangingPunct="1">
        <a:spcBef>
          <a:spcPct val="0"/>
        </a:spcBef>
        <a:buNone/>
        <a:defRPr sz="1800" b="1" kern="1200">
          <a:solidFill>
            <a:srgbClr val="E31836"/>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rgbClr val="7F7F7F"/>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rgbClr val="7F7F7F"/>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80.xml"/><Relationship Id="rId2" Type="http://schemas.openxmlformats.org/officeDocument/2006/relationships/image" Target="../media/image15.jpg"/><Relationship Id="rId3" Type="http://schemas.openxmlformats.org/officeDocument/2006/relationships/image" Target="../media/image16.jpeg"/></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455.xml"/><Relationship Id="rId4" Type="http://schemas.openxmlformats.org/officeDocument/2006/relationships/image" Target="../media/image18.jpeg"/><Relationship Id="rId1" Type="http://schemas.openxmlformats.org/officeDocument/2006/relationships/tags" Target="../tags/tag33.xml"/><Relationship Id="rId2" Type="http://schemas.openxmlformats.org/officeDocument/2006/relationships/tags" Target="../tags/tag34.xml"/></Relationships>
</file>

<file path=ppt/slides/_rels/slide100.xml.rels><?xml version="1.0" encoding="UTF-8" standalone="yes"?>
<Relationships xmlns="http://schemas.openxmlformats.org/package/2006/relationships"><Relationship Id="rId3" Type="http://schemas.openxmlformats.org/officeDocument/2006/relationships/tags" Target="../tags/tag495.xml"/><Relationship Id="rId4" Type="http://schemas.openxmlformats.org/officeDocument/2006/relationships/tags" Target="../tags/tag496.xml"/><Relationship Id="rId5" Type="http://schemas.openxmlformats.org/officeDocument/2006/relationships/tags" Target="../tags/tag497.xml"/><Relationship Id="rId6" Type="http://schemas.openxmlformats.org/officeDocument/2006/relationships/slideLayout" Target="../slideLayouts/slideLayout151.xml"/><Relationship Id="rId1" Type="http://schemas.openxmlformats.org/officeDocument/2006/relationships/tags" Target="../tags/tag493.xml"/><Relationship Id="rId2" Type="http://schemas.openxmlformats.org/officeDocument/2006/relationships/tags" Target="../tags/tag494.xml"/></Relationships>
</file>

<file path=ppt/slides/_rels/slide101.xml.rels><?xml version="1.0" encoding="UTF-8" standalone="yes"?>
<Relationships xmlns="http://schemas.openxmlformats.org/package/2006/relationships"><Relationship Id="rId3" Type="http://schemas.openxmlformats.org/officeDocument/2006/relationships/tags" Target="../tags/tag500.xml"/><Relationship Id="rId4" Type="http://schemas.openxmlformats.org/officeDocument/2006/relationships/tags" Target="../tags/tag501.xml"/><Relationship Id="rId5" Type="http://schemas.openxmlformats.org/officeDocument/2006/relationships/tags" Target="../tags/tag502.xml"/><Relationship Id="rId6" Type="http://schemas.openxmlformats.org/officeDocument/2006/relationships/tags" Target="../tags/tag503.xml"/><Relationship Id="rId7" Type="http://schemas.openxmlformats.org/officeDocument/2006/relationships/slideLayout" Target="../slideLayouts/slideLayout5.xml"/><Relationship Id="rId8" Type="http://schemas.openxmlformats.org/officeDocument/2006/relationships/notesSlide" Target="../notesSlides/notesSlide19.xml"/><Relationship Id="rId9" Type="http://schemas.openxmlformats.org/officeDocument/2006/relationships/chart" Target="../charts/chart22.xml"/><Relationship Id="rId10" Type="http://schemas.openxmlformats.org/officeDocument/2006/relationships/chart" Target="../charts/chart23.xml"/><Relationship Id="rId1" Type="http://schemas.openxmlformats.org/officeDocument/2006/relationships/tags" Target="../tags/tag498.xml"/><Relationship Id="rId2" Type="http://schemas.openxmlformats.org/officeDocument/2006/relationships/tags" Target="../tags/tag499.xml"/></Relationships>
</file>

<file path=ppt/slides/_rels/slide102.xml.rels><?xml version="1.0" encoding="UTF-8" standalone="yes"?>
<Relationships xmlns="http://schemas.openxmlformats.org/package/2006/relationships"><Relationship Id="rId3" Type="http://schemas.openxmlformats.org/officeDocument/2006/relationships/tags" Target="../tags/tag506.xml"/><Relationship Id="rId4" Type="http://schemas.openxmlformats.org/officeDocument/2006/relationships/tags" Target="../tags/tag507.xml"/><Relationship Id="rId5" Type="http://schemas.openxmlformats.org/officeDocument/2006/relationships/tags" Target="../tags/tag508.xml"/><Relationship Id="rId6" Type="http://schemas.openxmlformats.org/officeDocument/2006/relationships/tags" Target="../tags/tag509.xml"/><Relationship Id="rId7" Type="http://schemas.openxmlformats.org/officeDocument/2006/relationships/slideLayout" Target="../slideLayouts/slideLayout151.xml"/><Relationship Id="rId1" Type="http://schemas.openxmlformats.org/officeDocument/2006/relationships/tags" Target="../tags/tag504.xml"/><Relationship Id="rId2" Type="http://schemas.openxmlformats.org/officeDocument/2006/relationships/tags" Target="../tags/tag505.xml"/></Relationships>
</file>

<file path=ppt/slides/_rels/slide103.xml.rels><?xml version="1.0" encoding="UTF-8" standalone="yes"?>
<Relationships xmlns="http://schemas.openxmlformats.org/package/2006/relationships"><Relationship Id="rId3" Type="http://schemas.openxmlformats.org/officeDocument/2006/relationships/tags" Target="../tags/tag512.xml"/><Relationship Id="rId4" Type="http://schemas.openxmlformats.org/officeDocument/2006/relationships/tags" Target="../tags/tag513.xml"/><Relationship Id="rId5" Type="http://schemas.openxmlformats.org/officeDocument/2006/relationships/tags" Target="../tags/tag514.xml"/><Relationship Id="rId6" Type="http://schemas.openxmlformats.org/officeDocument/2006/relationships/tags" Target="../tags/tag515.xml"/><Relationship Id="rId7" Type="http://schemas.openxmlformats.org/officeDocument/2006/relationships/slideLayout" Target="../slideLayouts/slideLayout151.xml"/><Relationship Id="rId1" Type="http://schemas.openxmlformats.org/officeDocument/2006/relationships/tags" Target="../tags/tag510.xml"/><Relationship Id="rId2" Type="http://schemas.openxmlformats.org/officeDocument/2006/relationships/tags" Target="../tags/tag511.xml"/></Relationships>
</file>

<file path=ppt/slides/_rels/slide104.xml.rels><?xml version="1.0" encoding="UTF-8" standalone="yes"?>
<Relationships xmlns="http://schemas.openxmlformats.org/package/2006/relationships"><Relationship Id="rId3" Type="http://schemas.openxmlformats.org/officeDocument/2006/relationships/tags" Target="../tags/tag518.xml"/><Relationship Id="rId4" Type="http://schemas.openxmlformats.org/officeDocument/2006/relationships/tags" Target="../tags/tag519.xml"/><Relationship Id="rId5" Type="http://schemas.openxmlformats.org/officeDocument/2006/relationships/tags" Target="../tags/tag520.xml"/><Relationship Id="rId6" Type="http://schemas.openxmlformats.org/officeDocument/2006/relationships/tags" Target="../tags/tag521.xml"/><Relationship Id="rId7" Type="http://schemas.openxmlformats.org/officeDocument/2006/relationships/slideLayout" Target="../slideLayouts/slideLayout151.xml"/><Relationship Id="rId1" Type="http://schemas.openxmlformats.org/officeDocument/2006/relationships/tags" Target="../tags/tag516.xml"/><Relationship Id="rId2" Type="http://schemas.openxmlformats.org/officeDocument/2006/relationships/tags" Target="../tags/tag517.xml"/></Relationships>
</file>

<file path=ppt/slides/_rels/slide105.xml.rels><?xml version="1.0" encoding="UTF-8" standalone="yes"?>
<Relationships xmlns="http://schemas.openxmlformats.org/package/2006/relationships"><Relationship Id="rId3" Type="http://schemas.openxmlformats.org/officeDocument/2006/relationships/tags" Target="../tags/tag524.xml"/><Relationship Id="rId4" Type="http://schemas.openxmlformats.org/officeDocument/2006/relationships/tags" Target="../tags/tag525.xml"/><Relationship Id="rId5" Type="http://schemas.openxmlformats.org/officeDocument/2006/relationships/tags" Target="../tags/tag526.xml"/><Relationship Id="rId6" Type="http://schemas.openxmlformats.org/officeDocument/2006/relationships/tags" Target="../tags/tag527.xml"/><Relationship Id="rId7" Type="http://schemas.openxmlformats.org/officeDocument/2006/relationships/slideLayout" Target="../slideLayouts/slideLayout151.xml"/><Relationship Id="rId1" Type="http://schemas.openxmlformats.org/officeDocument/2006/relationships/tags" Target="../tags/tag522.xml"/><Relationship Id="rId2" Type="http://schemas.openxmlformats.org/officeDocument/2006/relationships/tags" Target="../tags/tag523.xml"/></Relationships>
</file>

<file path=ppt/slides/_rels/slide106.xml.rels><?xml version="1.0" encoding="UTF-8" standalone="yes"?>
<Relationships xmlns="http://schemas.openxmlformats.org/package/2006/relationships"><Relationship Id="rId3" Type="http://schemas.openxmlformats.org/officeDocument/2006/relationships/tags" Target="../tags/tag530.xml"/><Relationship Id="rId4" Type="http://schemas.openxmlformats.org/officeDocument/2006/relationships/tags" Target="../tags/tag531.xml"/><Relationship Id="rId5" Type="http://schemas.openxmlformats.org/officeDocument/2006/relationships/tags" Target="../tags/tag532.xml"/><Relationship Id="rId6" Type="http://schemas.openxmlformats.org/officeDocument/2006/relationships/tags" Target="../tags/tag533.xml"/><Relationship Id="rId7" Type="http://schemas.openxmlformats.org/officeDocument/2006/relationships/slideLayout" Target="../slideLayouts/slideLayout151.xml"/><Relationship Id="rId1" Type="http://schemas.openxmlformats.org/officeDocument/2006/relationships/tags" Target="../tags/tag528.xml"/><Relationship Id="rId2" Type="http://schemas.openxmlformats.org/officeDocument/2006/relationships/tags" Target="../tags/tag529.xml"/></Relationships>
</file>

<file path=ppt/slides/_rels/slide107.xml.rels><?xml version="1.0" encoding="UTF-8" standalone="yes"?>
<Relationships xmlns="http://schemas.openxmlformats.org/package/2006/relationships"><Relationship Id="rId3" Type="http://schemas.openxmlformats.org/officeDocument/2006/relationships/tags" Target="../tags/tag536.xml"/><Relationship Id="rId4" Type="http://schemas.openxmlformats.org/officeDocument/2006/relationships/tags" Target="../tags/tag537.xml"/><Relationship Id="rId5" Type="http://schemas.openxmlformats.org/officeDocument/2006/relationships/tags" Target="../tags/tag538.xml"/><Relationship Id="rId6" Type="http://schemas.openxmlformats.org/officeDocument/2006/relationships/tags" Target="../tags/tag539.xml"/><Relationship Id="rId7" Type="http://schemas.openxmlformats.org/officeDocument/2006/relationships/slideLayout" Target="../slideLayouts/slideLayout151.xml"/><Relationship Id="rId1" Type="http://schemas.openxmlformats.org/officeDocument/2006/relationships/tags" Target="../tags/tag534.xml"/><Relationship Id="rId2" Type="http://schemas.openxmlformats.org/officeDocument/2006/relationships/tags" Target="../tags/tag535.xml"/></Relationships>
</file>

<file path=ppt/slides/_rels/slide108.xml.rels><?xml version="1.0" encoding="UTF-8" standalone="yes"?>
<Relationships xmlns="http://schemas.openxmlformats.org/package/2006/relationships"><Relationship Id="rId3" Type="http://schemas.openxmlformats.org/officeDocument/2006/relationships/tags" Target="../tags/tag542.xml"/><Relationship Id="rId4" Type="http://schemas.openxmlformats.org/officeDocument/2006/relationships/tags" Target="../tags/tag543.xml"/><Relationship Id="rId5" Type="http://schemas.openxmlformats.org/officeDocument/2006/relationships/tags" Target="../tags/tag544.xml"/><Relationship Id="rId6" Type="http://schemas.openxmlformats.org/officeDocument/2006/relationships/tags" Target="../tags/tag545.xml"/><Relationship Id="rId7" Type="http://schemas.openxmlformats.org/officeDocument/2006/relationships/slideLayout" Target="../slideLayouts/slideLayout5.xml"/><Relationship Id="rId8" Type="http://schemas.openxmlformats.org/officeDocument/2006/relationships/notesSlide" Target="../notesSlides/notesSlide20.xml"/><Relationship Id="rId9" Type="http://schemas.openxmlformats.org/officeDocument/2006/relationships/chart" Target="../charts/chart24.xml"/><Relationship Id="rId1" Type="http://schemas.openxmlformats.org/officeDocument/2006/relationships/tags" Target="../tags/tag540.xml"/><Relationship Id="rId2" Type="http://schemas.openxmlformats.org/officeDocument/2006/relationships/tags" Target="../tags/tag541.xml"/></Relationships>
</file>

<file path=ppt/slides/_rels/slide109.xml.rels><?xml version="1.0" encoding="UTF-8" standalone="yes"?>
<Relationships xmlns="http://schemas.openxmlformats.org/package/2006/relationships"><Relationship Id="rId3" Type="http://schemas.openxmlformats.org/officeDocument/2006/relationships/tags" Target="../tags/tag548.xml"/><Relationship Id="rId4" Type="http://schemas.openxmlformats.org/officeDocument/2006/relationships/tags" Target="../tags/tag549.xml"/><Relationship Id="rId5" Type="http://schemas.openxmlformats.org/officeDocument/2006/relationships/tags" Target="../tags/tag550.xml"/><Relationship Id="rId6" Type="http://schemas.openxmlformats.org/officeDocument/2006/relationships/tags" Target="../tags/tag551.xml"/><Relationship Id="rId7" Type="http://schemas.openxmlformats.org/officeDocument/2006/relationships/slideLayout" Target="../slideLayouts/slideLayout151.xml"/><Relationship Id="rId1" Type="http://schemas.openxmlformats.org/officeDocument/2006/relationships/tags" Target="../tags/tag546.xml"/><Relationship Id="rId2" Type="http://schemas.openxmlformats.org/officeDocument/2006/relationships/tags" Target="../tags/tag547.xml"/></Relationships>
</file>

<file path=ppt/slides/_rels/slide11.xml.rels><?xml version="1.0" encoding="UTF-8" standalone="yes"?>
<Relationships xmlns="http://schemas.openxmlformats.org/package/2006/relationships"><Relationship Id="rId3" Type="http://schemas.openxmlformats.org/officeDocument/2006/relationships/tags" Target="../tags/tag37.xml"/><Relationship Id="rId4" Type="http://schemas.openxmlformats.org/officeDocument/2006/relationships/tags" Target="../tags/tag38.xml"/><Relationship Id="rId5" Type="http://schemas.openxmlformats.org/officeDocument/2006/relationships/slideLayout" Target="../slideLayouts/slideLayout456.xml"/><Relationship Id="rId1" Type="http://schemas.openxmlformats.org/officeDocument/2006/relationships/tags" Target="../tags/tag35.xml"/><Relationship Id="rId2" Type="http://schemas.openxmlformats.org/officeDocument/2006/relationships/tags" Target="../tags/tag36.xml"/></Relationships>
</file>

<file path=ppt/slides/_rels/slide110.xml.rels><?xml version="1.0" encoding="UTF-8" standalone="yes"?>
<Relationships xmlns="http://schemas.openxmlformats.org/package/2006/relationships"><Relationship Id="rId3" Type="http://schemas.openxmlformats.org/officeDocument/2006/relationships/tags" Target="../tags/tag554.xml"/><Relationship Id="rId4" Type="http://schemas.openxmlformats.org/officeDocument/2006/relationships/tags" Target="../tags/tag555.xml"/><Relationship Id="rId5" Type="http://schemas.openxmlformats.org/officeDocument/2006/relationships/tags" Target="../tags/tag556.xml"/><Relationship Id="rId6" Type="http://schemas.openxmlformats.org/officeDocument/2006/relationships/tags" Target="../tags/tag557.xml"/><Relationship Id="rId7" Type="http://schemas.openxmlformats.org/officeDocument/2006/relationships/slideLayout" Target="../slideLayouts/slideLayout151.xml"/><Relationship Id="rId1" Type="http://schemas.openxmlformats.org/officeDocument/2006/relationships/tags" Target="../tags/tag552.xml"/><Relationship Id="rId2" Type="http://schemas.openxmlformats.org/officeDocument/2006/relationships/tags" Target="../tags/tag553.xml"/></Relationships>
</file>

<file path=ppt/slides/_rels/slide111.xml.rels><?xml version="1.0" encoding="UTF-8" standalone="yes"?>
<Relationships xmlns="http://schemas.openxmlformats.org/package/2006/relationships"><Relationship Id="rId3" Type="http://schemas.openxmlformats.org/officeDocument/2006/relationships/tags" Target="../tags/tag560.xml"/><Relationship Id="rId4" Type="http://schemas.openxmlformats.org/officeDocument/2006/relationships/tags" Target="../tags/tag561.xml"/><Relationship Id="rId5" Type="http://schemas.openxmlformats.org/officeDocument/2006/relationships/tags" Target="../tags/tag562.xml"/><Relationship Id="rId6" Type="http://schemas.openxmlformats.org/officeDocument/2006/relationships/tags" Target="../tags/tag563.xml"/><Relationship Id="rId7" Type="http://schemas.openxmlformats.org/officeDocument/2006/relationships/slideLayout" Target="../slideLayouts/slideLayout151.xml"/><Relationship Id="rId1" Type="http://schemas.openxmlformats.org/officeDocument/2006/relationships/tags" Target="../tags/tag558.xml"/><Relationship Id="rId2" Type="http://schemas.openxmlformats.org/officeDocument/2006/relationships/tags" Target="../tags/tag559.xml"/></Relationships>
</file>

<file path=ppt/slides/_rels/slide112.xml.rels><?xml version="1.0" encoding="UTF-8" standalone="yes"?>
<Relationships xmlns="http://schemas.openxmlformats.org/package/2006/relationships"><Relationship Id="rId3" Type="http://schemas.openxmlformats.org/officeDocument/2006/relationships/tags" Target="../tags/tag566.xml"/><Relationship Id="rId4" Type="http://schemas.openxmlformats.org/officeDocument/2006/relationships/tags" Target="../tags/tag567.xml"/><Relationship Id="rId5" Type="http://schemas.openxmlformats.org/officeDocument/2006/relationships/tags" Target="../tags/tag568.xml"/><Relationship Id="rId6" Type="http://schemas.openxmlformats.org/officeDocument/2006/relationships/tags" Target="../tags/tag569.xml"/><Relationship Id="rId7" Type="http://schemas.openxmlformats.org/officeDocument/2006/relationships/slideLayout" Target="../slideLayouts/slideLayout5.xml"/><Relationship Id="rId8" Type="http://schemas.openxmlformats.org/officeDocument/2006/relationships/notesSlide" Target="../notesSlides/notesSlide21.xml"/><Relationship Id="rId9" Type="http://schemas.openxmlformats.org/officeDocument/2006/relationships/chart" Target="../charts/chart25.xml"/><Relationship Id="rId1" Type="http://schemas.openxmlformats.org/officeDocument/2006/relationships/tags" Target="../tags/tag564.xml"/><Relationship Id="rId2" Type="http://schemas.openxmlformats.org/officeDocument/2006/relationships/tags" Target="../tags/tag565.xml"/></Relationships>
</file>

<file path=ppt/slides/_rels/slide113.xml.rels><?xml version="1.0" encoding="UTF-8" standalone="yes"?>
<Relationships xmlns="http://schemas.openxmlformats.org/package/2006/relationships"><Relationship Id="rId3" Type="http://schemas.openxmlformats.org/officeDocument/2006/relationships/tags" Target="../tags/tag572.xml"/><Relationship Id="rId4" Type="http://schemas.openxmlformats.org/officeDocument/2006/relationships/tags" Target="../tags/tag573.xml"/><Relationship Id="rId5" Type="http://schemas.openxmlformats.org/officeDocument/2006/relationships/tags" Target="../tags/tag574.xml"/><Relationship Id="rId6" Type="http://schemas.openxmlformats.org/officeDocument/2006/relationships/tags" Target="../tags/tag575.xml"/><Relationship Id="rId7" Type="http://schemas.openxmlformats.org/officeDocument/2006/relationships/slideLayout" Target="../slideLayouts/slideLayout151.xml"/><Relationship Id="rId1" Type="http://schemas.openxmlformats.org/officeDocument/2006/relationships/tags" Target="../tags/tag570.xml"/><Relationship Id="rId2" Type="http://schemas.openxmlformats.org/officeDocument/2006/relationships/tags" Target="../tags/tag571.xml"/></Relationships>
</file>

<file path=ppt/slides/_rels/slide114.xml.rels><?xml version="1.0" encoding="UTF-8" standalone="yes"?>
<Relationships xmlns="http://schemas.openxmlformats.org/package/2006/relationships"><Relationship Id="rId3" Type="http://schemas.openxmlformats.org/officeDocument/2006/relationships/tags" Target="../tags/tag578.xml"/><Relationship Id="rId4" Type="http://schemas.openxmlformats.org/officeDocument/2006/relationships/tags" Target="../tags/tag579.xml"/><Relationship Id="rId5" Type="http://schemas.openxmlformats.org/officeDocument/2006/relationships/tags" Target="../tags/tag580.xml"/><Relationship Id="rId6" Type="http://schemas.openxmlformats.org/officeDocument/2006/relationships/tags" Target="../tags/tag581.xml"/><Relationship Id="rId7" Type="http://schemas.openxmlformats.org/officeDocument/2006/relationships/slideLayout" Target="../slideLayouts/slideLayout151.xml"/><Relationship Id="rId1" Type="http://schemas.openxmlformats.org/officeDocument/2006/relationships/tags" Target="../tags/tag576.xml"/><Relationship Id="rId2" Type="http://schemas.openxmlformats.org/officeDocument/2006/relationships/tags" Target="../tags/tag577.xml"/></Relationships>
</file>

<file path=ppt/slides/_rels/slide115.xml.rels><?xml version="1.0" encoding="UTF-8" standalone="yes"?>
<Relationships xmlns="http://schemas.openxmlformats.org/package/2006/relationships"><Relationship Id="rId3" Type="http://schemas.openxmlformats.org/officeDocument/2006/relationships/tags" Target="../tags/tag584.xml"/><Relationship Id="rId4" Type="http://schemas.openxmlformats.org/officeDocument/2006/relationships/tags" Target="../tags/tag585.xml"/><Relationship Id="rId5" Type="http://schemas.openxmlformats.org/officeDocument/2006/relationships/tags" Target="../tags/tag586.xml"/><Relationship Id="rId6" Type="http://schemas.openxmlformats.org/officeDocument/2006/relationships/tags" Target="../tags/tag587.xml"/><Relationship Id="rId7" Type="http://schemas.openxmlformats.org/officeDocument/2006/relationships/slideLayout" Target="../slideLayouts/slideLayout151.xml"/><Relationship Id="rId1" Type="http://schemas.openxmlformats.org/officeDocument/2006/relationships/tags" Target="../tags/tag582.xml"/><Relationship Id="rId2" Type="http://schemas.openxmlformats.org/officeDocument/2006/relationships/tags" Target="../tags/tag583.xml"/></Relationships>
</file>

<file path=ppt/slides/_rels/slide116.xml.rels><?xml version="1.0" encoding="UTF-8" standalone="yes"?>
<Relationships xmlns="http://schemas.openxmlformats.org/package/2006/relationships"><Relationship Id="rId3" Type="http://schemas.openxmlformats.org/officeDocument/2006/relationships/tags" Target="../tags/tag590.xml"/><Relationship Id="rId4" Type="http://schemas.openxmlformats.org/officeDocument/2006/relationships/tags" Target="../tags/tag591.xml"/><Relationship Id="rId5" Type="http://schemas.openxmlformats.org/officeDocument/2006/relationships/tags" Target="../tags/tag592.xml"/><Relationship Id="rId6" Type="http://schemas.openxmlformats.org/officeDocument/2006/relationships/slideLayout" Target="../slideLayouts/slideLayout151.xml"/><Relationship Id="rId1" Type="http://schemas.openxmlformats.org/officeDocument/2006/relationships/tags" Target="../tags/tag588.xml"/><Relationship Id="rId2" Type="http://schemas.openxmlformats.org/officeDocument/2006/relationships/tags" Target="../tags/tag589.xml"/></Relationships>
</file>

<file path=ppt/slides/_rels/slide117.xml.rels><?xml version="1.0" encoding="UTF-8" standalone="yes"?>
<Relationships xmlns="http://schemas.openxmlformats.org/package/2006/relationships"><Relationship Id="rId3" Type="http://schemas.openxmlformats.org/officeDocument/2006/relationships/tags" Target="../tags/tag595.xml"/><Relationship Id="rId4" Type="http://schemas.openxmlformats.org/officeDocument/2006/relationships/tags" Target="../tags/tag596.xml"/><Relationship Id="rId5" Type="http://schemas.openxmlformats.org/officeDocument/2006/relationships/tags" Target="../tags/tag597.xml"/><Relationship Id="rId6" Type="http://schemas.openxmlformats.org/officeDocument/2006/relationships/slideLayout" Target="../slideLayouts/slideLayout151.xml"/><Relationship Id="rId1" Type="http://schemas.openxmlformats.org/officeDocument/2006/relationships/tags" Target="../tags/tag593.xml"/><Relationship Id="rId2" Type="http://schemas.openxmlformats.org/officeDocument/2006/relationships/tags" Target="../tags/tag594.xml"/></Relationships>
</file>

<file path=ppt/slides/_rels/slide118.xml.rels><?xml version="1.0" encoding="UTF-8" standalone="yes"?>
<Relationships xmlns="http://schemas.openxmlformats.org/package/2006/relationships"><Relationship Id="rId3" Type="http://schemas.openxmlformats.org/officeDocument/2006/relationships/tags" Target="../tags/tag600.xml"/><Relationship Id="rId4" Type="http://schemas.openxmlformats.org/officeDocument/2006/relationships/tags" Target="../tags/tag601.xml"/><Relationship Id="rId5" Type="http://schemas.openxmlformats.org/officeDocument/2006/relationships/tags" Target="../tags/tag602.xml"/><Relationship Id="rId6" Type="http://schemas.openxmlformats.org/officeDocument/2006/relationships/slideLayout" Target="../slideLayouts/slideLayout151.xml"/><Relationship Id="rId1" Type="http://schemas.openxmlformats.org/officeDocument/2006/relationships/tags" Target="../tags/tag598.xml"/><Relationship Id="rId2" Type="http://schemas.openxmlformats.org/officeDocument/2006/relationships/tags" Target="../tags/tag599.xml"/></Relationships>
</file>

<file path=ppt/slides/_rels/slide119.xml.rels><?xml version="1.0" encoding="UTF-8" standalone="yes"?>
<Relationships xmlns="http://schemas.openxmlformats.org/package/2006/relationships"><Relationship Id="rId3" Type="http://schemas.openxmlformats.org/officeDocument/2006/relationships/tags" Target="../tags/tag605.xml"/><Relationship Id="rId4" Type="http://schemas.openxmlformats.org/officeDocument/2006/relationships/tags" Target="../tags/tag606.xml"/><Relationship Id="rId5" Type="http://schemas.openxmlformats.org/officeDocument/2006/relationships/tags" Target="../tags/tag607.xml"/><Relationship Id="rId6" Type="http://schemas.openxmlformats.org/officeDocument/2006/relationships/slideLayout" Target="../slideLayouts/slideLayout151.xml"/><Relationship Id="rId1" Type="http://schemas.openxmlformats.org/officeDocument/2006/relationships/tags" Target="../tags/tag603.xml"/><Relationship Id="rId2" Type="http://schemas.openxmlformats.org/officeDocument/2006/relationships/tags" Target="../tags/tag604.xml"/></Relationships>
</file>

<file path=ppt/slides/_rels/slide12.xml.rels><?xml version="1.0" encoding="UTF-8" standalone="yes"?>
<Relationships xmlns="http://schemas.openxmlformats.org/package/2006/relationships"><Relationship Id="rId3" Type="http://schemas.openxmlformats.org/officeDocument/2006/relationships/tags" Target="../tags/tag41.xml"/><Relationship Id="rId4" Type="http://schemas.openxmlformats.org/officeDocument/2006/relationships/tags" Target="../tags/tag42.xml"/><Relationship Id="rId5" Type="http://schemas.openxmlformats.org/officeDocument/2006/relationships/slideLayout" Target="../slideLayouts/slideLayout456.xml"/><Relationship Id="rId1" Type="http://schemas.openxmlformats.org/officeDocument/2006/relationships/tags" Target="../tags/tag39.xml"/><Relationship Id="rId2" Type="http://schemas.openxmlformats.org/officeDocument/2006/relationships/tags" Target="../tags/tag40.xml"/></Relationships>
</file>

<file path=ppt/slides/_rels/slide120.xml.rels><?xml version="1.0" encoding="UTF-8" standalone="yes"?>
<Relationships xmlns="http://schemas.openxmlformats.org/package/2006/relationships"><Relationship Id="rId3" Type="http://schemas.openxmlformats.org/officeDocument/2006/relationships/tags" Target="../tags/tag610.xml"/><Relationship Id="rId4" Type="http://schemas.openxmlformats.org/officeDocument/2006/relationships/tags" Target="../tags/tag611.xml"/><Relationship Id="rId5" Type="http://schemas.openxmlformats.org/officeDocument/2006/relationships/tags" Target="../tags/tag612.xml"/><Relationship Id="rId6" Type="http://schemas.openxmlformats.org/officeDocument/2006/relationships/tags" Target="../tags/tag613.xml"/><Relationship Id="rId7" Type="http://schemas.openxmlformats.org/officeDocument/2006/relationships/tags" Target="../tags/tag614.xml"/><Relationship Id="rId8" Type="http://schemas.openxmlformats.org/officeDocument/2006/relationships/slideLayout" Target="../slideLayouts/slideLayout5.xml"/><Relationship Id="rId9" Type="http://schemas.openxmlformats.org/officeDocument/2006/relationships/notesSlide" Target="../notesSlides/notesSlide22.xml"/><Relationship Id="rId10" Type="http://schemas.openxmlformats.org/officeDocument/2006/relationships/chart" Target="../charts/chart26.xml"/><Relationship Id="rId11" Type="http://schemas.openxmlformats.org/officeDocument/2006/relationships/chart" Target="../charts/chart27.xml"/><Relationship Id="rId1" Type="http://schemas.openxmlformats.org/officeDocument/2006/relationships/tags" Target="../tags/tag608.xml"/><Relationship Id="rId2" Type="http://schemas.openxmlformats.org/officeDocument/2006/relationships/tags" Target="../tags/tag609.xml"/></Relationships>
</file>

<file path=ppt/slides/_rels/slide121.xml.rels><?xml version="1.0" encoding="UTF-8" standalone="yes"?>
<Relationships xmlns="http://schemas.openxmlformats.org/package/2006/relationships"><Relationship Id="rId3" Type="http://schemas.openxmlformats.org/officeDocument/2006/relationships/tags" Target="../tags/tag617.xml"/><Relationship Id="rId4" Type="http://schemas.openxmlformats.org/officeDocument/2006/relationships/tags" Target="../tags/tag618.xml"/><Relationship Id="rId5" Type="http://schemas.openxmlformats.org/officeDocument/2006/relationships/tags" Target="../tags/tag619.xml"/><Relationship Id="rId6" Type="http://schemas.openxmlformats.org/officeDocument/2006/relationships/slideLayout" Target="../slideLayouts/slideLayout151.xml"/><Relationship Id="rId1" Type="http://schemas.openxmlformats.org/officeDocument/2006/relationships/tags" Target="../tags/tag615.xml"/><Relationship Id="rId2" Type="http://schemas.openxmlformats.org/officeDocument/2006/relationships/tags" Target="../tags/tag616.xml"/></Relationships>
</file>

<file path=ppt/slides/_rels/slide122.xml.rels><?xml version="1.0" encoding="UTF-8" standalone="yes"?>
<Relationships xmlns="http://schemas.openxmlformats.org/package/2006/relationships"><Relationship Id="rId3" Type="http://schemas.openxmlformats.org/officeDocument/2006/relationships/tags" Target="../tags/tag622.xml"/><Relationship Id="rId4" Type="http://schemas.openxmlformats.org/officeDocument/2006/relationships/tags" Target="../tags/tag623.xml"/><Relationship Id="rId5" Type="http://schemas.openxmlformats.org/officeDocument/2006/relationships/tags" Target="../tags/tag624.xml"/><Relationship Id="rId6" Type="http://schemas.openxmlformats.org/officeDocument/2006/relationships/slideLayout" Target="../slideLayouts/slideLayout151.xml"/><Relationship Id="rId1" Type="http://schemas.openxmlformats.org/officeDocument/2006/relationships/tags" Target="../tags/tag620.xml"/><Relationship Id="rId2" Type="http://schemas.openxmlformats.org/officeDocument/2006/relationships/tags" Target="../tags/tag621.xml"/></Relationships>
</file>

<file path=ppt/slides/_rels/slide123.xml.rels><?xml version="1.0" encoding="UTF-8" standalone="yes"?>
<Relationships xmlns="http://schemas.openxmlformats.org/package/2006/relationships"><Relationship Id="rId3" Type="http://schemas.openxmlformats.org/officeDocument/2006/relationships/tags" Target="../tags/tag627.xml"/><Relationship Id="rId4" Type="http://schemas.openxmlformats.org/officeDocument/2006/relationships/tags" Target="../tags/tag628.xml"/><Relationship Id="rId5" Type="http://schemas.openxmlformats.org/officeDocument/2006/relationships/tags" Target="../tags/tag629.xml"/><Relationship Id="rId6" Type="http://schemas.openxmlformats.org/officeDocument/2006/relationships/tags" Target="../tags/tag630.xml"/><Relationship Id="rId7" Type="http://schemas.openxmlformats.org/officeDocument/2006/relationships/slideLayout" Target="../slideLayouts/slideLayout5.xml"/><Relationship Id="rId8" Type="http://schemas.openxmlformats.org/officeDocument/2006/relationships/notesSlide" Target="../notesSlides/notesSlide23.xml"/><Relationship Id="rId9" Type="http://schemas.openxmlformats.org/officeDocument/2006/relationships/chart" Target="../charts/chart28.xml"/><Relationship Id="rId1" Type="http://schemas.openxmlformats.org/officeDocument/2006/relationships/tags" Target="../tags/tag625.xml"/><Relationship Id="rId2" Type="http://schemas.openxmlformats.org/officeDocument/2006/relationships/tags" Target="../tags/tag626.xml"/></Relationships>
</file>

<file path=ppt/slides/_rels/slide124.xml.rels><?xml version="1.0" encoding="UTF-8" standalone="yes"?>
<Relationships xmlns="http://schemas.openxmlformats.org/package/2006/relationships"><Relationship Id="rId3" Type="http://schemas.openxmlformats.org/officeDocument/2006/relationships/tags" Target="../tags/tag633.xml"/><Relationship Id="rId4" Type="http://schemas.openxmlformats.org/officeDocument/2006/relationships/tags" Target="../tags/tag634.xml"/><Relationship Id="rId5" Type="http://schemas.openxmlformats.org/officeDocument/2006/relationships/tags" Target="../tags/tag635.xml"/><Relationship Id="rId6" Type="http://schemas.openxmlformats.org/officeDocument/2006/relationships/slideLayout" Target="../slideLayouts/slideLayout151.xml"/><Relationship Id="rId1" Type="http://schemas.openxmlformats.org/officeDocument/2006/relationships/tags" Target="../tags/tag631.xml"/><Relationship Id="rId2" Type="http://schemas.openxmlformats.org/officeDocument/2006/relationships/tags" Target="../tags/tag632.xml"/></Relationships>
</file>

<file path=ppt/slides/_rels/slide125.xml.rels><?xml version="1.0" encoding="UTF-8" standalone="yes"?>
<Relationships xmlns="http://schemas.openxmlformats.org/package/2006/relationships"><Relationship Id="rId3" Type="http://schemas.openxmlformats.org/officeDocument/2006/relationships/tags" Target="../tags/tag638.xml"/><Relationship Id="rId4" Type="http://schemas.openxmlformats.org/officeDocument/2006/relationships/tags" Target="../tags/tag639.xml"/><Relationship Id="rId5" Type="http://schemas.openxmlformats.org/officeDocument/2006/relationships/tags" Target="../tags/tag640.xml"/><Relationship Id="rId6" Type="http://schemas.openxmlformats.org/officeDocument/2006/relationships/slideLayout" Target="../slideLayouts/slideLayout151.xml"/><Relationship Id="rId1" Type="http://schemas.openxmlformats.org/officeDocument/2006/relationships/tags" Target="../tags/tag636.xml"/><Relationship Id="rId2" Type="http://schemas.openxmlformats.org/officeDocument/2006/relationships/tags" Target="../tags/tag637.xml"/></Relationships>
</file>

<file path=ppt/slides/_rels/slide126.xml.rels><?xml version="1.0" encoding="UTF-8" standalone="yes"?>
<Relationships xmlns="http://schemas.openxmlformats.org/package/2006/relationships"><Relationship Id="rId3" Type="http://schemas.openxmlformats.org/officeDocument/2006/relationships/tags" Target="../tags/tag643.xml"/><Relationship Id="rId4" Type="http://schemas.openxmlformats.org/officeDocument/2006/relationships/tags" Target="../tags/tag644.xml"/><Relationship Id="rId5" Type="http://schemas.openxmlformats.org/officeDocument/2006/relationships/tags" Target="../tags/tag645.xml"/><Relationship Id="rId6" Type="http://schemas.openxmlformats.org/officeDocument/2006/relationships/slideLayout" Target="../slideLayouts/slideLayout151.xml"/><Relationship Id="rId1" Type="http://schemas.openxmlformats.org/officeDocument/2006/relationships/tags" Target="../tags/tag641.xml"/><Relationship Id="rId2" Type="http://schemas.openxmlformats.org/officeDocument/2006/relationships/tags" Target="../tags/tag642.xml"/></Relationships>
</file>

<file path=ppt/slides/_rels/slide127.xml.rels><?xml version="1.0" encoding="UTF-8" standalone="yes"?>
<Relationships xmlns="http://schemas.openxmlformats.org/package/2006/relationships"><Relationship Id="rId3" Type="http://schemas.openxmlformats.org/officeDocument/2006/relationships/tags" Target="../tags/tag648.xml"/><Relationship Id="rId4" Type="http://schemas.openxmlformats.org/officeDocument/2006/relationships/tags" Target="../tags/tag649.xml"/><Relationship Id="rId5" Type="http://schemas.openxmlformats.org/officeDocument/2006/relationships/tags" Target="../tags/tag650.xml"/><Relationship Id="rId6" Type="http://schemas.openxmlformats.org/officeDocument/2006/relationships/slideLayout" Target="../slideLayouts/slideLayout151.xml"/><Relationship Id="rId1" Type="http://schemas.openxmlformats.org/officeDocument/2006/relationships/tags" Target="../tags/tag646.xml"/><Relationship Id="rId2" Type="http://schemas.openxmlformats.org/officeDocument/2006/relationships/tags" Target="../tags/tag647.xml"/></Relationships>
</file>

<file path=ppt/slides/_rels/slide128.xml.rels><?xml version="1.0" encoding="UTF-8" standalone="yes"?>
<Relationships xmlns="http://schemas.openxmlformats.org/package/2006/relationships"><Relationship Id="rId3" Type="http://schemas.openxmlformats.org/officeDocument/2006/relationships/tags" Target="../tags/tag653.xml"/><Relationship Id="rId4" Type="http://schemas.openxmlformats.org/officeDocument/2006/relationships/tags" Target="../tags/tag654.xml"/><Relationship Id="rId5" Type="http://schemas.openxmlformats.org/officeDocument/2006/relationships/tags" Target="../tags/tag655.xml"/><Relationship Id="rId6" Type="http://schemas.openxmlformats.org/officeDocument/2006/relationships/slideLayout" Target="../slideLayouts/slideLayout5.xml"/><Relationship Id="rId7" Type="http://schemas.openxmlformats.org/officeDocument/2006/relationships/notesSlide" Target="../notesSlides/notesSlide24.xml"/><Relationship Id="rId8" Type="http://schemas.openxmlformats.org/officeDocument/2006/relationships/chart" Target="../charts/chart29.xml"/><Relationship Id="rId1" Type="http://schemas.openxmlformats.org/officeDocument/2006/relationships/tags" Target="../tags/tag651.xml"/><Relationship Id="rId2" Type="http://schemas.openxmlformats.org/officeDocument/2006/relationships/tags" Target="../tags/tag652.xml"/></Relationships>
</file>

<file path=ppt/slides/_rels/slide129.xml.rels><?xml version="1.0" encoding="UTF-8" standalone="yes"?>
<Relationships xmlns="http://schemas.openxmlformats.org/package/2006/relationships"><Relationship Id="rId3" Type="http://schemas.openxmlformats.org/officeDocument/2006/relationships/tags" Target="../tags/tag658.xml"/><Relationship Id="rId4" Type="http://schemas.openxmlformats.org/officeDocument/2006/relationships/tags" Target="../tags/tag659.xml"/><Relationship Id="rId5" Type="http://schemas.openxmlformats.org/officeDocument/2006/relationships/tags" Target="../tags/tag660.xml"/><Relationship Id="rId6" Type="http://schemas.openxmlformats.org/officeDocument/2006/relationships/slideLayout" Target="../slideLayouts/slideLayout151.xml"/><Relationship Id="rId1" Type="http://schemas.openxmlformats.org/officeDocument/2006/relationships/tags" Target="../tags/tag656.xml"/><Relationship Id="rId2" Type="http://schemas.openxmlformats.org/officeDocument/2006/relationships/tags" Target="../tags/tag657.xml"/></Relationships>
</file>

<file path=ppt/slides/_rels/slide13.xml.rels><?xml version="1.0" encoding="UTF-8" standalone="yes"?>
<Relationships xmlns="http://schemas.openxmlformats.org/package/2006/relationships"><Relationship Id="rId3" Type="http://schemas.openxmlformats.org/officeDocument/2006/relationships/tags" Target="../tags/tag45.xml"/><Relationship Id="rId4" Type="http://schemas.openxmlformats.org/officeDocument/2006/relationships/tags" Target="../tags/tag46.xml"/><Relationship Id="rId5" Type="http://schemas.openxmlformats.org/officeDocument/2006/relationships/slideLayout" Target="../slideLayouts/slideLayout456.xml"/><Relationship Id="rId1" Type="http://schemas.openxmlformats.org/officeDocument/2006/relationships/tags" Target="../tags/tag43.xml"/><Relationship Id="rId2" Type="http://schemas.openxmlformats.org/officeDocument/2006/relationships/tags" Target="../tags/tag44.xml"/></Relationships>
</file>

<file path=ppt/slides/_rels/slide130.xml.rels><?xml version="1.0" encoding="UTF-8" standalone="yes"?>
<Relationships xmlns="http://schemas.openxmlformats.org/package/2006/relationships"><Relationship Id="rId3" Type="http://schemas.openxmlformats.org/officeDocument/2006/relationships/tags" Target="../tags/tag663.xml"/><Relationship Id="rId4" Type="http://schemas.openxmlformats.org/officeDocument/2006/relationships/tags" Target="../tags/tag664.xml"/><Relationship Id="rId5" Type="http://schemas.openxmlformats.org/officeDocument/2006/relationships/tags" Target="../tags/tag665.xml"/><Relationship Id="rId6" Type="http://schemas.openxmlformats.org/officeDocument/2006/relationships/slideLayout" Target="../slideLayouts/slideLayout151.xml"/><Relationship Id="rId1" Type="http://schemas.openxmlformats.org/officeDocument/2006/relationships/tags" Target="../tags/tag661.xml"/><Relationship Id="rId2" Type="http://schemas.openxmlformats.org/officeDocument/2006/relationships/tags" Target="../tags/tag662.xml"/></Relationships>
</file>

<file path=ppt/slides/_rels/slide131.xml.rels><?xml version="1.0" encoding="UTF-8" standalone="yes"?>
<Relationships xmlns="http://schemas.openxmlformats.org/package/2006/relationships"><Relationship Id="rId3" Type="http://schemas.openxmlformats.org/officeDocument/2006/relationships/tags" Target="../tags/tag668.xml"/><Relationship Id="rId4" Type="http://schemas.openxmlformats.org/officeDocument/2006/relationships/tags" Target="../tags/tag669.xml"/><Relationship Id="rId5" Type="http://schemas.openxmlformats.org/officeDocument/2006/relationships/tags" Target="../tags/tag670.xml"/><Relationship Id="rId6" Type="http://schemas.openxmlformats.org/officeDocument/2006/relationships/slideLayout" Target="../slideLayouts/slideLayout151.xml"/><Relationship Id="rId1" Type="http://schemas.openxmlformats.org/officeDocument/2006/relationships/tags" Target="../tags/tag666.xml"/><Relationship Id="rId2" Type="http://schemas.openxmlformats.org/officeDocument/2006/relationships/tags" Target="../tags/tag667.xml"/></Relationships>
</file>

<file path=ppt/slides/_rels/slide132.xml.rels><?xml version="1.0" encoding="UTF-8" standalone="yes"?>
<Relationships xmlns="http://schemas.openxmlformats.org/package/2006/relationships"><Relationship Id="rId3" Type="http://schemas.openxmlformats.org/officeDocument/2006/relationships/tags" Target="../tags/tag673.xml"/><Relationship Id="rId4" Type="http://schemas.openxmlformats.org/officeDocument/2006/relationships/tags" Target="../tags/tag674.xml"/><Relationship Id="rId5" Type="http://schemas.openxmlformats.org/officeDocument/2006/relationships/tags" Target="../tags/tag675.xml"/><Relationship Id="rId6" Type="http://schemas.openxmlformats.org/officeDocument/2006/relationships/tags" Target="../tags/tag676.xml"/><Relationship Id="rId7" Type="http://schemas.openxmlformats.org/officeDocument/2006/relationships/slideLayout" Target="../slideLayouts/slideLayout5.xml"/><Relationship Id="rId8" Type="http://schemas.openxmlformats.org/officeDocument/2006/relationships/notesSlide" Target="../notesSlides/notesSlide25.xml"/><Relationship Id="rId9" Type="http://schemas.openxmlformats.org/officeDocument/2006/relationships/chart" Target="../charts/chart30.xml"/><Relationship Id="rId1" Type="http://schemas.openxmlformats.org/officeDocument/2006/relationships/tags" Target="../tags/tag671.xml"/><Relationship Id="rId2" Type="http://schemas.openxmlformats.org/officeDocument/2006/relationships/tags" Target="../tags/tag672.xml"/></Relationships>
</file>

<file path=ppt/slides/_rels/slide133.xml.rels><?xml version="1.0" encoding="UTF-8" standalone="yes"?>
<Relationships xmlns="http://schemas.openxmlformats.org/package/2006/relationships"><Relationship Id="rId3" Type="http://schemas.openxmlformats.org/officeDocument/2006/relationships/tags" Target="../tags/tag679.xml"/><Relationship Id="rId4" Type="http://schemas.openxmlformats.org/officeDocument/2006/relationships/tags" Target="../tags/tag680.xml"/><Relationship Id="rId5" Type="http://schemas.openxmlformats.org/officeDocument/2006/relationships/tags" Target="../tags/tag681.xml"/><Relationship Id="rId6" Type="http://schemas.openxmlformats.org/officeDocument/2006/relationships/slideLayout" Target="../slideLayouts/slideLayout151.xml"/><Relationship Id="rId1" Type="http://schemas.openxmlformats.org/officeDocument/2006/relationships/tags" Target="../tags/tag677.xml"/><Relationship Id="rId2" Type="http://schemas.openxmlformats.org/officeDocument/2006/relationships/tags" Target="../tags/tag678.xml"/></Relationships>
</file>

<file path=ppt/slides/_rels/slide134.xml.rels><?xml version="1.0" encoding="UTF-8" standalone="yes"?>
<Relationships xmlns="http://schemas.openxmlformats.org/package/2006/relationships"><Relationship Id="rId3" Type="http://schemas.openxmlformats.org/officeDocument/2006/relationships/tags" Target="../tags/tag684.xml"/><Relationship Id="rId4" Type="http://schemas.openxmlformats.org/officeDocument/2006/relationships/tags" Target="../tags/tag685.xml"/><Relationship Id="rId5" Type="http://schemas.openxmlformats.org/officeDocument/2006/relationships/tags" Target="../tags/tag686.xml"/><Relationship Id="rId6" Type="http://schemas.openxmlformats.org/officeDocument/2006/relationships/slideLayout" Target="../slideLayouts/slideLayout151.xml"/><Relationship Id="rId1" Type="http://schemas.openxmlformats.org/officeDocument/2006/relationships/tags" Target="../tags/tag682.xml"/><Relationship Id="rId2" Type="http://schemas.openxmlformats.org/officeDocument/2006/relationships/tags" Target="../tags/tag683.xml"/></Relationships>
</file>

<file path=ppt/slides/_rels/slide135.xml.rels><?xml version="1.0" encoding="UTF-8" standalone="yes"?>
<Relationships xmlns="http://schemas.openxmlformats.org/package/2006/relationships"><Relationship Id="rId3" Type="http://schemas.openxmlformats.org/officeDocument/2006/relationships/tags" Target="../tags/tag689.xml"/><Relationship Id="rId4" Type="http://schemas.openxmlformats.org/officeDocument/2006/relationships/tags" Target="../tags/tag690.xml"/><Relationship Id="rId5" Type="http://schemas.openxmlformats.org/officeDocument/2006/relationships/tags" Target="../tags/tag691.xml"/><Relationship Id="rId6" Type="http://schemas.openxmlformats.org/officeDocument/2006/relationships/slideLayout" Target="../slideLayouts/slideLayout151.xml"/><Relationship Id="rId1" Type="http://schemas.openxmlformats.org/officeDocument/2006/relationships/tags" Target="../tags/tag687.xml"/><Relationship Id="rId2" Type="http://schemas.openxmlformats.org/officeDocument/2006/relationships/tags" Target="../tags/tag688.xml"/></Relationships>
</file>

<file path=ppt/slides/_rels/slide136.xml.rels><?xml version="1.0" encoding="UTF-8" standalone="yes"?>
<Relationships xmlns="http://schemas.openxmlformats.org/package/2006/relationships"><Relationship Id="rId3" Type="http://schemas.openxmlformats.org/officeDocument/2006/relationships/tags" Target="../tags/tag694.xml"/><Relationship Id="rId4" Type="http://schemas.openxmlformats.org/officeDocument/2006/relationships/tags" Target="../tags/tag695.xml"/><Relationship Id="rId5" Type="http://schemas.openxmlformats.org/officeDocument/2006/relationships/tags" Target="../tags/tag696.xml"/><Relationship Id="rId6" Type="http://schemas.openxmlformats.org/officeDocument/2006/relationships/slideLayout" Target="../slideLayouts/slideLayout151.xml"/><Relationship Id="rId1" Type="http://schemas.openxmlformats.org/officeDocument/2006/relationships/tags" Target="../tags/tag692.xml"/><Relationship Id="rId2" Type="http://schemas.openxmlformats.org/officeDocument/2006/relationships/tags" Target="../tags/tag693.xml"/></Relationships>
</file>

<file path=ppt/slides/_rels/slide137.xml.rels><?xml version="1.0" encoding="UTF-8" standalone="yes"?>
<Relationships xmlns="http://schemas.openxmlformats.org/package/2006/relationships"><Relationship Id="rId3" Type="http://schemas.openxmlformats.org/officeDocument/2006/relationships/tags" Target="../tags/tag699.xml"/><Relationship Id="rId4" Type="http://schemas.openxmlformats.org/officeDocument/2006/relationships/tags" Target="../tags/tag700.xml"/><Relationship Id="rId5" Type="http://schemas.openxmlformats.org/officeDocument/2006/relationships/tags" Target="../tags/tag701.xml"/><Relationship Id="rId6" Type="http://schemas.openxmlformats.org/officeDocument/2006/relationships/slideLayout" Target="../slideLayouts/slideLayout151.xml"/><Relationship Id="rId1" Type="http://schemas.openxmlformats.org/officeDocument/2006/relationships/tags" Target="../tags/tag697.xml"/><Relationship Id="rId2" Type="http://schemas.openxmlformats.org/officeDocument/2006/relationships/tags" Target="../tags/tag698.xml"/></Relationships>
</file>

<file path=ppt/slides/_rels/slide138.xml.rels><?xml version="1.0" encoding="UTF-8" standalone="yes"?>
<Relationships xmlns="http://schemas.openxmlformats.org/package/2006/relationships"><Relationship Id="rId3" Type="http://schemas.openxmlformats.org/officeDocument/2006/relationships/tags" Target="../tags/tag704.xml"/><Relationship Id="rId4" Type="http://schemas.openxmlformats.org/officeDocument/2006/relationships/tags" Target="../tags/tag705.xml"/><Relationship Id="rId5" Type="http://schemas.openxmlformats.org/officeDocument/2006/relationships/tags" Target="../tags/tag706.xml"/><Relationship Id="rId6" Type="http://schemas.openxmlformats.org/officeDocument/2006/relationships/slideLayout" Target="../slideLayouts/slideLayout151.xml"/><Relationship Id="rId1" Type="http://schemas.openxmlformats.org/officeDocument/2006/relationships/tags" Target="../tags/tag702.xml"/><Relationship Id="rId2" Type="http://schemas.openxmlformats.org/officeDocument/2006/relationships/tags" Target="../tags/tag703.xml"/></Relationships>
</file>

<file path=ppt/slides/_rels/slide139.xml.rels><?xml version="1.0" encoding="UTF-8" standalone="yes"?>
<Relationships xmlns="http://schemas.openxmlformats.org/package/2006/relationships"><Relationship Id="rId3" Type="http://schemas.openxmlformats.org/officeDocument/2006/relationships/tags" Target="../tags/tag709.xml"/><Relationship Id="rId4" Type="http://schemas.openxmlformats.org/officeDocument/2006/relationships/tags" Target="../tags/tag710.xml"/><Relationship Id="rId5" Type="http://schemas.openxmlformats.org/officeDocument/2006/relationships/tags" Target="../tags/tag711.xml"/><Relationship Id="rId6" Type="http://schemas.openxmlformats.org/officeDocument/2006/relationships/slideLayout" Target="../slideLayouts/slideLayout5.xml"/><Relationship Id="rId7" Type="http://schemas.openxmlformats.org/officeDocument/2006/relationships/notesSlide" Target="../notesSlides/notesSlide26.xml"/><Relationship Id="rId8" Type="http://schemas.openxmlformats.org/officeDocument/2006/relationships/chart" Target="../charts/chart31.xml"/><Relationship Id="rId9" Type="http://schemas.openxmlformats.org/officeDocument/2006/relationships/chart" Target="../charts/chart32.xml"/><Relationship Id="rId1" Type="http://schemas.openxmlformats.org/officeDocument/2006/relationships/tags" Target="../tags/tag707.xml"/><Relationship Id="rId2" Type="http://schemas.openxmlformats.org/officeDocument/2006/relationships/tags" Target="../tags/tag708.xml"/></Relationships>
</file>

<file path=ppt/slides/_rels/slide14.xml.rels><?xml version="1.0" encoding="UTF-8" standalone="yes"?>
<Relationships xmlns="http://schemas.openxmlformats.org/package/2006/relationships"><Relationship Id="rId3" Type="http://schemas.openxmlformats.org/officeDocument/2006/relationships/tags" Target="../tags/tag49.xml"/><Relationship Id="rId4" Type="http://schemas.openxmlformats.org/officeDocument/2006/relationships/tags" Target="../tags/tag50.xml"/><Relationship Id="rId5" Type="http://schemas.openxmlformats.org/officeDocument/2006/relationships/slideLayout" Target="../slideLayouts/slideLayout456.xml"/><Relationship Id="rId1" Type="http://schemas.openxmlformats.org/officeDocument/2006/relationships/tags" Target="../tags/tag47.xml"/><Relationship Id="rId2" Type="http://schemas.openxmlformats.org/officeDocument/2006/relationships/tags" Target="../tags/tag48.xml"/></Relationships>
</file>

<file path=ppt/slides/_rels/slide140.xml.rels><?xml version="1.0" encoding="UTF-8" standalone="yes"?>
<Relationships xmlns="http://schemas.openxmlformats.org/package/2006/relationships"><Relationship Id="rId3" Type="http://schemas.openxmlformats.org/officeDocument/2006/relationships/slideLayout" Target="../slideLayouts/slideLayout116.xml"/><Relationship Id="rId4" Type="http://schemas.openxmlformats.org/officeDocument/2006/relationships/image" Target="../media/image21.jpeg"/><Relationship Id="rId1" Type="http://schemas.openxmlformats.org/officeDocument/2006/relationships/tags" Target="../tags/tag712.xml"/><Relationship Id="rId2" Type="http://schemas.openxmlformats.org/officeDocument/2006/relationships/tags" Target="../tags/tag713.xml"/></Relationships>
</file>

<file path=ppt/slides/_rels/slide141.xml.rels><?xml version="1.0" encoding="UTF-8" standalone="yes"?>
<Relationships xmlns="http://schemas.openxmlformats.org/package/2006/relationships"><Relationship Id="rId3" Type="http://schemas.openxmlformats.org/officeDocument/2006/relationships/tags" Target="../tags/tag716.xml"/><Relationship Id="rId4" Type="http://schemas.openxmlformats.org/officeDocument/2006/relationships/tags" Target="../tags/tag717.xml"/><Relationship Id="rId5" Type="http://schemas.openxmlformats.org/officeDocument/2006/relationships/tags" Target="../tags/tag718.xml"/><Relationship Id="rId6" Type="http://schemas.openxmlformats.org/officeDocument/2006/relationships/tags" Target="../tags/tag719.xml"/><Relationship Id="rId7" Type="http://schemas.openxmlformats.org/officeDocument/2006/relationships/slideLayout" Target="../slideLayouts/slideLayout5.xml"/><Relationship Id="rId8" Type="http://schemas.openxmlformats.org/officeDocument/2006/relationships/notesSlide" Target="../notesSlides/notesSlide27.xml"/><Relationship Id="rId9" Type="http://schemas.openxmlformats.org/officeDocument/2006/relationships/chart" Target="../charts/chart33.xml"/><Relationship Id="rId1" Type="http://schemas.openxmlformats.org/officeDocument/2006/relationships/tags" Target="../tags/tag714.xml"/><Relationship Id="rId2" Type="http://schemas.openxmlformats.org/officeDocument/2006/relationships/tags" Target="../tags/tag715.xml"/></Relationships>
</file>

<file path=ppt/slides/_rels/slide142.xml.rels><?xml version="1.0" encoding="UTF-8" standalone="yes"?>
<Relationships xmlns="http://schemas.openxmlformats.org/package/2006/relationships"><Relationship Id="rId3" Type="http://schemas.openxmlformats.org/officeDocument/2006/relationships/tags" Target="../tags/tag722.xml"/><Relationship Id="rId4" Type="http://schemas.openxmlformats.org/officeDocument/2006/relationships/tags" Target="../tags/tag723.xml"/><Relationship Id="rId5" Type="http://schemas.openxmlformats.org/officeDocument/2006/relationships/tags" Target="../tags/tag724.xml"/><Relationship Id="rId6" Type="http://schemas.openxmlformats.org/officeDocument/2006/relationships/tags" Target="../tags/tag725.xml"/><Relationship Id="rId7" Type="http://schemas.openxmlformats.org/officeDocument/2006/relationships/tags" Target="../tags/tag726.xml"/><Relationship Id="rId8" Type="http://schemas.openxmlformats.org/officeDocument/2006/relationships/slideLayout" Target="../slideLayouts/slideLayout5.xml"/><Relationship Id="rId9" Type="http://schemas.openxmlformats.org/officeDocument/2006/relationships/notesSlide" Target="../notesSlides/notesSlide28.xml"/><Relationship Id="rId10" Type="http://schemas.openxmlformats.org/officeDocument/2006/relationships/chart" Target="../charts/chart34.xml"/><Relationship Id="rId11" Type="http://schemas.openxmlformats.org/officeDocument/2006/relationships/chart" Target="../charts/chart35.xml"/><Relationship Id="rId1" Type="http://schemas.openxmlformats.org/officeDocument/2006/relationships/tags" Target="../tags/tag720.xml"/><Relationship Id="rId2" Type="http://schemas.openxmlformats.org/officeDocument/2006/relationships/tags" Target="../tags/tag721.xml"/></Relationships>
</file>

<file path=ppt/slides/_rels/slide143.xml.rels><?xml version="1.0" encoding="UTF-8" standalone="yes"?>
<Relationships xmlns="http://schemas.openxmlformats.org/package/2006/relationships"><Relationship Id="rId3" Type="http://schemas.openxmlformats.org/officeDocument/2006/relationships/tags" Target="../tags/tag729.xml"/><Relationship Id="rId4" Type="http://schemas.openxmlformats.org/officeDocument/2006/relationships/tags" Target="../tags/tag730.xml"/><Relationship Id="rId5" Type="http://schemas.openxmlformats.org/officeDocument/2006/relationships/tags" Target="../tags/tag731.xml"/><Relationship Id="rId6" Type="http://schemas.openxmlformats.org/officeDocument/2006/relationships/tags" Target="../tags/tag732.xml"/><Relationship Id="rId7" Type="http://schemas.openxmlformats.org/officeDocument/2006/relationships/slideLayout" Target="../slideLayouts/slideLayout151.xml"/><Relationship Id="rId1" Type="http://schemas.openxmlformats.org/officeDocument/2006/relationships/tags" Target="../tags/tag727.xml"/><Relationship Id="rId2" Type="http://schemas.openxmlformats.org/officeDocument/2006/relationships/tags" Target="../tags/tag728.xml"/></Relationships>
</file>

<file path=ppt/slides/_rels/slide144.xml.rels><?xml version="1.0" encoding="UTF-8" standalone="yes"?>
<Relationships xmlns="http://schemas.openxmlformats.org/package/2006/relationships"><Relationship Id="rId3" Type="http://schemas.openxmlformats.org/officeDocument/2006/relationships/tags" Target="../tags/tag735.xml"/><Relationship Id="rId4" Type="http://schemas.openxmlformats.org/officeDocument/2006/relationships/tags" Target="../tags/tag736.xml"/><Relationship Id="rId5" Type="http://schemas.openxmlformats.org/officeDocument/2006/relationships/tags" Target="../tags/tag737.xml"/><Relationship Id="rId6" Type="http://schemas.openxmlformats.org/officeDocument/2006/relationships/tags" Target="../tags/tag738.xml"/><Relationship Id="rId7" Type="http://schemas.openxmlformats.org/officeDocument/2006/relationships/slideLayout" Target="../slideLayouts/slideLayout151.xml"/><Relationship Id="rId1" Type="http://schemas.openxmlformats.org/officeDocument/2006/relationships/tags" Target="../tags/tag733.xml"/><Relationship Id="rId2" Type="http://schemas.openxmlformats.org/officeDocument/2006/relationships/tags" Target="../tags/tag734.xml"/></Relationships>
</file>

<file path=ppt/slides/_rels/slide145.xml.rels><?xml version="1.0" encoding="UTF-8" standalone="yes"?>
<Relationships xmlns="http://schemas.openxmlformats.org/package/2006/relationships"><Relationship Id="rId3" Type="http://schemas.openxmlformats.org/officeDocument/2006/relationships/tags" Target="../tags/tag741.xml"/><Relationship Id="rId4" Type="http://schemas.openxmlformats.org/officeDocument/2006/relationships/tags" Target="../tags/tag742.xml"/><Relationship Id="rId5" Type="http://schemas.openxmlformats.org/officeDocument/2006/relationships/tags" Target="../tags/tag743.xml"/><Relationship Id="rId6" Type="http://schemas.openxmlformats.org/officeDocument/2006/relationships/tags" Target="../tags/tag744.xml"/><Relationship Id="rId7" Type="http://schemas.openxmlformats.org/officeDocument/2006/relationships/slideLayout" Target="../slideLayouts/slideLayout151.xml"/><Relationship Id="rId1" Type="http://schemas.openxmlformats.org/officeDocument/2006/relationships/tags" Target="../tags/tag739.xml"/><Relationship Id="rId2" Type="http://schemas.openxmlformats.org/officeDocument/2006/relationships/tags" Target="../tags/tag740.xml"/></Relationships>
</file>

<file path=ppt/slides/_rels/slide146.xml.rels><?xml version="1.0" encoding="UTF-8" standalone="yes"?>
<Relationships xmlns="http://schemas.openxmlformats.org/package/2006/relationships"><Relationship Id="rId3" Type="http://schemas.openxmlformats.org/officeDocument/2006/relationships/tags" Target="../tags/tag747.xml"/><Relationship Id="rId4" Type="http://schemas.openxmlformats.org/officeDocument/2006/relationships/tags" Target="../tags/tag748.xml"/><Relationship Id="rId5" Type="http://schemas.openxmlformats.org/officeDocument/2006/relationships/tags" Target="../tags/tag749.xml"/><Relationship Id="rId6" Type="http://schemas.openxmlformats.org/officeDocument/2006/relationships/tags" Target="../tags/tag750.xml"/><Relationship Id="rId7" Type="http://schemas.openxmlformats.org/officeDocument/2006/relationships/slideLayout" Target="../slideLayouts/slideLayout151.xml"/><Relationship Id="rId1" Type="http://schemas.openxmlformats.org/officeDocument/2006/relationships/tags" Target="../tags/tag745.xml"/><Relationship Id="rId2" Type="http://schemas.openxmlformats.org/officeDocument/2006/relationships/tags" Target="../tags/tag746.xml"/></Relationships>
</file>

<file path=ppt/slides/_rels/slide147.xml.rels><?xml version="1.0" encoding="UTF-8" standalone="yes"?>
<Relationships xmlns="http://schemas.openxmlformats.org/package/2006/relationships"><Relationship Id="rId3" Type="http://schemas.openxmlformats.org/officeDocument/2006/relationships/tags" Target="../tags/tag753.xml"/><Relationship Id="rId4" Type="http://schemas.openxmlformats.org/officeDocument/2006/relationships/tags" Target="../tags/tag754.xml"/><Relationship Id="rId5" Type="http://schemas.openxmlformats.org/officeDocument/2006/relationships/tags" Target="../tags/tag755.xml"/><Relationship Id="rId6" Type="http://schemas.openxmlformats.org/officeDocument/2006/relationships/tags" Target="../tags/tag756.xml"/><Relationship Id="rId7" Type="http://schemas.openxmlformats.org/officeDocument/2006/relationships/slideLayout" Target="../slideLayouts/slideLayout151.xml"/><Relationship Id="rId1" Type="http://schemas.openxmlformats.org/officeDocument/2006/relationships/tags" Target="../tags/tag751.xml"/><Relationship Id="rId2" Type="http://schemas.openxmlformats.org/officeDocument/2006/relationships/tags" Target="../tags/tag752.xml"/></Relationships>
</file>

<file path=ppt/slides/_rels/slide148.xml.rels><?xml version="1.0" encoding="UTF-8" standalone="yes"?>
<Relationships xmlns="http://schemas.openxmlformats.org/package/2006/relationships"><Relationship Id="rId3" Type="http://schemas.openxmlformats.org/officeDocument/2006/relationships/tags" Target="../tags/tag759.xml"/><Relationship Id="rId4" Type="http://schemas.openxmlformats.org/officeDocument/2006/relationships/tags" Target="../tags/tag760.xml"/><Relationship Id="rId5" Type="http://schemas.openxmlformats.org/officeDocument/2006/relationships/tags" Target="../tags/tag761.xml"/><Relationship Id="rId6" Type="http://schemas.openxmlformats.org/officeDocument/2006/relationships/tags" Target="../tags/tag762.xml"/><Relationship Id="rId7" Type="http://schemas.openxmlformats.org/officeDocument/2006/relationships/slideLayout" Target="../slideLayouts/slideLayout151.xml"/><Relationship Id="rId1" Type="http://schemas.openxmlformats.org/officeDocument/2006/relationships/tags" Target="../tags/tag757.xml"/><Relationship Id="rId2" Type="http://schemas.openxmlformats.org/officeDocument/2006/relationships/tags" Target="../tags/tag758.xml"/></Relationships>
</file>

<file path=ppt/slides/_rels/slide149.xml.rels><?xml version="1.0" encoding="UTF-8" standalone="yes"?>
<Relationships xmlns="http://schemas.openxmlformats.org/package/2006/relationships"><Relationship Id="rId3" Type="http://schemas.openxmlformats.org/officeDocument/2006/relationships/tags" Target="../tags/tag765.xml"/><Relationship Id="rId4" Type="http://schemas.openxmlformats.org/officeDocument/2006/relationships/tags" Target="../tags/tag766.xml"/><Relationship Id="rId5" Type="http://schemas.openxmlformats.org/officeDocument/2006/relationships/tags" Target="../tags/tag767.xml"/><Relationship Id="rId6" Type="http://schemas.openxmlformats.org/officeDocument/2006/relationships/slideLayout" Target="../slideLayouts/slideLayout5.xml"/><Relationship Id="rId7" Type="http://schemas.openxmlformats.org/officeDocument/2006/relationships/notesSlide" Target="../notesSlides/notesSlide29.xml"/><Relationship Id="rId8" Type="http://schemas.openxmlformats.org/officeDocument/2006/relationships/chart" Target="../charts/chart36.xml"/><Relationship Id="rId1" Type="http://schemas.openxmlformats.org/officeDocument/2006/relationships/tags" Target="../tags/tag763.xml"/><Relationship Id="rId2" Type="http://schemas.openxmlformats.org/officeDocument/2006/relationships/tags" Target="../tags/tag764.xml"/></Relationships>
</file>

<file path=ppt/slides/_rels/slide15.xml.rels><?xml version="1.0" encoding="UTF-8" standalone="yes"?>
<Relationships xmlns="http://schemas.openxmlformats.org/package/2006/relationships"><Relationship Id="rId3" Type="http://schemas.openxmlformats.org/officeDocument/2006/relationships/tags" Target="../tags/tag53.xml"/><Relationship Id="rId4" Type="http://schemas.openxmlformats.org/officeDocument/2006/relationships/tags" Target="../tags/tag54.xml"/><Relationship Id="rId5" Type="http://schemas.openxmlformats.org/officeDocument/2006/relationships/slideLayout" Target="../slideLayouts/slideLayout456.xml"/><Relationship Id="rId1" Type="http://schemas.openxmlformats.org/officeDocument/2006/relationships/tags" Target="../tags/tag51.xml"/><Relationship Id="rId2" Type="http://schemas.openxmlformats.org/officeDocument/2006/relationships/tags" Target="../tags/tag52.xml"/></Relationships>
</file>

<file path=ppt/slides/_rels/slide150.xml.rels><?xml version="1.0" encoding="UTF-8" standalone="yes"?>
<Relationships xmlns="http://schemas.openxmlformats.org/package/2006/relationships"><Relationship Id="rId3" Type="http://schemas.openxmlformats.org/officeDocument/2006/relationships/tags" Target="../tags/tag770.xml"/><Relationship Id="rId4" Type="http://schemas.openxmlformats.org/officeDocument/2006/relationships/tags" Target="../tags/tag771.xml"/><Relationship Id="rId5" Type="http://schemas.openxmlformats.org/officeDocument/2006/relationships/tags" Target="../tags/tag772.xml"/><Relationship Id="rId6" Type="http://schemas.openxmlformats.org/officeDocument/2006/relationships/tags" Target="../tags/tag773.xml"/><Relationship Id="rId7" Type="http://schemas.openxmlformats.org/officeDocument/2006/relationships/slideLayout" Target="../slideLayouts/slideLayout151.xml"/><Relationship Id="rId1" Type="http://schemas.openxmlformats.org/officeDocument/2006/relationships/tags" Target="../tags/tag768.xml"/><Relationship Id="rId2" Type="http://schemas.openxmlformats.org/officeDocument/2006/relationships/tags" Target="../tags/tag769.xml"/></Relationships>
</file>

<file path=ppt/slides/_rels/slide151.xml.rels><?xml version="1.0" encoding="UTF-8" standalone="yes"?>
<Relationships xmlns="http://schemas.openxmlformats.org/package/2006/relationships"><Relationship Id="rId3" Type="http://schemas.openxmlformats.org/officeDocument/2006/relationships/tags" Target="../tags/tag776.xml"/><Relationship Id="rId4" Type="http://schemas.openxmlformats.org/officeDocument/2006/relationships/tags" Target="../tags/tag777.xml"/><Relationship Id="rId5" Type="http://schemas.openxmlformats.org/officeDocument/2006/relationships/tags" Target="../tags/tag778.xml"/><Relationship Id="rId6" Type="http://schemas.openxmlformats.org/officeDocument/2006/relationships/tags" Target="../tags/tag779.xml"/><Relationship Id="rId7" Type="http://schemas.openxmlformats.org/officeDocument/2006/relationships/slideLayout" Target="../slideLayouts/slideLayout151.xml"/><Relationship Id="rId1" Type="http://schemas.openxmlformats.org/officeDocument/2006/relationships/tags" Target="../tags/tag774.xml"/><Relationship Id="rId2" Type="http://schemas.openxmlformats.org/officeDocument/2006/relationships/tags" Target="../tags/tag775.xml"/></Relationships>
</file>

<file path=ppt/slides/_rels/slide152.xml.rels><?xml version="1.0" encoding="UTF-8" standalone="yes"?>
<Relationships xmlns="http://schemas.openxmlformats.org/package/2006/relationships"><Relationship Id="rId3" Type="http://schemas.openxmlformats.org/officeDocument/2006/relationships/tags" Target="../tags/tag782.xml"/><Relationship Id="rId4" Type="http://schemas.openxmlformats.org/officeDocument/2006/relationships/tags" Target="../tags/tag783.xml"/><Relationship Id="rId5" Type="http://schemas.openxmlformats.org/officeDocument/2006/relationships/tags" Target="../tags/tag784.xml"/><Relationship Id="rId6" Type="http://schemas.openxmlformats.org/officeDocument/2006/relationships/tags" Target="../tags/tag785.xml"/><Relationship Id="rId7" Type="http://schemas.openxmlformats.org/officeDocument/2006/relationships/slideLayout" Target="../slideLayouts/slideLayout151.xml"/><Relationship Id="rId1" Type="http://schemas.openxmlformats.org/officeDocument/2006/relationships/tags" Target="../tags/tag780.xml"/><Relationship Id="rId2" Type="http://schemas.openxmlformats.org/officeDocument/2006/relationships/tags" Target="../tags/tag781.xml"/></Relationships>
</file>

<file path=ppt/slides/_rels/slide153.xml.rels><?xml version="1.0" encoding="UTF-8" standalone="yes"?>
<Relationships xmlns="http://schemas.openxmlformats.org/package/2006/relationships"><Relationship Id="rId3" Type="http://schemas.openxmlformats.org/officeDocument/2006/relationships/tags" Target="../tags/tag788.xml"/><Relationship Id="rId4" Type="http://schemas.openxmlformats.org/officeDocument/2006/relationships/tags" Target="../tags/tag789.xml"/><Relationship Id="rId5" Type="http://schemas.openxmlformats.org/officeDocument/2006/relationships/tags" Target="../tags/tag790.xml"/><Relationship Id="rId6" Type="http://schemas.openxmlformats.org/officeDocument/2006/relationships/tags" Target="../tags/tag791.xml"/><Relationship Id="rId7" Type="http://schemas.openxmlformats.org/officeDocument/2006/relationships/slideLayout" Target="../slideLayouts/slideLayout5.xml"/><Relationship Id="rId8" Type="http://schemas.openxmlformats.org/officeDocument/2006/relationships/notesSlide" Target="../notesSlides/notesSlide30.xml"/><Relationship Id="rId9" Type="http://schemas.openxmlformats.org/officeDocument/2006/relationships/chart" Target="../charts/chart37.xml"/><Relationship Id="rId1" Type="http://schemas.openxmlformats.org/officeDocument/2006/relationships/tags" Target="../tags/tag786.xml"/><Relationship Id="rId2" Type="http://schemas.openxmlformats.org/officeDocument/2006/relationships/tags" Target="../tags/tag787.xml"/></Relationships>
</file>

<file path=ppt/slides/_rels/slide154.xml.rels><?xml version="1.0" encoding="UTF-8" standalone="yes"?>
<Relationships xmlns="http://schemas.openxmlformats.org/package/2006/relationships"><Relationship Id="rId3" Type="http://schemas.openxmlformats.org/officeDocument/2006/relationships/tags" Target="../tags/tag794.xml"/><Relationship Id="rId4" Type="http://schemas.openxmlformats.org/officeDocument/2006/relationships/tags" Target="../tags/tag795.xml"/><Relationship Id="rId5" Type="http://schemas.openxmlformats.org/officeDocument/2006/relationships/tags" Target="../tags/tag796.xml"/><Relationship Id="rId6" Type="http://schemas.openxmlformats.org/officeDocument/2006/relationships/tags" Target="../tags/tag797.xml"/><Relationship Id="rId7" Type="http://schemas.openxmlformats.org/officeDocument/2006/relationships/slideLayout" Target="../slideLayouts/slideLayout5.xml"/><Relationship Id="rId8" Type="http://schemas.openxmlformats.org/officeDocument/2006/relationships/notesSlide" Target="../notesSlides/notesSlide31.xml"/><Relationship Id="rId9" Type="http://schemas.openxmlformats.org/officeDocument/2006/relationships/chart" Target="../charts/chart38.xml"/><Relationship Id="rId1" Type="http://schemas.openxmlformats.org/officeDocument/2006/relationships/tags" Target="../tags/tag792.xml"/><Relationship Id="rId2" Type="http://schemas.openxmlformats.org/officeDocument/2006/relationships/tags" Target="../tags/tag793.xml"/></Relationships>
</file>

<file path=ppt/slides/_rels/slide155.xml.rels><?xml version="1.0" encoding="UTF-8" standalone="yes"?>
<Relationships xmlns="http://schemas.openxmlformats.org/package/2006/relationships"><Relationship Id="rId3" Type="http://schemas.openxmlformats.org/officeDocument/2006/relationships/tags" Target="../tags/tag800.xml"/><Relationship Id="rId4" Type="http://schemas.openxmlformats.org/officeDocument/2006/relationships/tags" Target="../tags/tag801.xml"/><Relationship Id="rId5" Type="http://schemas.openxmlformats.org/officeDocument/2006/relationships/tags" Target="../tags/tag802.xml"/><Relationship Id="rId6" Type="http://schemas.openxmlformats.org/officeDocument/2006/relationships/slideLayout" Target="../slideLayouts/slideLayout5.xml"/><Relationship Id="rId7" Type="http://schemas.openxmlformats.org/officeDocument/2006/relationships/notesSlide" Target="../notesSlides/notesSlide32.xml"/><Relationship Id="rId8" Type="http://schemas.openxmlformats.org/officeDocument/2006/relationships/chart" Target="../charts/chart39.xml"/><Relationship Id="rId1" Type="http://schemas.openxmlformats.org/officeDocument/2006/relationships/tags" Target="../tags/tag798.xml"/><Relationship Id="rId2" Type="http://schemas.openxmlformats.org/officeDocument/2006/relationships/tags" Target="../tags/tag799.xml"/></Relationships>
</file>

<file path=ppt/slides/_rels/slide156.xml.rels><?xml version="1.0" encoding="UTF-8" standalone="yes"?>
<Relationships xmlns="http://schemas.openxmlformats.org/package/2006/relationships"><Relationship Id="rId3" Type="http://schemas.openxmlformats.org/officeDocument/2006/relationships/tags" Target="../tags/tag805.xml"/><Relationship Id="rId4" Type="http://schemas.openxmlformats.org/officeDocument/2006/relationships/tags" Target="../tags/tag806.xml"/><Relationship Id="rId5" Type="http://schemas.openxmlformats.org/officeDocument/2006/relationships/tags" Target="../tags/tag807.xml"/><Relationship Id="rId6" Type="http://schemas.openxmlformats.org/officeDocument/2006/relationships/tags" Target="../tags/tag808.xml"/><Relationship Id="rId7" Type="http://schemas.openxmlformats.org/officeDocument/2006/relationships/slideLayout" Target="../slideLayouts/slideLayout151.xml"/><Relationship Id="rId1" Type="http://schemas.openxmlformats.org/officeDocument/2006/relationships/tags" Target="../tags/tag803.xml"/><Relationship Id="rId2" Type="http://schemas.openxmlformats.org/officeDocument/2006/relationships/tags" Target="../tags/tag804.xml"/></Relationships>
</file>

<file path=ppt/slides/_rels/slide157.xml.rels><?xml version="1.0" encoding="UTF-8" standalone="yes"?>
<Relationships xmlns="http://schemas.openxmlformats.org/package/2006/relationships"><Relationship Id="rId3" Type="http://schemas.openxmlformats.org/officeDocument/2006/relationships/tags" Target="../tags/tag811.xml"/><Relationship Id="rId4" Type="http://schemas.openxmlformats.org/officeDocument/2006/relationships/tags" Target="../tags/tag812.xml"/><Relationship Id="rId5" Type="http://schemas.openxmlformats.org/officeDocument/2006/relationships/tags" Target="../tags/tag813.xml"/><Relationship Id="rId6" Type="http://schemas.openxmlformats.org/officeDocument/2006/relationships/tags" Target="../tags/tag814.xml"/><Relationship Id="rId7" Type="http://schemas.openxmlformats.org/officeDocument/2006/relationships/slideLayout" Target="../slideLayouts/slideLayout151.xml"/><Relationship Id="rId1" Type="http://schemas.openxmlformats.org/officeDocument/2006/relationships/tags" Target="../tags/tag809.xml"/><Relationship Id="rId2" Type="http://schemas.openxmlformats.org/officeDocument/2006/relationships/tags" Target="../tags/tag810.xml"/></Relationships>
</file>

<file path=ppt/slides/_rels/slide158.xml.rels><?xml version="1.0" encoding="UTF-8" standalone="yes"?>
<Relationships xmlns="http://schemas.openxmlformats.org/package/2006/relationships"><Relationship Id="rId3" Type="http://schemas.openxmlformats.org/officeDocument/2006/relationships/tags" Target="../tags/tag817.xml"/><Relationship Id="rId4" Type="http://schemas.openxmlformats.org/officeDocument/2006/relationships/tags" Target="../tags/tag818.xml"/><Relationship Id="rId5" Type="http://schemas.openxmlformats.org/officeDocument/2006/relationships/tags" Target="../tags/tag819.xml"/><Relationship Id="rId6" Type="http://schemas.openxmlformats.org/officeDocument/2006/relationships/tags" Target="../tags/tag820.xml"/><Relationship Id="rId7" Type="http://schemas.openxmlformats.org/officeDocument/2006/relationships/tags" Target="../tags/tag821.xml"/><Relationship Id="rId8" Type="http://schemas.openxmlformats.org/officeDocument/2006/relationships/slideLayout" Target="../slideLayouts/slideLayout5.xml"/><Relationship Id="rId9" Type="http://schemas.openxmlformats.org/officeDocument/2006/relationships/notesSlide" Target="../notesSlides/notesSlide33.xml"/><Relationship Id="rId10" Type="http://schemas.openxmlformats.org/officeDocument/2006/relationships/chart" Target="../charts/chart40.xml"/><Relationship Id="rId11" Type="http://schemas.openxmlformats.org/officeDocument/2006/relationships/chart" Target="../charts/chart41.xml"/><Relationship Id="rId1" Type="http://schemas.openxmlformats.org/officeDocument/2006/relationships/tags" Target="../tags/tag815.xml"/><Relationship Id="rId2" Type="http://schemas.openxmlformats.org/officeDocument/2006/relationships/tags" Target="../tags/tag816.xml"/></Relationships>
</file>

<file path=ppt/slides/_rels/slide159.xml.rels><?xml version="1.0" encoding="UTF-8" standalone="yes"?>
<Relationships xmlns="http://schemas.openxmlformats.org/package/2006/relationships"><Relationship Id="rId3" Type="http://schemas.openxmlformats.org/officeDocument/2006/relationships/tags" Target="../tags/tag824.xml"/><Relationship Id="rId4" Type="http://schemas.openxmlformats.org/officeDocument/2006/relationships/tags" Target="../tags/tag825.xml"/><Relationship Id="rId5" Type="http://schemas.openxmlformats.org/officeDocument/2006/relationships/tags" Target="../tags/tag826.xml"/><Relationship Id="rId6" Type="http://schemas.openxmlformats.org/officeDocument/2006/relationships/tags" Target="../tags/tag827.xml"/><Relationship Id="rId7" Type="http://schemas.openxmlformats.org/officeDocument/2006/relationships/slideLayout" Target="../slideLayouts/slideLayout151.xml"/><Relationship Id="rId1" Type="http://schemas.openxmlformats.org/officeDocument/2006/relationships/tags" Target="../tags/tag822.xml"/><Relationship Id="rId2" Type="http://schemas.openxmlformats.org/officeDocument/2006/relationships/tags" Target="../tags/tag823.xml"/></Relationships>
</file>

<file path=ppt/slides/_rels/slide16.xml.rels><?xml version="1.0" encoding="UTF-8" standalone="yes"?>
<Relationships xmlns="http://schemas.openxmlformats.org/package/2006/relationships"><Relationship Id="rId3" Type="http://schemas.openxmlformats.org/officeDocument/2006/relationships/tags" Target="../tags/tag57.xml"/><Relationship Id="rId4" Type="http://schemas.openxmlformats.org/officeDocument/2006/relationships/tags" Target="../tags/tag58.xml"/><Relationship Id="rId5" Type="http://schemas.openxmlformats.org/officeDocument/2006/relationships/slideLayout" Target="../slideLayouts/slideLayout456.xml"/><Relationship Id="rId1" Type="http://schemas.openxmlformats.org/officeDocument/2006/relationships/tags" Target="../tags/tag55.xml"/><Relationship Id="rId2" Type="http://schemas.openxmlformats.org/officeDocument/2006/relationships/tags" Target="../tags/tag56.xml"/></Relationships>
</file>

<file path=ppt/slides/_rels/slide160.xml.rels><?xml version="1.0" encoding="UTF-8" standalone="yes"?>
<Relationships xmlns="http://schemas.openxmlformats.org/package/2006/relationships"><Relationship Id="rId3" Type="http://schemas.openxmlformats.org/officeDocument/2006/relationships/tags" Target="../tags/tag830.xml"/><Relationship Id="rId4" Type="http://schemas.openxmlformats.org/officeDocument/2006/relationships/tags" Target="../tags/tag831.xml"/><Relationship Id="rId5" Type="http://schemas.openxmlformats.org/officeDocument/2006/relationships/tags" Target="../tags/tag832.xml"/><Relationship Id="rId6" Type="http://schemas.openxmlformats.org/officeDocument/2006/relationships/tags" Target="../tags/tag833.xml"/><Relationship Id="rId7" Type="http://schemas.openxmlformats.org/officeDocument/2006/relationships/slideLayout" Target="../slideLayouts/slideLayout151.xml"/><Relationship Id="rId1" Type="http://schemas.openxmlformats.org/officeDocument/2006/relationships/tags" Target="../tags/tag828.xml"/><Relationship Id="rId2" Type="http://schemas.openxmlformats.org/officeDocument/2006/relationships/tags" Target="../tags/tag829.xml"/></Relationships>
</file>

<file path=ppt/slides/_rels/slide161.xml.rels><?xml version="1.0" encoding="UTF-8" standalone="yes"?>
<Relationships xmlns="http://schemas.openxmlformats.org/package/2006/relationships"><Relationship Id="rId3" Type="http://schemas.openxmlformats.org/officeDocument/2006/relationships/tags" Target="../tags/tag836.xml"/><Relationship Id="rId4" Type="http://schemas.openxmlformats.org/officeDocument/2006/relationships/tags" Target="../tags/tag837.xml"/><Relationship Id="rId5" Type="http://schemas.openxmlformats.org/officeDocument/2006/relationships/tags" Target="../tags/tag838.xml"/><Relationship Id="rId6" Type="http://schemas.openxmlformats.org/officeDocument/2006/relationships/tags" Target="../tags/tag839.xml"/><Relationship Id="rId7" Type="http://schemas.openxmlformats.org/officeDocument/2006/relationships/slideLayout" Target="../slideLayouts/slideLayout151.xml"/><Relationship Id="rId1" Type="http://schemas.openxmlformats.org/officeDocument/2006/relationships/tags" Target="../tags/tag834.xml"/><Relationship Id="rId2" Type="http://schemas.openxmlformats.org/officeDocument/2006/relationships/tags" Target="../tags/tag835.xml"/></Relationships>
</file>

<file path=ppt/slides/_rels/slide162.xml.rels><?xml version="1.0" encoding="UTF-8" standalone="yes"?>
<Relationships xmlns="http://schemas.openxmlformats.org/package/2006/relationships"><Relationship Id="rId3" Type="http://schemas.openxmlformats.org/officeDocument/2006/relationships/tags" Target="../tags/tag842.xml"/><Relationship Id="rId4" Type="http://schemas.openxmlformats.org/officeDocument/2006/relationships/tags" Target="../tags/tag843.xml"/><Relationship Id="rId5" Type="http://schemas.openxmlformats.org/officeDocument/2006/relationships/tags" Target="../tags/tag844.xml"/><Relationship Id="rId6" Type="http://schemas.openxmlformats.org/officeDocument/2006/relationships/tags" Target="../tags/tag845.xml"/><Relationship Id="rId7" Type="http://schemas.openxmlformats.org/officeDocument/2006/relationships/slideLayout" Target="../slideLayouts/slideLayout5.xml"/><Relationship Id="rId8" Type="http://schemas.openxmlformats.org/officeDocument/2006/relationships/notesSlide" Target="../notesSlides/notesSlide34.xml"/><Relationship Id="rId9" Type="http://schemas.openxmlformats.org/officeDocument/2006/relationships/chart" Target="../charts/chart42.xml"/><Relationship Id="rId1" Type="http://schemas.openxmlformats.org/officeDocument/2006/relationships/tags" Target="../tags/tag840.xml"/><Relationship Id="rId2" Type="http://schemas.openxmlformats.org/officeDocument/2006/relationships/tags" Target="../tags/tag841.xml"/></Relationships>
</file>

<file path=ppt/slides/_rels/slide163.xml.rels><?xml version="1.0" encoding="UTF-8" standalone="yes"?>
<Relationships xmlns="http://schemas.openxmlformats.org/package/2006/relationships"><Relationship Id="rId3" Type="http://schemas.openxmlformats.org/officeDocument/2006/relationships/tags" Target="../tags/tag848.xml"/><Relationship Id="rId4" Type="http://schemas.openxmlformats.org/officeDocument/2006/relationships/tags" Target="../tags/tag849.xml"/><Relationship Id="rId5" Type="http://schemas.openxmlformats.org/officeDocument/2006/relationships/tags" Target="../tags/tag850.xml"/><Relationship Id="rId6" Type="http://schemas.openxmlformats.org/officeDocument/2006/relationships/tags" Target="../tags/tag851.xml"/><Relationship Id="rId7" Type="http://schemas.openxmlformats.org/officeDocument/2006/relationships/slideLayout" Target="../slideLayouts/slideLayout151.xml"/><Relationship Id="rId1" Type="http://schemas.openxmlformats.org/officeDocument/2006/relationships/tags" Target="../tags/tag846.xml"/><Relationship Id="rId2" Type="http://schemas.openxmlformats.org/officeDocument/2006/relationships/tags" Target="../tags/tag847.xml"/></Relationships>
</file>

<file path=ppt/slides/_rels/slide164.xml.rels><?xml version="1.0" encoding="UTF-8" standalone="yes"?>
<Relationships xmlns="http://schemas.openxmlformats.org/package/2006/relationships"><Relationship Id="rId3" Type="http://schemas.openxmlformats.org/officeDocument/2006/relationships/tags" Target="../tags/tag854.xml"/><Relationship Id="rId4" Type="http://schemas.openxmlformats.org/officeDocument/2006/relationships/tags" Target="../tags/tag855.xml"/><Relationship Id="rId5" Type="http://schemas.openxmlformats.org/officeDocument/2006/relationships/tags" Target="../tags/tag856.xml"/><Relationship Id="rId6" Type="http://schemas.openxmlformats.org/officeDocument/2006/relationships/tags" Target="../tags/tag857.xml"/><Relationship Id="rId7" Type="http://schemas.openxmlformats.org/officeDocument/2006/relationships/slideLayout" Target="../slideLayouts/slideLayout151.xml"/><Relationship Id="rId1" Type="http://schemas.openxmlformats.org/officeDocument/2006/relationships/tags" Target="../tags/tag852.xml"/><Relationship Id="rId2" Type="http://schemas.openxmlformats.org/officeDocument/2006/relationships/tags" Target="../tags/tag853.xml"/></Relationships>
</file>

<file path=ppt/slides/_rels/slide165.xml.rels><?xml version="1.0" encoding="UTF-8" standalone="yes"?>
<Relationships xmlns="http://schemas.openxmlformats.org/package/2006/relationships"><Relationship Id="rId3" Type="http://schemas.openxmlformats.org/officeDocument/2006/relationships/tags" Target="../tags/tag860.xml"/><Relationship Id="rId4" Type="http://schemas.openxmlformats.org/officeDocument/2006/relationships/tags" Target="../tags/tag861.xml"/><Relationship Id="rId5" Type="http://schemas.openxmlformats.org/officeDocument/2006/relationships/tags" Target="../tags/tag862.xml"/><Relationship Id="rId6" Type="http://schemas.openxmlformats.org/officeDocument/2006/relationships/tags" Target="../tags/tag863.xml"/><Relationship Id="rId7" Type="http://schemas.openxmlformats.org/officeDocument/2006/relationships/slideLayout" Target="../slideLayouts/slideLayout151.xml"/><Relationship Id="rId1" Type="http://schemas.openxmlformats.org/officeDocument/2006/relationships/tags" Target="../tags/tag858.xml"/><Relationship Id="rId2" Type="http://schemas.openxmlformats.org/officeDocument/2006/relationships/tags" Target="../tags/tag859.xml"/></Relationships>
</file>

<file path=ppt/slides/_rels/slide166.xml.rels><?xml version="1.0" encoding="UTF-8" standalone="yes"?>
<Relationships xmlns="http://schemas.openxmlformats.org/package/2006/relationships"><Relationship Id="rId3" Type="http://schemas.openxmlformats.org/officeDocument/2006/relationships/tags" Target="../tags/tag866.xml"/><Relationship Id="rId4" Type="http://schemas.openxmlformats.org/officeDocument/2006/relationships/tags" Target="../tags/tag867.xml"/><Relationship Id="rId5" Type="http://schemas.openxmlformats.org/officeDocument/2006/relationships/tags" Target="../tags/tag868.xml"/><Relationship Id="rId6" Type="http://schemas.openxmlformats.org/officeDocument/2006/relationships/tags" Target="../tags/tag869.xml"/><Relationship Id="rId7" Type="http://schemas.openxmlformats.org/officeDocument/2006/relationships/slideLayout" Target="../slideLayouts/slideLayout5.xml"/><Relationship Id="rId8" Type="http://schemas.openxmlformats.org/officeDocument/2006/relationships/notesSlide" Target="../notesSlides/notesSlide35.xml"/><Relationship Id="rId9" Type="http://schemas.openxmlformats.org/officeDocument/2006/relationships/chart" Target="../charts/chart43.xml"/><Relationship Id="rId1" Type="http://schemas.openxmlformats.org/officeDocument/2006/relationships/tags" Target="../tags/tag864.xml"/><Relationship Id="rId2" Type="http://schemas.openxmlformats.org/officeDocument/2006/relationships/tags" Target="../tags/tag865.xml"/></Relationships>
</file>

<file path=ppt/slides/_rels/slide167.xml.rels><?xml version="1.0" encoding="UTF-8" standalone="yes"?>
<Relationships xmlns="http://schemas.openxmlformats.org/package/2006/relationships"><Relationship Id="rId3" Type="http://schemas.openxmlformats.org/officeDocument/2006/relationships/tags" Target="../tags/tag872.xml"/><Relationship Id="rId4" Type="http://schemas.openxmlformats.org/officeDocument/2006/relationships/tags" Target="../tags/tag873.xml"/><Relationship Id="rId5" Type="http://schemas.openxmlformats.org/officeDocument/2006/relationships/tags" Target="../tags/tag874.xml"/><Relationship Id="rId6" Type="http://schemas.openxmlformats.org/officeDocument/2006/relationships/tags" Target="../tags/tag875.xml"/><Relationship Id="rId7" Type="http://schemas.openxmlformats.org/officeDocument/2006/relationships/slideLayout" Target="../slideLayouts/slideLayout151.xml"/><Relationship Id="rId1" Type="http://schemas.openxmlformats.org/officeDocument/2006/relationships/tags" Target="../tags/tag870.xml"/><Relationship Id="rId2" Type="http://schemas.openxmlformats.org/officeDocument/2006/relationships/tags" Target="../tags/tag871.xml"/></Relationships>
</file>

<file path=ppt/slides/_rels/slide168.xml.rels><?xml version="1.0" encoding="UTF-8" standalone="yes"?>
<Relationships xmlns="http://schemas.openxmlformats.org/package/2006/relationships"><Relationship Id="rId3" Type="http://schemas.openxmlformats.org/officeDocument/2006/relationships/tags" Target="../tags/tag878.xml"/><Relationship Id="rId4" Type="http://schemas.openxmlformats.org/officeDocument/2006/relationships/tags" Target="../tags/tag879.xml"/><Relationship Id="rId5" Type="http://schemas.openxmlformats.org/officeDocument/2006/relationships/tags" Target="../tags/tag880.xml"/><Relationship Id="rId6" Type="http://schemas.openxmlformats.org/officeDocument/2006/relationships/tags" Target="../tags/tag881.xml"/><Relationship Id="rId7" Type="http://schemas.openxmlformats.org/officeDocument/2006/relationships/slideLayout" Target="../slideLayouts/slideLayout151.xml"/><Relationship Id="rId1" Type="http://schemas.openxmlformats.org/officeDocument/2006/relationships/tags" Target="../tags/tag876.xml"/><Relationship Id="rId2" Type="http://schemas.openxmlformats.org/officeDocument/2006/relationships/tags" Target="../tags/tag877.xml"/></Relationships>
</file>

<file path=ppt/slides/_rels/slide169.xml.rels><?xml version="1.0" encoding="UTF-8" standalone="yes"?>
<Relationships xmlns="http://schemas.openxmlformats.org/package/2006/relationships"><Relationship Id="rId3" Type="http://schemas.openxmlformats.org/officeDocument/2006/relationships/tags" Target="../tags/tag884.xml"/><Relationship Id="rId4" Type="http://schemas.openxmlformats.org/officeDocument/2006/relationships/tags" Target="../tags/tag885.xml"/><Relationship Id="rId5" Type="http://schemas.openxmlformats.org/officeDocument/2006/relationships/tags" Target="../tags/tag886.xml"/><Relationship Id="rId6" Type="http://schemas.openxmlformats.org/officeDocument/2006/relationships/tags" Target="../tags/tag887.xml"/><Relationship Id="rId7" Type="http://schemas.openxmlformats.org/officeDocument/2006/relationships/slideLayout" Target="../slideLayouts/slideLayout151.xml"/><Relationship Id="rId1" Type="http://schemas.openxmlformats.org/officeDocument/2006/relationships/tags" Target="../tags/tag882.xml"/><Relationship Id="rId2" Type="http://schemas.openxmlformats.org/officeDocument/2006/relationships/tags" Target="../tags/tag883.xml"/></Relationships>
</file>

<file path=ppt/slides/_rels/slide17.xml.rels><?xml version="1.0" encoding="UTF-8" standalone="yes"?>
<Relationships xmlns="http://schemas.openxmlformats.org/package/2006/relationships"><Relationship Id="rId3" Type="http://schemas.openxmlformats.org/officeDocument/2006/relationships/tags" Target="../tags/tag61.xml"/><Relationship Id="rId4" Type="http://schemas.openxmlformats.org/officeDocument/2006/relationships/tags" Target="../tags/tag62.xml"/><Relationship Id="rId5" Type="http://schemas.openxmlformats.org/officeDocument/2006/relationships/slideLayout" Target="../slideLayouts/slideLayout456.xml"/><Relationship Id="rId1" Type="http://schemas.openxmlformats.org/officeDocument/2006/relationships/tags" Target="../tags/tag59.xml"/><Relationship Id="rId2" Type="http://schemas.openxmlformats.org/officeDocument/2006/relationships/tags" Target="../tags/tag60.xml"/></Relationships>
</file>

<file path=ppt/slides/_rels/slide170.xml.rels><?xml version="1.0" encoding="UTF-8" standalone="yes"?>
<Relationships xmlns="http://schemas.openxmlformats.org/package/2006/relationships"><Relationship Id="rId3" Type="http://schemas.openxmlformats.org/officeDocument/2006/relationships/tags" Target="../tags/tag890.xml"/><Relationship Id="rId4" Type="http://schemas.openxmlformats.org/officeDocument/2006/relationships/tags" Target="../tags/tag891.xml"/><Relationship Id="rId5" Type="http://schemas.openxmlformats.org/officeDocument/2006/relationships/tags" Target="../tags/tag892.xml"/><Relationship Id="rId6" Type="http://schemas.openxmlformats.org/officeDocument/2006/relationships/tags" Target="../tags/tag893.xml"/><Relationship Id="rId7" Type="http://schemas.openxmlformats.org/officeDocument/2006/relationships/slideLayout" Target="../slideLayouts/slideLayout151.xml"/><Relationship Id="rId1" Type="http://schemas.openxmlformats.org/officeDocument/2006/relationships/tags" Target="../tags/tag888.xml"/><Relationship Id="rId2" Type="http://schemas.openxmlformats.org/officeDocument/2006/relationships/tags" Target="../tags/tag889.xml"/></Relationships>
</file>

<file path=ppt/slides/_rels/slide171.xml.rels><?xml version="1.0" encoding="UTF-8" standalone="yes"?>
<Relationships xmlns="http://schemas.openxmlformats.org/package/2006/relationships"><Relationship Id="rId3" Type="http://schemas.openxmlformats.org/officeDocument/2006/relationships/tags" Target="../tags/tag896.xml"/><Relationship Id="rId4" Type="http://schemas.openxmlformats.org/officeDocument/2006/relationships/tags" Target="../tags/tag897.xml"/><Relationship Id="rId5" Type="http://schemas.openxmlformats.org/officeDocument/2006/relationships/tags" Target="../tags/tag898.xml"/><Relationship Id="rId6" Type="http://schemas.openxmlformats.org/officeDocument/2006/relationships/slideLayout" Target="../slideLayouts/slideLayout5.xml"/><Relationship Id="rId7" Type="http://schemas.openxmlformats.org/officeDocument/2006/relationships/notesSlide" Target="../notesSlides/notesSlide36.xml"/><Relationship Id="rId8" Type="http://schemas.openxmlformats.org/officeDocument/2006/relationships/chart" Target="../charts/chart44.xml"/><Relationship Id="rId9" Type="http://schemas.openxmlformats.org/officeDocument/2006/relationships/chart" Target="../charts/chart45.xml"/><Relationship Id="rId1" Type="http://schemas.openxmlformats.org/officeDocument/2006/relationships/tags" Target="../tags/tag894.xml"/><Relationship Id="rId2" Type="http://schemas.openxmlformats.org/officeDocument/2006/relationships/tags" Target="../tags/tag895.xml"/></Relationships>
</file>

<file path=ppt/slides/_rels/slide172.xml.rels><?xml version="1.0" encoding="UTF-8" standalone="yes"?>
<Relationships xmlns="http://schemas.openxmlformats.org/package/2006/relationships"><Relationship Id="rId3" Type="http://schemas.openxmlformats.org/officeDocument/2006/relationships/tags" Target="../tags/tag901.xml"/><Relationship Id="rId4" Type="http://schemas.openxmlformats.org/officeDocument/2006/relationships/tags" Target="../tags/tag902.xml"/><Relationship Id="rId5" Type="http://schemas.openxmlformats.org/officeDocument/2006/relationships/tags" Target="../tags/tag903.xml"/><Relationship Id="rId6" Type="http://schemas.openxmlformats.org/officeDocument/2006/relationships/tags" Target="../tags/tag904.xml"/><Relationship Id="rId7" Type="http://schemas.openxmlformats.org/officeDocument/2006/relationships/slideLayout" Target="../slideLayouts/slideLayout151.xml"/><Relationship Id="rId1" Type="http://schemas.openxmlformats.org/officeDocument/2006/relationships/tags" Target="../tags/tag899.xml"/><Relationship Id="rId2" Type="http://schemas.openxmlformats.org/officeDocument/2006/relationships/tags" Target="../tags/tag900.xml"/></Relationships>
</file>

<file path=ppt/slides/_rels/slide173.xml.rels><?xml version="1.0" encoding="UTF-8" standalone="yes"?>
<Relationships xmlns="http://schemas.openxmlformats.org/package/2006/relationships"><Relationship Id="rId3" Type="http://schemas.openxmlformats.org/officeDocument/2006/relationships/tags" Target="../tags/tag907.xml"/><Relationship Id="rId4" Type="http://schemas.openxmlformats.org/officeDocument/2006/relationships/tags" Target="../tags/tag908.xml"/><Relationship Id="rId5" Type="http://schemas.openxmlformats.org/officeDocument/2006/relationships/tags" Target="../tags/tag909.xml"/><Relationship Id="rId6" Type="http://schemas.openxmlformats.org/officeDocument/2006/relationships/tags" Target="../tags/tag910.xml"/><Relationship Id="rId7" Type="http://schemas.openxmlformats.org/officeDocument/2006/relationships/slideLayout" Target="../slideLayouts/slideLayout151.xml"/><Relationship Id="rId1" Type="http://schemas.openxmlformats.org/officeDocument/2006/relationships/tags" Target="../tags/tag905.xml"/><Relationship Id="rId2" Type="http://schemas.openxmlformats.org/officeDocument/2006/relationships/tags" Target="../tags/tag906.xml"/></Relationships>
</file>

<file path=ppt/slides/_rels/slide174.xml.rels><?xml version="1.0" encoding="UTF-8" standalone="yes"?>
<Relationships xmlns="http://schemas.openxmlformats.org/package/2006/relationships"><Relationship Id="rId3" Type="http://schemas.openxmlformats.org/officeDocument/2006/relationships/tags" Target="../tags/tag913.xml"/><Relationship Id="rId4" Type="http://schemas.openxmlformats.org/officeDocument/2006/relationships/tags" Target="../tags/tag914.xml"/><Relationship Id="rId5" Type="http://schemas.openxmlformats.org/officeDocument/2006/relationships/tags" Target="../tags/tag915.xml"/><Relationship Id="rId6" Type="http://schemas.openxmlformats.org/officeDocument/2006/relationships/tags" Target="../tags/tag916.xml"/><Relationship Id="rId7" Type="http://schemas.openxmlformats.org/officeDocument/2006/relationships/slideLayout" Target="../slideLayouts/slideLayout151.xml"/><Relationship Id="rId1" Type="http://schemas.openxmlformats.org/officeDocument/2006/relationships/tags" Target="../tags/tag911.xml"/><Relationship Id="rId2" Type="http://schemas.openxmlformats.org/officeDocument/2006/relationships/tags" Target="../tags/tag912.xml"/></Relationships>
</file>

<file path=ppt/slides/_rels/slide175.xml.rels><?xml version="1.0" encoding="UTF-8" standalone="yes"?>
<Relationships xmlns="http://schemas.openxmlformats.org/package/2006/relationships"><Relationship Id="rId3" Type="http://schemas.openxmlformats.org/officeDocument/2006/relationships/slideLayout" Target="../slideLayouts/slideLayout116.xml"/><Relationship Id="rId4" Type="http://schemas.openxmlformats.org/officeDocument/2006/relationships/image" Target="../media/image22.jpeg"/><Relationship Id="rId1" Type="http://schemas.openxmlformats.org/officeDocument/2006/relationships/tags" Target="../tags/tag917.xml"/><Relationship Id="rId2" Type="http://schemas.openxmlformats.org/officeDocument/2006/relationships/tags" Target="../tags/tag918.xml"/></Relationships>
</file>

<file path=ppt/slides/_rels/slide176.xml.rels><?xml version="1.0" encoding="UTF-8" standalone="yes"?>
<Relationships xmlns="http://schemas.openxmlformats.org/package/2006/relationships"><Relationship Id="rId3" Type="http://schemas.openxmlformats.org/officeDocument/2006/relationships/tags" Target="../tags/tag921.xml"/><Relationship Id="rId4" Type="http://schemas.openxmlformats.org/officeDocument/2006/relationships/tags" Target="../tags/tag922.xml"/><Relationship Id="rId5" Type="http://schemas.openxmlformats.org/officeDocument/2006/relationships/tags" Target="../tags/tag923.xml"/><Relationship Id="rId6" Type="http://schemas.openxmlformats.org/officeDocument/2006/relationships/slideLayout" Target="../slideLayouts/slideLayout117.xml"/><Relationship Id="rId7" Type="http://schemas.openxmlformats.org/officeDocument/2006/relationships/notesSlide" Target="../notesSlides/notesSlide37.xml"/><Relationship Id="rId8" Type="http://schemas.openxmlformats.org/officeDocument/2006/relationships/chart" Target="../charts/chart46.xml"/><Relationship Id="rId1" Type="http://schemas.openxmlformats.org/officeDocument/2006/relationships/tags" Target="../tags/tag919.xml"/><Relationship Id="rId2" Type="http://schemas.openxmlformats.org/officeDocument/2006/relationships/tags" Target="../tags/tag920.xml"/></Relationships>
</file>

<file path=ppt/slides/_rels/slide177.xml.rels><?xml version="1.0" encoding="UTF-8" standalone="yes"?>
<Relationships xmlns="http://schemas.openxmlformats.org/package/2006/relationships"><Relationship Id="rId3" Type="http://schemas.openxmlformats.org/officeDocument/2006/relationships/tags" Target="../tags/tag926.xml"/><Relationship Id="rId4" Type="http://schemas.openxmlformats.org/officeDocument/2006/relationships/tags" Target="../tags/tag927.xml"/><Relationship Id="rId5" Type="http://schemas.openxmlformats.org/officeDocument/2006/relationships/tags" Target="../tags/tag928.xml"/><Relationship Id="rId6" Type="http://schemas.openxmlformats.org/officeDocument/2006/relationships/tags" Target="../tags/tag929.xml"/><Relationship Id="rId7" Type="http://schemas.openxmlformats.org/officeDocument/2006/relationships/slideLayout" Target="../slideLayouts/slideLayout151.xml"/><Relationship Id="rId1" Type="http://schemas.openxmlformats.org/officeDocument/2006/relationships/tags" Target="../tags/tag924.xml"/><Relationship Id="rId2" Type="http://schemas.openxmlformats.org/officeDocument/2006/relationships/tags" Target="../tags/tag925.xml"/></Relationships>
</file>

<file path=ppt/slides/_rels/slide178.xml.rels><?xml version="1.0" encoding="UTF-8" standalone="yes"?>
<Relationships xmlns="http://schemas.openxmlformats.org/package/2006/relationships"><Relationship Id="rId3" Type="http://schemas.openxmlformats.org/officeDocument/2006/relationships/tags" Target="../tags/tag932.xml"/><Relationship Id="rId4" Type="http://schemas.openxmlformats.org/officeDocument/2006/relationships/tags" Target="../tags/tag933.xml"/><Relationship Id="rId5" Type="http://schemas.openxmlformats.org/officeDocument/2006/relationships/tags" Target="../tags/tag934.xml"/><Relationship Id="rId6" Type="http://schemas.openxmlformats.org/officeDocument/2006/relationships/tags" Target="../tags/tag935.xml"/><Relationship Id="rId7" Type="http://schemas.openxmlformats.org/officeDocument/2006/relationships/slideLayout" Target="../slideLayouts/slideLayout151.xml"/><Relationship Id="rId1" Type="http://schemas.openxmlformats.org/officeDocument/2006/relationships/tags" Target="../tags/tag930.xml"/><Relationship Id="rId2" Type="http://schemas.openxmlformats.org/officeDocument/2006/relationships/tags" Target="../tags/tag931.xml"/></Relationships>
</file>

<file path=ppt/slides/_rels/slide179.xml.rels><?xml version="1.0" encoding="UTF-8" standalone="yes"?>
<Relationships xmlns="http://schemas.openxmlformats.org/package/2006/relationships"><Relationship Id="rId3" Type="http://schemas.openxmlformats.org/officeDocument/2006/relationships/tags" Target="../tags/tag938.xml"/><Relationship Id="rId4" Type="http://schemas.openxmlformats.org/officeDocument/2006/relationships/tags" Target="../tags/tag939.xml"/><Relationship Id="rId5" Type="http://schemas.openxmlformats.org/officeDocument/2006/relationships/tags" Target="../tags/tag940.xml"/><Relationship Id="rId6" Type="http://schemas.openxmlformats.org/officeDocument/2006/relationships/tags" Target="../tags/tag941.xml"/><Relationship Id="rId7" Type="http://schemas.openxmlformats.org/officeDocument/2006/relationships/slideLayout" Target="../slideLayouts/slideLayout151.xml"/><Relationship Id="rId1" Type="http://schemas.openxmlformats.org/officeDocument/2006/relationships/tags" Target="../tags/tag936.xml"/><Relationship Id="rId2" Type="http://schemas.openxmlformats.org/officeDocument/2006/relationships/tags" Target="../tags/tag937.xml"/></Relationships>
</file>

<file path=ppt/slides/_rels/slide18.xml.rels><?xml version="1.0" encoding="UTF-8" standalone="yes"?>
<Relationships xmlns="http://schemas.openxmlformats.org/package/2006/relationships"><Relationship Id="rId3" Type="http://schemas.openxmlformats.org/officeDocument/2006/relationships/tags" Target="../tags/tag65.xml"/><Relationship Id="rId4" Type="http://schemas.openxmlformats.org/officeDocument/2006/relationships/tags" Target="../tags/tag66.xml"/><Relationship Id="rId5" Type="http://schemas.openxmlformats.org/officeDocument/2006/relationships/slideLayout" Target="../slideLayouts/slideLayout456.xml"/><Relationship Id="rId1" Type="http://schemas.openxmlformats.org/officeDocument/2006/relationships/tags" Target="../tags/tag63.xml"/><Relationship Id="rId2" Type="http://schemas.openxmlformats.org/officeDocument/2006/relationships/tags" Target="../tags/tag64.xml"/></Relationships>
</file>

<file path=ppt/slides/_rels/slide180.xml.rels><?xml version="1.0" encoding="UTF-8" standalone="yes"?>
<Relationships xmlns="http://schemas.openxmlformats.org/package/2006/relationships"><Relationship Id="rId3" Type="http://schemas.openxmlformats.org/officeDocument/2006/relationships/tags" Target="../tags/tag944.xml"/><Relationship Id="rId4" Type="http://schemas.openxmlformats.org/officeDocument/2006/relationships/tags" Target="../tags/tag945.xml"/><Relationship Id="rId5" Type="http://schemas.openxmlformats.org/officeDocument/2006/relationships/tags" Target="../tags/tag946.xml"/><Relationship Id="rId6" Type="http://schemas.openxmlformats.org/officeDocument/2006/relationships/tags" Target="../tags/tag947.xml"/><Relationship Id="rId7" Type="http://schemas.openxmlformats.org/officeDocument/2006/relationships/slideLayout" Target="../slideLayouts/slideLayout117.xml"/><Relationship Id="rId8" Type="http://schemas.openxmlformats.org/officeDocument/2006/relationships/notesSlide" Target="../notesSlides/notesSlide38.xml"/><Relationship Id="rId9" Type="http://schemas.openxmlformats.org/officeDocument/2006/relationships/chart" Target="../charts/chart47.xml"/><Relationship Id="rId1" Type="http://schemas.openxmlformats.org/officeDocument/2006/relationships/tags" Target="../tags/tag942.xml"/><Relationship Id="rId2" Type="http://schemas.openxmlformats.org/officeDocument/2006/relationships/tags" Target="../tags/tag943.xml"/></Relationships>
</file>

<file path=ppt/slides/_rels/slide181.xml.rels><?xml version="1.0" encoding="UTF-8" standalone="yes"?>
<Relationships xmlns="http://schemas.openxmlformats.org/package/2006/relationships"><Relationship Id="rId3" Type="http://schemas.openxmlformats.org/officeDocument/2006/relationships/tags" Target="../tags/tag950.xml"/><Relationship Id="rId4" Type="http://schemas.openxmlformats.org/officeDocument/2006/relationships/tags" Target="../tags/tag951.xml"/><Relationship Id="rId5" Type="http://schemas.openxmlformats.org/officeDocument/2006/relationships/tags" Target="../tags/tag952.xml"/><Relationship Id="rId6" Type="http://schemas.openxmlformats.org/officeDocument/2006/relationships/tags" Target="../tags/tag953.xml"/><Relationship Id="rId7" Type="http://schemas.openxmlformats.org/officeDocument/2006/relationships/slideLayout" Target="../slideLayouts/slideLayout151.xml"/><Relationship Id="rId1" Type="http://schemas.openxmlformats.org/officeDocument/2006/relationships/tags" Target="../tags/tag948.xml"/><Relationship Id="rId2" Type="http://schemas.openxmlformats.org/officeDocument/2006/relationships/tags" Target="../tags/tag949.xml"/></Relationships>
</file>

<file path=ppt/slides/_rels/slide182.xml.rels><?xml version="1.0" encoding="UTF-8" standalone="yes"?>
<Relationships xmlns="http://schemas.openxmlformats.org/package/2006/relationships"><Relationship Id="rId3" Type="http://schemas.openxmlformats.org/officeDocument/2006/relationships/tags" Target="../tags/tag956.xml"/><Relationship Id="rId4" Type="http://schemas.openxmlformats.org/officeDocument/2006/relationships/tags" Target="../tags/tag957.xml"/><Relationship Id="rId5" Type="http://schemas.openxmlformats.org/officeDocument/2006/relationships/tags" Target="../tags/tag958.xml"/><Relationship Id="rId6" Type="http://schemas.openxmlformats.org/officeDocument/2006/relationships/tags" Target="../tags/tag959.xml"/><Relationship Id="rId7" Type="http://schemas.openxmlformats.org/officeDocument/2006/relationships/slideLayout" Target="../slideLayouts/slideLayout151.xml"/><Relationship Id="rId1" Type="http://schemas.openxmlformats.org/officeDocument/2006/relationships/tags" Target="../tags/tag954.xml"/><Relationship Id="rId2" Type="http://schemas.openxmlformats.org/officeDocument/2006/relationships/tags" Target="../tags/tag955.xml"/></Relationships>
</file>

<file path=ppt/slides/_rels/slide183.xml.rels><?xml version="1.0" encoding="UTF-8" standalone="yes"?>
<Relationships xmlns="http://schemas.openxmlformats.org/package/2006/relationships"><Relationship Id="rId3" Type="http://schemas.openxmlformats.org/officeDocument/2006/relationships/tags" Target="../tags/tag962.xml"/><Relationship Id="rId4" Type="http://schemas.openxmlformats.org/officeDocument/2006/relationships/tags" Target="../tags/tag963.xml"/><Relationship Id="rId5" Type="http://schemas.openxmlformats.org/officeDocument/2006/relationships/tags" Target="../tags/tag964.xml"/><Relationship Id="rId6" Type="http://schemas.openxmlformats.org/officeDocument/2006/relationships/tags" Target="../tags/tag965.xml"/><Relationship Id="rId7" Type="http://schemas.openxmlformats.org/officeDocument/2006/relationships/slideLayout" Target="../slideLayouts/slideLayout151.xml"/><Relationship Id="rId1" Type="http://schemas.openxmlformats.org/officeDocument/2006/relationships/tags" Target="../tags/tag960.xml"/><Relationship Id="rId2" Type="http://schemas.openxmlformats.org/officeDocument/2006/relationships/tags" Target="../tags/tag961.xml"/></Relationships>
</file>

<file path=ppt/slides/_rels/slide184.xml.rels><?xml version="1.0" encoding="UTF-8" standalone="yes"?>
<Relationships xmlns="http://schemas.openxmlformats.org/package/2006/relationships"><Relationship Id="rId3" Type="http://schemas.openxmlformats.org/officeDocument/2006/relationships/tags" Target="../tags/tag968.xml"/><Relationship Id="rId4" Type="http://schemas.openxmlformats.org/officeDocument/2006/relationships/tags" Target="../tags/tag969.xml"/><Relationship Id="rId5" Type="http://schemas.openxmlformats.org/officeDocument/2006/relationships/tags" Target="../tags/tag970.xml"/><Relationship Id="rId6" Type="http://schemas.openxmlformats.org/officeDocument/2006/relationships/tags" Target="../tags/tag971.xml"/><Relationship Id="rId7" Type="http://schemas.openxmlformats.org/officeDocument/2006/relationships/slideLayout" Target="../slideLayouts/slideLayout151.xml"/><Relationship Id="rId1" Type="http://schemas.openxmlformats.org/officeDocument/2006/relationships/tags" Target="../tags/tag966.xml"/><Relationship Id="rId2" Type="http://schemas.openxmlformats.org/officeDocument/2006/relationships/tags" Target="../tags/tag967.xml"/></Relationships>
</file>

<file path=ppt/slides/_rels/slide185.xml.rels><?xml version="1.0" encoding="UTF-8" standalone="yes"?>
<Relationships xmlns="http://schemas.openxmlformats.org/package/2006/relationships"><Relationship Id="rId3" Type="http://schemas.openxmlformats.org/officeDocument/2006/relationships/tags" Target="../tags/tag974.xml"/><Relationship Id="rId4" Type="http://schemas.openxmlformats.org/officeDocument/2006/relationships/tags" Target="../tags/tag975.xml"/><Relationship Id="rId5" Type="http://schemas.openxmlformats.org/officeDocument/2006/relationships/tags" Target="../tags/tag976.xml"/><Relationship Id="rId6" Type="http://schemas.openxmlformats.org/officeDocument/2006/relationships/tags" Target="../tags/tag977.xml"/><Relationship Id="rId7" Type="http://schemas.openxmlformats.org/officeDocument/2006/relationships/slideLayout" Target="../slideLayouts/slideLayout117.xml"/><Relationship Id="rId8" Type="http://schemas.openxmlformats.org/officeDocument/2006/relationships/notesSlide" Target="../notesSlides/notesSlide39.xml"/><Relationship Id="rId9" Type="http://schemas.openxmlformats.org/officeDocument/2006/relationships/chart" Target="../charts/chart48.xml"/><Relationship Id="rId10" Type="http://schemas.openxmlformats.org/officeDocument/2006/relationships/chart" Target="../charts/chart49.xml"/><Relationship Id="rId1" Type="http://schemas.openxmlformats.org/officeDocument/2006/relationships/tags" Target="../tags/tag972.xml"/><Relationship Id="rId2" Type="http://schemas.openxmlformats.org/officeDocument/2006/relationships/tags" Target="../tags/tag973.xml"/></Relationships>
</file>

<file path=ppt/slides/_rels/slide186.xml.rels><?xml version="1.0" encoding="UTF-8" standalone="yes"?>
<Relationships xmlns="http://schemas.openxmlformats.org/package/2006/relationships"><Relationship Id="rId3" Type="http://schemas.openxmlformats.org/officeDocument/2006/relationships/tags" Target="../tags/tag980.xml"/><Relationship Id="rId4" Type="http://schemas.openxmlformats.org/officeDocument/2006/relationships/tags" Target="../tags/tag981.xml"/><Relationship Id="rId5" Type="http://schemas.openxmlformats.org/officeDocument/2006/relationships/tags" Target="../tags/tag982.xml"/><Relationship Id="rId6" Type="http://schemas.openxmlformats.org/officeDocument/2006/relationships/slideLayout" Target="../slideLayouts/slideLayout151.xml"/><Relationship Id="rId1" Type="http://schemas.openxmlformats.org/officeDocument/2006/relationships/tags" Target="../tags/tag978.xml"/><Relationship Id="rId2" Type="http://schemas.openxmlformats.org/officeDocument/2006/relationships/tags" Target="../tags/tag979.xml"/></Relationships>
</file>

<file path=ppt/slides/_rels/slide187.xml.rels><?xml version="1.0" encoding="UTF-8" standalone="yes"?>
<Relationships xmlns="http://schemas.openxmlformats.org/package/2006/relationships"><Relationship Id="rId3" Type="http://schemas.openxmlformats.org/officeDocument/2006/relationships/tags" Target="../tags/tag985.xml"/><Relationship Id="rId4" Type="http://schemas.openxmlformats.org/officeDocument/2006/relationships/tags" Target="../tags/tag986.xml"/><Relationship Id="rId5" Type="http://schemas.openxmlformats.org/officeDocument/2006/relationships/tags" Target="../tags/tag987.xml"/><Relationship Id="rId6" Type="http://schemas.openxmlformats.org/officeDocument/2006/relationships/slideLayout" Target="../slideLayouts/slideLayout151.xml"/><Relationship Id="rId1" Type="http://schemas.openxmlformats.org/officeDocument/2006/relationships/tags" Target="../tags/tag983.xml"/><Relationship Id="rId2" Type="http://schemas.openxmlformats.org/officeDocument/2006/relationships/tags" Target="../tags/tag984.xml"/></Relationships>
</file>

<file path=ppt/slides/_rels/slide188.xml.rels><?xml version="1.0" encoding="UTF-8" standalone="yes"?>
<Relationships xmlns="http://schemas.openxmlformats.org/package/2006/relationships"><Relationship Id="rId3" Type="http://schemas.openxmlformats.org/officeDocument/2006/relationships/tags" Target="../tags/tag990.xml"/><Relationship Id="rId4" Type="http://schemas.openxmlformats.org/officeDocument/2006/relationships/tags" Target="../tags/tag991.xml"/><Relationship Id="rId5" Type="http://schemas.openxmlformats.org/officeDocument/2006/relationships/tags" Target="../tags/tag992.xml"/><Relationship Id="rId6" Type="http://schemas.openxmlformats.org/officeDocument/2006/relationships/slideLayout" Target="../slideLayouts/slideLayout151.xml"/><Relationship Id="rId1" Type="http://schemas.openxmlformats.org/officeDocument/2006/relationships/tags" Target="../tags/tag988.xml"/><Relationship Id="rId2" Type="http://schemas.openxmlformats.org/officeDocument/2006/relationships/tags" Target="../tags/tag989.xml"/></Relationships>
</file>

<file path=ppt/slides/_rels/slide189.xml.rels><?xml version="1.0" encoding="UTF-8" standalone="yes"?>
<Relationships xmlns="http://schemas.openxmlformats.org/package/2006/relationships"><Relationship Id="rId3" Type="http://schemas.openxmlformats.org/officeDocument/2006/relationships/tags" Target="../tags/tag995.xml"/><Relationship Id="rId4" Type="http://schemas.openxmlformats.org/officeDocument/2006/relationships/tags" Target="../tags/tag996.xml"/><Relationship Id="rId5" Type="http://schemas.openxmlformats.org/officeDocument/2006/relationships/tags" Target="../tags/tag997.xml"/><Relationship Id="rId6" Type="http://schemas.openxmlformats.org/officeDocument/2006/relationships/slideLayout" Target="../slideLayouts/slideLayout117.xml"/><Relationship Id="rId7" Type="http://schemas.openxmlformats.org/officeDocument/2006/relationships/notesSlide" Target="../notesSlides/notesSlide40.xml"/><Relationship Id="rId8" Type="http://schemas.openxmlformats.org/officeDocument/2006/relationships/chart" Target="../charts/chart50.xml"/><Relationship Id="rId1" Type="http://schemas.openxmlformats.org/officeDocument/2006/relationships/tags" Target="../tags/tag993.xml"/><Relationship Id="rId2" Type="http://schemas.openxmlformats.org/officeDocument/2006/relationships/tags" Target="../tags/tag994.xml"/></Relationships>
</file>

<file path=ppt/slides/_rels/slide19.xml.rels><?xml version="1.0" encoding="UTF-8" standalone="yes"?>
<Relationships xmlns="http://schemas.openxmlformats.org/package/2006/relationships"><Relationship Id="rId3" Type="http://schemas.openxmlformats.org/officeDocument/2006/relationships/tags" Target="../tags/tag69.xml"/><Relationship Id="rId4" Type="http://schemas.openxmlformats.org/officeDocument/2006/relationships/tags" Target="../tags/tag70.xml"/><Relationship Id="rId5" Type="http://schemas.openxmlformats.org/officeDocument/2006/relationships/slideLayout" Target="../slideLayouts/slideLayout456.xml"/><Relationship Id="rId1" Type="http://schemas.openxmlformats.org/officeDocument/2006/relationships/tags" Target="../tags/tag67.xml"/><Relationship Id="rId2" Type="http://schemas.openxmlformats.org/officeDocument/2006/relationships/tags" Target="../tags/tag68.xml"/></Relationships>
</file>

<file path=ppt/slides/_rels/slide190.xml.rels><?xml version="1.0" encoding="UTF-8" standalone="yes"?>
<Relationships xmlns="http://schemas.openxmlformats.org/package/2006/relationships"><Relationship Id="rId3" Type="http://schemas.openxmlformats.org/officeDocument/2006/relationships/tags" Target="../tags/tag1000.xml"/><Relationship Id="rId4" Type="http://schemas.openxmlformats.org/officeDocument/2006/relationships/tags" Target="../tags/tag1001.xml"/><Relationship Id="rId5" Type="http://schemas.openxmlformats.org/officeDocument/2006/relationships/tags" Target="../tags/tag1002.xml"/><Relationship Id="rId6" Type="http://schemas.openxmlformats.org/officeDocument/2006/relationships/tags" Target="../tags/tag1003.xml"/><Relationship Id="rId7" Type="http://schemas.openxmlformats.org/officeDocument/2006/relationships/slideLayout" Target="../slideLayouts/slideLayout151.xml"/><Relationship Id="rId1" Type="http://schemas.openxmlformats.org/officeDocument/2006/relationships/tags" Target="../tags/tag998.xml"/><Relationship Id="rId2" Type="http://schemas.openxmlformats.org/officeDocument/2006/relationships/tags" Target="../tags/tag999.xml"/></Relationships>
</file>

<file path=ppt/slides/_rels/slide191.xml.rels><?xml version="1.0" encoding="UTF-8" standalone="yes"?>
<Relationships xmlns="http://schemas.openxmlformats.org/package/2006/relationships"><Relationship Id="rId3" Type="http://schemas.openxmlformats.org/officeDocument/2006/relationships/tags" Target="../tags/tag1006.xml"/><Relationship Id="rId4" Type="http://schemas.openxmlformats.org/officeDocument/2006/relationships/tags" Target="../tags/tag1007.xml"/><Relationship Id="rId5" Type="http://schemas.openxmlformats.org/officeDocument/2006/relationships/tags" Target="../tags/tag1008.xml"/><Relationship Id="rId6" Type="http://schemas.openxmlformats.org/officeDocument/2006/relationships/tags" Target="../tags/tag1009.xml"/><Relationship Id="rId7" Type="http://schemas.openxmlformats.org/officeDocument/2006/relationships/slideLayout" Target="../slideLayouts/slideLayout151.xml"/><Relationship Id="rId1" Type="http://schemas.openxmlformats.org/officeDocument/2006/relationships/tags" Target="../tags/tag1004.xml"/><Relationship Id="rId2" Type="http://schemas.openxmlformats.org/officeDocument/2006/relationships/tags" Target="../tags/tag1005.xml"/></Relationships>
</file>

<file path=ppt/slides/_rels/slide192.xml.rels><?xml version="1.0" encoding="UTF-8" standalone="yes"?>
<Relationships xmlns="http://schemas.openxmlformats.org/package/2006/relationships"><Relationship Id="rId3" Type="http://schemas.openxmlformats.org/officeDocument/2006/relationships/tags" Target="../tags/tag1012.xml"/><Relationship Id="rId4" Type="http://schemas.openxmlformats.org/officeDocument/2006/relationships/tags" Target="../tags/tag1013.xml"/><Relationship Id="rId5" Type="http://schemas.openxmlformats.org/officeDocument/2006/relationships/tags" Target="../tags/tag1014.xml"/><Relationship Id="rId6" Type="http://schemas.openxmlformats.org/officeDocument/2006/relationships/tags" Target="../tags/tag1015.xml"/><Relationship Id="rId7" Type="http://schemas.openxmlformats.org/officeDocument/2006/relationships/slideLayout" Target="../slideLayouts/slideLayout151.xml"/><Relationship Id="rId1" Type="http://schemas.openxmlformats.org/officeDocument/2006/relationships/tags" Target="../tags/tag1010.xml"/><Relationship Id="rId2" Type="http://schemas.openxmlformats.org/officeDocument/2006/relationships/tags" Target="../tags/tag1011.xml"/></Relationships>
</file>

<file path=ppt/slides/_rels/slide193.xml.rels><?xml version="1.0" encoding="UTF-8" standalone="yes"?>
<Relationships xmlns="http://schemas.openxmlformats.org/package/2006/relationships"><Relationship Id="rId3" Type="http://schemas.openxmlformats.org/officeDocument/2006/relationships/tags" Target="../tags/tag1018.xml"/><Relationship Id="rId4" Type="http://schemas.openxmlformats.org/officeDocument/2006/relationships/tags" Target="../tags/tag1019.xml"/><Relationship Id="rId5" Type="http://schemas.openxmlformats.org/officeDocument/2006/relationships/tags" Target="../tags/tag1020.xml"/><Relationship Id="rId6" Type="http://schemas.openxmlformats.org/officeDocument/2006/relationships/tags" Target="../tags/tag1021.xml"/><Relationship Id="rId7" Type="http://schemas.openxmlformats.org/officeDocument/2006/relationships/slideLayout" Target="../slideLayouts/slideLayout117.xml"/><Relationship Id="rId8" Type="http://schemas.openxmlformats.org/officeDocument/2006/relationships/notesSlide" Target="../notesSlides/notesSlide41.xml"/><Relationship Id="rId9" Type="http://schemas.openxmlformats.org/officeDocument/2006/relationships/chart" Target="../charts/chart51.xml"/><Relationship Id="rId10" Type="http://schemas.openxmlformats.org/officeDocument/2006/relationships/chart" Target="../charts/chart52.xml"/><Relationship Id="rId1" Type="http://schemas.openxmlformats.org/officeDocument/2006/relationships/tags" Target="../tags/tag1016.xml"/><Relationship Id="rId2" Type="http://schemas.openxmlformats.org/officeDocument/2006/relationships/tags" Target="../tags/tag1017.xml"/></Relationships>
</file>

<file path=ppt/slides/_rels/slide194.xml.rels><?xml version="1.0" encoding="UTF-8" standalone="yes"?>
<Relationships xmlns="http://schemas.openxmlformats.org/package/2006/relationships"><Relationship Id="rId3" Type="http://schemas.openxmlformats.org/officeDocument/2006/relationships/tags" Target="../tags/tag1024.xml"/><Relationship Id="rId4" Type="http://schemas.openxmlformats.org/officeDocument/2006/relationships/tags" Target="../tags/tag1025.xml"/><Relationship Id="rId5" Type="http://schemas.openxmlformats.org/officeDocument/2006/relationships/tags" Target="../tags/tag1026.xml"/><Relationship Id="rId6" Type="http://schemas.openxmlformats.org/officeDocument/2006/relationships/slideLayout" Target="../slideLayouts/slideLayout151.xml"/><Relationship Id="rId1" Type="http://schemas.openxmlformats.org/officeDocument/2006/relationships/tags" Target="../tags/tag1022.xml"/><Relationship Id="rId2" Type="http://schemas.openxmlformats.org/officeDocument/2006/relationships/tags" Target="../tags/tag1023.xml"/></Relationships>
</file>

<file path=ppt/slides/_rels/slide195.xml.rels><?xml version="1.0" encoding="UTF-8" standalone="yes"?>
<Relationships xmlns="http://schemas.openxmlformats.org/package/2006/relationships"><Relationship Id="rId3" Type="http://schemas.openxmlformats.org/officeDocument/2006/relationships/tags" Target="../tags/tag1029.xml"/><Relationship Id="rId4" Type="http://schemas.openxmlformats.org/officeDocument/2006/relationships/tags" Target="../tags/tag1030.xml"/><Relationship Id="rId5" Type="http://schemas.openxmlformats.org/officeDocument/2006/relationships/tags" Target="../tags/tag1031.xml"/><Relationship Id="rId6" Type="http://schemas.openxmlformats.org/officeDocument/2006/relationships/slideLayout" Target="../slideLayouts/slideLayout151.xml"/><Relationship Id="rId1" Type="http://schemas.openxmlformats.org/officeDocument/2006/relationships/tags" Target="../tags/tag1027.xml"/><Relationship Id="rId2" Type="http://schemas.openxmlformats.org/officeDocument/2006/relationships/tags" Target="../tags/tag1028.xml"/></Relationships>
</file>

<file path=ppt/slides/_rels/slide196.xml.rels><?xml version="1.0" encoding="UTF-8" standalone="yes"?>
<Relationships xmlns="http://schemas.openxmlformats.org/package/2006/relationships"><Relationship Id="rId3" Type="http://schemas.openxmlformats.org/officeDocument/2006/relationships/tags" Target="../tags/tag1034.xml"/><Relationship Id="rId4" Type="http://schemas.openxmlformats.org/officeDocument/2006/relationships/tags" Target="../tags/tag1035.xml"/><Relationship Id="rId5" Type="http://schemas.openxmlformats.org/officeDocument/2006/relationships/tags" Target="../tags/tag1036.xml"/><Relationship Id="rId6" Type="http://schemas.openxmlformats.org/officeDocument/2006/relationships/slideLayout" Target="../slideLayouts/slideLayout151.xml"/><Relationship Id="rId1" Type="http://schemas.openxmlformats.org/officeDocument/2006/relationships/tags" Target="../tags/tag1032.xml"/><Relationship Id="rId2" Type="http://schemas.openxmlformats.org/officeDocument/2006/relationships/tags" Target="../tags/tag1033.xml"/></Relationships>
</file>

<file path=ppt/slides/_rels/slide197.xml.rels><?xml version="1.0" encoding="UTF-8" standalone="yes"?>
<Relationships xmlns="http://schemas.openxmlformats.org/package/2006/relationships"><Relationship Id="rId3" Type="http://schemas.openxmlformats.org/officeDocument/2006/relationships/slideLayout" Target="../slideLayouts/slideLayout116.xml"/><Relationship Id="rId4" Type="http://schemas.openxmlformats.org/officeDocument/2006/relationships/image" Target="../media/image23.jpeg"/><Relationship Id="rId1" Type="http://schemas.openxmlformats.org/officeDocument/2006/relationships/tags" Target="../tags/tag1037.xml"/><Relationship Id="rId2" Type="http://schemas.openxmlformats.org/officeDocument/2006/relationships/tags" Target="../tags/tag1038.xml"/></Relationships>
</file>

<file path=ppt/slides/_rels/slide198.xml.rels><?xml version="1.0" encoding="UTF-8" standalone="yes"?>
<Relationships xmlns="http://schemas.openxmlformats.org/package/2006/relationships"><Relationship Id="rId3" Type="http://schemas.openxmlformats.org/officeDocument/2006/relationships/tags" Target="../tags/tag1041.xml"/><Relationship Id="rId4" Type="http://schemas.openxmlformats.org/officeDocument/2006/relationships/tags" Target="../tags/tag1042.xml"/><Relationship Id="rId5" Type="http://schemas.openxmlformats.org/officeDocument/2006/relationships/tags" Target="../tags/tag1043.xml"/><Relationship Id="rId6" Type="http://schemas.openxmlformats.org/officeDocument/2006/relationships/slideLayout" Target="../slideLayouts/slideLayout5.xml"/><Relationship Id="rId7" Type="http://schemas.openxmlformats.org/officeDocument/2006/relationships/notesSlide" Target="../notesSlides/notesSlide42.xml"/><Relationship Id="rId8" Type="http://schemas.openxmlformats.org/officeDocument/2006/relationships/chart" Target="../charts/chart53.xml"/><Relationship Id="rId9" Type="http://schemas.openxmlformats.org/officeDocument/2006/relationships/chart" Target="../charts/chart54.xml"/><Relationship Id="rId1" Type="http://schemas.openxmlformats.org/officeDocument/2006/relationships/tags" Target="../tags/tag1039.xml"/><Relationship Id="rId2" Type="http://schemas.openxmlformats.org/officeDocument/2006/relationships/tags" Target="../tags/tag1040.xml"/></Relationships>
</file>

<file path=ppt/slides/_rels/slide199.xml.rels><?xml version="1.0" encoding="UTF-8" standalone="yes"?>
<Relationships xmlns="http://schemas.openxmlformats.org/package/2006/relationships"><Relationship Id="rId3" Type="http://schemas.openxmlformats.org/officeDocument/2006/relationships/tags" Target="../tags/tag1046.xml"/><Relationship Id="rId4" Type="http://schemas.openxmlformats.org/officeDocument/2006/relationships/tags" Target="../tags/tag1047.xml"/><Relationship Id="rId5" Type="http://schemas.openxmlformats.org/officeDocument/2006/relationships/tags" Target="../tags/tag1048.xml"/><Relationship Id="rId6" Type="http://schemas.openxmlformats.org/officeDocument/2006/relationships/tags" Target="../tags/tag1049.xml"/><Relationship Id="rId7" Type="http://schemas.openxmlformats.org/officeDocument/2006/relationships/slideLayout" Target="../slideLayouts/slideLayout151.xml"/><Relationship Id="rId1" Type="http://schemas.openxmlformats.org/officeDocument/2006/relationships/tags" Target="../tags/tag1044.xml"/><Relationship Id="rId2" Type="http://schemas.openxmlformats.org/officeDocument/2006/relationships/tags" Target="../tags/tag1045.xml"/></Relationships>
</file>

<file path=ppt/slides/_rels/slide2.xml.rels><?xml version="1.0" encoding="UTF-8" standalone="yes"?>
<Relationships xmlns="http://schemas.openxmlformats.org/package/2006/relationships"><Relationship Id="rId3" Type="http://schemas.openxmlformats.org/officeDocument/2006/relationships/tags" Target="../tags/tag3.xml"/><Relationship Id="rId4" Type="http://schemas.openxmlformats.org/officeDocument/2006/relationships/tags" Target="../tags/tag4.xml"/><Relationship Id="rId5" Type="http://schemas.openxmlformats.org/officeDocument/2006/relationships/slideLayout" Target="../slideLayouts/slideLayout222.xml"/><Relationship Id="rId6" Type="http://schemas.openxmlformats.org/officeDocument/2006/relationships/notesSlide" Target="../notesSlides/notesSlide1.xml"/><Relationship Id="rId1" Type="http://schemas.openxmlformats.org/officeDocument/2006/relationships/tags" Target="../tags/tag1.xml"/><Relationship Id="rId2" Type="http://schemas.openxmlformats.org/officeDocument/2006/relationships/tags" Target="../tags/tag2.xml"/></Relationships>
</file>

<file path=ppt/slides/_rels/slide20.xml.rels><?xml version="1.0" encoding="UTF-8" standalone="yes"?>
<Relationships xmlns="http://schemas.openxmlformats.org/package/2006/relationships"><Relationship Id="rId3" Type="http://schemas.openxmlformats.org/officeDocument/2006/relationships/tags" Target="../tags/tag73.xml"/><Relationship Id="rId4" Type="http://schemas.openxmlformats.org/officeDocument/2006/relationships/tags" Target="../tags/tag74.xml"/><Relationship Id="rId5" Type="http://schemas.openxmlformats.org/officeDocument/2006/relationships/slideLayout" Target="../slideLayouts/slideLayout456.xml"/><Relationship Id="rId1" Type="http://schemas.openxmlformats.org/officeDocument/2006/relationships/tags" Target="../tags/tag71.xml"/><Relationship Id="rId2" Type="http://schemas.openxmlformats.org/officeDocument/2006/relationships/tags" Target="../tags/tag72.xml"/></Relationships>
</file>

<file path=ppt/slides/_rels/slide200.xml.rels><?xml version="1.0" encoding="UTF-8" standalone="yes"?>
<Relationships xmlns="http://schemas.openxmlformats.org/package/2006/relationships"><Relationship Id="rId3" Type="http://schemas.openxmlformats.org/officeDocument/2006/relationships/tags" Target="../tags/tag1052.xml"/><Relationship Id="rId4" Type="http://schemas.openxmlformats.org/officeDocument/2006/relationships/tags" Target="../tags/tag1053.xml"/><Relationship Id="rId5" Type="http://schemas.openxmlformats.org/officeDocument/2006/relationships/tags" Target="../tags/tag1054.xml"/><Relationship Id="rId6" Type="http://schemas.openxmlformats.org/officeDocument/2006/relationships/tags" Target="../tags/tag1055.xml"/><Relationship Id="rId7" Type="http://schemas.openxmlformats.org/officeDocument/2006/relationships/slideLayout" Target="../slideLayouts/slideLayout151.xml"/><Relationship Id="rId1" Type="http://schemas.openxmlformats.org/officeDocument/2006/relationships/tags" Target="../tags/tag1050.xml"/><Relationship Id="rId2" Type="http://schemas.openxmlformats.org/officeDocument/2006/relationships/tags" Target="../tags/tag1051.xml"/></Relationships>
</file>

<file path=ppt/slides/_rels/slide201.xml.rels><?xml version="1.0" encoding="UTF-8" standalone="yes"?>
<Relationships xmlns="http://schemas.openxmlformats.org/package/2006/relationships"><Relationship Id="rId3" Type="http://schemas.openxmlformats.org/officeDocument/2006/relationships/tags" Target="../tags/tag1058.xml"/><Relationship Id="rId4" Type="http://schemas.openxmlformats.org/officeDocument/2006/relationships/tags" Target="../tags/tag1059.xml"/><Relationship Id="rId5" Type="http://schemas.openxmlformats.org/officeDocument/2006/relationships/tags" Target="../tags/tag1060.xml"/><Relationship Id="rId6" Type="http://schemas.openxmlformats.org/officeDocument/2006/relationships/tags" Target="../tags/tag1061.xml"/><Relationship Id="rId7" Type="http://schemas.openxmlformats.org/officeDocument/2006/relationships/slideLayout" Target="../slideLayouts/slideLayout151.xml"/><Relationship Id="rId1" Type="http://schemas.openxmlformats.org/officeDocument/2006/relationships/tags" Target="../tags/tag1056.xml"/><Relationship Id="rId2" Type="http://schemas.openxmlformats.org/officeDocument/2006/relationships/tags" Target="../tags/tag1057.xml"/></Relationships>
</file>

<file path=ppt/slides/_rels/slide202.xml.rels><?xml version="1.0" encoding="UTF-8" standalone="yes"?>
<Relationships xmlns="http://schemas.openxmlformats.org/package/2006/relationships"><Relationship Id="rId3" Type="http://schemas.openxmlformats.org/officeDocument/2006/relationships/tags" Target="../tags/tag1064.xml"/><Relationship Id="rId4" Type="http://schemas.openxmlformats.org/officeDocument/2006/relationships/tags" Target="../tags/tag1065.xml"/><Relationship Id="rId5" Type="http://schemas.openxmlformats.org/officeDocument/2006/relationships/tags" Target="../tags/tag1066.xml"/><Relationship Id="rId6" Type="http://schemas.openxmlformats.org/officeDocument/2006/relationships/tags" Target="../tags/tag1067.xml"/><Relationship Id="rId7" Type="http://schemas.openxmlformats.org/officeDocument/2006/relationships/slideLayout" Target="../slideLayouts/slideLayout5.xml"/><Relationship Id="rId8" Type="http://schemas.openxmlformats.org/officeDocument/2006/relationships/notesSlide" Target="../notesSlides/notesSlide43.xml"/><Relationship Id="rId9" Type="http://schemas.openxmlformats.org/officeDocument/2006/relationships/chart" Target="../charts/chart55.xml"/><Relationship Id="rId1" Type="http://schemas.openxmlformats.org/officeDocument/2006/relationships/tags" Target="../tags/tag1062.xml"/><Relationship Id="rId2" Type="http://schemas.openxmlformats.org/officeDocument/2006/relationships/tags" Target="../tags/tag1063.xml"/></Relationships>
</file>

<file path=ppt/slides/_rels/slide203.xml.rels><?xml version="1.0" encoding="UTF-8" standalone="yes"?>
<Relationships xmlns="http://schemas.openxmlformats.org/package/2006/relationships"><Relationship Id="rId3" Type="http://schemas.openxmlformats.org/officeDocument/2006/relationships/tags" Target="../tags/tag1070.xml"/><Relationship Id="rId4" Type="http://schemas.openxmlformats.org/officeDocument/2006/relationships/tags" Target="../tags/tag1071.xml"/><Relationship Id="rId5" Type="http://schemas.openxmlformats.org/officeDocument/2006/relationships/tags" Target="../tags/tag1072.xml"/><Relationship Id="rId6" Type="http://schemas.openxmlformats.org/officeDocument/2006/relationships/tags" Target="../tags/tag1073.xml"/><Relationship Id="rId7" Type="http://schemas.openxmlformats.org/officeDocument/2006/relationships/slideLayout" Target="../slideLayouts/slideLayout5.xml"/><Relationship Id="rId8" Type="http://schemas.openxmlformats.org/officeDocument/2006/relationships/notesSlide" Target="../notesSlides/notesSlide44.xml"/><Relationship Id="rId9" Type="http://schemas.openxmlformats.org/officeDocument/2006/relationships/chart" Target="../charts/chart56.xml"/><Relationship Id="rId1" Type="http://schemas.openxmlformats.org/officeDocument/2006/relationships/tags" Target="../tags/tag1068.xml"/><Relationship Id="rId2" Type="http://schemas.openxmlformats.org/officeDocument/2006/relationships/tags" Target="../tags/tag1069.xml"/></Relationships>
</file>

<file path=ppt/slides/_rels/slide204.xml.rels><?xml version="1.0" encoding="UTF-8" standalone="yes"?>
<Relationships xmlns="http://schemas.openxmlformats.org/package/2006/relationships"><Relationship Id="rId3" Type="http://schemas.openxmlformats.org/officeDocument/2006/relationships/tags" Target="../tags/tag1076.xml"/><Relationship Id="rId4" Type="http://schemas.openxmlformats.org/officeDocument/2006/relationships/tags" Target="../tags/tag1077.xml"/><Relationship Id="rId5" Type="http://schemas.openxmlformats.org/officeDocument/2006/relationships/tags" Target="../tags/tag1078.xml"/><Relationship Id="rId6" Type="http://schemas.openxmlformats.org/officeDocument/2006/relationships/tags" Target="../tags/tag1079.xml"/><Relationship Id="rId7" Type="http://schemas.openxmlformats.org/officeDocument/2006/relationships/slideLayout" Target="../slideLayouts/slideLayout5.xml"/><Relationship Id="rId1" Type="http://schemas.openxmlformats.org/officeDocument/2006/relationships/tags" Target="../tags/tag1074.xml"/><Relationship Id="rId2" Type="http://schemas.openxmlformats.org/officeDocument/2006/relationships/tags" Target="../tags/tag1075.xml"/></Relationships>
</file>

<file path=ppt/slides/_rels/slide205.xml.rels><?xml version="1.0" encoding="UTF-8" standalone="yes"?>
<Relationships xmlns="http://schemas.openxmlformats.org/package/2006/relationships"><Relationship Id="rId3" Type="http://schemas.openxmlformats.org/officeDocument/2006/relationships/tags" Target="../tags/tag1082.xml"/><Relationship Id="rId4" Type="http://schemas.openxmlformats.org/officeDocument/2006/relationships/tags" Target="../tags/tag1083.xml"/><Relationship Id="rId5" Type="http://schemas.openxmlformats.org/officeDocument/2006/relationships/tags" Target="../tags/tag1084.xml"/><Relationship Id="rId6" Type="http://schemas.openxmlformats.org/officeDocument/2006/relationships/tags" Target="../tags/tag1085.xml"/><Relationship Id="rId7" Type="http://schemas.openxmlformats.org/officeDocument/2006/relationships/slideLayout" Target="../slideLayouts/slideLayout151.xml"/><Relationship Id="rId1" Type="http://schemas.openxmlformats.org/officeDocument/2006/relationships/tags" Target="../tags/tag1080.xml"/><Relationship Id="rId2" Type="http://schemas.openxmlformats.org/officeDocument/2006/relationships/tags" Target="../tags/tag1081.xml"/></Relationships>
</file>

<file path=ppt/slides/_rels/slide206.xml.rels><?xml version="1.0" encoding="UTF-8" standalone="yes"?>
<Relationships xmlns="http://schemas.openxmlformats.org/package/2006/relationships"><Relationship Id="rId3" Type="http://schemas.openxmlformats.org/officeDocument/2006/relationships/tags" Target="../tags/tag1088.xml"/><Relationship Id="rId4" Type="http://schemas.openxmlformats.org/officeDocument/2006/relationships/tags" Target="../tags/tag1089.xml"/><Relationship Id="rId5" Type="http://schemas.openxmlformats.org/officeDocument/2006/relationships/tags" Target="../tags/tag1090.xml"/><Relationship Id="rId6" Type="http://schemas.openxmlformats.org/officeDocument/2006/relationships/tags" Target="../tags/tag1091.xml"/><Relationship Id="rId7" Type="http://schemas.openxmlformats.org/officeDocument/2006/relationships/slideLayout" Target="../slideLayouts/slideLayout151.xml"/><Relationship Id="rId1" Type="http://schemas.openxmlformats.org/officeDocument/2006/relationships/tags" Target="../tags/tag1086.xml"/><Relationship Id="rId2" Type="http://schemas.openxmlformats.org/officeDocument/2006/relationships/tags" Target="../tags/tag1087.xml"/></Relationships>
</file>

<file path=ppt/slides/_rels/slide207.xml.rels><?xml version="1.0" encoding="UTF-8" standalone="yes"?>
<Relationships xmlns="http://schemas.openxmlformats.org/package/2006/relationships"><Relationship Id="rId3" Type="http://schemas.openxmlformats.org/officeDocument/2006/relationships/tags" Target="../tags/tag1094.xml"/><Relationship Id="rId4" Type="http://schemas.openxmlformats.org/officeDocument/2006/relationships/tags" Target="../tags/tag1095.xml"/><Relationship Id="rId5" Type="http://schemas.openxmlformats.org/officeDocument/2006/relationships/tags" Target="../tags/tag1096.xml"/><Relationship Id="rId6" Type="http://schemas.openxmlformats.org/officeDocument/2006/relationships/tags" Target="../tags/tag1097.xml"/><Relationship Id="rId7" Type="http://schemas.openxmlformats.org/officeDocument/2006/relationships/slideLayout" Target="../slideLayouts/slideLayout151.xml"/><Relationship Id="rId1" Type="http://schemas.openxmlformats.org/officeDocument/2006/relationships/tags" Target="../tags/tag1092.xml"/><Relationship Id="rId2" Type="http://schemas.openxmlformats.org/officeDocument/2006/relationships/tags" Target="../tags/tag1093.xml"/></Relationships>
</file>

<file path=ppt/slides/_rels/slide208.xml.rels><?xml version="1.0" encoding="UTF-8" standalone="yes"?>
<Relationships xmlns="http://schemas.openxmlformats.org/package/2006/relationships"><Relationship Id="rId3" Type="http://schemas.openxmlformats.org/officeDocument/2006/relationships/tags" Target="../tags/tag1100.xml"/><Relationship Id="rId4" Type="http://schemas.openxmlformats.org/officeDocument/2006/relationships/tags" Target="../tags/tag1101.xml"/><Relationship Id="rId5" Type="http://schemas.openxmlformats.org/officeDocument/2006/relationships/tags" Target="../tags/tag1102.xml"/><Relationship Id="rId6" Type="http://schemas.openxmlformats.org/officeDocument/2006/relationships/tags" Target="../tags/tag1103.xml"/><Relationship Id="rId7" Type="http://schemas.openxmlformats.org/officeDocument/2006/relationships/slideLayout" Target="../slideLayouts/slideLayout5.xml"/><Relationship Id="rId8" Type="http://schemas.openxmlformats.org/officeDocument/2006/relationships/notesSlide" Target="../notesSlides/notesSlide45.xml"/><Relationship Id="rId9" Type="http://schemas.openxmlformats.org/officeDocument/2006/relationships/chart" Target="../charts/chart57.xml"/><Relationship Id="rId1" Type="http://schemas.openxmlformats.org/officeDocument/2006/relationships/tags" Target="../tags/tag1098.xml"/><Relationship Id="rId2" Type="http://schemas.openxmlformats.org/officeDocument/2006/relationships/tags" Target="../tags/tag1099.xml"/></Relationships>
</file>

<file path=ppt/slides/_rels/slide209.xml.rels><?xml version="1.0" encoding="UTF-8" standalone="yes"?>
<Relationships xmlns="http://schemas.openxmlformats.org/package/2006/relationships"><Relationship Id="rId3" Type="http://schemas.openxmlformats.org/officeDocument/2006/relationships/tags" Target="../tags/tag1106.xml"/><Relationship Id="rId4" Type="http://schemas.openxmlformats.org/officeDocument/2006/relationships/tags" Target="../tags/tag1107.xml"/><Relationship Id="rId5" Type="http://schemas.openxmlformats.org/officeDocument/2006/relationships/tags" Target="../tags/tag1108.xml"/><Relationship Id="rId6" Type="http://schemas.openxmlformats.org/officeDocument/2006/relationships/tags" Target="../tags/tag1109.xml"/><Relationship Id="rId7" Type="http://schemas.openxmlformats.org/officeDocument/2006/relationships/slideLayout" Target="../slideLayouts/slideLayout151.xml"/><Relationship Id="rId1" Type="http://schemas.openxmlformats.org/officeDocument/2006/relationships/tags" Target="../tags/tag1104.xml"/><Relationship Id="rId2" Type="http://schemas.openxmlformats.org/officeDocument/2006/relationships/tags" Target="../tags/tag1105.xml"/></Relationships>
</file>

<file path=ppt/slides/_rels/slide21.xml.rels><?xml version="1.0" encoding="UTF-8" standalone="yes"?>
<Relationships xmlns="http://schemas.openxmlformats.org/package/2006/relationships"><Relationship Id="rId3" Type="http://schemas.openxmlformats.org/officeDocument/2006/relationships/tags" Target="../tags/tag77.xml"/><Relationship Id="rId4" Type="http://schemas.openxmlformats.org/officeDocument/2006/relationships/tags" Target="../tags/tag78.xml"/><Relationship Id="rId5" Type="http://schemas.openxmlformats.org/officeDocument/2006/relationships/slideLayout" Target="../slideLayouts/slideLayout456.xml"/><Relationship Id="rId1" Type="http://schemas.openxmlformats.org/officeDocument/2006/relationships/tags" Target="../tags/tag75.xml"/><Relationship Id="rId2" Type="http://schemas.openxmlformats.org/officeDocument/2006/relationships/tags" Target="../tags/tag76.xml"/></Relationships>
</file>

<file path=ppt/slides/_rels/slide210.xml.rels><?xml version="1.0" encoding="UTF-8" standalone="yes"?>
<Relationships xmlns="http://schemas.openxmlformats.org/package/2006/relationships"><Relationship Id="rId3" Type="http://schemas.openxmlformats.org/officeDocument/2006/relationships/tags" Target="../tags/tag1112.xml"/><Relationship Id="rId4" Type="http://schemas.openxmlformats.org/officeDocument/2006/relationships/tags" Target="../tags/tag1113.xml"/><Relationship Id="rId5" Type="http://schemas.openxmlformats.org/officeDocument/2006/relationships/tags" Target="../tags/tag1114.xml"/><Relationship Id="rId6" Type="http://schemas.openxmlformats.org/officeDocument/2006/relationships/tags" Target="../tags/tag1115.xml"/><Relationship Id="rId7" Type="http://schemas.openxmlformats.org/officeDocument/2006/relationships/slideLayout" Target="../slideLayouts/slideLayout151.xml"/><Relationship Id="rId1" Type="http://schemas.openxmlformats.org/officeDocument/2006/relationships/tags" Target="../tags/tag1110.xml"/><Relationship Id="rId2" Type="http://schemas.openxmlformats.org/officeDocument/2006/relationships/tags" Target="../tags/tag1111.xml"/></Relationships>
</file>

<file path=ppt/slides/_rels/slide211.xml.rels><?xml version="1.0" encoding="UTF-8" standalone="yes"?>
<Relationships xmlns="http://schemas.openxmlformats.org/package/2006/relationships"><Relationship Id="rId3" Type="http://schemas.openxmlformats.org/officeDocument/2006/relationships/tags" Target="../tags/tag1118.xml"/><Relationship Id="rId4" Type="http://schemas.openxmlformats.org/officeDocument/2006/relationships/tags" Target="../tags/tag1119.xml"/><Relationship Id="rId5" Type="http://schemas.openxmlformats.org/officeDocument/2006/relationships/tags" Target="../tags/tag1120.xml"/><Relationship Id="rId6" Type="http://schemas.openxmlformats.org/officeDocument/2006/relationships/tags" Target="../tags/tag1121.xml"/><Relationship Id="rId7" Type="http://schemas.openxmlformats.org/officeDocument/2006/relationships/slideLayout" Target="../slideLayouts/slideLayout151.xml"/><Relationship Id="rId1" Type="http://schemas.openxmlformats.org/officeDocument/2006/relationships/tags" Target="../tags/tag1116.xml"/><Relationship Id="rId2" Type="http://schemas.openxmlformats.org/officeDocument/2006/relationships/tags" Target="../tags/tag1117.xml"/></Relationships>
</file>

<file path=ppt/slides/_rels/slide212.xml.rels><?xml version="1.0" encoding="UTF-8" standalone="yes"?>
<Relationships xmlns="http://schemas.openxmlformats.org/package/2006/relationships"><Relationship Id="rId3" Type="http://schemas.openxmlformats.org/officeDocument/2006/relationships/tags" Target="../tags/tag1124.xml"/><Relationship Id="rId4" Type="http://schemas.openxmlformats.org/officeDocument/2006/relationships/tags" Target="../tags/tag1125.xml"/><Relationship Id="rId5" Type="http://schemas.openxmlformats.org/officeDocument/2006/relationships/tags" Target="../tags/tag1126.xml"/><Relationship Id="rId6" Type="http://schemas.openxmlformats.org/officeDocument/2006/relationships/tags" Target="../tags/tag1127.xml"/><Relationship Id="rId7" Type="http://schemas.openxmlformats.org/officeDocument/2006/relationships/tags" Target="../tags/tag1128.xml"/><Relationship Id="rId8" Type="http://schemas.openxmlformats.org/officeDocument/2006/relationships/slideLayout" Target="../slideLayouts/slideLayout151.xml"/><Relationship Id="rId9" Type="http://schemas.openxmlformats.org/officeDocument/2006/relationships/notesSlide" Target="../notesSlides/notesSlide46.xml"/><Relationship Id="rId10" Type="http://schemas.openxmlformats.org/officeDocument/2006/relationships/chart" Target="../charts/chart58.xml"/><Relationship Id="rId11" Type="http://schemas.openxmlformats.org/officeDocument/2006/relationships/chart" Target="../charts/chart59.xml"/><Relationship Id="rId1" Type="http://schemas.openxmlformats.org/officeDocument/2006/relationships/tags" Target="../tags/tag1122.xml"/><Relationship Id="rId2" Type="http://schemas.openxmlformats.org/officeDocument/2006/relationships/tags" Target="../tags/tag1123.xml"/></Relationships>
</file>

<file path=ppt/slides/_rels/slide213.xml.rels><?xml version="1.0" encoding="UTF-8" standalone="yes"?>
<Relationships xmlns="http://schemas.openxmlformats.org/package/2006/relationships"><Relationship Id="rId3" Type="http://schemas.openxmlformats.org/officeDocument/2006/relationships/tags" Target="../tags/tag1131.xml"/><Relationship Id="rId4" Type="http://schemas.openxmlformats.org/officeDocument/2006/relationships/tags" Target="../tags/tag1132.xml"/><Relationship Id="rId5" Type="http://schemas.openxmlformats.org/officeDocument/2006/relationships/tags" Target="../tags/tag1133.xml"/><Relationship Id="rId6" Type="http://schemas.openxmlformats.org/officeDocument/2006/relationships/tags" Target="../tags/tag1134.xml"/><Relationship Id="rId7" Type="http://schemas.openxmlformats.org/officeDocument/2006/relationships/slideLayout" Target="../slideLayouts/slideLayout151.xml"/><Relationship Id="rId1" Type="http://schemas.openxmlformats.org/officeDocument/2006/relationships/tags" Target="../tags/tag1129.xml"/><Relationship Id="rId2" Type="http://schemas.openxmlformats.org/officeDocument/2006/relationships/tags" Target="../tags/tag1130.xml"/></Relationships>
</file>

<file path=ppt/slides/_rels/slide214.xml.rels><?xml version="1.0" encoding="UTF-8" standalone="yes"?>
<Relationships xmlns="http://schemas.openxmlformats.org/package/2006/relationships"><Relationship Id="rId3" Type="http://schemas.openxmlformats.org/officeDocument/2006/relationships/tags" Target="../tags/tag1137.xml"/><Relationship Id="rId4" Type="http://schemas.openxmlformats.org/officeDocument/2006/relationships/tags" Target="../tags/tag1138.xml"/><Relationship Id="rId5" Type="http://schemas.openxmlformats.org/officeDocument/2006/relationships/tags" Target="../tags/tag1139.xml"/><Relationship Id="rId6" Type="http://schemas.openxmlformats.org/officeDocument/2006/relationships/tags" Target="../tags/tag1140.xml"/><Relationship Id="rId7" Type="http://schemas.openxmlformats.org/officeDocument/2006/relationships/slideLayout" Target="../slideLayouts/slideLayout151.xml"/><Relationship Id="rId1" Type="http://schemas.openxmlformats.org/officeDocument/2006/relationships/tags" Target="../tags/tag1135.xml"/><Relationship Id="rId2" Type="http://schemas.openxmlformats.org/officeDocument/2006/relationships/tags" Target="../tags/tag1136.xml"/></Relationships>
</file>

<file path=ppt/slides/_rels/slide215.xml.rels><?xml version="1.0" encoding="UTF-8" standalone="yes"?>
<Relationships xmlns="http://schemas.openxmlformats.org/package/2006/relationships"><Relationship Id="rId3" Type="http://schemas.openxmlformats.org/officeDocument/2006/relationships/tags" Target="../tags/tag1143.xml"/><Relationship Id="rId4" Type="http://schemas.openxmlformats.org/officeDocument/2006/relationships/tags" Target="../tags/tag1144.xml"/><Relationship Id="rId5" Type="http://schemas.openxmlformats.org/officeDocument/2006/relationships/tags" Target="../tags/tag1145.xml"/><Relationship Id="rId6" Type="http://schemas.openxmlformats.org/officeDocument/2006/relationships/tags" Target="../tags/tag1146.xml"/><Relationship Id="rId7" Type="http://schemas.openxmlformats.org/officeDocument/2006/relationships/slideLayout" Target="../slideLayouts/slideLayout151.xml"/><Relationship Id="rId1" Type="http://schemas.openxmlformats.org/officeDocument/2006/relationships/tags" Target="../tags/tag1141.xml"/><Relationship Id="rId2" Type="http://schemas.openxmlformats.org/officeDocument/2006/relationships/tags" Target="../tags/tag1142.xml"/></Relationships>
</file>

<file path=ppt/slides/_rels/slide216.xml.rels><?xml version="1.0" encoding="UTF-8" standalone="yes"?>
<Relationships xmlns="http://schemas.openxmlformats.org/package/2006/relationships"><Relationship Id="rId3" Type="http://schemas.openxmlformats.org/officeDocument/2006/relationships/tags" Target="../tags/tag1149.xml"/><Relationship Id="rId4" Type="http://schemas.openxmlformats.org/officeDocument/2006/relationships/tags" Target="../tags/tag1150.xml"/><Relationship Id="rId5" Type="http://schemas.openxmlformats.org/officeDocument/2006/relationships/tags" Target="../tags/tag1151.xml"/><Relationship Id="rId6" Type="http://schemas.openxmlformats.org/officeDocument/2006/relationships/tags" Target="../tags/tag1152.xml"/><Relationship Id="rId7" Type="http://schemas.openxmlformats.org/officeDocument/2006/relationships/tags" Target="../tags/tag1153.xml"/><Relationship Id="rId8" Type="http://schemas.openxmlformats.org/officeDocument/2006/relationships/slideLayout" Target="../slideLayouts/slideLayout151.xml"/><Relationship Id="rId9" Type="http://schemas.openxmlformats.org/officeDocument/2006/relationships/notesSlide" Target="../notesSlides/notesSlide47.xml"/><Relationship Id="rId10" Type="http://schemas.openxmlformats.org/officeDocument/2006/relationships/chart" Target="../charts/chart60.xml"/><Relationship Id="rId11" Type="http://schemas.openxmlformats.org/officeDocument/2006/relationships/chart" Target="../charts/chart61.xml"/><Relationship Id="rId1" Type="http://schemas.openxmlformats.org/officeDocument/2006/relationships/tags" Target="../tags/tag1147.xml"/><Relationship Id="rId2" Type="http://schemas.openxmlformats.org/officeDocument/2006/relationships/tags" Target="../tags/tag1148.xml"/></Relationships>
</file>

<file path=ppt/slides/_rels/slide217.xml.rels><?xml version="1.0" encoding="UTF-8" standalone="yes"?>
<Relationships xmlns="http://schemas.openxmlformats.org/package/2006/relationships"><Relationship Id="rId3" Type="http://schemas.openxmlformats.org/officeDocument/2006/relationships/slideLayout" Target="../slideLayouts/slideLayout77.xml"/><Relationship Id="rId4" Type="http://schemas.openxmlformats.org/officeDocument/2006/relationships/image" Target="../media/image24.jpeg"/><Relationship Id="rId1" Type="http://schemas.openxmlformats.org/officeDocument/2006/relationships/tags" Target="../tags/tag1154.xml"/><Relationship Id="rId2" Type="http://schemas.openxmlformats.org/officeDocument/2006/relationships/tags" Target="../tags/tag1155.xml"/></Relationships>
</file>

<file path=ppt/slides/_rels/slide218.xml.rels><?xml version="1.0" encoding="UTF-8" standalone="yes"?>
<Relationships xmlns="http://schemas.openxmlformats.org/package/2006/relationships"><Relationship Id="rId3" Type="http://schemas.openxmlformats.org/officeDocument/2006/relationships/slideLayout" Target="../slideLayouts/slideLayout77.xml"/><Relationship Id="rId4" Type="http://schemas.openxmlformats.org/officeDocument/2006/relationships/image" Target="../media/image25.jpeg"/><Relationship Id="rId1" Type="http://schemas.openxmlformats.org/officeDocument/2006/relationships/tags" Target="../tags/tag1156.xml"/><Relationship Id="rId2" Type="http://schemas.openxmlformats.org/officeDocument/2006/relationships/tags" Target="../tags/tag1157.xml"/></Relationships>
</file>

<file path=ppt/slides/_rels/slide219.xml.rels><?xml version="1.0" encoding="UTF-8" standalone="yes"?>
<Relationships xmlns="http://schemas.openxmlformats.org/package/2006/relationships"><Relationship Id="rId3" Type="http://schemas.openxmlformats.org/officeDocument/2006/relationships/tags" Target="../tags/tag1160.xml"/><Relationship Id="rId4" Type="http://schemas.openxmlformats.org/officeDocument/2006/relationships/tags" Target="../tags/tag1161.xml"/><Relationship Id="rId5" Type="http://schemas.openxmlformats.org/officeDocument/2006/relationships/tags" Target="../tags/tag1162.xml"/><Relationship Id="rId6" Type="http://schemas.openxmlformats.org/officeDocument/2006/relationships/slideLayout" Target="../slideLayouts/slideLayout106.xml"/><Relationship Id="rId7" Type="http://schemas.openxmlformats.org/officeDocument/2006/relationships/chart" Target="../charts/chart62.xml"/><Relationship Id="rId1" Type="http://schemas.openxmlformats.org/officeDocument/2006/relationships/tags" Target="../tags/tag1158.xml"/><Relationship Id="rId2" Type="http://schemas.openxmlformats.org/officeDocument/2006/relationships/tags" Target="../tags/tag1159.xml"/></Relationships>
</file>

<file path=ppt/slides/_rels/slide22.xml.rels><?xml version="1.0" encoding="UTF-8" standalone="yes"?>
<Relationships xmlns="http://schemas.openxmlformats.org/package/2006/relationships"><Relationship Id="rId3" Type="http://schemas.openxmlformats.org/officeDocument/2006/relationships/tags" Target="../tags/tag81.xml"/><Relationship Id="rId4" Type="http://schemas.openxmlformats.org/officeDocument/2006/relationships/tags" Target="../tags/tag82.xml"/><Relationship Id="rId5" Type="http://schemas.openxmlformats.org/officeDocument/2006/relationships/slideLayout" Target="../slideLayouts/slideLayout456.xml"/><Relationship Id="rId1" Type="http://schemas.openxmlformats.org/officeDocument/2006/relationships/tags" Target="../tags/tag79.xml"/><Relationship Id="rId2" Type="http://schemas.openxmlformats.org/officeDocument/2006/relationships/tags" Target="../tags/tag80.xml"/></Relationships>
</file>

<file path=ppt/slides/_rels/slide220.xml.rels><?xml version="1.0" encoding="UTF-8" standalone="yes"?>
<Relationships xmlns="http://schemas.openxmlformats.org/package/2006/relationships"><Relationship Id="rId3" Type="http://schemas.openxmlformats.org/officeDocument/2006/relationships/tags" Target="../tags/tag1165.xml"/><Relationship Id="rId4" Type="http://schemas.openxmlformats.org/officeDocument/2006/relationships/tags" Target="../tags/tag1166.xml"/><Relationship Id="rId5" Type="http://schemas.openxmlformats.org/officeDocument/2006/relationships/tags" Target="../tags/tag1167.xml"/><Relationship Id="rId6" Type="http://schemas.openxmlformats.org/officeDocument/2006/relationships/tags" Target="../tags/tag1168.xml"/><Relationship Id="rId7" Type="http://schemas.openxmlformats.org/officeDocument/2006/relationships/tags" Target="../tags/tag1169.xml"/><Relationship Id="rId8" Type="http://schemas.openxmlformats.org/officeDocument/2006/relationships/slideLayout" Target="../slideLayouts/slideLayout106.xml"/><Relationship Id="rId1" Type="http://schemas.openxmlformats.org/officeDocument/2006/relationships/tags" Target="../tags/tag1163.xml"/><Relationship Id="rId2" Type="http://schemas.openxmlformats.org/officeDocument/2006/relationships/tags" Target="../tags/tag1164.xml"/></Relationships>
</file>

<file path=ppt/slides/_rels/slide221.xml.rels><?xml version="1.0" encoding="UTF-8" standalone="yes"?>
<Relationships xmlns="http://schemas.openxmlformats.org/package/2006/relationships"><Relationship Id="rId3" Type="http://schemas.openxmlformats.org/officeDocument/2006/relationships/tags" Target="../tags/tag1172.xml"/><Relationship Id="rId4" Type="http://schemas.openxmlformats.org/officeDocument/2006/relationships/tags" Target="../tags/tag1173.xml"/><Relationship Id="rId5" Type="http://schemas.openxmlformats.org/officeDocument/2006/relationships/tags" Target="../tags/tag1174.xml"/><Relationship Id="rId6" Type="http://schemas.openxmlformats.org/officeDocument/2006/relationships/slideLayout" Target="../slideLayouts/slideLayout106.xml"/><Relationship Id="rId7" Type="http://schemas.openxmlformats.org/officeDocument/2006/relationships/chart" Target="../charts/chart63.xml"/><Relationship Id="rId1" Type="http://schemas.openxmlformats.org/officeDocument/2006/relationships/tags" Target="../tags/tag1170.xml"/><Relationship Id="rId2" Type="http://schemas.openxmlformats.org/officeDocument/2006/relationships/tags" Target="../tags/tag1171.xml"/></Relationships>
</file>

<file path=ppt/slides/_rels/slide222.xml.rels><?xml version="1.0" encoding="UTF-8" standalone="yes"?>
<Relationships xmlns="http://schemas.openxmlformats.org/package/2006/relationships"><Relationship Id="rId3" Type="http://schemas.openxmlformats.org/officeDocument/2006/relationships/tags" Target="../tags/tag1177.xml"/><Relationship Id="rId4" Type="http://schemas.openxmlformats.org/officeDocument/2006/relationships/tags" Target="../tags/tag1178.xml"/><Relationship Id="rId5" Type="http://schemas.openxmlformats.org/officeDocument/2006/relationships/tags" Target="../tags/tag1179.xml"/><Relationship Id="rId6" Type="http://schemas.openxmlformats.org/officeDocument/2006/relationships/slideLayout" Target="../slideLayouts/slideLayout106.xml"/><Relationship Id="rId7" Type="http://schemas.openxmlformats.org/officeDocument/2006/relationships/chart" Target="../charts/chart64.xml"/><Relationship Id="rId1" Type="http://schemas.openxmlformats.org/officeDocument/2006/relationships/tags" Target="../tags/tag1175.xml"/><Relationship Id="rId2" Type="http://schemas.openxmlformats.org/officeDocument/2006/relationships/tags" Target="../tags/tag1176.xml"/></Relationships>
</file>

<file path=ppt/slides/_rels/slide223.xml.rels><?xml version="1.0" encoding="UTF-8" standalone="yes"?>
<Relationships xmlns="http://schemas.openxmlformats.org/package/2006/relationships"><Relationship Id="rId3" Type="http://schemas.openxmlformats.org/officeDocument/2006/relationships/tags" Target="../tags/tag1182.xml"/><Relationship Id="rId4" Type="http://schemas.openxmlformats.org/officeDocument/2006/relationships/tags" Target="../tags/tag1183.xml"/><Relationship Id="rId5" Type="http://schemas.openxmlformats.org/officeDocument/2006/relationships/tags" Target="../tags/tag1184.xml"/><Relationship Id="rId6" Type="http://schemas.openxmlformats.org/officeDocument/2006/relationships/tags" Target="../tags/tag1185.xml"/><Relationship Id="rId7" Type="http://schemas.openxmlformats.org/officeDocument/2006/relationships/tags" Target="../tags/tag1186.xml"/><Relationship Id="rId8" Type="http://schemas.openxmlformats.org/officeDocument/2006/relationships/slideLayout" Target="../slideLayouts/slideLayout5.xml"/><Relationship Id="rId9" Type="http://schemas.openxmlformats.org/officeDocument/2006/relationships/notesSlide" Target="../notesSlides/notesSlide48.xml"/><Relationship Id="rId10" Type="http://schemas.openxmlformats.org/officeDocument/2006/relationships/chart" Target="../charts/chart65.xml"/><Relationship Id="rId11" Type="http://schemas.openxmlformats.org/officeDocument/2006/relationships/chart" Target="../charts/chart66.xml"/><Relationship Id="rId1" Type="http://schemas.openxmlformats.org/officeDocument/2006/relationships/tags" Target="../tags/tag1180.xml"/><Relationship Id="rId2" Type="http://schemas.openxmlformats.org/officeDocument/2006/relationships/tags" Target="../tags/tag1181.xml"/></Relationships>
</file>

<file path=ppt/slides/_rels/slide224.xml.rels><?xml version="1.0" encoding="UTF-8" standalone="yes"?>
<Relationships xmlns="http://schemas.openxmlformats.org/package/2006/relationships"><Relationship Id="rId3" Type="http://schemas.openxmlformats.org/officeDocument/2006/relationships/tags" Target="../tags/tag1189.xml"/><Relationship Id="rId4" Type="http://schemas.openxmlformats.org/officeDocument/2006/relationships/tags" Target="../tags/tag1190.xml"/><Relationship Id="rId5" Type="http://schemas.openxmlformats.org/officeDocument/2006/relationships/tags" Target="../tags/tag1191.xml"/><Relationship Id="rId6" Type="http://schemas.openxmlformats.org/officeDocument/2006/relationships/tags" Target="../tags/tag1192.xml"/><Relationship Id="rId7" Type="http://schemas.openxmlformats.org/officeDocument/2006/relationships/slideLayout" Target="../slideLayouts/slideLayout5.xml"/><Relationship Id="rId8" Type="http://schemas.openxmlformats.org/officeDocument/2006/relationships/notesSlide" Target="../notesSlides/notesSlide49.xml"/><Relationship Id="rId1" Type="http://schemas.openxmlformats.org/officeDocument/2006/relationships/tags" Target="../tags/tag1187.xml"/><Relationship Id="rId2" Type="http://schemas.openxmlformats.org/officeDocument/2006/relationships/tags" Target="../tags/tag1188.xml"/></Relationships>
</file>

<file path=ppt/slides/_rels/slide225.xml.rels><?xml version="1.0" encoding="UTF-8" standalone="yes"?>
<Relationships xmlns="http://schemas.openxmlformats.org/package/2006/relationships"><Relationship Id="rId3" Type="http://schemas.openxmlformats.org/officeDocument/2006/relationships/tags" Target="../tags/tag1195.xml"/><Relationship Id="rId4" Type="http://schemas.openxmlformats.org/officeDocument/2006/relationships/tags" Target="../tags/tag1196.xml"/><Relationship Id="rId5" Type="http://schemas.openxmlformats.org/officeDocument/2006/relationships/tags" Target="../tags/tag1197.xml"/><Relationship Id="rId6" Type="http://schemas.openxmlformats.org/officeDocument/2006/relationships/tags" Target="../tags/tag1198.xml"/><Relationship Id="rId7" Type="http://schemas.openxmlformats.org/officeDocument/2006/relationships/slideLayout" Target="../slideLayouts/slideLayout5.xml"/><Relationship Id="rId8" Type="http://schemas.openxmlformats.org/officeDocument/2006/relationships/notesSlide" Target="../notesSlides/notesSlide50.xml"/><Relationship Id="rId1" Type="http://schemas.openxmlformats.org/officeDocument/2006/relationships/tags" Target="../tags/tag1193.xml"/><Relationship Id="rId2" Type="http://schemas.openxmlformats.org/officeDocument/2006/relationships/tags" Target="../tags/tag1194.xml"/></Relationships>
</file>

<file path=ppt/slides/_rels/slide226.xml.rels><?xml version="1.0" encoding="UTF-8" standalone="yes"?>
<Relationships xmlns="http://schemas.openxmlformats.org/package/2006/relationships"><Relationship Id="rId3" Type="http://schemas.openxmlformats.org/officeDocument/2006/relationships/tags" Target="../tags/tag1201.xml"/><Relationship Id="rId4" Type="http://schemas.openxmlformats.org/officeDocument/2006/relationships/tags" Target="../tags/tag1202.xml"/><Relationship Id="rId5" Type="http://schemas.openxmlformats.org/officeDocument/2006/relationships/tags" Target="../tags/tag1203.xml"/><Relationship Id="rId6" Type="http://schemas.openxmlformats.org/officeDocument/2006/relationships/tags" Target="../tags/tag1204.xml"/><Relationship Id="rId7" Type="http://schemas.openxmlformats.org/officeDocument/2006/relationships/slideLayout" Target="../slideLayouts/slideLayout5.xml"/><Relationship Id="rId8" Type="http://schemas.openxmlformats.org/officeDocument/2006/relationships/notesSlide" Target="../notesSlides/notesSlide51.xml"/><Relationship Id="rId1" Type="http://schemas.openxmlformats.org/officeDocument/2006/relationships/tags" Target="../tags/tag1199.xml"/><Relationship Id="rId2" Type="http://schemas.openxmlformats.org/officeDocument/2006/relationships/tags" Target="../tags/tag1200.xml"/></Relationships>
</file>

<file path=ppt/slides/_rels/slide227.xml.rels><?xml version="1.0" encoding="UTF-8" standalone="yes"?>
<Relationships xmlns="http://schemas.openxmlformats.org/package/2006/relationships"><Relationship Id="rId3" Type="http://schemas.openxmlformats.org/officeDocument/2006/relationships/tags" Target="../tags/tag1207.xml"/><Relationship Id="rId4" Type="http://schemas.openxmlformats.org/officeDocument/2006/relationships/tags" Target="../tags/tag1208.xml"/><Relationship Id="rId5" Type="http://schemas.openxmlformats.org/officeDocument/2006/relationships/tags" Target="../tags/tag1209.xml"/><Relationship Id="rId6" Type="http://schemas.openxmlformats.org/officeDocument/2006/relationships/tags" Target="../tags/tag1210.xml"/><Relationship Id="rId7" Type="http://schemas.openxmlformats.org/officeDocument/2006/relationships/slideLayout" Target="../slideLayouts/slideLayout5.xml"/><Relationship Id="rId8" Type="http://schemas.openxmlformats.org/officeDocument/2006/relationships/notesSlide" Target="../notesSlides/notesSlide52.xml"/><Relationship Id="rId9" Type="http://schemas.openxmlformats.org/officeDocument/2006/relationships/chart" Target="../charts/chart67.xml"/><Relationship Id="rId10" Type="http://schemas.openxmlformats.org/officeDocument/2006/relationships/chart" Target="../charts/chart68.xml"/><Relationship Id="rId1" Type="http://schemas.openxmlformats.org/officeDocument/2006/relationships/tags" Target="../tags/tag1205.xml"/><Relationship Id="rId2" Type="http://schemas.openxmlformats.org/officeDocument/2006/relationships/tags" Target="../tags/tag1206.xml"/></Relationships>
</file>

<file path=ppt/slides/_rels/slide228.xml.rels><?xml version="1.0" encoding="UTF-8" standalone="yes"?>
<Relationships xmlns="http://schemas.openxmlformats.org/package/2006/relationships"><Relationship Id="rId3" Type="http://schemas.openxmlformats.org/officeDocument/2006/relationships/tags" Target="../tags/tag1213.xml"/><Relationship Id="rId4" Type="http://schemas.openxmlformats.org/officeDocument/2006/relationships/tags" Target="../tags/tag1214.xml"/><Relationship Id="rId5" Type="http://schemas.openxmlformats.org/officeDocument/2006/relationships/tags" Target="../tags/tag1215.xml"/><Relationship Id="rId6" Type="http://schemas.openxmlformats.org/officeDocument/2006/relationships/tags" Target="../tags/tag1216.xml"/><Relationship Id="rId7" Type="http://schemas.openxmlformats.org/officeDocument/2006/relationships/slideLayout" Target="../slideLayouts/slideLayout29.xml"/><Relationship Id="rId8" Type="http://schemas.openxmlformats.org/officeDocument/2006/relationships/chart" Target="../charts/chart69.xml"/><Relationship Id="rId1" Type="http://schemas.openxmlformats.org/officeDocument/2006/relationships/tags" Target="../tags/tag1211.xml"/><Relationship Id="rId2" Type="http://schemas.openxmlformats.org/officeDocument/2006/relationships/tags" Target="../tags/tag1212.xml"/></Relationships>
</file>

<file path=ppt/slides/_rels/slide229.xml.rels><?xml version="1.0" encoding="UTF-8" standalone="yes"?>
<Relationships xmlns="http://schemas.openxmlformats.org/package/2006/relationships"><Relationship Id="rId3" Type="http://schemas.openxmlformats.org/officeDocument/2006/relationships/tags" Target="../tags/tag1219.xml"/><Relationship Id="rId4" Type="http://schemas.openxmlformats.org/officeDocument/2006/relationships/tags" Target="../tags/tag1220.xml"/><Relationship Id="rId5" Type="http://schemas.openxmlformats.org/officeDocument/2006/relationships/tags" Target="../tags/tag1221.xml"/><Relationship Id="rId6" Type="http://schemas.openxmlformats.org/officeDocument/2006/relationships/tags" Target="../tags/tag1222.xml"/><Relationship Id="rId7" Type="http://schemas.openxmlformats.org/officeDocument/2006/relationships/tags" Target="../tags/tag1223.xml"/><Relationship Id="rId8" Type="http://schemas.openxmlformats.org/officeDocument/2006/relationships/slideLayout" Target="../slideLayouts/slideLayout106.xml"/><Relationship Id="rId9" Type="http://schemas.openxmlformats.org/officeDocument/2006/relationships/chart" Target="../charts/chart70.xml"/><Relationship Id="rId10" Type="http://schemas.openxmlformats.org/officeDocument/2006/relationships/chart" Target="../charts/chart71.xml"/><Relationship Id="rId1" Type="http://schemas.openxmlformats.org/officeDocument/2006/relationships/tags" Target="../tags/tag1217.xml"/><Relationship Id="rId2" Type="http://schemas.openxmlformats.org/officeDocument/2006/relationships/tags" Target="../tags/tag1218.xml"/></Relationships>
</file>

<file path=ppt/slides/_rels/slide23.xml.rels><?xml version="1.0" encoding="UTF-8" standalone="yes"?>
<Relationships xmlns="http://schemas.openxmlformats.org/package/2006/relationships"><Relationship Id="rId3" Type="http://schemas.openxmlformats.org/officeDocument/2006/relationships/tags" Target="../tags/tag85.xml"/><Relationship Id="rId4" Type="http://schemas.openxmlformats.org/officeDocument/2006/relationships/tags" Target="../tags/tag86.xml"/><Relationship Id="rId5" Type="http://schemas.openxmlformats.org/officeDocument/2006/relationships/slideLayout" Target="../slideLayouts/slideLayout456.xml"/><Relationship Id="rId1" Type="http://schemas.openxmlformats.org/officeDocument/2006/relationships/tags" Target="../tags/tag83.xml"/><Relationship Id="rId2" Type="http://schemas.openxmlformats.org/officeDocument/2006/relationships/tags" Target="../tags/tag84.xml"/></Relationships>
</file>

<file path=ppt/slides/_rels/slide230.xml.rels><?xml version="1.0" encoding="UTF-8" standalone="yes"?>
<Relationships xmlns="http://schemas.openxmlformats.org/package/2006/relationships"><Relationship Id="rId3" Type="http://schemas.openxmlformats.org/officeDocument/2006/relationships/tags" Target="../tags/tag1226.xml"/><Relationship Id="rId4" Type="http://schemas.openxmlformats.org/officeDocument/2006/relationships/tags" Target="../tags/tag1227.xml"/><Relationship Id="rId5" Type="http://schemas.openxmlformats.org/officeDocument/2006/relationships/tags" Target="../tags/tag1228.xml"/><Relationship Id="rId6" Type="http://schemas.openxmlformats.org/officeDocument/2006/relationships/tags" Target="../tags/tag1229.xml"/><Relationship Id="rId7" Type="http://schemas.openxmlformats.org/officeDocument/2006/relationships/tags" Target="../tags/tag1230.xml"/><Relationship Id="rId8" Type="http://schemas.openxmlformats.org/officeDocument/2006/relationships/slideLayout" Target="../slideLayouts/slideLayout106.xml"/><Relationship Id="rId1" Type="http://schemas.openxmlformats.org/officeDocument/2006/relationships/tags" Target="../tags/tag1224.xml"/><Relationship Id="rId2" Type="http://schemas.openxmlformats.org/officeDocument/2006/relationships/tags" Target="../tags/tag1225.xml"/></Relationships>
</file>

<file path=ppt/slides/_rels/slide231.xml.rels><?xml version="1.0" encoding="UTF-8" standalone="yes"?>
<Relationships xmlns="http://schemas.openxmlformats.org/package/2006/relationships"><Relationship Id="rId3" Type="http://schemas.openxmlformats.org/officeDocument/2006/relationships/tags" Target="../tags/tag1233.xml"/><Relationship Id="rId4" Type="http://schemas.openxmlformats.org/officeDocument/2006/relationships/tags" Target="../tags/tag1234.xml"/><Relationship Id="rId5" Type="http://schemas.openxmlformats.org/officeDocument/2006/relationships/tags" Target="../tags/tag1235.xml"/><Relationship Id="rId6" Type="http://schemas.openxmlformats.org/officeDocument/2006/relationships/slideLayout" Target="../slideLayouts/slideLayout106.xml"/><Relationship Id="rId7" Type="http://schemas.openxmlformats.org/officeDocument/2006/relationships/chart" Target="../charts/chart72.xml"/><Relationship Id="rId1" Type="http://schemas.openxmlformats.org/officeDocument/2006/relationships/tags" Target="../tags/tag1231.xml"/><Relationship Id="rId2" Type="http://schemas.openxmlformats.org/officeDocument/2006/relationships/tags" Target="../tags/tag1232.xml"/></Relationships>
</file>

<file path=ppt/slides/_rels/slide232.xml.rels><?xml version="1.0" encoding="UTF-8" standalone="yes"?>
<Relationships xmlns="http://schemas.openxmlformats.org/package/2006/relationships"><Relationship Id="rId3" Type="http://schemas.openxmlformats.org/officeDocument/2006/relationships/tags" Target="../tags/tag1238.xml"/><Relationship Id="rId4" Type="http://schemas.openxmlformats.org/officeDocument/2006/relationships/tags" Target="../tags/tag1239.xml"/><Relationship Id="rId5" Type="http://schemas.openxmlformats.org/officeDocument/2006/relationships/tags" Target="../tags/tag1240.xml"/><Relationship Id="rId6" Type="http://schemas.openxmlformats.org/officeDocument/2006/relationships/slideLayout" Target="../slideLayouts/slideLayout106.xml"/><Relationship Id="rId7" Type="http://schemas.openxmlformats.org/officeDocument/2006/relationships/chart" Target="../charts/chart73.xml"/><Relationship Id="rId1" Type="http://schemas.openxmlformats.org/officeDocument/2006/relationships/tags" Target="../tags/tag1236.xml"/><Relationship Id="rId2" Type="http://schemas.openxmlformats.org/officeDocument/2006/relationships/tags" Target="../tags/tag1237.xml"/></Relationships>
</file>

<file path=ppt/slides/_rels/slide233.xml.rels><?xml version="1.0" encoding="UTF-8" standalone="yes"?>
<Relationships xmlns="http://schemas.openxmlformats.org/package/2006/relationships"><Relationship Id="rId3" Type="http://schemas.openxmlformats.org/officeDocument/2006/relationships/slideLayout" Target="../slideLayouts/slideLayout77.xml"/><Relationship Id="rId4" Type="http://schemas.openxmlformats.org/officeDocument/2006/relationships/image" Target="../media/image26.jpeg"/><Relationship Id="rId1" Type="http://schemas.openxmlformats.org/officeDocument/2006/relationships/tags" Target="../tags/tag1241.xml"/><Relationship Id="rId2" Type="http://schemas.openxmlformats.org/officeDocument/2006/relationships/tags" Target="../tags/tag1242.xml"/></Relationships>
</file>

<file path=ppt/slides/_rels/slide234.xml.rels><?xml version="1.0" encoding="UTF-8" standalone="yes"?>
<Relationships xmlns="http://schemas.openxmlformats.org/package/2006/relationships"><Relationship Id="rId3" Type="http://schemas.openxmlformats.org/officeDocument/2006/relationships/tags" Target="../tags/tag1245.xml"/><Relationship Id="rId4" Type="http://schemas.openxmlformats.org/officeDocument/2006/relationships/tags" Target="../tags/tag1246.xml"/><Relationship Id="rId5" Type="http://schemas.openxmlformats.org/officeDocument/2006/relationships/tags" Target="../tags/tag1247.xml"/><Relationship Id="rId6" Type="http://schemas.openxmlformats.org/officeDocument/2006/relationships/slideLayout" Target="../slideLayouts/slideLayout106.xml"/><Relationship Id="rId7" Type="http://schemas.openxmlformats.org/officeDocument/2006/relationships/chart" Target="../charts/chart74.xml"/><Relationship Id="rId1" Type="http://schemas.openxmlformats.org/officeDocument/2006/relationships/tags" Target="../tags/tag1243.xml"/><Relationship Id="rId2" Type="http://schemas.openxmlformats.org/officeDocument/2006/relationships/tags" Target="../tags/tag1244.xml"/></Relationships>
</file>

<file path=ppt/slides/_rels/slide235.xml.rels><?xml version="1.0" encoding="UTF-8" standalone="yes"?>
<Relationships xmlns="http://schemas.openxmlformats.org/package/2006/relationships"><Relationship Id="rId3" Type="http://schemas.openxmlformats.org/officeDocument/2006/relationships/tags" Target="../tags/tag1250.xml"/><Relationship Id="rId4" Type="http://schemas.openxmlformats.org/officeDocument/2006/relationships/tags" Target="../tags/tag1251.xml"/><Relationship Id="rId5" Type="http://schemas.openxmlformats.org/officeDocument/2006/relationships/tags" Target="../tags/tag1252.xml"/><Relationship Id="rId6" Type="http://schemas.openxmlformats.org/officeDocument/2006/relationships/tags" Target="../tags/tag1253.xml"/><Relationship Id="rId7" Type="http://schemas.openxmlformats.org/officeDocument/2006/relationships/slideLayout" Target="../slideLayouts/slideLayout5.xml"/><Relationship Id="rId8" Type="http://schemas.openxmlformats.org/officeDocument/2006/relationships/notesSlide" Target="../notesSlides/notesSlide53.xml"/><Relationship Id="rId1" Type="http://schemas.openxmlformats.org/officeDocument/2006/relationships/tags" Target="../tags/tag1248.xml"/><Relationship Id="rId2" Type="http://schemas.openxmlformats.org/officeDocument/2006/relationships/tags" Target="../tags/tag1249.xml"/></Relationships>
</file>

<file path=ppt/slides/_rels/slide236.xml.rels><?xml version="1.0" encoding="UTF-8" standalone="yes"?>
<Relationships xmlns="http://schemas.openxmlformats.org/package/2006/relationships"><Relationship Id="rId3" Type="http://schemas.openxmlformats.org/officeDocument/2006/relationships/tags" Target="../tags/tag1256.xml"/><Relationship Id="rId4" Type="http://schemas.openxmlformats.org/officeDocument/2006/relationships/tags" Target="../tags/tag1257.xml"/><Relationship Id="rId5" Type="http://schemas.openxmlformats.org/officeDocument/2006/relationships/tags" Target="../tags/tag1258.xml"/><Relationship Id="rId6" Type="http://schemas.openxmlformats.org/officeDocument/2006/relationships/slideLayout" Target="../slideLayouts/slideLayout106.xml"/><Relationship Id="rId7" Type="http://schemas.openxmlformats.org/officeDocument/2006/relationships/chart" Target="../charts/chart75.xml"/><Relationship Id="rId1" Type="http://schemas.openxmlformats.org/officeDocument/2006/relationships/tags" Target="../tags/tag1254.xml"/><Relationship Id="rId2" Type="http://schemas.openxmlformats.org/officeDocument/2006/relationships/tags" Target="../tags/tag1255.xml"/></Relationships>
</file>

<file path=ppt/slides/_rels/slide237.xml.rels><?xml version="1.0" encoding="UTF-8" standalone="yes"?>
<Relationships xmlns="http://schemas.openxmlformats.org/package/2006/relationships"><Relationship Id="rId3" Type="http://schemas.openxmlformats.org/officeDocument/2006/relationships/tags" Target="../tags/tag1261.xml"/><Relationship Id="rId4" Type="http://schemas.openxmlformats.org/officeDocument/2006/relationships/tags" Target="../tags/tag1262.xml"/><Relationship Id="rId5" Type="http://schemas.openxmlformats.org/officeDocument/2006/relationships/tags" Target="../tags/tag1263.xml"/><Relationship Id="rId6" Type="http://schemas.openxmlformats.org/officeDocument/2006/relationships/tags" Target="../tags/tag1264.xml"/><Relationship Id="rId7" Type="http://schemas.openxmlformats.org/officeDocument/2006/relationships/tags" Target="../tags/tag1265.xml"/><Relationship Id="rId8" Type="http://schemas.openxmlformats.org/officeDocument/2006/relationships/slideLayout" Target="../slideLayouts/slideLayout106.xml"/><Relationship Id="rId1" Type="http://schemas.openxmlformats.org/officeDocument/2006/relationships/tags" Target="../tags/tag1259.xml"/><Relationship Id="rId2" Type="http://schemas.openxmlformats.org/officeDocument/2006/relationships/tags" Target="../tags/tag1260.xml"/></Relationships>
</file>

<file path=ppt/slides/_rels/slide238.xml.rels><?xml version="1.0" encoding="UTF-8" standalone="yes"?>
<Relationships xmlns="http://schemas.openxmlformats.org/package/2006/relationships"><Relationship Id="rId3" Type="http://schemas.openxmlformats.org/officeDocument/2006/relationships/tags" Target="../tags/tag1268.xml"/><Relationship Id="rId4" Type="http://schemas.openxmlformats.org/officeDocument/2006/relationships/tags" Target="../tags/tag1269.xml"/><Relationship Id="rId5" Type="http://schemas.openxmlformats.org/officeDocument/2006/relationships/tags" Target="../tags/tag1270.xml"/><Relationship Id="rId6" Type="http://schemas.openxmlformats.org/officeDocument/2006/relationships/tags" Target="../tags/tag1271.xml"/><Relationship Id="rId7" Type="http://schemas.openxmlformats.org/officeDocument/2006/relationships/slideLayout" Target="../slideLayouts/slideLayout106.xml"/><Relationship Id="rId1" Type="http://schemas.openxmlformats.org/officeDocument/2006/relationships/tags" Target="../tags/tag1266.xml"/><Relationship Id="rId2" Type="http://schemas.openxmlformats.org/officeDocument/2006/relationships/tags" Target="../tags/tag1267.xml"/></Relationships>
</file>

<file path=ppt/slides/_rels/slide239.xml.rels><?xml version="1.0" encoding="UTF-8" standalone="yes"?>
<Relationships xmlns="http://schemas.openxmlformats.org/package/2006/relationships"><Relationship Id="rId3" Type="http://schemas.openxmlformats.org/officeDocument/2006/relationships/tags" Target="../tags/tag1274.xml"/><Relationship Id="rId4" Type="http://schemas.openxmlformats.org/officeDocument/2006/relationships/tags" Target="../tags/tag1275.xml"/><Relationship Id="rId5" Type="http://schemas.openxmlformats.org/officeDocument/2006/relationships/tags" Target="../tags/tag1276.xml"/><Relationship Id="rId6" Type="http://schemas.openxmlformats.org/officeDocument/2006/relationships/slideLayout" Target="../slideLayouts/slideLayout106.xml"/><Relationship Id="rId7" Type="http://schemas.openxmlformats.org/officeDocument/2006/relationships/chart" Target="../charts/chart76.xml"/><Relationship Id="rId1" Type="http://schemas.openxmlformats.org/officeDocument/2006/relationships/tags" Target="../tags/tag1272.xml"/><Relationship Id="rId2" Type="http://schemas.openxmlformats.org/officeDocument/2006/relationships/tags" Target="../tags/tag1273.xml"/></Relationships>
</file>

<file path=ppt/slides/_rels/slide24.xml.rels><?xml version="1.0" encoding="UTF-8" standalone="yes"?>
<Relationships xmlns="http://schemas.openxmlformats.org/package/2006/relationships"><Relationship Id="rId3" Type="http://schemas.openxmlformats.org/officeDocument/2006/relationships/tags" Target="../tags/tag89.xml"/><Relationship Id="rId4" Type="http://schemas.openxmlformats.org/officeDocument/2006/relationships/tags" Target="../tags/tag90.xml"/><Relationship Id="rId5" Type="http://schemas.openxmlformats.org/officeDocument/2006/relationships/slideLayout" Target="../slideLayouts/slideLayout456.xml"/><Relationship Id="rId1" Type="http://schemas.openxmlformats.org/officeDocument/2006/relationships/tags" Target="../tags/tag87.xml"/><Relationship Id="rId2" Type="http://schemas.openxmlformats.org/officeDocument/2006/relationships/tags" Target="../tags/tag88.xml"/></Relationships>
</file>

<file path=ppt/slides/_rels/slide240.xml.rels><?xml version="1.0" encoding="UTF-8" standalone="yes"?>
<Relationships xmlns="http://schemas.openxmlformats.org/package/2006/relationships"><Relationship Id="rId3" Type="http://schemas.openxmlformats.org/officeDocument/2006/relationships/tags" Target="../tags/tag1279.xml"/><Relationship Id="rId4" Type="http://schemas.openxmlformats.org/officeDocument/2006/relationships/tags" Target="../tags/tag1280.xml"/><Relationship Id="rId5" Type="http://schemas.openxmlformats.org/officeDocument/2006/relationships/tags" Target="../tags/tag1281.xml"/><Relationship Id="rId6" Type="http://schemas.openxmlformats.org/officeDocument/2006/relationships/tags" Target="../tags/tag1282.xml"/><Relationship Id="rId7" Type="http://schemas.openxmlformats.org/officeDocument/2006/relationships/tags" Target="../tags/tag1283.xml"/><Relationship Id="rId8" Type="http://schemas.openxmlformats.org/officeDocument/2006/relationships/slideLayout" Target="../slideLayouts/slideLayout106.xml"/><Relationship Id="rId1" Type="http://schemas.openxmlformats.org/officeDocument/2006/relationships/tags" Target="../tags/tag1277.xml"/><Relationship Id="rId2" Type="http://schemas.openxmlformats.org/officeDocument/2006/relationships/tags" Target="../tags/tag1278.xml"/></Relationships>
</file>

<file path=ppt/slides/_rels/slide241.xml.rels><?xml version="1.0" encoding="UTF-8" standalone="yes"?>
<Relationships xmlns="http://schemas.openxmlformats.org/package/2006/relationships"><Relationship Id="rId3" Type="http://schemas.openxmlformats.org/officeDocument/2006/relationships/tags" Target="../tags/tag1286.xml"/><Relationship Id="rId4" Type="http://schemas.openxmlformats.org/officeDocument/2006/relationships/tags" Target="../tags/tag1287.xml"/><Relationship Id="rId5" Type="http://schemas.openxmlformats.org/officeDocument/2006/relationships/tags" Target="../tags/tag1288.xml"/><Relationship Id="rId6" Type="http://schemas.openxmlformats.org/officeDocument/2006/relationships/tags" Target="../tags/tag1289.xml"/><Relationship Id="rId7" Type="http://schemas.openxmlformats.org/officeDocument/2006/relationships/slideLayout" Target="../slideLayouts/slideLayout106.xml"/><Relationship Id="rId1" Type="http://schemas.openxmlformats.org/officeDocument/2006/relationships/tags" Target="../tags/tag1284.xml"/><Relationship Id="rId2" Type="http://schemas.openxmlformats.org/officeDocument/2006/relationships/tags" Target="../tags/tag1285.xml"/></Relationships>
</file>

<file path=ppt/slides/_rels/slide242.xml.rels><?xml version="1.0" encoding="UTF-8" standalone="yes"?>
<Relationships xmlns="http://schemas.openxmlformats.org/package/2006/relationships"><Relationship Id="rId3" Type="http://schemas.openxmlformats.org/officeDocument/2006/relationships/tags" Target="../tags/tag1292.xml"/><Relationship Id="rId4" Type="http://schemas.openxmlformats.org/officeDocument/2006/relationships/tags" Target="../tags/tag1293.xml"/><Relationship Id="rId5" Type="http://schemas.openxmlformats.org/officeDocument/2006/relationships/tags" Target="../tags/tag1294.xml"/><Relationship Id="rId6" Type="http://schemas.openxmlformats.org/officeDocument/2006/relationships/slideLayout" Target="../slideLayouts/slideLayout106.xml"/><Relationship Id="rId7" Type="http://schemas.openxmlformats.org/officeDocument/2006/relationships/chart" Target="../charts/chart77.xml"/><Relationship Id="rId1" Type="http://schemas.openxmlformats.org/officeDocument/2006/relationships/tags" Target="../tags/tag1290.xml"/><Relationship Id="rId2" Type="http://schemas.openxmlformats.org/officeDocument/2006/relationships/tags" Target="../tags/tag1291.xml"/></Relationships>
</file>

<file path=ppt/slides/_rels/slide243.xml.rels><?xml version="1.0" encoding="UTF-8" standalone="yes"?>
<Relationships xmlns="http://schemas.openxmlformats.org/package/2006/relationships"><Relationship Id="rId3" Type="http://schemas.openxmlformats.org/officeDocument/2006/relationships/tags" Target="../tags/tag1297.xml"/><Relationship Id="rId4" Type="http://schemas.openxmlformats.org/officeDocument/2006/relationships/tags" Target="../tags/tag1298.xml"/><Relationship Id="rId5" Type="http://schemas.openxmlformats.org/officeDocument/2006/relationships/tags" Target="../tags/tag1299.xml"/><Relationship Id="rId6" Type="http://schemas.openxmlformats.org/officeDocument/2006/relationships/tags" Target="../tags/tag1300.xml"/><Relationship Id="rId7" Type="http://schemas.openxmlformats.org/officeDocument/2006/relationships/tags" Target="../tags/tag1301.xml"/><Relationship Id="rId8" Type="http://schemas.openxmlformats.org/officeDocument/2006/relationships/slideLayout" Target="../slideLayouts/slideLayout106.xml"/><Relationship Id="rId1" Type="http://schemas.openxmlformats.org/officeDocument/2006/relationships/tags" Target="../tags/tag1295.xml"/><Relationship Id="rId2" Type="http://schemas.openxmlformats.org/officeDocument/2006/relationships/tags" Target="../tags/tag1296.xml"/></Relationships>
</file>

<file path=ppt/slides/_rels/slide244.xml.rels><?xml version="1.0" encoding="UTF-8" standalone="yes"?>
<Relationships xmlns="http://schemas.openxmlformats.org/package/2006/relationships"><Relationship Id="rId3" Type="http://schemas.openxmlformats.org/officeDocument/2006/relationships/tags" Target="../tags/tag1304.xml"/><Relationship Id="rId4" Type="http://schemas.openxmlformats.org/officeDocument/2006/relationships/tags" Target="../tags/tag1305.xml"/><Relationship Id="rId5" Type="http://schemas.openxmlformats.org/officeDocument/2006/relationships/tags" Target="../tags/tag1306.xml"/><Relationship Id="rId6" Type="http://schemas.openxmlformats.org/officeDocument/2006/relationships/tags" Target="../tags/tag1307.xml"/><Relationship Id="rId7" Type="http://schemas.openxmlformats.org/officeDocument/2006/relationships/slideLayout" Target="../slideLayouts/slideLayout106.xml"/><Relationship Id="rId8" Type="http://schemas.openxmlformats.org/officeDocument/2006/relationships/chart" Target="../charts/chart78.xml"/><Relationship Id="rId9" Type="http://schemas.openxmlformats.org/officeDocument/2006/relationships/chart" Target="../charts/chart79.xml"/><Relationship Id="rId1" Type="http://schemas.openxmlformats.org/officeDocument/2006/relationships/tags" Target="../tags/tag1302.xml"/><Relationship Id="rId2" Type="http://schemas.openxmlformats.org/officeDocument/2006/relationships/tags" Target="../tags/tag1303.xml"/></Relationships>
</file>

<file path=ppt/slides/_rels/slide245.xml.rels><?xml version="1.0" encoding="UTF-8" standalone="yes"?>
<Relationships xmlns="http://schemas.openxmlformats.org/package/2006/relationships"><Relationship Id="rId3" Type="http://schemas.openxmlformats.org/officeDocument/2006/relationships/tags" Target="../tags/tag1310.xml"/><Relationship Id="rId4" Type="http://schemas.openxmlformats.org/officeDocument/2006/relationships/tags" Target="../tags/tag1311.xml"/><Relationship Id="rId5" Type="http://schemas.openxmlformats.org/officeDocument/2006/relationships/tags" Target="../tags/tag1312.xml"/><Relationship Id="rId6" Type="http://schemas.openxmlformats.org/officeDocument/2006/relationships/tags" Target="../tags/tag1313.xml"/><Relationship Id="rId7" Type="http://schemas.openxmlformats.org/officeDocument/2006/relationships/tags" Target="../tags/tag1314.xml"/><Relationship Id="rId8" Type="http://schemas.openxmlformats.org/officeDocument/2006/relationships/slideLayout" Target="../slideLayouts/slideLayout106.xml"/><Relationship Id="rId1" Type="http://schemas.openxmlformats.org/officeDocument/2006/relationships/tags" Target="../tags/tag1308.xml"/><Relationship Id="rId2" Type="http://schemas.openxmlformats.org/officeDocument/2006/relationships/tags" Target="../tags/tag1309.xml"/></Relationships>
</file>

<file path=ppt/slides/_rels/slide246.xml.rels><?xml version="1.0" encoding="UTF-8" standalone="yes"?>
<Relationships xmlns="http://schemas.openxmlformats.org/package/2006/relationships"><Relationship Id="rId3" Type="http://schemas.openxmlformats.org/officeDocument/2006/relationships/tags" Target="../tags/tag1317.xml"/><Relationship Id="rId4" Type="http://schemas.openxmlformats.org/officeDocument/2006/relationships/tags" Target="../tags/tag1318.xml"/><Relationship Id="rId5" Type="http://schemas.openxmlformats.org/officeDocument/2006/relationships/tags" Target="../tags/tag1319.xml"/><Relationship Id="rId6" Type="http://schemas.openxmlformats.org/officeDocument/2006/relationships/tags" Target="../tags/tag1320.xml"/><Relationship Id="rId7" Type="http://schemas.openxmlformats.org/officeDocument/2006/relationships/slideLayout" Target="../slideLayouts/slideLayout106.xml"/><Relationship Id="rId1" Type="http://schemas.openxmlformats.org/officeDocument/2006/relationships/tags" Target="../tags/tag1315.xml"/><Relationship Id="rId2" Type="http://schemas.openxmlformats.org/officeDocument/2006/relationships/tags" Target="../tags/tag1316.xml"/></Relationships>
</file>

<file path=ppt/slides/_rels/slide247.xml.rels><?xml version="1.0" encoding="UTF-8" standalone="yes"?>
<Relationships xmlns="http://schemas.openxmlformats.org/package/2006/relationships"><Relationship Id="rId3" Type="http://schemas.openxmlformats.org/officeDocument/2006/relationships/tags" Target="../tags/tag1323.xml"/><Relationship Id="rId4" Type="http://schemas.openxmlformats.org/officeDocument/2006/relationships/tags" Target="../tags/tag1324.xml"/><Relationship Id="rId5" Type="http://schemas.openxmlformats.org/officeDocument/2006/relationships/tags" Target="../tags/tag1325.xml"/><Relationship Id="rId6" Type="http://schemas.openxmlformats.org/officeDocument/2006/relationships/tags" Target="../tags/tag1326.xml"/><Relationship Id="rId7" Type="http://schemas.openxmlformats.org/officeDocument/2006/relationships/slideLayout" Target="../slideLayouts/slideLayout106.xml"/><Relationship Id="rId8" Type="http://schemas.openxmlformats.org/officeDocument/2006/relationships/chart" Target="../charts/chart80.xml"/><Relationship Id="rId9" Type="http://schemas.openxmlformats.org/officeDocument/2006/relationships/chart" Target="../charts/chart81.xml"/><Relationship Id="rId1" Type="http://schemas.openxmlformats.org/officeDocument/2006/relationships/tags" Target="../tags/tag1321.xml"/><Relationship Id="rId2" Type="http://schemas.openxmlformats.org/officeDocument/2006/relationships/tags" Target="../tags/tag1322.xml"/></Relationships>
</file>

<file path=ppt/slides/_rels/slide248.xml.rels><?xml version="1.0" encoding="UTF-8" standalone="yes"?>
<Relationships xmlns="http://schemas.openxmlformats.org/package/2006/relationships"><Relationship Id="rId3" Type="http://schemas.openxmlformats.org/officeDocument/2006/relationships/tags" Target="../tags/tag1329.xml"/><Relationship Id="rId4" Type="http://schemas.openxmlformats.org/officeDocument/2006/relationships/tags" Target="../tags/tag1330.xml"/><Relationship Id="rId5" Type="http://schemas.openxmlformats.org/officeDocument/2006/relationships/tags" Target="../tags/tag1331.xml"/><Relationship Id="rId6" Type="http://schemas.openxmlformats.org/officeDocument/2006/relationships/tags" Target="../tags/tag1332.xml"/><Relationship Id="rId7" Type="http://schemas.openxmlformats.org/officeDocument/2006/relationships/tags" Target="../tags/tag1333.xml"/><Relationship Id="rId8" Type="http://schemas.openxmlformats.org/officeDocument/2006/relationships/slideLayout" Target="../slideLayouts/slideLayout106.xml"/><Relationship Id="rId1" Type="http://schemas.openxmlformats.org/officeDocument/2006/relationships/tags" Target="../tags/tag1327.xml"/><Relationship Id="rId2" Type="http://schemas.openxmlformats.org/officeDocument/2006/relationships/tags" Target="../tags/tag1328.xml"/></Relationships>
</file>

<file path=ppt/slides/_rels/slide249.xml.rels><?xml version="1.0" encoding="UTF-8" standalone="yes"?>
<Relationships xmlns="http://schemas.openxmlformats.org/package/2006/relationships"><Relationship Id="rId3" Type="http://schemas.openxmlformats.org/officeDocument/2006/relationships/tags" Target="../tags/tag1336.xml"/><Relationship Id="rId4" Type="http://schemas.openxmlformats.org/officeDocument/2006/relationships/tags" Target="../tags/tag1337.xml"/><Relationship Id="rId5" Type="http://schemas.openxmlformats.org/officeDocument/2006/relationships/tags" Target="../tags/tag1338.xml"/><Relationship Id="rId6" Type="http://schemas.openxmlformats.org/officeDocument/2006/relationships/tags" Target="../tags/tag1339.xml"/><Relationship Id="rId7" Type="http://schemas.openxmlformats.org/officeDocument/2006/relationships/slideLayout" Target="../slideLayouts/slideLayout106.xml"/><Relationship Id="rId1" Type="http://schemas.openxmlformats.org/officeDocument/2006/relationships/tags" Target="../tags/tag1334.xml"/><Relationship Id="rId2" Type="http://schemas.openxmlformats.org/officeDocument/2006/relationships/tags" Target="../tags/tag1335.xml"/></Relationships>
</file>

<file path=ppt/slides/_rels/slide25.xml.rels><?xml version="1.0" encoding="UTF-8" standalone="yes"?>
<Relationships xmlns="http://schemas.openxmlformats.org/package/2006/relationships"><Relationship Id="rId3" Type="http://schemas.openxmlformats.org/officeDocument/2006/relationships/tags" Target="../tags/tag93.xml"/><Relationship Id="rId4" Type="http://schemas.openxmlformats.org/officeDocument/2006/relationships/tags" Target="../tags/tag94.xml"/><Relationship Id="rId5" Type="http://schemas.openxmlformats.org/officeDocument/2006/relationships/slideLayout" Target="../slideLayouts/slideLayout456.xml"/><Relationship Id="rId1" Type="http://schemas.openxmlformats.org/officeDocument/2006/relationships/tags" Target="../tags/tag91.xml"/><Relationship Id="rId2" Type="http://schemas.openxmlformats.org/officeDocument/2006/relationships/tags" Target="../tags/tag92.xml"/></Relationships>
</file>

<file path=ppt/slides/_rels/slide250.xml.rels><?xml version="1.0" encoding="UTF-8" standalone="yes"?>
<Relationships xmlns="http://schemas.openxmlformats.org/package/2006/relationships"><Relationship Id="rId3" Type="http://schemas.openxmlformats.org/officeDocument/2006/relationships/tags" Target="../tags/tag1342.xml"/><Relationship Id="rId4" Type="http://schemas.openxmlformats.org/officeDocument/2006/relationships/tags" Target="../tags/tag1343.xml"/><Relationship Id="rId5" Type="http://schemas.openxmlformats.org/officeDocument/2006/relationships/tags" Target="../tags/tag1344.xml"/><Relationship Id="rId6" Type="http://schemas.openxmlformats.org/officeDocument/2006/relationships/tags" Target="../tags/tag1345.xml"/><Relationship Id="rId7" Type="http://schemas.openxmlformats.org/officeDocument/2006/relationships/tags" Target="../tags/tag1346.xml"/><Relationship Id="rId8" Type="http://schemas.openxmlformats.org/officeDocument/2006/relationships/slideLayout" Target="../slideLayouts/slideLayout106.xml"/><Relationship Id="rId9" Type="http://schemas.openxmlformats.org/officeDocument/2006/relationships/chart" Target="../charts/chart82.xml"/><Relationship Id="rId1" Type="http://schemas.openxmlformats.org/officeDocument/2006/relationships/tags" Target="../tags/tag1340.xml"/><Relationship Id="rId2" Type="http://schemas.openxmlformats.org/officeDocument/2006/relationships/tags" Target="../tags/tag1341.xml"/></Relationships>
</file>

<file path=ppt/slides/_rels/slide251.xml.rels><?xml version="1.0" encoding="UTF-8" standalone="yes"?>
<Relationships xmlns="http://schemas.openxmlformats.org/package/2006/relationships"><Relationship Id="rId3" Type="http://schemas.openxmlformats.org/officeDocument/2006/relationships/tags" Target="../tags/tag1349.xml"/><Relationship Id="rId4" Type="http://schemas.openxmlformats.org/officeDocument/2006/relationships/tags" Target="../tags/tag1350.xml"/><Relationship Id="rId5" Type="http://schemas.openxmlformats.org/officeDocument/2006/relationships/tags" Target="../tags/tag1351.xml"/><Relationship Id="rId6" Type="http://schemas.openxmlformats.org/officeDocument/2006/relationships/tags" Target="../tags/tag1352.xml"/><Relationship Id="rId7" Type="http://schemas.openxmlformats.org/officeDocument/2006/relationships/tags" Target="../tags/tag1353.xml"/><Relationship Id="rId8" Type="http://schemas.openxmlformats.org/officeDocument/2006/relationships/slideLayout" Target="../slideLayouts/slideLayout106.xml"/><Relationship Id="rId1" Type="http://schemas.openxmlformats.org/officeDocument/2006/relationships/tags" Target="../tags/tag1347.xml"/><Relationship Id="rId2" Type="http://schemas.openxmlformats.org/officeDocument/2006/relationships/tags" Target="../tags/tag1348.xml"/></Relationships>
</file>

<file path=ppt/slides/_rels/slide252.xml.rels><?xml version="1.0" encoding="UTF-8" standalone="yes"?>
<Relationships xmlns="http://schemas.openxmlformats.org/package/2006/relationships"><Relationship Id="rId3" Type="http://schemas.openxmlformats.org/officeDocument/2006/relationships/tags" Target="../tags/tag1356.xml"/><Relationship Id="rId4" Type="http://schemas.openxmlformats.org/officeDocument/2006/relationships/tags" Target="../tags/tag1357.xml"/><Relationship Id="rId5" Type="http://schemas.openxmlformats.org/officeDocument/2006/relationships/tags" Target="../tags/tag1358.xml"/><Relationship Id="rId6" Type="http://schemas.openxmlformats.org/officeDocument/2006/relationships/slideLayout" Target="../slideLayouts/slideLayout106.xml"/><Relationship Id="rId7" Type="http://schemas.openxmlformats.org/officeDocument/2006/relationships/chart" Target="../charts/chart83.xml"/><Relationship Id="rId1" Type="http://schemas.openxmlformats.org/officeDocument/2006/relationships/tags" Target="../tags/tag1354.xml"/><Relationship Id="rId2" Type="http://schemas.openxmlformats.org/officeDocument/2006/relationships/tags" Target="../tags/tag1355.xml"/></Relationships>
</file>

<file path=ppt/slides/_rels/slide253.xml.rels><?xml version="1.0" encoding="UTF-8" standalone="yes"?>
<Relationships xmlns="http://schemas.openxmlformats.org/package/2006/relationships"><Relationship Id="rId3" Type="http://schemas.openxmlformats.org/officeDocument/2006/relationships/tags" Target="../tags/tag1361.xml"/><Relationship Id="rId4" Type="http://schemas.openxmlformats.org/officeDocument/2006/relationships/tags" Target="../tags/tag1362.xml"/><Relationship Id="rId5" Type="http://schemas.openxmlformats.org/officeDocument/2006/relationships/tags" Target="../tags/tag1363.xml"/><Relationship Id="rId6" Type="http://schemas.openxmlformats.org/officeDocument/2006/relationships/tags" Target="../tags/tag1364.xml"/><Relationship Id="rId7" Type="http://schemas.openxmlformats.org/officeDocument/2006/relationships/slideLayout" Target="../slideLayouts/slideLayout151.xml"/><Relationship Id="rId1" Type="http://schemas.openxmlformats.org/officeDocument/2006/relationships/tags" Target="../tags/tag1359.xml"/><Relationship Id="rId2" Type="http://schemas.openxmlformats.org/officeDocument/2006/relationships/tags" Target="../tags/tag1360.xml"/></Relationships>
</file>

<file path=ppt/slides/_rels/slide254.xml.rels><?xml version="1.0" encoding="UTF-8" standalone="yes"?>
<Relationships xmlns="http://schemas.openxmlformats.org/package/2006/relationships"><Relationship Id="rId3" Type="http://schemas.openxmlformats.org/officeDocument/2006/relationships/tags" Target="../tags/tag1367.xml"/><Relationship Id="rId4" Type="http://schemas.openxmlformats.org/officeDocument/2006/relationships/tags" Target="../tags/tag1368.xml"/><Relationship Id="rId5" Type="http://schemas.openxmlformats.org/officeDocument/2006/relationships/tags" Target="../tags/tag1369.xml"/><Relationship Id="rId6" Type="http://schemas.openxmlformats.org/officeDocument/2006/relationships/tags" Target="../tags/tag1370.xml"/><Relationship Id="rId7" Type="http://schemas.openxmlformats.org/officeDocument/2006/relationships/slideLayout" Target="../slideLayouts/slideLayout151.xml"/><Relationship Id="rId1" Type="http://schemas.openxmlformats.org/officeDocument/2006/relationships/tags" Target="../tags/tag1365.xml"/><Relationship Id="rId2" Type="http://schemas.openxmlformats.org/officeDocument/2006/relationships/tags" Target="../tags/tag1366.xml"/></Relationships>
</file>

<file path=ppt/slides/_rels/slide255.xml.rels><?xml version="1.0" encoding="UTF-8" standalone="yes"?>
<Relationships xmlns="http://schemas.openxmlformats.org/package/2006/relationships"><Relationship Id="rId3" Type="http://schemas.openxmlformats.org/officeDocument/2006/relationships/slideLayout" Target="../slideLayouts/slideLayout77.xml"/><Relationship Id="rId4" Type="http://schemas.openxmlformats.org/officeDocument/2006/relationships/image" Target="../media/image27.jpg"/><Relationship Id="rId1" Type="http://schemas.openxmlformats.org/officeDocument/2006/relationships/tags" Target="../tags/tag1371.xml"/><Relationship Id="rId2" Type="http://schemas.openxmlformats.org/officeDocument/2006/relationships/tags" Target="../tags/tag1372.xml"/></Relationships>
</file>

<file path=ppt/slides/_rels/slide256.xml.rels><?xml version="1.0" encoding="UTF-8" standalone="yes"?>
<Relationships xmlns="http://schemas.openxmlformats.org/package/2006/relationships"><Relationship Id="rId3" Type="http://schemas.openxmlformats.org/officeDocument/2006/relationships/tags" Target="../tags/tag1375.xml"/><Relationship Id="rId4" Type="http://schemas.openxmlformats.org/officeDocument/2006/relationships/tags" Target="../tags/tag1376.xml"/><Relationship Id="rId5" Type="http://schemas.openxmlformats.org/officeDocument/2006/relationships/tags" Target="../tags/tag1377.xml"/><Relationship Id="rId6" Type="http://schemas.openxmlformats.org/officeDocument/2006/relationships/slideLayout" Target="../slideLayouts/slideLayout106.xml"/><Relationship Id="rId7" Type="http://schemas.openxmlformats.org/officeDocument/2006/relationships/chart" Target="../charts/chart84.xml"/><Relationship Id="rId1" Type="http://schemas.openxmlformats.org/officeDocument/2006/relationships/tags" Target="../tags/tag1373.xml"/><Relationship Id="rId2" Type="http://schemas.openxmlformats.org/officeDocument/2006/relationships/tags" Target="../tags/tag1374.xml"/></Relationships>
</file>

<file path=ppt/slides/_rels/slide257.xml.rels><?xml version="1.0" encoding="UTF-8" standalone="yes"?>
<Relationships xmlns="http://schemas.openxmlformats.org/package/2006/relationships"><Relationship Id="rId3" Type="http://schemas.openxmlformats.org/officeDocument/2006/relationships/tags" Target="../tags/tag1380.xml"/><Relationship Id="rId4" Type="http://schemas.openxmlformats.org/officeDocument/2006/relationships/tags" Target="../tags/tag1381.xml"/><Relationship Id="rId5" Type="http://schemas.openxmlformats.org/officeDocument/2006/relationships/tags" Target="../tags/tag1382.xml"/><Relationship Id="rId6" Type="http://schemas.openxmlformats.org/officeDocument/2006/relationships/slideLayout" Target="../slideLayouts/slideLayout106.xml"/><Relationship Id="rId7" Type="http://schemas.openxmlformats.org/officeDocument/2006/relationships/chart" Target="../charts/chart85.xml"/><Relationship Id="rId1" Type="http://schemas.openxmlformats.org/officeDocument/2006/relationships/tags" Target="../tags/tag1378.xml"/><Relationship Id="rId2" Type="http://schemas.openxmlformats.org/officeDocument/2006/relationships/tags" Target="../tags/tag1379.xml"/></Relationships>
</file>

<file path=ppt/slides/_rels/slide258.xml.rels><?xml version="1.0" encoding="UTF-8" standalone="yes"?>
<Relationships xmlns="http://schemas.openxmlformats.org/package/2006/relationships"><Relationship Id="rId3" Type="http://schemas.openxmlformats.org/officeDocument/2006/relationships/tags" Target="../tags/tag1385.xml"/><Relationship Id="rId4" Type="http://schemas.openxmlformats.org/officeDocument/2006/relationships/tags" Target="../tags/tag1386.xml"/><Relationship Id="rId5" Type="http://schemas.openxmlformats.org/officeDocument/2006/relationships/tags" Target="../tags/tag1387.xml"/><Relationship Id="rId6" Type="http://schemas.openxmlformats.org/officeDocument/2006/relationships/tags" Target="../tags/tag1388.xml"/><Relationship Id="rId7" Type="http://schemas.openxmlformats.org/officeDocument/2006/relationships/slideLayout" Target="../slideLayouts/slideLayout106.xml"/><Relationship Id="rId1" Type="http://schemas.openxmlformats.org/officeDocument/2006/relationships/tags" Target="../tags/tag1383.xml"/><Relationship Id="rId2" Type="http://schemas.openxmlformats.org/officeDocument/2006/relationships/tags" Target="../tags/tag1384.xml"/></Relationships>
</file>

<file path=ppt/slides/_rels/slide259.xml.rels><?xml version="1.0" encoding="UTF-8" standalone="yes"?>
<Relationships xmlns="http://schemas.openxmlformats.org/package/2006/relationships"><Relationship Id="rId3" Type="http://schemas.openxmlformats.org/officeDocument/2006/relationships/tags" Target="../tags/tag1391.xml"/><Relationship Id="rId4" Type="http://schemas.openxmlformats.org/officeDocument/2006/relationships/tags" Target="../tags/tag1392.xml"/><Relationship Id="rId5" Type="http://schemas.openxmlformats.org/officeDocument/2006/relationships/tags" Target="../tags/tag1393.xml"/><Relationship Id="rId6" Type="http://schemas.openxmlformats.org/officeDocument/2006/relationships/slideLayout" Target="../slideLayouts/slideLayout106.xml"/><Relationship Id="rId7" Type="http://schemas.openxmlformats.org/officeDocument/2006/relationships/chart" Target="../charts/chart86.xml"/><Relationship Id="rId1" Type="http://schemas.openxmlformats.org/officeDocument/2006/relationships/tags" Target="../tags/tag1389.xml"/><Relationship Id="rId2" Type="http://schemas.openxmlformats.org/officeDocument/2006/relationships/tags" Target="../tags/tag1390.xml"/></Relationships>
</file>

<file path=ppt/slides/_rels/slide26.xml.rels><?xml version="1.0" encoding="UTF-8" standalone="yes"?>
<Relationships xmlns="http://schemas.openxmlformats.org/package/2006/relationships"><Relationship Id="rId3" Type="http://schemas.openxmlformats.org/officeDocument/2006/relationships/tags" Target="../tags/tag97.xml"/><Relationship Id="rId4" Type="http://schemas.openxmlformats.org/officeDocument/2006/relationships/tags" Target="../tags/tag98.xml"/><Relationship Id="rId5" Type="http://schemas.openxmlformats.org/officeDocument/2006/relationships/slideLayout" Target="../slideLayouts/slideLayout456.xml"/><Relationship Id="rId1" Type="http://schemas.openxmlformats.org/officeDocument/2006/relationships/tags" Target="../tags/tag95.xml"/><Relationship Id="rId2" Type="http://schemas.openxmlformats.org/officeDocument/2006/relationships/tags" Target="../tags/tag96.xml"/></Relationships>
</file>

<file path=ppt/slides/_rels/slide260.xml.rels><?xml version="1.0" encoding="UTF-8" standalone="yes"?>
<Relationships xmlns="http://schemas.openxmlformats.org/package/2006/relationships"><Relationship Id="rId3" Type="http://schemas.openxmlformats.org/officeDocument/2006/relationships/tags" Target="../tags/tag1396.xml"/><Relationship Id="rId4" Type="http://schemas.openxmlformats.org/officeDocument/2006/relationships/tags" Target="../tags/tag1397.xml"/><Relationship Id="rId5" Type="http://schemas.openxmlformats.org/officeDocument/2006/relationships/tags" Target="../tags/tag1398.xml"/><Relationship Id="rId6" Type="http://schemas.openxmlformats.org/officeDocument/2006/relationships/slideLayout" Target="../slideLayouts/slideLayout106.xml"/><Relationship Id="rId7" Type="http://schemas.openxmlformats.org/officeDocument/2006/relationships/chart" Target="../charts/chart87.xml"/><Relationship Id="rId1" Type="http://schemas.openxmlformats.org/officeDocument/2006/relationships/tags" Target="../tags/tag1394.xml"/><Relationship Id="rId2" Type="http://schemas.openxmlformats.org/officeDocument/2006/relationships/tags" Target="../tags/tag1395.xml"/></Relationships>
</file>

<file path=ppt/slides/_rels/slide261.xml.rels><?xml version="1.0" encoding="UTF-8" standalone="yes"?>
<Relationships xmlns="http://schemas.openxmlformats.org/package/2006/relationships"><Relationship Id="rId3" Type="http://schemas.openxmlformats.org/officeDocument/2006/relationships/tags" Target="../tags/tag1401.xml"/><Relationship Id="rId4" Type="http://schemas.openxmlformats.org/officeDocument/2006/relationships/tags" Target="../tags/tag1402.xml"/><Relationship Id="rId5" Type="http://schemas.openxmlformats.org/officeDocument/2006/relationships/tags" Target="../tags/tag1403.xml"/><Relationship Id="rId6" Type="http://schemas.openxmlformats.org/officeDocument/2006/relationships/tags" Target="../tags/tag1404.xml"/><Relationship Id="rId7" Type="http://schemas.openxmlformats.org/officeDocument/2006/relationships/slideLayout" Target="../slideLayouts/slideLayout106.xml"/><Relationship Id="rId8" Type="http://schemas.openxmlformats.org/officeDocument/2006/relationships/chart" Target="../charts/chart88.xml"/><Relationship Id="rId1" Type="http://schemas.openxmlformats.org/officeDocument/2006/relationships/tags" Target="../tags/tag1399.xml"/><Relationship Id="rId2" Type="http://schemas.openxmlformats.org/officeDocument/2006/relationships/tags" Target="../tags/tag1400.xml"/></Relationships>
</file>

<file path=ppt/slides/_rels/slide262.xml.rels><?xml version="1.0" encoding="UTF-8" standalone="yes"?>
<Relationships xmlns="http://schemas.openxmlformats.org/package/2006/relationships"><Relationship Id="rId3" Type="http://schemas.openxmlformats.org/officeDocument/2006/relationships/tags" Target="../tags/tag1407.xml"/><Relationship Id="rId4" Type="http://schemas.openxmlformats.org/officeDocument/2006/relationships/tags" Target="../tags/tag1408.xml"/><Relationship Id="rId5" Type="http://schemas.openxmlformats.org/officeDocument/2006/relationships/tags" Target="../tags/tag1409.xml"/><Relationship Id="rId6" Type="http://schemas.openxmlformats.org/officeDocument/2006/relationships/slideLayout" Target="../slideLayouts/slideLayout106.xml"/><Relationship Id="rId7" Type="http://schemas.openxmlformats.org/officeDocument/2006/relationships/chart" Target="../charts/chart89.xml"/><Relationship Id="rId1" Type="http://schemas.openxmlformats.org/officeDocument/2006/relationships/tags" Target="../tags/tag1405.xml"/><Relationship Id="rId2" Type="http://schemas.openxmlformats.org/officeDocument/2006/relationships/tags" Target="../tags/tag1406.xml"/></Relationships>
</file>

<file path=ppt/slides/_rels/slide263.xml.rels><?xml version="1.0" encoding="UTF-8" standalone="yes"?>
<Relationships xmlns="http://schemas.openxmlformats.org/package/2006/relationships"><Relationship Id="rId3" Type="http://schemas.openxmlformats.org/officeDocument/2006/relationships/tags" Target="../tags/tag1412.xml"/><Relationship Id="rId4" Type="http://schemas.openxmlformats.org/officeDocument/2006/relationships/tags" Target="../tags/tag1413.xml"/><Relationship Id="rId5" Type="http://schemas.openxmlformats.org/officeDocument/2006/relationships/tags" Target="../tags/tag1414.xml"/><Relationship Id="rId6" Type="http://schemas.openxmlformats.org/officeDocument/2006/relationships/tags" Target="../tags/tag1415.xml"/><Relationship Id="rId7" Type="http://schemas.openxmlformats.org/officeDocument/2006/relationships/tags" Target="../tags/tag1416.xml"/><Relationship Id="rId8" Type="http://schemas.openxmlformats.org/officeDocument/2006/relationships/slideLayout" Target="../slideLayouts/slideLayout106.xml"/><Relationship Id="rId1" Type="http://schemas.openxmlformats.org/officeDocument/2006/relationships/tags" Target="../tags/tag1410.xml"/><Relationship Id="rId2" Type="http://schemas.openxmlformats.org/officeDocument/2006/relationships/tags" Target="../tags/tag1411.xml"/></Relationships>
</file>

<file path=ppt/slides/_rels/slide264.xml.rels><?xml version="1.0" encoding="UTF-8" standalone="yes"?>
<Relationships xmlns="http://schemas.openxmlformats.org/package/2006/relationships"><Relationship Id="rId3" Type="http://schemas.openxmlformats.org/officeDocument/2006/relationships/slideLayout" Target="../slideLayouts/slideLayout77.xml"/><Relationship Id="rId4" Type="http://schemas.openxmlformats.org/officeDocument/2006/relationships/image" Target="../media/image28.jpeg"/><Relationship Id="rId1" Type="http://schemas.openxmlformats.org/officeDocument/2006/relationships/tags" Target="../tags/tag1417.xml"/><Relationship Id="rId2" Type="http://schemas.openxmlformats.org/officeDocument/2006/relationships/tags" Target="../tags/tag1418.xml"/></Relationships>
</file>

<file path=ppt/slides/_rels/slide265.xml.rels><?xml version="1.0" encoding="UTF-8" standalone="yes"?>
<Relationships xmlns="http://schemas.openxmlformats.org/package/2006/relationships"><Relationship Id="rId3" Type="http://schemas.openxmlformats.org/officeDocument/2006/relationships/tags" Target="../tags/tag1421.xml"/><Relationship Id="rId4" Type="http://schemas.openxmlformats.org/officeDocument/2006/relationships/tags" Target="../tags/tag1422.xml"/><Relationship Id="rId5" Type="http://schemas.openxmlformats.org/officeDocument/2006/relationships/tags" Target="../tags/tag1423.xml"/><Relationship Id="rId6" Type="http://schemas.openxmlformats.org/officeDocument/2006/relationships/tags" Target="../tags/tag1424.xml"/><Relationship Id="rId7" Type="http://schemas.openxmlformats.org/officeDocument/2006/relationships/slideLayout" Target="../slideLayouts/slideLayout106.xml"/><Relationship Id="rId8" Type="http://schemas.openxmlformats.org/officeDocument/2006/relationships/chart" Target="../charts/chart90.xml"/><Relationship Id="rId1" Type="http://schemas.openxmlformats.org/officeDocument/2006/relationships/tags" Target="../tags/tag1419.xml"/><Relationship Id="rId2" Type="http://schemas.openxmlformats.org/officeDocument/2006/relationships/tags" Target="../tags/tag1420.xml"/></Relationships>
</file>

<file path=ppt/slides/_rels/slide266.xml.rels><?xml version="1.0" encoding="UTF-8" standalone="yes"?>
<Relationships xmlns="http://schemas.openxmlformats.org/package/2006/relationships"><Relationship Id="rId3" Type="http://schemas.openxmlformats.org/officeDocument/2006/relationships/tags" Target="../tags/tag1427.xml"/><Relationship Id="rId4" Type="http://schemas.openxmlformats.org/officeDocument/2006/relationships/tags" Target="../tags/tag1428.xml"/><Relationship Id="rId5" Type="http://schemas.openxmlformats.org/officeDocument/2006/relationships/tags" Target="../tags/tag1429.xml"/><Relationship Id="rId6" Type="http://schemas.openxmlformats.org/officeDocument/2006/relationships/tags" Target="../tags/tag1430.xml"/><Relationship Id="rId7" Type="http://schemas.openxmlformats.org/officeDocument/2006/relationships/slideLayout" Target="../slideLayouts/slideLayout151.xml"/><Relationship Id="rId1" Type="http://schemas.openxmlformats.org/officeDocument/2006/relationships/tags" Target="../tags/tag1425.xml"/><Relationship Id="rId2" Type="http://schemas.openxmlformats.org/officeDocument/2006/relationships/tags" Target="../tags/tag1426.xml"/></Relationships>
</file>

<file path=ppt/slides/_rels/slide267.xml.rels><?xml version="1.0" encoding="UTF-8" standalone="yes"?>
<Relationships xmlns="http://schemas.openxmlformats.org/package/2006/relationships"><Relationship Id="rId3" Type="http://schemas.openxmlformats.org/officeDocument/2006/relationships/tags" Target="../tags/tag1433.xml"/><Relationship Id="rId4" Type="http://schemas.openxmlformats.org/officeDocument/2006/relationships/tags" Target="../tags/tag1434.xml"/><Relationship Id="rId5" Type="http://schemas.openxmlformats.org/officeDocument/2006/relationships/tags" Target="../tags/tag1435.xml"/><Relationship Id="rId6" Type="http://schemas.openxmlformats.org/officeDocument/2006/relationships/tags" Target="../tags/tag1436.xml"/><Relationship Id="rId7" Type="http://schemas.openxmlformats.org/officeDocument/2006/relationships/slideLayout" Target="../slideLayouts/slideLayout151.xml"/><Relationship Id="rId1" Type="http://schemas.openxmlformats.org/officeDocument/2006/relationships/tags" Target="../tags/tag1431.xml"/><Relationship Id="rId2" Type="http://schemas.openxmlformats.org/officeDocument/2006/relationships/tags" Target="../tags/tag1432.xml"/></Relationships>
</file>

<file path=ppt/slides/_rels/slide268.xml.rels><?xml version="1.0" encoding="UTF-8" standalone="yes"?>
<Relationships xmlns="http://schemas.openxmlformats.org/package/2006/relationships"><Relationship Id="rId3" Type="http://schemas.openxmlformats.org/officeDocument/2006/relationships/tags" Target="../tags/tag1439.xml"/><Relationship Id="rId4" Type="http://schemas.openxmlformats.org/officeDocument/2006/relationships/tags" Target="../tags/tag1440.xml"/><Relationship Id="rId5" Type="http://schemas.openxmlformats.org/officeDocument/2006/relationships/tags" Target="../tags/tag1441.xml"/><Relationship Id="rId6" Type="http://schemas.openxmlformats.org/officeDocument/2006/relationships/tags" Target="../tags/tag1442.xml"/><Relationship Id="rId7" Type="http://schemas.openxmlformats.org/officeDocument/2006/relationships/slideLayout" Target="../slideLayouts/slideLayout151.xml"/><Relationship Id="rId1" Type="http://schemas.openxmlformats.org/officeDocument/2006/relationships/tags" Target="../tags/tag1437.xml"/><Relationship Id="rId2" Type="http://schemas.openxmlformats.org/officeDocument/2006/relationships/tags" Target="../tags/tag1438.xml"/></Relationships>
</file>

<file path=ppt/slides/_rels/slide269.xml.rels><?xml version="1.0" encoding="UTF-8" standalone="yes"?>
<Relationships xmlns="http://schemas.openxmlformats.org/package/2006/relationships"><Relationship Id="rId3" Type="http://schemas.openxmlformats.org/officeDocument/2006/relationships/tags" Target="../tags/tag1445.xml"/><Relationship Id="rId4" Type="http://schemas.openxmlformats.org/officeDocument/2006/relationships/tags" Target="../tags/tag1446.xml"/><Relationship Id="rId5" Type="http://schemas.openxmlformats.org/officeDocument/2006/relationships/tags" Target="../tags/tag1447.xml"/><Relationship Id="rId6" Type="http://schemas.openxmlformats.org/officeDocument/2006/relationships/tags" Target="../tags/tag1448.xml"/><Relationship Id="rId7" Type="http://schemas.openxmlformats.org/officeDocument/2006/relationships/slideLayout" Target="../slideLayouts/slideLayout151.xml"/><Relationship Id="rId1" Type="http://schemas.openxmlformats.org/officeDocument/2006/relationships/tags" Target="../tags/tag1443.xml"/><Relationship Id="rId2" Type="http://schemas.openxmlformats.org/officeDocument/2006/relationships/tags" Target="../tags/tag1444.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455.xml"/><Relationship Id="rId4" Type="http://schemas.openxmlformats.org/officeDocument/2006/relationships/image" Target="../media/image19.jpeg"/><Relationship Id="rId1" Type="http://schemas.openxmlformats.org/officeDocument/2006/relationships/tags" Target="../tags/tag99.xml"/><Relationship Id="rId2" Type="http://schemas.openxmlformats.org/officeDocument/2006/relationships/tags" Target="../tags/tag100.xml"/></Relationships>
</file>

<file path=ppt/slides/_rels/slide270.xml.rels><?xml version="1.0" encoding="UTF-8" standalone="yes"?>
<Relationships xmlns="http://schemas.openxmlformats.org/package/2006/relationships"><Relationship Id="rId3" Type="http://schemas.openxmlformats.org/officeDocument/2006/relationships/tags" Target="../tags/tag1451.xml"/><Relationship Id="rId4" Type="http://schemas.openxmlformats.org/officeDocument/2006/relationships/tags" Target="../tags/tag1452.xml"/><Relationship Id="rId5" Type="http://schemas.openxmlformats.org/officeDocument/2006/relationships/tags" Target="../tags/tag1453.xml"/><Relationship Id="rId6" Type="http://schemas.openxmlformats.org/officeDocument/2006/relationships/slideLayout" Target="../slideLayouts/slideLayout106.xml"/><Relationship Id="rId7" Type="http://schemas.openxmlformats.org/officeDocument/2006/relationships/chart" Target="../charts/chart91.xml"/><Relationship Id="rId1" Type="http://schemas.openxmlformats.org/officeDocument/2006/relationships/tags" Target="../tags/tag1449.xml"/><Relationship Id="rId2" Type="http://schemas.openxmlformats.org/officeDocument/2006/relationships/tags" Target="../tags/tag1450.xml"/></Relationships>
</file>

<file path=ppt/slides/_rels/slide271.xml.rels><?xml version="1.0" encoding="UTF-8" standalone="yes"?>
<Relationships xmlns="http://schemas.openxmlformats.org/package/2006/relationships"><Relationship Id="rId3" Type="http://schemas.openxmlformats.org/officeDocument/2006/relationships/tags" Target="../tags/tag1456.xml"/><Relationship Id="rId4" Type="http://schemas.openxmlformats.org/officeDocument/2006/relationships/tags" Target="../tags/tag1457.xml"/><Relationship Id="rId5" Type="http://schemas.openxmlformats.org/officeDocument/2006/relationships/tags" Target="../tags/tag1458.xml"/><Relationship Id="rId6" Type="http://schemas.openxmlformats.org/officeDocument/2006/relationships/slideLayout" Target="../slideLayouts/slideLayout106.xml"/><Relationship Id="rId7" Type="http://schemas.openxmlformats.org/officeDocument/2006/relationships/chart" Target="../charts/chart92.xml"/><Relationship Id="rId1" Type="http://schemas.openxmlformats.org/officeDocument/2006/relationships/tags" Target="../tags/tag1454.xml"/><Relationship Id="rId2" Type="http://schemas.openxmlformats.org/officeDocument/2006/relationships/tags" Target="../tags/tag1455.xml"/></Relationships>
</file>

<file path=ppt/slides/_rels/slide272.xml.rels><?xml version="1.0" encoding="UTF-8" standalone="yes"?>
<Relationships xmlns="http://schemas.openxmlformats.org/package/2006/relationships"><Relationship Id="rId3" Type="http://schemas.openxmlformats.org/officeDocument/2006/relationships/tags" Target="../tags/tag1461.xml"/><Relationship Id="rId4" Type="http://schemas.openxmlformats.org/officeDocument/2006/relationships/tags" Target="../tags/tag1462.xml"/><Relationship Id="rId5" Type="http://schemas.openxmlformats.org/officeDocument/2006/relationships/tags" Target="../tags/tag1463.xml"/><Relationship Id="rId6" Type="http://schemas.openxmlformats.org/officeDocument/2006/relationships/tags" Target="../tags/tag1464.xml"/><Relationship Id="rId7" Type="http://schemas.openxmlformats.org/officeDocument/2006/relationships/tags" Target="../tags/tag1465.xml"/><Relationship Id="rId8" Type="http://schemas.openxmlformats.org/officeDocument/2006/relationships/slideLayout" Target="../slideLayouts/slideLayout106.xml"/><Relationship Id="rId9" Type="http://schemas.openxmlformats.org/officeDocument/2006/relationships/chart" Target="../charts/chart93.xml"/><Relationship Id="rId10" Type="http://schemas.openxmlformats.org/officeDocument/2006/relationships/chart" Target="../charts/chart94.xml"/><Relationship Id="rId1" Type="http://schemas.openxmlformats.org/officeDocument/2006/relationships/tags" Target="../tags/tag1459.xml"/><Relationship Id="rId2" Type="http://schemas.openxmlformats.org/officeDocument/2006/relationships/tags" Target="../tags/tag1460.xml"/></Relationships>
</file>

<file path=ppt/slides/_rels/slide273.xml.rels><?xml version="1.0" encoding="UTF-8" standalone="yes"?>
<Relationships xmlns="http://schemas.openxmlformats.org/package/2006/relationships"><Relationship Id="rId3" Type="http://schemas.openxmlformats.org/officeDocument/2006/relationships/tags" Target="../tags/tag1468.xml"/><Relationship Id="rId4" Type="http://schemas.openxmlformats.org/officeDocument/2006/relationships/tags" Target="../tags/tag1469.xml"/><Relationship Id="rId5" Type="http://schemas.openxmlformats.org/officeDocument/2006/relationships/tags" Target="../tags/tag1470.xml"/><Relationship Id="rId6" Type="http://schemas.openxmlformats.org/officeDocument/2006/relationships/tags" Target="../tags/tag1471.xml"/><Relationship Id="rId7" Type="http://schemas.openxmlformats.org/officeDocument/2006/relationships/tags" Target="../tags/tag1472.xml"/><Relationship Id="rId8" Type="http://schemas.openxmlformats.org/officeDocument/2006/relationships/slideLayout" Target="../slideLayouts/slideLayout106.xml"/><Relationship Id="rId9" Type="http://schemas.openxmlformats.org/officeDocument/2006/relationships/chart" Target="../charts/chart95.xml"/><Relationship Id="rId10" Type="http://schemas.openxmlformats.org/officeDocument/2006/relationships/chart" Target="../charts/chart96.xml"/><Relationship Id="rId1" Type="http://schemas.openxmlformats.org/officeDocument/2006/relationships/tags" Target="../tags/tag1466.xml"/><Relationship Id="rId2" Type="http://schemas.openxmlformats.org/officeDocument/2006/relationships/tags" Target="../tags/tag1467.xml"/></Relationships>
</file>

<file path=ppt/slides/_rels/slide274.xml.rels><?xml version="1.0" encoding="UTF-8" standalone="yes"?>
<Relationships xmlns="http://schemas.openxmlformats.org/package/2006/relationships"><Relationship Id="rId3" Type="http://schemas.openxmlformats.org/officeDocument/2006/relationships/tags" Target="../tags/tag1475.xml"/><Relationship Id="rId4" Type="http://schemas.openxmlformats.org/officeDocument/2006/relationships/tags" Target="../tags/tag1476.xml"/><Relationship Id="rId5" Type="http://schemas.openxmlformats.org/officeDocument/2006/relationships/tags" Target="../tags/tag1477.xml"/><Relationship Id="rId6" Type="http://schemas.openxmlformats.org/officeDocument/2006/relationships/tags" Target="../tags/tag1478.xml"/><Relationship Id="rId7" Type="http://schemas.openxmlformats.org/officeDocument/2006/relationships/tags" Target="../tags/tag1479.xml"/><Relationship Id="rId8" Type="http://schemas.openxmlformats.org/officeDocument/2006/relationships/slideLayout" Target="../slideLayouts/slideLayout106.xml"/><Relationship Id="rId1" Type="http://schemas.openxmlformats.org/officeDocument/2006/relationships/tags" Target="../tags/tag1473.xml"/><Relationship Id="rId2" Type="http://schemas.openxmlformats.org/officeDocument/2006/relationships/tags" Target="../tags/tag1474.xml"/></Relationships>
</file>

<file path=ppt/slides/_rels/slide275.xml.rels><?xml version="1.0" encoding="UTF-8" standalone="yes"?>
<Relationships xmlns="http://schemas.openxmlformats.org/package/2006/relationships"><Relationship Id="rId3" Type="http://schemas.openxmlformats.org/officeDocument/2006/relationships/slideLayout" Target="../slideLayouts/slideLayout485.xml"/><Relationship Id="rId4" Type="http://schemas.openxmlformats.org/officeDocument/2006/relationships/image" Target="../media/image29.jpg"/><Relationship Id="rId1" Type="http://schemas.openxmlformats.org/officeDocument/2006/relationships/tags" Target="../tags/tag1480.xml"/><Relationship Id="rId2" Type="http://schemas.openxmlformats.org/officeDocument/2006/relationships/tags" Target="../tags/tag1481.xml"/></Relationships>
</file>

<file path=ppt/slides/_rels/slide276.xml.rels><?xml version="1.0" encoding="UTF-8" standalone="yes"?>
<Relationships xmlns="http://schemas.openxmlformats.org/package/2006/relationships"><Relationship Id="rId3" Type="http://schemas.openxmlformats.org/officeDocument/2006/relationships/tags" Target="../tags/tag1484.xml"/><Relationship Id="rId4" Type="http://schemas.openxmlformats.org/officeDocument/2006/relationships/tags" Target="../tags/tag1485.xml"/><Relationship Id="rId5" Type="http://schemas.openxmlformats.org/officeDocument/2006/relationships/tags" Target="../tags/tag1486.xml"/><Relationship Id="rId6" Type="http://schemas.openxmlformats.org/officeDocument/2006/relationships/slideLayout" Target="../slideLayouts/slideLayout106.xml"/><Relationship Id="rId1" Type="http://schemas.openxmlformats.org/officeDocument/2006/relationships/tags" Target="../tags/tag1482.xml"/><Relationship Id="rId2" Type="http://schemas.openxmlformats.org/officeDocument/2006/relationships/tags" Target="../tags/tag1483.xml"/></Relationships>
</file>

<file path=ppt/slides/_rels/slide277.xml.rels><?xml version="1.0" encoding="UTF-8" standalone="yes"?>
<Relationships xmlns="http://schemas.openxmlformats.org/package/2006/relationships"><Relationship Id="rId3" Type="http://schemas.openxmlformats.org/officeDocument/2006/relationships/tags" Target="../tags/tag1489.xml"/><Relationship Id="rId4" Type="http://schemas.openxmlformats.org/officeDocument/2006/relationships/tags" Target="../tags/tag1490.xml"/><Relationship Id="rId5" Type="http://schemas.openxmlformats.org/officeDocument/2006/relationships/tags" Target="../tags/tag1491.xml"/><Relationship Id="rId6" Type="http://schemas.openxmlformats.org/officeDocument/2006/relationships/slideLayout" Target="../slideLayouts/slideLayout106.xml"/><Relationship Id="rId1" Type="http://schemas.openxmlformats.org/officeDocument/2006/relationships/tags" Target="../tags/tag1487.xml"/><Relationship Id="rId2" Type="http://schemas.openxmlformats.org/officeDocument/2006/relationships/tags" Target="../tags/tag1488.xml"/></Relationships>
</file>

<file path=ppt/slides/_rels/slide278.xml.rels><?xml version="1.0" encoding="UTF-8" standalone="yes"?>
<Relationships xmlns="http://schemas.openxmlformats.org/package/2006/relationships"><Relationship Id="rId3" Type="http://schemas.openxmlformats.org/officeDocument/2006/relationships/tags" Target="../tags/tag1494.xml"/><Relationship Id="rId4" Type="http://schemas.openxmlformats.org/officeDocument/2006/relationships/slideLayout" Target="../slideLayouts/slideLayout106.xml"/><Relationship Id="rId1" Type="http://schemas.openxmlformats.org/officeDocument/2006/relationships/tags" Target="../tags/tag1492.xml"/><Relationship Id="rId2" Type="http://schemas.openxmlformats.org/officeDocument/2006/relationships/tags" Target="../tags/tag1493.xml"/></Relationships>
</file>

<file path=ppt/slides/_rels/slide279.xml.rels><?xml version="1.0" encoding="UTF-8" standalone="yes"?>
<Relationships xmlns="http://schemas.openxmlformats.org/package/2006/relationships"><Relationship Id="rId3" Type="http://schemas.openxmlformats.org/officeDocument/2006/relationships/tags" Target="../tags/tag1497.xml"/><Relationship Id="rId4" Type="http://schemas.openxmlformats.org/officeDocument/2006/relationships/tags" Target="../tags/tag1498.xml"/><Relationship Id="rId5" Type="http://schemas.openxmlformats.org/officeDocument/2006/relationships/slideLayout" Target="../slideLayouts/slideLayout106.xml"/><Relationship Id="rId1" Type="http://schemas.openxmlformats.org/officeDocument/2006/relationships/tags" Target="../tags/tag1495.xml"/><Relationship Id="rId2" Type="http://schemas.openxmlformats.org/officeDocument/2006/relationships/tags" Target="../tags/tag1496.xml"/></Relationships>
</file>

<file path=ppt/slides/_rels/slide28.xml.rels><?xml version="1.0" encoding="UTF-8" standalone="yes"?>
<Relationships xmlns="http://schemas.openxmlformats.org/package/2006/relationships"><Relationship Id="rId3" Type="http://schemas.openxmlformats.org/officeDocument/2006/relationships/tags" Target="../tags/tag103.xml"/><Relationship Id="rId4" Type="http://schemas.openxmlformats.org/officeDocument/2006/relationships/tags" Target="../tags/tag104.xml"/><Relationship Id="rId5" Type="http://schemas.openxmlformats.org/officeDocument/2006/relationships/slideLayout" Target="../slideLayouts/slideLayout456.xml"/><Relationship Id="rId1" Type="http://schemas.openxmlformats.org/officeDocument/2006/relationships/tags" Target="../tags/tag101.xml"/><Relationship Id="rId2" Type="http://schemas.openxmlformats.org/officeDocument/2006/relationships/tags" Target="../tags/tag10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image" Target="../media/image30.jpg"/></Relationships>
</file>

<file path=ppt/slides/_rels/slide281.xml.rels><?xml version="1.0" encoding="UTF-8" standalone="yes"?>
<Relationships xmlns="http://schemas.openxmlformats.org/package/2006/relationships"><Relationship Id="rId3" Type="http://schemas.openxmlformats.org/officeDocument/2006/relationships/tags" Target="../tags/tag1501.xml"/><Relationship Id="rId4" Type="http://schemas.openxmlformats.org/officeDocument/2006/relationships/tags" Target="../tags/tag1502.xml"/><Relationship Id="rId5" Type="http://schemas.openxmlformats.org/officeDocument/2006/relationships/tags" Target="../tags/tag1503.xml"/><Relationship Id="rId6" Type="http://schemas.openxmlformats.org/officeDocument/2006/relationships/slideLayout" Target="../slideLayouts/slideLayout106.xml"/><Relationship Id="rId1" Type="http://schemas.openxmlformats.org/officeDocument/2006/relationships/tags" Target="../tags/tag1499.xml"/><Relationship Id="rId2" Type="http://schemas.openxmlformats.org/officeDocument/2006/relationships/tags" Target="../tags/tag1500.xml"/></Relationships>
</file>

<file path=ppt/slides/_rels/slide282.xml.rels><?xml version="1.0" encoding="UTF-8" standalone="yes"?>
<Relationships xmlns="http://schemas.openxmlformats.org/package/2006/relationships"><Relationship Id="rId3" Type="http://schemas.openxmlformats.org/officeDocument/2006/relationships/tags" Target="../tags/tag1506.xml"/><Relationship Id="rId4" Type="http://schemas.openxmlformats.org/officeDocument/2006/relationships/tags" Target="../tags/tag1507.xml"/><Relationship Id="rId5" Type="http://schemas.openxmlformats.org/officeDocument/2006/relationships/tags" Target="../tags/tag1508.xml"/><Relationship Id="rId6" Type="http://schemas.openxmlformats.org/officeDocument/2006/relationships/slideLayout" Target="../slideLayouts/slideLayout106.xml"/><Relationship Id="rId1" Type="http://schemas.openxmlformats.org/officeDocument/2006/relationships/tags" Target="../tags/tag1504.xml"/><Relationship Id="rId2" Type="http://schemas.openxmlformats.org/officeDocument/2006/relationships/tags" Target="../tags/tag1505.xml"/></Relationships>
</file>

<file path=ppt/slides/_rels/slide283.xml.rels><?xml version="1.0" encoding="UTF-8" standalone="yes"?>
<Relationships xmlns="http://schemas.openxmlformats.org/package/2006/relationships"><Relationship Id="rId3" Type="http://schemas.openxmlformats.org/officeDocument/2006/relationships/tags" Target="../tags/tag1511.xml"/><Relationship Id="rId4" Type="http://schemas.openxmlformats.org/officeDocument/2006/relationships/slideLayout" Target="../slideLayouts/slideLayout106.xml"/><Relationship Id="rId1" Type="http://schemas.openxmlformats.org/officeDocument/2006/relationships/tags" Target="../tags/tag1509.xml"/><Relationship Id="rId2" Type="http://schemas.openxmlformats.org/officeDocument/2006/relationships/tags" Target="../tags/tag1510.xml"/></Relationships>
</file>

<file path=ppt/slides/_rels/slide284.xml.rels><?xml version="1.0" encoding="UTF-8" standalone="yes"?>
<Relationships xmlns="http://schemas.openxmlformats.org/package/2006/relationships"><Relationship Id="rId3" Type="http://schemas.openxmlformats.org/officeDocument/2006/relationships/tags" Target="../tags/tag1514.xml"/><Relationship Id="rId4" Type="http://schemas.openxmlformats.org/officeDocument/2006/relationships/slideLayout" Target="../slideLayouts/slideLayout106.xml"/><Relationship Id="rId1" Type="http://schemas.openxmlformats.org/officeDocument/2006/relationships/tags" Target="../tags/tag1512.xml"/><Relationship Id="rId2" Type="http://schemas.openxmlformats.org/officeDocument/2006/relationships/tags" Target="../tags/tag1513.xml"/></Relationships>
</file>

<file path=ppt/slides/_rels/slide285.xml.rels><?xml version="1.0" encoding="UTF-8" standalone="yes"?>
<Relationships xmlns="http://schemas.openxmlformats.org/package/2006/relationships"><Relationship Id="rId3" Type="http://schemas.openxmlformats.org/officeDocument/2006/relationships/tags" Target="../tags/tag1517.xml"/><Relationship Id="rId4" Type="http://schemas.openxmlformats.org/officeDocument/2006/relationships/slideLayout" Target="../slideLayouts/slideLayout106.xml"/><Relationship Id="rId1" Type="http://schemas.openxmlformats.org/officeDocument/2006/relationships/tags" Target="../tags/tag1515.xml"/><Relationship Id="rId2" Type="http://schemas.openxmlformats.org/officeDocument/2006/relationships/tags" Target="../tags/tag1516.xml"/></Relationships>
</file>

<file path=ppt/slides/_rels/slide286.xml.rels><?xml version="1.0" encoding="UTF-8" standalone="yes"?>
<Relationships xmlns="http://schemas.openxmlformats.org/package/2006/relationships"><Relationship Id="rId3" Type="http://schemas.openxmlformats.org/officeDocument/2006/relationships/tags" Target="../tags/tag1520.xml"/><Relationship Id="rId4" Type="http://schemas.openxmlformats.org/officeDocument/2006/relationships/slideLayout" Target="../slideLayouts/slideLayout106.xml"/><Relationship Id="rId1" Type="http://schemas.openxmlformats.org/officeDocument/2006/relationships/tags" Target="../tags/tag1518.xml"/><Relationship Id="rId2" Type="http://schemas.openxmlformats.org/officeDocument/2006/relationships/tags" Target="../tags/tag1519.xml"/></Relationships>
</file>

<file path=ppt/slides/_rels/slide287.xml.rels><?xml version="1.0" encoding="UTF-8" standalone="yes"?>
<Relationships xmlns="http://schemas.openxmlformats.org/package/2006/relationships"><Relationship Id="rId3" Type="http://schemas.openxmlformats.org/officeDocument/2006/relationships/tags" Target="../tags/tag1523.xml"/><Relationship Id="rId4" Type="http://schemas.openxmlformats.org/officeDocument/2006/relationships/slideLayout" Target="../slideLayouts/slideLayout106.xml"/><Relationship Id="rId1" Type="http://schemas.openxmlformats.org/officeDocument/2006/relationships/tags" Target="../tags/tag1521.xml"/><Relationship Id="rId2" Type="http://schemas.openxmlformats.org/officeDocument/2006/relationships/tags" Target="../tags/tag152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image" Target="../media/image31.jpg"/></Relationships>
</file>

<file path=ppt/slides/_rels/slide289.xml.rels><?xml version="1.0" encoding="UTF-8" standalone="yes"?>
<Relationships xmlns="http://schemas.openxmlformats.org/package/2006/relationships"><Relationship Id="rId3" Type="http://schemas.openxmlformats.org/officeDocument/2006/relationships/tags" Target="../tags/tag1526.xml"/><Relationship Id="rId4" Type="http://schemas.openxmlformats.org/officeDocument/2006/relationships/tags" Target="../tags/tag1527.xml"/><Relationship Id="rId5" Type="http://schemas.openxmlformats.org/officeDocument/2006/relationships/tags" Target="../tags/tag1528.xml"/><Relationship Id="rId6" Type="http://schemas.openxmlformats.org/officeDocument/2006/relationships/slideLayout" Target="../slideLayouts/slideLayout106.xml"/><Relationship Id="rId1" Type="http://schemas.openxmlformats.org/officeDocument/2006/relationships/tags" Target="../tags/tag1524.xml"/><Relationship Id="rId2" Type="http://schemas.openxmlformats.org/officeDocument/2006/relationships/tags" Target="../tags/tag1525.xml"/></Relationships>
</file>

<file path=ppt/slides/_rels/slide29.xml.rels><?xml version="1.0" encoding="UTF-8" standalone="yes"?>
<Relationships xmlns="http://schemas.openxmlformats.org/package/2006/relationships"><Relationship Id="rId3" Type="http://schemas.openxmlformats.org/officeDocument/2006/relationships/tags" Target="../tags/tag107.xml"/><Relationship Id="rId4" Type="http://schemas.openxmlformats.org/officeDocument/2006/relationships/tags" Target="../tags/tag108.xml"/><Relationship Id="rId5" Type="http://schemas.openxmlformats.org/officeDocument/2006/relationships/slideLayout" Target="../slideLayouts/slideLayout151.xml"/><Relationship Id="rId1" Type="http://schemas.openxmlformats.org/officeDocument/2006/relationships/tags" Target="../tags/tag105.xml"/><Relationship Id="rId2" Type="http://schemas.openxmlformats.org/officeDocument/2006/relationships/tags" Target="../tags/tag106.xml"/></Relationships>
</file>

<file path=ppt/slides/_rels/slide290.xml.rels><?xml version="1.0" encoding="UTF-8" standalone="yes"?>
<Relationships xmlns="http://schemas.openxmlformats.org/package/2006/relationships"><Relationship Id="rId3" Type="http://schemas.openxmlformats.org/officeDocument/2006/relationships/tags" Target="../tags/tag1531.xml"/><Relationship Id="rId4" Type="http://schemas.openxmlformats.org/officeDocument/2006/relationships/tags" Target="../tags/tag1532.xml"/><Relationship Id="rId5" Type="http://schemas.openxmlformats.org/officeDocument/2006/relationships/tags" Target="../tags/tag1533.xml"/><Relationship Id="rId6" Type="http://schemas.openxmlformats.org/officeDocument/2006/relationships/slideLayout" Target="../slideLayouts/slideLayout106.xml"/><Relationship Id="rId1" Type="http://schemas.openxmlformats.org/officeDocument/2006/relationships/tags" Target="../tags/tag1529.xml"/><Relationship Id="rId2" Type="http://schemas.openxmlformats.org/officeDocument/2006/relationships/tags" Target="../tags/tag1530.xml"/></Relationships>
</file>

<file path=ppt/slides/_rels/slide291.xml.rels><?xml version="1.0" encoding="UTF-8" standalone="yes"?>
<Relationships xmlns="http://schemas.openxmlformats.org/package/2006/relationships"><Relationship Id="rId3" Type="http://schemas.openxmlformats.org/officeDocument/2006/relationships/tags" Target="../tags/tag1536.xml"/><Relationship Id="rId4" Type="http://schemas.openxmlformats.org/officeDocument/2006/relationships/tags" Target="../tags/tag1537.xml"/><Relationship Id="rId5" Type="http://schemas.openxmlformats.org/officeDocument/2006/relationships/tags" Target="../tags/tag1538.xml"/><Relationship Id="rId6" Type="http://schemas.openxmlformats.org/officeDocument/2006/relationships/slideLayout" Target="../slideLayouts/slideLayout106.xml"/><Relationship Id="rId1" Type="http://schemas.openxmlformats.org/officeDocument/2006/relationships/tags" Target="../tags/tag1534.xml"/><Relationship Id="rId2" Type="http://schemas.openxmlformats.org/officeDocument/2006/relationships/tags" Target="../tags/tag1535.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image" Target="../media/image32.jpg"/></Relationships>
</file>

<file path=ppt/slides/_rels/slide293.xml.rels><?xml version="1.0" encoding="UTF-8" standalone="yes"?>
<Relationships xmlns="http://schemas.openxmlformats.org/package/2006/relationships"><Relationship Id="rId3" Type="http://schemas.openxmlformats.org/officeDocument/2006/relationships/tags" Target="../tags/tag1541.xml"/><Relationship Id="rId4" Type="http://schemas.openxmlformats.org/officeDocument/2006/relationships/tags" Target="../tags/tag1542.xml"/><Relationship Id="rId5" Type="http://schemas.openxmlformats.org/officeDocument/2006/relationships/tags" Target="../tags/tag1543.xml"/><Relationship Id="rId6" Type="http://schemas.openxmlformats.org/officeDocument/2006/relationships/tags" Target="../tags/tag1544.xml"/><Relationship Id="rId7" Type="http://schemas.openxmlformats.org/officeDocument/2006/relationships/slideLayout" Target="../slideLayouts/slideLayout106.xml"/><Relationship Id="rId1" Type="http://schemas.openxmlformats.org/officeDocument/2006/relationships/tags" Target="../tags/tag1539.xml"/><Relationship Id="rId2" Type="http://schemas.openxmlformats.org/officeDocument/2006/relationships/tags" Target="../tags/tag1540.xml"/></Relationships>
</file>

<file path=ppt/slides/_rels/slide294.xml.rels><?xml version="1.0" encoding="UTF-8" standalone="yes"?>
<Relationships xmlns="http://schemas.openxmlformats.org/package/2006/relationships"><Relationship Id="rId3" Type="http://schemas.openxmlformats.org/officeDocument/2006/relationships/tags" Target="../tags/tag1547.xml"/><Relationship Id="rId4" Type="http://schemas.openxmlformats.org/officeDocument/2006/relationships/tags" Target="../tags/tag1548.xml"/><Relationship Id="rId5" Type="http://schemas.openxmlformats.org/officeDocument/2006/relationships/tags" Target="../tags/tag1549.xml"/><Relationship Id="rId6" Type="http://schemas.openxmlformats.org/officeDocument/2006/relationships/tags" Target="../tags/tag1550.xml"/><Relationship Id="rId7" Type="http://schemas.openxmlformats.org/officeDocument/2006/relationships/slideLayout" Target="../slideLayouts/slideLayout106.xml"/><Relationship Id="rId1" Type="http://schemas.openxmlformats.org/officeDocument/2006/relationships/tags" Target="../tags/tag1545.xml"/><Relationship Id="rId2" Type="http://schemas.openxmlformats.org/officeDocument/2006/relationships/tags" Target="../tags/tag1546.xml"/></Relationships>
</file>

<file path=ppt/slides/_rels/slide295.xml.rels><?xml version="1.0" encoding="UTF-8" standalone="yes"?>
<Relationships xmlns="http://schemas.openxmlformats.org/package/2006/relationships"><Relationship Id="rId11" Type="http://schemas.openxmlformats.org/officeDocument/2006/relationships/tags" Target="../tags/tag1561.xml"/><Relationship Id="rId12" Type="http://schemas.openxmlformats.org/officeDocument/2006/relationships/slideLayout" Target="../slideLayouts/slideLayout106.xml"/><Relationship Id="rId1" Type="http://schemas.openxmlformats.org/officeDocument/2006/relationships/tags" Target="../tags/tag1551.xml"/><Relationship Id="rId2" Type="http://schemas.openxmlformats.org/officeDocument/2006/relationships/tags" Target="../tags/tag1552.xml"/><Relationship Id="rId3" Type="http://schemas.openxmlformats.org/officeDocument/2006/relationships/tags" Target="../tags/tag1553.xml"/><Relationship Id="rId4" Type="http://schemas.openxmlformats.org/officeDocument/2006/relationships/tags" Target="../tags/tag1554.xml"/><Relationship Id="rId5" Type="http://schemas.openxmlformats.org/officeDocument/2006/relationships/tags" Target="../tags/tag1555.xml"/><Relationship Id="rId6" Type="http://schemas.openxmlformats.org/officeDocument/2006/relationships/tags" Target="../tags/tag1556.xml"/><Relationship Id="rId7" Type="http://schemas.openxmlformats.org/officeDocument/2006/relationships/tags" Target="../tags/tag1557.xml"/><Relationship Id="rId8" Type="http://schemas.openxmlformats.org/officeDocument/2006/relationships/tags" Target="../tags/tag1558.xml"/><Relationship Id="rId9" Type="http://schemas.openxmlformats.org/officeDocument/2006/relationships/tags" Target="../tags/tag1559.xml"/><Relationship Id="rId10" Type="http://schemas.openxmlformats.org/officeDocument/2006/relationships/tags" Target="../tags/tag1560.xml"/></Relationships>
</file>

<file path=ppt/slides/_rels/slide296.xml.rels><?xml version="1.0" encoding="UTF-8" standalone="yes"?>
<Relationships xmlns="http://schemas.openxmlformats.org/package/2006/relationships"><Relationship Id="rId3" Type="http://schemas.openxmlformats.org/officeDocument/2006/relationships/slideLayout" Target="../slideLayouts/slideLayout32.xml"/><Relationship Id="rId4" Type="http://schemas.openxmlformats.org/officeDocument/2006/relationships/image" Target="../media/image33.jpeg"/><Relationship Id="rId1" Type="http://schemas.openxmlformats.org/officeDocument/2006/relationships/tags" Target="../tags/tag1562.xml"/><Relationship Id="rId2" Type="http://schemas.openxmlformats.org/officeDocument/2006/relationships/tags" Target="../tags/tag1563.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384.xml"/><Relationship Id="rId4" Type="http://schemas.openxmlformats.org/officeDocument/2006/relationships/image" Target="../media/image17.jpeg"/><Relationship Id="rId1" Type="http://schemas.openxmlformats.org/officeDocument/2006/relationships/tags" Target="../tags/tag5.xml"/><Relationship Id="rId2" Type="http://schemas.openxmlformats.org/officeDocument/2006/relationships/tags" Target="../tags/tag6.xml"/></Relationships>
</file>

<file path=ppt/slides/_rels/slide30.xml.rels><?xml version="1.0" encoding="UTF-8" standalone="yes"?>
<Relationships xmlns="http://schemas.openxmlformats.org/package/2006/relationships"><Relationship Id="rId3" Type="http://schemas.openxmlformats.org/officeDocument/2006/relationships/tags" Target="../tags/tag111.xml"/><Relationship Id="rId4" Type="http://schemas.openxmlformats.org/officeDocument/2006/relationships/tags" Target="../tags/tag112.xml"/><Relationship Id="rId5" Type="http://schemas.openxmlformats.org/officeDocument/2006/relationships/slideLayout" Target="../slideLayouts/slideLayout151.xml"/><Relationship Id="rId1" Type="http://schemas.openxmlformats.org/officeDocument/2006/relationships/tags" Target="../tags/tag109.xml"/><Relationship Id="rId2" Type="http://schemas.openxmlformats.org/officeDocument/2006/relationships/tags" Target="../tags/tag110.xml"/></Relationships>
</file>

<file path=ppt/slides/_rels/slide31.xml.rels><?xml version="1.0" encoding="UTF-8" standalone="yes"?>
<Relationships xmlns="http://schemas.openxmlformats.org/package/2006/relationships"><Relationship Id="rId3" Type="http://schemas.openxmlformats.org/officeDocument/2006/relationships/tags" Target="../tags/tag115.xml"/><Relationship Id="rId4" Type="http://schemas.openxmlformats.org/officeDocument/2006/relationships/tags" Target="../tags/tag116.xml"/><Relationship Id="rId5" Type="http://schemas.openxmlformats.org/officeDocument/2006/relationships/tags" Target="../tags/tag117.xml"/><Relationship Id="rId6" Type="http://schemas.openxmlformats.org/officeDocument/2006/relationships/slideLayout" Target="../slideLayouts/slideLayout151.xml"/><Relationship Id="rId1" Type="http://schemas.openxmlformats.org/officeDocument/2006/relationships/tags" Target="../tags/tag113.xml"/><Relationship Id="rId2" Type="http://schemas.openxmlformats.org/officeDocument/2006/relationships/tags" Target="../tags/tag114.xml"/></Relationships>
</file>

<file path=ppt/slides/_rels/slide32.xml.rels><?xml version="1.0" encoding="UTF-8" standalone="yes"?>
<Relationships xmlns="http://schemas.openxmlformats.org/package/2006/relationships"><Relationship Id="rId3" Type="http://schemas.openxmlformats.org/officeDocument/2006/relationships/tags" Target="../tags/tag120.xml"/><Relationship Id="rId4" Type="http://schemas.openxmlformats.org/officeDocument/2006/relationships/tags" Target="../tags/tag121.xml"/><Relationship Id="rId5" Type="http://schemas.openxmlformats.org/officeDocument/2006/relationships/slideLayout" Target="../slideLayouts/slideLayout151.xml"/><Relationship Id="rId1" Type="http://schemas.openxmlformats.org/officeDocument/2006/relationships/tags" Target="../tags/tag118.xml"/><Relationship Id="rId2" Type="http://schemas.openxmlformats.org/officeDocument/2006/relationships/tags" Target="../tags/tag119.xml"/></Relationships>
</file>

<file path=ppt/slides/_rels/slide33.xml.rels><?xml version="1.0" encoding="UTF-8" standalone="yes"?>
<Relationships xmlns="http://schemas.openxmlformats.org/package/2006/relationships"><Relationship Id="rId3" Type="http://schemas.openxmlformats.org/officeDocument/2006/relationships/tags" Target="../tags/tag124.xml"/><Relationship Id="rId4" Type="http://schemas.openxmlformats.org/officeDocument/2006/relationships/tags" Target="../tags/tag125.xml"/><Relationship Id="rId5" Type="http://schemas.openxmlformats.org/officeDocument/2006/relationships/tags" Target="../tags/tag126.xml"/><Relationship Id="rId6" Type="http://schemas.openxmlformats.org/officeDocument/2006/relationships/slideLayout" Target="../slideLayouts/slideLayout151.xml"/><Relationship Id="rId7" Type="http://schemas.openxmlformats.org/officeDocument/2006/relationships/notesSlide" Target="../notesSlides/notesSlide2.xml"/><Relationship Id="rId8" Type="http://schemas.openxmlformats.org/officeDocument/2006/relationships/chart" Target="../charts/chart1.xml"/><Relationship Id="rId1" Type="http://schemas.openxmlformats.org/officeDocument/2006/relationships/tags" Target="../tags/tag122.xml"/><Relationship Id="rId2" Type="http://schemas.openxmlformats.org/officeDocument/2006/relationships/tags" Target="../tags/tag123.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16.xml"/><Relationship Id="rId4" Type="http://schemas.openxmlformats.org/officeDocument/2006/relationships/image" Target="../media/image20.jpeg"/><Relationship Id="rId1" Type="http://schemas.openxmlformats.org/officeDocument/2006/relationships/tags" Target="../tags/tag127.xml"/><Relationship Id="rId2" Type="http://schemas.openxmlformats.org/officeDocument/2006/relationships/tags" Target="../tags/tag128.xml"/></Relationships>
</file>

<file path=ppt/slides/_rels/slide35.xml.rels><?xml version="1.0" encoding="UTF-8" standalone="yes"?>
<Relationships xmlns="http://schemas.openxmlformats.org/package/2006/relationships"><Relationship Id="rId11" Type="http://schemas.openxmlformats.org/officeDocument/2006/relationships/chart" Target="../charts/chart2.xml"/><Relationship Id="rId12" Type="http://schemas.openxmlformats.org/officeDocument/2006/relationships/chart" Target="../charts/chart3.xml"/><Relationship Id="rId1" Type="http://schemas.openxmlformats.org/officeDocument/2006/relationships/tags" Target="../tags/tag129.xml"/><Relationship Id="rId2" Type="http://schemas.openxmlformats.org/officeDocument/2006/relationships/tags" Target="../tags/tag130.xml"/><Relationship Id="rId3" Type="http://schemas.openxmlformats.org/officeDocument/2006/relationships/tags" Target="../tags/tag131.xml"/><Relationship Id="rId4" Type="http://schemas.openxmlformats.org/officeDocument/2006/relationships/tags" Target="../tags/tag132.xml"/><Relationship Id="rId5" Type="http://schemas.openxmlformats.org/officeDocument/2006/relationships/tags" Target="../tags/tag133.xml"/><Relationship Id="rId6" Type="http://schemas.openxmlformats.org/officeDocument/2006/relationships/tags" Target="../tags/tag134.xml"/><Relationship Id="rId7" Type="http://schemas.openxmlformats.org/officeDocument/2006/relationships/tags" Target="../tags/tag135.xml"/><Relationship Id="rId8" Type="http://schemas.openxmlformats.org/officeDocument/2006/relationships/tags" Target="../tags/tag136.xml"/><Relationship Id="rId9" Type="http://schemas.openxmlformats.org/officeDocument/2006/relationships/slideLayout" Target="../slideLayouts/slideLayout117.xml"/><Relationship Id="rId10" Type="http://schemas.openxmlformats.org/officeDocument/2006/relationships/notesSlide" Target="../notesSlides/notesSlide3.xml"/></Relationships>
</file>

<file path=ppt/slides/_rels/slide36.xml.rels><?xml version="1.0" encoding="UTF-8" standalone="yes"?>
<Relationships xmlns="http://schemas.openxmlformats.org/package/2006/relationships"><Relationship Id="rId3" Type="http://schemas.openxmlformats.org/officeDocument/2006/relationships/tags" Target="../tags/tag139.xml"/><Relationship Id="rId4" Type="http://schemas.openxmlformats.org/officeDocument/2006/relationships/tags" Target="../tags/tag140.xml"/><Relationship Id="rId5" Type="http://schemas.openxmlformats.org/officeDocument/2006/relationships/tags" Target="../tags/tag141.xml"/><Relationship Id="rId6" Type="http://schemas.openxmlformats.org/officeDocument/2006/relationships/tags" Target="../tags/tag142.xml"/><Relationship Id="rId7" Type="http://schemas.openxmlformats.org/officeDocument/2006/relationships/slideLayout" Target="../slideLayouts/slideLayout151.xml"/><Relationship Id="rId1" Type="http://schemas.openxmlformats.org/officeDocument/2006/relationships/tags" Target="../tags/tag137.xml"/><Relationship Id="rId2" Type="http://schemas.openxmlformats.org/officeDocument/2006/relationships/tags" Target="../tags/tag138.xml"/></Relationships>
</file>

<file path=ppt/slides/_rels/slide37.xml.rels><?xml version="1.0" encoding="UTF-8" standalone="yes"?>
<Relationships xmlns="http://schemas.openxmlformats.org/package/2006/relationships"><Relationship Id="rId3" Type="http://schemas.openxmlformats.org/officeDocument/2006/relationships/tags" Target="../tags/tag145.xml"/><Relationship Id="rId4" Type="http://schemas.openxmlformats.org/officeDocument/2006/relationships/tags" Target="../tags/tag146.xml"/><Relationship Id="rId5" Type="http://schemas.openxmlformats.org/officeDocument/2006/relationships/tags" Target="../tags/tag147.xml"/><Relationship Id="rId6" Type="http://schemas.openxmlformats.org/officeDocument/2006/relationships/slideLayout" Target="../slideLayouts/slideLayout151.xml"/><Relationship Id="rId1" Type="http://schemas.openxmlformats.org/officeDocument/2006/relationships/tags" Target="../tags/tag143.xml"/><Relationship Id="rId2" Type="http://schemas.openxmlformats.org/officeDocument/2006/relationships/tags" Target="../tags/tag144.xml"/></Relationships>
</file>

<file path=ppt/slides/_rels/slide38.xml.rels><?xml version="1.0" encoding="UTF-8" standalone="yes"?>
<Relationships xmlns="http://schemas.openxmlformats.org/package/2006/relationships"><Relationship Id="rId3" Type="http://schemas.openxmlformats.org/officeDocument/2006/relationships/tags" Target="../tags/tag150.xml"/><Relationship Id="rId4" Type="http://schemas.openxmlformats.org/officeDocument/2006/relationships/tags" Target="../tags/tag151.xml"/><Relationship Id="rId5" Type="http://schemas.openxmlformats.org/officeDocument/2006/relationships/tags" Target="../tags/tag152.xml"/><Relationship Id="rId6" Type="http://schemas.openxmlformats.org/officeDocument/2006/relationships/tags" Target="../tags/tag153.xml"/><Relationship Id="rId7" Type="http://schemas.openxmlformats.org/officeDocument/2006/relationships/slideLayout" Target="../slideLayouts/slideLayout151.xml"/><Relationship Id="rId1" Type="http://schemas.openxmlformats.org/officeDocument/2006/relationships/tags" Target="../tags/tag148.xml"/><Relationship Id="rId2" Type="http://schemas.openxmlformats.org/officeDocument/2006/relationships/tags" Target="../tags/tag149.xml"/></Relationships>
</file>

<file path=ppt/slides/_rels/slide39.xml.rels><?xml version="1.0" encoding="UTF-8" standalone="yes"?>
<Relationships xmlns="http://schemas.openxmlformats.org/package/2006/relationships"><Relationship Id="rId3" Type="http://schemas.openxmlformats.org/officeDocument/2006/relationships/tags" Target="../tags/tag156.xml"/><Relationship Id="rId4" Type="http://schemas.openxmlformats.org/officeDocument/2006/relationships/tags" Target="../tags/tag157.xml"/><Relationship Id="rId5" Type="http://schemas.openxmlformats.org/officeDocument/2006/relationships/tags" Target="../tags/tag158.xml"/><Relationship Id="rId6" Type="http://schemas.openxmlformats.org/officeDocument/2006/relationships/slideLayout" Target="../slideLayouts/slideLayout151.xml"/><Relationship Id="rId1" Type="http://schemas.openxmlformats.org/officeDocument/2006/relationships/tags" Target="../tags/tag154.xml"/><Relationship Id="rId2" Type="http://schemas.openxmlformats.org/officeDocument/2006/relationships/tags" Target="../tags/tag155.xml"/></Relationships>
</file>

<file path=ppt/slides/_rels/slide4.xml.rels><?xml version="1.0" encoding="UTF-8" standalone="yes"?>
<Relationships xmlns="http://schemas.openxmlformats.org/package/2006/relationships"><Relationship Id="rId3" Type="http://schemas.openxmlformats.org/officeDocument/2006/relationships/tags" Target="../tags/tag9.xml"/><Relationship Id="rId4" Type="http://schemas.openxmlformats.org/officeDocument/2006/relationships/tags" Target="../tags/tag10.xml"/><Relationship Id="rId5" Type="http://schemas.openxmlformats.org/officeDocument/2006/relationships/slideLayout" Target="../slideLayouts/slideLayout426.xml"/><Relationship Id="rId1" Type="http://schemas.openxmlformats.org/officeDocument/2006/relationships/tags" Target="../tags/tag7.xml"/><Relationship Id="rId2" Type="http://schemas.openxmlformats.org/officeDocument/2006/relationships/tags" Target="../tags/tag8.xml"/></Relationships>
</file>

<file path=ppt/slides/_rels/slide40.xml.rels><?xml version="1.0" encoding="UTF-8" standalone="yes"?>
<Relationships xmlns="http://schemas.openxmlformats.org/package/2006/relationships"><Relationship Id="rId3" Type="http://schemas.openxmlformats.org/officeDocument/2006/relationships/tags" Target="../tags/tag161.xml"/><Relationship Id="rId4" Type="http://schemas.openxmlformats.org/officeDocument/2006/relationships/tags" Target="../tags/tag162.xml"/><Relationship Id="rId5" Type="http://schemas.openxmlformats.org/officeDocument/2006/relationships/tags" Target="../tags/tag163.xml"/><Relationship Id="rId6" Type="http://schemas.openxmlformats.org/officeDocument/2006/relationships/slideLayout" Target="../slideLayouts/slideLayout5.xml"/><Relationship Id="rId7" Type="http://schemas.openxmlformats.org/officeDocument/2006/relationships/notesSlide" Target="../notesSlides/notesSlide4.xml"/><Relationship Id="rId8" Type="http://schemas.openxmlformats.org/officeDocument/2006/relationships/chart" Target="../charts/chart4.xml"/><Relationship Id="rId9" Type="http://schemas.openxmlformats.org/officeDocument/2006/relationships/chart" Target="../charts/chart5.xml"/><Relationship Id="rId1" Type="http://schemas.openxmlformats.org/officeDocument/2006/relationships/tags" Target="../tags/tag159.xml"/><Relationship Id="rId2" Type="http://schemas.openxmlformats.org/officeDocument/2006/relationships/tags" Target="../tags/tag160.xml"/></Relationships>
</file>

<file path=ppt/slides/_rels/slide41.xml.rels><?xml version="1.0" encoding="UTF-8" standalone="yes"?>
<Relationships xmlns="http://schemas.openxmlformats.org/package/2006/relationships"><Relationship Id="rId3" Type="http://schemas.openxmlformats.org/officeDocument/2006/relationships/tags" Target="../tags/tag166.xml"/><Relationship Id="rId4" Type="http://schemas.openxmlformats.org/officeDocument/2006/relationships/tags" Target="../tags/tag167.xml"/><Relationship Id="rId5" Type="http://schemas.openxmlformats.org/officeDocument/2006/relationships/tags" Target="../tags/tag168.xml"/><Relationship Id="rId6" Type="http://schemas.openxmlformats.org/officeDocument/2006/relationships/slideLayout" Target="../slideLayouts/slideLayout5.xml"/><Relationship Id="rId7" Type="http://schemas.openxmlformats.org/officeDocument/2006/relationships/notesSlide" Target="../notesSlides/notesSlide5.xml"/><Relationship Id="rId8" Type="http://schemas.openxmlformats.org/officeDocument/2006/relationships/chart" Target="../charts/chart6.xml"/><Relationship Id="rId9" Type="http://schemas.openxmlformats.org/officeDocument/2006/relationships/chart" Target="../charts/chart7.xml"/><Relationship Id="rId1" Type="http://schemas.openxmlformats.org/officeDocument/2006/relationships/tags" Target="../tags/tag164.xml"/><Relationship Id="rId2" Type="http://schemas.openxmlformats.org/officeDocument/2006/relationships/tags" Target="../tags/tag165.xml"/></Relationships>
</file>

<file path=ppt/slides/_rels/slide42.xml.rels><?xml version="1.0" encoding="UTF-8" standalone="yes"?>
<Relationships xmlns="http://schemas.openxmlformats.org/package/2006/relationships"><Relationship Id="rId3" Type="http://schemas.openxmlformats.org/officeDocument/2006/relationships/tags" Target="../tags/tag171.xml"/><Relationship Id="rId4" Type="http://schemas.openxmlformats.org/officeDocument/2006/relationships/tags" Target="../tags/tag172.xml"/><Relationship Id="rId5" Type="http://schemas.openxmlformats.org/officeDocument/2006/relationships/slideLayout" Target="../slideLayouts/slideLayout5.xml"/><Relationship Id="rId1" Type="http://schemas.openxmlformats.org/officeDocument/2006/relationships/tags" Target="../tags/tag169.xml"/><Relationship Id="rId2" Type="http://schemas.openxmlformats.org/officeDocument/2006/relationships/tags" Target="../tags/tag170.xml"/></Relationships>
</file>

<file path=ppt/slides/_rels/slide43.xml.rels><?xml version="1.0" encoding="UTF-8" standalone="yes"?>
<Relationships xmlns="http://schemas.openxmlformats.org/package/2006/relationships"><Relationship Id="rId3" Type="http://schemas.openxmlformats.org/officeDocument/2006/relationships/tags" Target="../tags/tag175.xml"/><Relationship Id="rId4" Type="http://schemas.openxmlformats.org/officeDocument/2006/relationships/tags" Target="../tags/tag176.xml"/><Relationship Id="rId5" Type="http://schemas.openxmlformats.org/officeDocument/2006/relationships/slideLayout" Target="../slideLayouts/slideLayout5.xml"/><Relationship Id="rId1" Type="http://schemas.openxmlformats.org/officeDocument/2006/relationships/tags" Target="../tags/tag173.xml"/><Relationship Id="rId2" Type="http://schemas.openxmlformats.org/officeDocument/2006/relationships/tags" Target="../tags/tag174.xml"/></Relationships>
</file>

<file path=ppt/slides/_rels/slide44.xml.rels><?xml version="1.0" encoding="UTF-8" standalone="yes"?>
<Relationships xmlns="http://schemas.openxmlformats.org/package/2006/relationships"><Relationship Id="rId3" Type="http://schemas.openxmlformats.org/officeDocument/2006/relationships/tags" Target="../tags/tag179.xml"/><Relationship Id="rId4" Type="http://schemas.openxmlformats.org/officeDocument/2006/relationships/tags" Target="../tags/tag180.xml"/><Relationship Id="rId5" Type="http://schemas.openxmlformats.org/officeDocument/2006/relationships/tags" Target="../tags/tag181.xml"/><Relationship Id="rId6" Type="http://schemas.openxmlformats.org/officeDocument/2006/relationships/tags" Target="../tags/tag182.xml"/><Relationship Id="rId7" Type="http://schemas.openxmlformats.org/officeDocument/2006/relationships/slideLayout" Target="../slideLayouts/slideLayout5.xml"/><Relationship Id="rId8" Type="http://schemas.openxmlformats.org/officeDocument/2006/relationships/notesSlide" Target="../notesSlides/notesSlide6.xml"/><Relationship Id="rId9" Type="http://schemas.openxmlformats.org/officeDocument/2006/relationships/chart" Target="../charts/chart8.xml"/><Relationship Id="rId1" Type="http://schemas.openxmlformats.org/officeDocument/2006/relationships/tags" Target="../tags/tag177.xml"/><Relationship Id="rId2" Type="http://schemas.openxmlformats.org/officeDocument/2006/relationships/tags" Target="../tags/tag178.xml"/></Relationships>
</file>

<file path=ppt/slides/_rels/slide45.xml.rels><?xml version="1.0" encoding="UTF-8" standalone="yes"?>
<Relationships xmlns="http://schemas.openxmlformats.org/package/2006/relationships"><Relationship Id="rId3" Type="http://schemas.openxmlformats.org/officeDocument/2006/relationships/tags" Target="../tags/tag185.xml"/><Relationship Id="rId4" Type="http://schemas.openxmlformats.org/officeDocument/2006/relationships/tags" Target="../tags/tag186.xml"/><Relationship Id="rId5" Type="http://schemas.openxmlformats.org/officeDocument/2006/relationships/tags" Target="../tags/tag187.xml"/><Relationship Id="rId6" Type="http://schemas.openxmlformats.org/officeDocument/2006/relationships/tags" Target="../tags/tag188.xml"/><Relationship Id="rId7" Type="http://schemas.openxmlformats.org/officeDocument/2006/relationships/slideLayout" Target="../slideLayouts/slideLayout151.xml"/><Relationship Id="rId1" Type="http://schemas.openxmlformats.org/officeDocument/2006/relationships/tags" Target="../tags/tag183.xml"/><Relationship Id="rId2" Type="http://schemas.openxmlformats.org/officeDocument/2006/relationships/tags" Target="../tags/tag184.xml"/></Relationships>
</file>

<file path=ppt/slides/_rels/slide46.xml.rels><?xml version="1.0" encoding="UTF-8" standalone="yes"?>
<Relationships xmlns="http://schemas.openxmlformats.org/package/2006/relationships"><Relationship Id="rId3" Type="http://schemas.openxmlformats.org/officeDocument/2006/relationships/tags" Target="../tags/tag191.xml"/><Relationship Id="rId4" Type="http://schemas.openxmlformats.org/officeDocument/2006/relationships/tags" Target="../tags/tag192.xml"/><Relationship Id="rId5" Type="http://schemas.openxmlformats.org/officeDocument/2006/relationships/tags" Target="../tags/tag193.xml"/><Relationship Id="rId6" Type="http://schemas.openxmlformats.org/officeDocument/2006/relationships/tags" Target="../tags/tag194.xml"/><Relationship Id="rId7" Type="http://schemas.openxmlformats.org/officeDocument/2006/relationships/slideLayout" Target="../slideLayouts/slideLayout151.xml"/><Relationship Id="rId1" Type="http://schemas.openxmlformats.org/officeDocument/2006/relationships/tags" Target="../tags/tag189.xml"/><Relationship Id="rId2" Type="http://schemas.openxmlformats.org/officeDocument/2006/relationships/tags" Target="../tags/tag190.xml"/></Relationships>
</file>

<file path=ppt/slides/_rels/slide47.xml.rels><?xml version="1.0" encoding="UTF-8" standalone="yes"?>
<Relationships xmlns="http://schemas.openxmlformats.org/package/2006/relationships"><Relationship Id="rId3" Type="http://schemas.openxmlformats.org/officeDocument/2006/relationships/tags" Target="../tags/tag197.xml"/><Relationship Id="rId4" Type="http://schemas.openxmlformats.org/officeDocument/2006/relationships/tags" Target="../tags/tag198.xml"/><Relationship Id="rId5" Type="http://schemas.openxmlformats.org/officeDocument/2006/relationships/tags" Target="../tags/tag199.xml"/><Relationship Id="rId6" Type="http://schemas.openxmlformats.org/officeDocument/2006/relationships/tags" Target="../tags/tag200.xml"/><Relationship Id="rId7" Type="http://schemas.openxmlformats.org/officeDocument/2006/relationships/slideLayout" Target="../slideLayouts/slideLayout151.xml"/><Relationship Id="rId1" Type="http://schemas.openxmlformats.org/officeDocument/2006/relationships/tags" Target="../tags/tag195.xml"/><Relationship Id="rId2" Type="http://schemas.openxmlformats.org/officeDocument/2006/relationships/tags" Target="../tags/tag196.xml"/></Relationships>
</file>

<file path=ppt/slides/_rels/slide48.xml.rels><?xml version="1.0" encoding="UTF-8" standalone="yes"?>
<Relationships xmlns="http://schemas.openxmlformats.org/package/2006/relationships"><Relationship Id="rId3" Type="http://schemas.openxmlformats.org/officeDocument/2006/relationships/tags" Target="../tags/tag203.xml"/><Relationship Id="rId4" Type="http://schemas.openxmlformats.org/officeDocument/2006/relationships/tags" Target="../tags/tag204.xml"/><Relationship Id="rId5" Type="http://schemas.openxmlformats.org/officeDocument/2006/relationships/tags" Target="../tags/tag205.xml"/><Relationship Id="rId6" Type="http://schemas.openxmlformats.org/officeDocument/2006/relationships/tags" Target="../tags/tag206.xml"/><Relationship Id="rId7" Type="http://schemas.openxmlformats.org/officeDocument/2006/relationships/slideLayout" Target="../slideLayouts/slideLayout151.xml"/><Relationship Id="rId1" Type="http://schemas.openxmlformats.org/officeDocument/2006/relationships/tags" Target="../tags/tag201.xml"/><Relationship Id="rId2" Type="http://schemas.openxmlformats.org/officeDocument/2006/relationships/tags" Target="../tags/tag202.xml"/></Relationships>
</file>

<file path=ppt/slides/_rels/slide49.xml.rels><?xml version="1.0" encoding="UTF-8" standalone="yes"?>
<Relationships xmlns="http://schemas.openxmlformats.org/package/2006/relationships"><Relationship Id="rId11" Type="http://schemas.openxmlformats.org/officeDocument/2006/relationships/notesSlide" Target="../notesSlides/notesSlide7.xml"/><Relationship Id="rId12" Type="http://schemas.openxmlformats.org/officeDocument/2006/relationships/chart" Target="../charts/chart9.xml"/><Relationship Id="rId13" Type="http://schemas.openxmlformats.org/officeDocument/2006/relationships/chart" Target="../charts/chart10.xml"/><Relationship Id="rId1" Type="http://schemas.openxmlformats.org/officeDocument/2006/relationships/tags" Target="../tags/tag207.xml"/><Relationship Id="rId2" Type="http://schemas.openxmlformats.org/officeDocument/2006/relationships/tags" Target="../tags/tag208.xml"/><Relationship Id="rId3" Type="http://schemas.openxmlformats.org/officeDocument/2006/relationships/tags" Target="../tags/tag209.xml"/><Relationship Id="rId4" Type="http://schemas.openxmlformats.org/officeDocument/2006/relationships/tags" Target="../tags/tag210.xml"/><Relationship Id="rId5" Type="http://schemas.openxmlformats.org/officeDocument/2006/relationships/tags" Target="../tags/tag211.xml"/><Relationship Id="rId6" Type="http://schemas.openxmlformats.org/officeDocument/2006/relationships/tags" Target="../tags/tag212.xml"/><Relationship Id="rId7" Type="http://schemas.openxmlformats.org/officeDocument/2006/relationships/tags" Target="../tags/tag213.xml"/><Relationship Id="rId8" Type="http://schemas.openxmlformats.org/officeDocument/2006/relationships/tags" Target="../tags/tag214.xml"/><Relationship Id="rId9" Type="http://schemas.openxmlformats.org/officeDocument/2006/relationships/tags" Target="../tags/tag215.xml"/><Relationship Id="rId10"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tags" Target="../tags/tag13.xml"/><Relationship Id="rId4" Type="http://schemas.openxmlformats.org/officeDocument/2006/relationships/tags" Target="../tags/tag14.xml"/><Relationship Id="rId5" Type="http://schemas.openxmlformats.org/officeDocument/2006/relationships/slideLayout" Target="../slideLayouts/slideLayout36.xml"/><Relationship Id="rId1" Type="http://schemas.openxmlformats.org/officeDocument/2006/relationships/tags" Target="../tags/tag11.xml"/><Relationship Id="rId2" Type="http://schemas.openxmlformats.org/officeDocument/2006/relationships/tags" Target="../tags/tag12.xml"/></Relationships>
</file>

<file path=ppt/slides/_rels/slide50.xml.rels><?xml version="1.0" encoding="UTF-8" standalone="yes"?>
<Relationships xmlns="http://schemas.openxmlformats.org/package/2006/relationships"><Relationship Id="rId3" Type="http://schemas.openxmlformats.org/officeDocument/2006/relationships/tags" Target="../tags/tag218.xml"/><Relationship Id="rId4" Type="http://schemas.openxmlformats.org/officeDocument/2006/relationships/tags" Target="../tags/tag219.xml"/><Relationship Id="rId5" Type="http://schemas.openxmlformats.org/officeDocument/2006/relationships/tags" Target="../tags/tag220.xml"/><Relationship Id="rId6" Type="http://schemas.openxmlformats.org/officeDocument/2006/relationships/slideLayout" Target="../slideLayouts/slideLayout151.xml"/><Relationship Id="rId1" Type="http://schemas.openxmlformats.org/officeDocument/2006/relationships/tags" Target="../tags/tag216.xml"/><Relationship Id="rId2" Type="http://schemas.openxmlformats.org/officeDocument/2006/relationships/tags" Target="../tags/tag217.xml"/></Relationships>
</file>

<file path=ppt/slides/_rels/slide51.xml.rels><?xml version="1.0" encoding="UTF-8" standalone="yes"?>
<Relationships xmlns="http://schemas.openxmlformats.org/package/2006/relationships"><Relationship Id="rId3" Type="http://schemas.openxmlformats.org/officeDocument/2006/relationships/tags" Target="../tags/tag223.xml"/><Relationship Id="rId4" Type="http://schemas.openxmlformats.org/officeDocument/2006/relationships/tags" Target="../tags/tag224.xml"/><Relationship Id="rId5" Type="http://schemas.openxmlformats.org/officeDocument/2006/relationships/tags" Target="../tags/tag225.xml"/><Relationship Id="rId6" Type="http://schemas.openxmlformats.org/officeDocument/2006/relationships/slideLayout" Target="../slideLayouts/slideLayout151.xml"/><Relationship Id="rId1" Type="http://schemas.openxmlformats.org/officeDocument/2006/relationships/tags" Target="../tags/tag221.xml"/><Relationship Id="rId2" Type="http://schemas.openxmlformats.org/officeDocument/2006/relationships/tags" Target="../tags/tag222.xml"/></Relationships>
</file>

<file path=ppt/slides/_rels/slide52.xml.rels><?xml version="1.0" encoding="UTF-8" standalone="yes"?>
<Relationships xmlns="http://schemas.openxmlformats.org/package/2006/relationships"><Relationship Id="rId3" Type="http://schemas.openxmlformats.org/officeDocument/2006/relationships/tags" Target="../tags/tag228.xml"/><Relationship Id="rId4" Type="http://schemas.openxmlformats.org/officeDocument/2006/relationships/tags" Target="../tags/tag229.xml"/><Relationship Id="rId5" Type="http://schemas.openxmlformats.org/officeDocument/2006/relationships/tags" Target="../tags/tag230.xml"/><Relationship Id="rId6" Type="http://schemas.openxmlformats.org/officeDocument/2006/relationships/slideLayout" Target="../slideLayouts/slideLayout151.xml"/><Relationship Id="rId1" Type="http://schemas.openxmlformats.org/officeDocument/2006/relationships/tags" Target="../tags/tag226.xml"/><Relationship Id="rId2" Type="http://schemas.openxmlformats.org/officeDocument/2006/relationships/tags" Target="../tags/tag227.xml"/></Relationships>
</file>

<file path=ppt/slides/_rels/slide53.xml.rels><?xml version="1.0" encoding="UTF-8" standalone="yes"?>
<Relationships xmlns="http://schemas.openxmlformats.org/package/2006/relationships"><Relationship Id="rId3" Type="http://schemas.openxmlformats.org/officeDocument/2006/relationships/tags" Target="../tags/tag233.xml"/><Relationship Id="rId4" Type="http://schemas.openxmlformats.org/officeDocument/2006/relationships/tags" Target="../tags/tag234.xml"/><Relationship Id="rId5" Type="http://schemas.openxmlformats.org/officeDocument/2006/relationships/tags" Target="../tags/tag235.xml"/><Relationship Id="rId6" Type="http://schemas.openxmlformats.org/officeDocument/2006/relationships/slideLayout" Target="../slideLayouts/slideLayout151.xml"/><Relationship Id="rId1" Type="http://schemas.openxmlformats.org/officeDocument/2006/relationships/tags" Target="../tags/tag231.xml"/><Relationship Id="rId2" Type="http://schemas.openxmlformats.org/officeDocument/2006/relationships/tags" Target="../tags/tag232.xml"/></Relationships>
</file>

<file path=ppt/slides/_rels/slide54.xml.rels><?xml version="1.0" encoding="UTF-8" standalone="yes"?>
<Relationships xmlns="http://schemas.openxmlformats.org/package/2006/relationships"><Relationship Id="rId3" Type="http://schemas.openxmlformats.org/officeDocument/2006/relationships/tags" Target="../tags/tag238.xml"/><Relationship Id="rId4" Type="http://schemas.openxmlformats.org/officeDocument/2006/relationships/tags" Target="../tags/tag239.xml"/><Relationship Id="rId5" Type="http://schemas.openxmlformats.org/officeDocument/2006/relationships/tags" Target="../tags/tag240.xml"/><Relationship Id="rId6" Type="http://schemas.openxmlformats.org/officeDocument/2006/relationships/tags" Target="../tags/tag241.xml"/><Relationship Id="rId7" Type="http://schemas.openxmlformats.org/officeDocument/2006/relationships/slideLayout" Target="../slideLayouts/slideLayout5.xml"/><Relationship Id="rId8" Type="http://schemas.openxmlformats.org/officeDocument/2006/relationships/notesSlide" Target="../notesSlides/notesSlide8.xml"/><Relationship Id="rId9" Type="http://schemas.openxmlformats.org/officeDocument/2006/relationships/chart" Target="../charts/chart11.xml"/><Relationship Id="rId1" Type="http://schemas.openxmlformats.org/officeDocument/2006/relationships/tags" Target="../tags/tag236.xml"/><Relationship Id="rId2" Type="http://schemas.openxmlformats.org/officeDocument/2006/relationships/tags" Target="../tags/tag237.xml"/></Relationships>
</file>

<file path=ppt/slides/_rels/slide55.xml.rels><?xml version="1.0" encoding="UTF-8" standalone="yes"?>
<Relationships xmlns="http://schemas.openxmlformats.org/package/2006/relationships"><Relationship Id="rId3" Type="http://schemas.openxmlformats.org/officeDocument/2006/relationships/tags" Target="../tags/tag244.xml"/><Relationship Id="rId4" Type="http://schemas.openxmlformats.org/officeDocument/2006/relationships/tags" Target="../tags/tag245.xml"/><Relationship Id="rId5" Type="http://schemas.openxmlformats.org/officeDocument/2006/relationships/tags" Target="../tags/tag246.xml"/><Relationship Id="rId6" Type="http://schemas.openxmlformats.org/officeDocument/2006/relationships/tags" Target="../tags/tag247.xml"/><Relationship Id="rId7" Type="http://schemas.openxmlformats.org/officeDocument/2006/relationships/slideLayout" Target="../slideLayouts/slideLayout5.xml"/><Relationship Id="rId8" Type="http://schemas.openxmlformats.org/officeDocument/2006/relationships/notesSlide" Target="../notesSlides/notesSlide9.xml"/><Relationship Id="rId9" Type="http://schemas.openxmlformats.org/officeDocument/2006/relationships/chart" Target="../charts/chart12.xml"/><Relationship Id="rId1" Type="http://schemas.openxmlformats.org/officeDocument/2006/relationships/tags" Target="../tags/tag242.xml"/><Relationship Id="rId2" Type="http://schemas.openxmlformats.org/officeDocument/2006/relationships/tags" Target="../tags/tag243.xml"/></Relationships>
</file>

<file path=ppt/slides/_rels/slide56.xml.rels><?xml version="1.0" encoding="UTF-8" standalone="yes"?>
<Relationships xmlns="http://schemas.openxmlformats.org/package/2006/relationships"><Relationship Id="rId3" Type="http://schemas.openxmlformats.org/officeDocument/2006/relationships/tags" Target="../tags/tag250.xml"/><Relationship Id="rId4" Type="http://schemas.openxmlformats.org/officeDocument/2006/relationships/tags" Target="../tags/tag251.xml"/><Relationship Id="rId5" Type="http://schemas.openxmlformats.org/officeDocument/2006/relationships/tags" Target="../tags/tag252.xml"/><Relationship Id="rId6" Type="http://schemas.openxmlformats.org/officeDocument/2006/relationships/tags" Target="../tags/tag253.xml"/><Relationship Id="rId7" Type="http://schemas.openxmlformats.org/officeDocument/2006/relationships/slideLayout" Target="../slideLayouts/slideLayout151.xml"/><Relationship Id="rId1" Type="http://schemas.openxmlformats.org/officeDocument/2006/relationships/tags" Target="../tags/tag248.xml"/><Relationship Id="rId2" Type="http://schemas.openxmlformats.org/officeDocument/2006/relationships/tags" Target="../tags/tag249.xml"/></Relationships>
</file>

<file path=ppt/slides/_rels/slide57.xml.rels><?xml version="1.0" encoding="UTF-8" standalone="yes"?>
<Relationships xmlns="http://schemas.openxmlformats.org/package/2006/relationships"><Relationship Id="rId3" Type="http://schemas.openxmlformats.org/officeDocument/2006/relationships/tags" Target="../tags/tag256.xml"/><Relationship Id="rId4" Type="http://schemas.openxmlformats.org/officeDocument/2006/relationships/tags" Target="../tags/tag257.xml"/><Relationship Id="rId5" Type="http://schemas.openxmlformats.org/officeDocument/2006/relationships/tags" Target="../tags/tag258.xml"/><Relationship Id="rId6" Type="http://schemas.openxmlformats.org/officeDocument/2006/relationships/tags" Target="../tags/tag259.xml"/><Relationship Id="rId7" Type="http://schemas.openxmlformats.org/officeDocument/2006/relationships/slideLayout" Target="../slideLayouts/slideLayout151.xml"/><Relationship Id="rId1" Type="http://schemas.openxmlformats.org/officeDocument/2006/relationships/tags" Target="../tags/tag254.xml"/><Relationship Id="rId2" Type="http://schemas.openxmlformats.org/officeDocument/2006/relationships/tags" Target="../tags/tag255.xml"/></Relationships>
</file>

<file path=ppt/slides/_rels/slide58.xml.rels><?xml version="1.0" encoding="UTF-8" standalone="yes"?>
<Relationships xmlns="http://schemas.openxmlformats.org/package/2006/relationships"><Relationship Id="rId3" Type="http://schemas.openxmlformats.org/officeDocument/2006/relationships/tags" Target="../tags/tag262.xml"/><Relationship Id="rId4" Type="http://schemas.openxmlformats.org/officeDocument/2006/relationships/tags" Target="../tags/tag263.xml"/><Relationship Id="rId5" Type="http://schemas.openxmlformats.org/officeDocument/2006/relationships/tags" Target="../tags/tag264.xml"/><Relationship Id="rId6" Type="http://schemas.openxmlformats.org/officeDocument/2006/relationships/tags" Target="../tags/tag265.xml"/><Relationship Id="rId7" Type="http://schemas.openxmlformats.org/officeDocument/2006/relationships/slideLayout" Target="../slideLayouts/slideLayout151.xml"/><Relationship Id="rId1" Type="http://schemas.openxmlformats.org/officeDocument/2006/relationships/tags" Target="../tags/tag260.xml"/><Relationship Id="rId2" Type="http://schemas.openxmlformats.org/officeDocument/2006/relationships/tags" Target="../tags/tag261.xml"/></Relationships>
</file>

<file path=ppt/slides/_rels/slide59.xml.rels><?xml version="1.0" encoding="UTF-8" standalone="yes"?>
<Relationships xmlns="http://schemas.openxmlformats.org/package/2006/relationships"><Relationship Id="rId3" Type="http://schemas.openxmlformats.org/officeDocument/2006/relationships/tags" Target="../tags/tag268.xml"/><Relationship Id="rId4" Type="http://schemas.openxmlformats.org/officeDocument/2006/relationships/tags" Target="../tags/tag269.xml"/><Relationship Id="rId5" Type="http://schemas.openxmlformats.org/officeDocument/2006/relationships/tags" Target="../tags/tag270.xml"/><Relationship Id="rId6" Type="http://schemas.openxmlformats.org/officeDocument/2006/relationships/tags" Target="../tags/tag271.xml"/><Relationship Id="rId7" Type="http://schemas.openxmlformats.org/officeDocument/2006/relationships/slideLayout" Target="../slideLayouts/slideLayout151.xml"/><Relationship Id="rId1" Type="http://schemas.openxmlformats.org/officeDocument/2006/relationships/tags" Target="../tags/tag266.xml"/><Relationship Id="rId2" Type="http://schemas.openxmlformats.org/officeDocument/2006/relationships/tags" Target="../tags/tag267.xml"/></Relationships>
</file>

<file path=ppt/slides/_rels/slide6.xml.rels><?xml version="1.0" encoding="UTF-8" standalone="yes"?>
<Relationships xmlns="http://schemas.openxmlformats.org/package/2006/relationships"><Relationship Id="rId3" Type="http://schemas.openxmlformats.org/officeDocument/2006/relationships/tags" Target="../tags/tag17.xml"/><Relationship Id="rId4" Type="http://schemas.openxmlformats.org/officeDocument/2006/relationships/tags" Target="../tags/tag18.xml"/><Relationship Id="rId5" Type="http://schemas.openxmlformats.org/officeDocument/2006/relationships/tags" Target="../tags/tag19.xml"/><Relationship Id="rId6" Type="http://schemas.openxmlformats.org/officeDocument/2006/relationships/slideLayout" Target="../slideLayouts/slideLayout36.xml"/><Relationship Id="rId1" Type="http://schemas.openxmlformats.org/officeDocument/2006/relationships/tags" Target="../tags/tag15.xml"/><Relationship Id="rId2" Type="http://schemas.openxmlformats.org/officeDocument/2006/relationships/tags" Target="../tags/tag16.xml"/></Relationships>
</file>

<file path=ppt/slides/_rels/slide60.xml.rels><?xml version="1.0" encoding="UTF-8" standalone="yes"?>
<Relationships xmlns="http://schemas.openxmlformats.org/package/2006/relationships"><Relationship Id="rId3" Type="http://schemas.openxmlformats.org/officeDocument/2006/relationships/tags" Target="../tags/tag274.xml"/><Relationship Id="rId4" Type="http://schemas.openxmlformats.org/officeDocument/2006/relationships/tags" Target="../tags/tag275.xml"/><Relationship Id="rId5" Type="http://schemas.openxmlformats.org/officeDocument/2006/relationships/tags" Target="../tags/tag276.xml"/><Relationship Id="rId6" Type="http://schemas.openxmlformats.org/officeDocument/2006/relationships/tags" Target="../tags/tag277.xml"/><Relationship Id="rId7" Type="http://schemas.openxmlformats.org/officeDocument/2006/relationships/slideLayout" Target="../slideLayouts/slideLayout5.xml"/><Relationship Id="rId8" Type="http://schemas.openxmlformats.org/officeDocument/2006/relationships/notesSlide" Target="../notesSlides/notesSlide10.xml"/><Relationship Id="rId9" Type="http://schemas.openxmlformats.org/officeDocument/2006/relationships/chart" Target="../charts/chart13.xml"/><Relationship Id="rId1" Type="http://schemas.openxmlformats.org/officeDocument/2006/relationships/tags" Target="../tags/tag272.xml"/><Relationship Id="rId2" Type="http://schemas.openxmlformats.org/officeDocument/2006/relationships/tags" Target="../tags/tag273.xml"/></Relationships>
</file>

<file path=ppt/slides/_rels/slide61.xml.rels><?xml version="1.0" encoding="UTF-8" standalone="yes"?>
<Relationships xmlns="http://schemas.openxmlformats.org/package/2006/relationships"><Relationship Id="rId3" Type="http://schemas.openxmlformats.org/officeDocument/2006/relationships/tags" Target="../tags/tag280.xml"/><Relationship Id="rId4" Type="http://schemas.openxmlformats.org/officeDocument/2006/relationships/tags" Target="../tags/tag281.xml"/><Relationship Id="rId5" Type="http://schemas.openxmlformats.org/officeDocument/2006/relationships/tags" Target="../tags/tag282.xml"/><Relationship Id="rId6" Type="http://schemas.openxmlformats.org/officeDocument/2006/relationships/tags" Target="../tags/tag283.xml"/><Relationship Id="rId7" Type="http://schemas.openxmlformats.org/officeDocument/2006/relationships/slideLayout" Target="../slideLayouts/slideLayout151.xml"/><Relationship Id="rId1" Type="http://schemas.openxmlformats.org/officeDocument/2006/relationships/tags" Target="../tags/tag278.xml"/><Relationship Id="rId2" Type="http://schemas.openxmlformats.org/officeDocument/2006/relationships/tags" Target="../tags/tag279.xml"/></Relationships>
</file>

<file path=ppt/slides/_rels/slide62.xml.rels><?xml version="1.0" encoding="UTF-8" standalone="yes"?>
<Relationships xmlns="http://schemas.openxmlformats.org/package/2006/relationships"><Relationship Id="rId3" Type="http://schemas.openxmlformats.org/officeDocument/2006/relationships/tags" Target="../tags/tag286.xml"/><Relationship Id="rId4" Type="http://schemas.openxmlformats.org/officeDocument/2006/relationships/tags" Target="../tags/tag287.xml"/><Relationship Id="rId5" Type="http://schemas.openxmlformats.org/officeDocument/2006/relationships/tags" Target="../tags/tag288.xml"/><Relationship Id="rId6" Type="http://schemas.openxmlformats.org/officeDocument/2006/relationships/tags" Target="../tags/tag289.xml"/><Relationship Id="rId7" Type="http://schemas.openxmlformats.org/officeDocument/2006/relationships/slideLayout" Target="../slideLayouts/slideLayout151.xml"/><Relationship Id="rId1" Type="http://schemas.openxmlformats.org/officeDocument/2006/relationships/tags" Target="../tags/tag284.xml"/><Relationship Id="rId2" Type="http://schemas.openxmlformats.org/officeDocument/2006/relationships/tags" Target="../tags/tag285.xml"/></Relationships>
</file>

<file path=ppt/slides/_rels/slide63.xml.rels><?xml version="1.0" encoding="UTF-8" standalone="yes"?>
<Relationships xmlns="http://schemas.openxmlformats.org/package/2006/relationships"><Relationship Id="rId3" Type="http://schemas.openxmlformats.org/officeDocument/2006/relationships/tags" Target="../tags/tag292.xml"/><Relationship Id="rId4" Type="http://schemas.openxmlformats.org/officeDocument/2006/relationships/tags" Target="../tags/tag293.xml"/><Relationship Id="rId5" Type="http://schemas.openxmlformats.org/officeDocument/2006/relationships/tags" Target="../tags/tag294.xml"/><Relationship Id="rId6" Type="http://schemas.openxmlformats.org/officeDocument/2006/relationships/tags" Target="../tags/tag295.xml"/><Relationship Id="rId7" Type="http://schemas.openxmlformats.org/officeDocument/2006/relationships/slideLayout" Target="../slideLayouts/slideLayout151.xml"/><Relationship Id="rId1" Type="http://schemas.openxmlformats.org/officeDocument/2006/relationships/tags" Target="../tags/tag290.xml"/><Relationship Id="rId2" Type="http://schemas.openxmlformats.org/officeDocument/2006/relationships/tags" Target="../tags/tag291.xml"/></Relationships>
</file>

<file path=ppt/slides/_rels/slide64.xml.rels><?xml version="1.0" encoding="UTF-8" standalone="yes"?>
<Relationships xmlns="http://schemas.openxmlformats.org/package/2006/relationships"><Relationship Id="rId3" Type="http://schemas.openxmlformats.org/officeDocument/2006/relationships/tags" Target="../tags/tag298.xml"/><Relationship Id="rId4" Type="http://schemas.openxmlformats.org/officeDocument/2006/relationships/tags" Target="../tags/tag299.xml"/><Relationship Id="rId5" Type="http://schemas.openxmlformats.org/officeDocument/2006/relationships/tags" Target="../tags/tag300.xml"/><Relationship Id="rId6" Type="http://schemas.openxmlformats.org/officeDocument/2006/relationships/tags" Target="../tags/tag301.xml"/><Relationship Id="rId7" Type="http://schemas.openxmlformats.org/officeDocument/2006/relationships/slideLayout" Target="../slideLayouts/slideLayout151.xml"/><Relationship Id="rId1" Type="http://schemas.openxmlformats.org/officeDocument/2006/relationships/tags" Target="../tags/tag296.xml"/><Relationship Id="rId2" Type="http://schemas.openxmlformats.org/officeDocument/2006/relationships/tags" Target="../tags/tag297.xml"/></Relationships>
</file>

<file path=ppt/slides/_rels/slide65.xml.rels><?xml version="1.0" encoding="UTF-8" standalone="yes"?>
<Relationships xmlns="http://schemas.openxmlformats.org/package/2006/relationships"><Relationship Id="rId3" Type="http://schemas.openxmlformats.org/officeDocument/2006/relationships/tags" Target="../tags/tag304.xml"/><Relationship Id="rId4" Type="http://schemas.openxmlformats.org/officeDocument/2006/relationships/tags" Target="../tags/tag305.xml"/><Relationship Id="rId5" Type="http://schemas.openxmlformats.org/officeDocument/2006/relationships/tags" Target="../tags/tag306.xml"/><Relationship Id="rId6" Type="http://schemas.openxmlformats.org/officeDocument/2006/relationships/tags" Target="../tags/tag307.xml"/><Relationship Id="rId7" Type="http://schemas.openxmlformats.org/officeDocument/2006/relationships/slideLayout" Target="../slideLayouts/slideLayout5.xml"/><Relationship Id="rId8" Type="http://schemas.openxmlformats.org/officeDocument/2006/relationships/notesSlide" Target="../notesSlides/notesSlide11.xml"/><Relationship Id="rId9" Type="http://schemas.openxmlformats.org/officeDocument/2006/relationships/chart" Target="../charts/chart14.xml"/><Relationship Id="rId1" Type="http://schemas.openxmlformats.org/officeDocument/2006/relationships/tags" Target="../tags/tag302.xml"/><Relationship Id="rId2" Type="http://schemas.openxmlformats.org/officeDocument/2006/relationships/tags" Target="../tags/tag303.xml"/></Relationships>
</file>

<file path=ppt/slides/_rels/slide66.xml.rels><?xml version="1.0" encoding="UTF-8" standalone="yes"?>
<Relationships xmlns="http://schemas.openxmlformats.org/package/2006/relationships"><Relationship Id="rId3" Type="http://schemas.openxmlformats.org/officeDocument/2006/relationships/tags" Target="../tags/tag310.xml"/><Relationship Id="rId4" Type="http://schemas.openxmlformats.org/officeDocument/2006/relationships/tags" Target="../tags/tag311.xml"/><Relationship Id="rId5" Type="http://schemas.openxmlformats.org/officeDocument/2006/relationships/tags" Target="../tags/tag312.xml"/><Relationship Id="rId6" Type="http://schemas.openxmlformats.org/officeDocument/2006/relationships/tags" Target="../tags/tag313.xml"/><Relationship Id="rId7" Type="http://schemas.openxmlformats.org/officeDocument/2006/relationships/slideLayout" Target="../slideLayouts/slideLayout151.xml"/><Relationship Id="rId1" Type="http://schemas.openxmlformats.org/officeDocument/2006/relationships/tags" Target="../tags/tag308.xml"/><Relationship Id="rId2" Type="http://schemas.openxmlformats.org/officeDocument/2006/relationships/tags" Target="../tags/tag309.xml"/></Relationships>
</file>

<file path=ppt/slides/_rels/slide67.xml.rels><?xml version="1.0" encoding="UTF-8" standalone="yes"?>
<Relationships xmlns="http://schemas.openxmlformats.org/package/2006/relationships"><Relationship Id="rId3" Type="http://schemas.openxmlformats.org/officeDocument/2006/relationships/tags" Target="../tags/tag316.xml"/><Relationship Id="rId4" Type="http://schemas.openxmlformats.org/officeDocument/2006/relationships/tags" Target="../tags/tag317.xml"/><Relationship Id="rId5" Type="http://schemas.openxmlformats.org/officeDocument/2006/relationships/tags" Target="../tags/tag318.xml"/><Relationship Id="rId6" Type="http://schemas.openxmlformats.org/officeDocument/2006/relationships/tags" Target="../tags/tag319.xml"/><Relationship Id="rId7" Type="http://schemas.openxmlformats.org/officeDocument/2006/relationships/slideLayout" Target="../slideLayouts/slideLayout151.xml"/><Relationship Id="rId1" Type="http://schemas.openxmlformats.org/officeDocument/2006/relationships/tags" Target="../tags/tag314.xml"/><Relationship Id="rId2" Type="http://schemas.openxmlformats.org/officeDocument/2006/relationships/tags" Target="../tags/tag315.xml"/></Relationships>
</file>

<file path=ppt/slides/_rels/slide68.xml.rels><?xml version="1.0" encoding="UTF-8" standalone="yes"?>
<Relationships xmlns="http://schemas.openxmlformats.org/package/2006/relationships"><Relationship Id="rId3" Type="http://schemas.openxmlformats.org/officeDocument/2006/relationships/tags" Target="../tags/tag322.xml"/><Relationship Id="rId4" Type="http://schemas.openxmlformats.org/officeDocument/2006/relationships/tags" Target="../tags/tag323.xml"/><Relationship Id="rId5" Type="http://schemas.openxmlformats.org/officeDocument/2006/relationships/tags" Target="../tags/tag324.xml"/><Relationship Id="rId6" Type="http://schemas.openxmlformats.org/officeDocument/2006/relationships/tags" Target="../tags/tag325.xml"/><Relationship Id="rId7" Type="http://schemas.openxmlformats.org/officeDocument/2006/relationships/slideLayout" Target="../slideLayouts/slideLayout151.xml"/><Relationship Id="rId1" Type="http://schemas.openxmlformats.org/officeDocument/2006/relationships/tags" Target="../tags/tag320.xml"/><Relationship Id="rId2" Type="http://schemas.openxmlformats.org/officeDocument/2006/relationships/tags" Target="../tags/tag321.xml"/></Relationships>
</file>

<file path=ppt/slides/_rels/slide69.xml.rels><?xml version="1.0" encoding="UTF-8" standalone="yes"?>
<Relationships xmlns="http://schemas.openxmlformats.org/package/2006/relationships"><Relationship Id="rId3" Type="http://schemas.openxmlformats.org/officeDocument/2006/relationships/tags" Target="../tags/tag328.xml"/><Relationship Id="rId4" Type="http://schemas.openxmlformats.org/officeDocument/2006/relationships/tags" Target="../tags/tag329.xml"/><Relationship Id="rId5" Type="http://schemas.openxmlformats.org/officeDocument/2006/relationships/tags" Target="../tags/tag330.xml"/><Relationship Id="rId6" Type="http://schemas.openxmlformats.org/officeDocument/2006/relationships/tags" Target="../tags/tag331.xml"/><Relationship Id="rId7" Type="http://schemas.openxmlformats.org/officeDocument/2006/relationships/slideLayout" Target="../slideLayouts/slideLayout151.xml"/><Relationship Id="rId1" Type="http://schemas.openxmlformats.org/officeDocument/2006/relationships/tags" Target="../tags/tag326.xml"/><Relationship Id="rId2" Type="http://schemas.openxmlformats.org/officeDocument/2006/relationships/tags" Target="../tags/tag327.xml"/></Relationships>
</file>

<file path=ppt/slides/_rels/slide7.xml.rels><?xml version="1.0" encoding="UTF-8" standalone="yes"?>
<Relationships xmlns="http://schemas.openxmlformats.org/package/2006/relationships"><Relationship Id="rId3" Type="http://schemas.openxmlformats.org/officeDocument/2006/relationships/tags" Target="../tags/tag22.xml"/><Relationship Id="rId4" Type="http://schemas.openxmlformats.org/officeDocument/2006/relationships/tags" Target="../tags/tag23.xml"/><Relationship Id="rId5" Type="http://schemas.openxmlformats.org/officeDocument/2006/relationships/tags" Target="../tags/tag24.xml"/><Relationship Id="rId6" Type="http://schemas.openxmlformats.org/officeDocument/2006/relationships/slideLayout" Target="../slideLayouts/slideLayout36.xml"/><Relationship Id="rId1" Type="http://schemas.openxmlformats.org/officeDocument/2006/relationships/tags" Target="../tags/tag20.xml"/><Relationship Id="rId2" Type="http://schemas.openxmlformats.org/officeDocument/2006/relationships/tags" Target="../tags/tag21.xml"/></Relationships>
</file>

<file path=ppt/slides/_rels/slide70.xml.rels><?xml version="1.0" encoding="UTF-8" standalone="yes"?>
<Relationships xmlns="http://schemas.openxmlformats.org/package/2006/relationships"><Relationship Id="rId3" Type="http://schemas.openxmlformats.org/officeDocument/2006/relationships/tags" Target="../tags/tag334.xml"/><Relationship Id="rId4" Type="http://schemas.openxmlformats.org/officeDocument/2006/relationships/tags" Target="../tags/tag335.xml"/><Relationship Id="rId5" Type="http://schemas.openxmlformats.org/officeDocument/2006/relationships/tags" Target="../tags/tag336.xml"/><Relationship Id="rId6" Type="http://schemas.openxmlformats.org/officeDocument/2006/relationships/tags" Target="../tags/tag337.xml"/><Relationship Id="rId7" Type="http://schemas.openxmlformats.org/officeDocument/2006/relationships/slideLayout" Target="../slideLayouts/slideLayout5.xml"/><Relationship Id="rId8" Type="http://schemas.openxmlformats.org/officeDocument/2006/relationships/notesSlide" Target="../notesSlides/notesSlide12.xml"/><Relationship Id="rId9" Type="http://schemas.openxmlformats.org/officeDocument/2006/relationships/chart" Target="../charts/chart15.xml"/><Relationship Id="rId1" Type="http://schemas.openxmlformats.org/officeDocument/2006/relationships/tags" Target="../tags/tag332.xml"/><Relationship Id="rId2" Type="http://schemas.openxmlformats.org/officeDocument/2006/relationships/tags" Target="../tags/tag333.xml"/></Relationships>
</file>

<file path=ppt/slides/_rels/slide71.xml.rels><?xml version="1.0" encoding="UTF-8" standalone="yes"?>
<Relationships xmlns="http://schemas.openxmlformats.org/package/2006/relationships"><Relationship Id="rId3" Type="http://schemas.openxmlformats.org/officeDocument/2006/relationships/tags" Target="../tags/tag340.xml"/><Relationship Id="rId4" Type="http://schemas.openxmlformats.org/officeDocument/2006/relationships/tags" Target="../tags/tag341.xml"/><Relationship Id="rId5" Type="http://schemas.openxmlformats.org/officeDocument/2006/relationships/tags" Target="../tags/tag342.xml"/><Relationship Id="rId6" Type="http://schemas.openxmlformats.org/officeDocument/2006/relationships/tags" Target="../tags/tag343.xml"/><Relationship Id="rId7" Type="http://schemas.openxmlformats.org/officeDocument/2006/relationships/slideLayout" Target="../slideLayouts/slideLayout151.xml"/><Relationship Id="rId1" Type="http://schemas.openxmlformats.org/officeDocument/2006/relationships/tags" Target="../tags/tag338.xml"/><Relationship Id="rId2" Type="http://schemas.openxmlformats.org/officeDocument/2006/relationships/tags" Target="../tags/tag339.xml"/></Relationships>
</file>

<file path=ppt/slides/_rels/slide72.xml.rels><?xml version="1.0" encoding="UTF-8" standalone="yes"?>
<Relationships xmlns="http://schemas.openxmlformats.org/package/2006/relationships"><Relationship Id="rId3" Type="http://schemas.openxmlformats.org/officeDocument/2006/relationships/tags" Target="../tags/tag346.xml"/><Relationship Id="rId4" Type="http://schemas.openxmlformats.org/officeDocument/2006/relationships/tags" Target="../tags/tag347.xml"/><Relationship Id="rId5" Type="http://schemas.openxmlformats.org/officeDocument/2006/relationships/tags" Target="../tags/tag348.xml"/><Relationship Id="rId6" Type="http://schemas.openxmlformats.org/officeDocument/2006/relationships/tags" Target="../tags/tag349.xml"/><Relationship Id="rId7" Type="http://schemas.openxmlformats.org/officeDocument/2006/relationships/slideLayout" Target="../slideLayouts/slideLayout151.xml"/><Relationship Id="rId1" Type="http://schemas.openxmlformats.org/officeDocument/2006/relationships/tags" Target="../tags/tag344.xml"/><Relationship Id="rId2" Type="http://schemas.openxmlformats.org/officeDocument/2006/relationships/tags" Target="../tags/tag345.xml"/></Relationships>
</file>

<file path=ppt/slides/_rels/slide73.xml.rels><?xml version="1.0" encoding="UTF-8" standalone="yes"?>
<Relationships xmlns="http://schemas.openxmlformats.org/package/2006/relationships"><Relationship Id="rId3" Type="http://schemas.openxmlformats.org/officeDocument/2006/relationships/tags" Target="../tags/tag352.xml"/><Relationship Id="rId4" Type="http://schemas.openxmlformats.org/officeDocument/2006/relationships/tags" Target="../tags/tag353.xml"/><Relationship Id="rId5" Type="http://schemas.openxmlformats.org/officeDocument/2006/relationships/tags" Target="../tags/tag354.xml"/><Relationship Id="rId6" Type="http://schemas.openxmlformats.org/officeDocument/2006/relationships/tags" Target="../tags/tag355.xml"/><Relationship Id="rId7" Type="http://schemas.openxmlformats.org/officeDocument/2006/relationships/slideLayout" Target="../slideLayouts/slideLayout151.xml"/><Relationship Id="rId1" Type="http://schemas.openxmlformats.org/officeDocument/2006/relationships/tags" Target="../tags/tag350.xml"/><Relationship Id="rId2" Type="http://schemas.openxmlformats.org/officeDocument/2006/relationships/tags" Target="../tags/tag351.xml"/></Relationships>
</file>

<file path=ppt/slides/_rels/slide74.xml.rels><?xml version="1.0" encoding="UTF-8" standalone="yes"?>
<Relationships xmlns="http://schemas.openxmlformats.org/package/2006/relationships"><Relationship Id="rId3" Type="http://schemas.openxmlformats.org/officeDocument/2006/relationships/tags" Target="../tags/tag358.xml"/><Relationship Id="rId4" Type="http://schemas.openxmlformats.org/officeDocument/2006/relationships/tags" Target="../tags/tag359.xml"/><Relationship Id="rId5" Type="http://schemas.openxmlformats.org/officeDocument/2006/relationships/tags" Target="../tags/tag360.xml"/><Relationship Id="rId6" Type="http://schemas.openxmlformats.org/officeDocument/2006/relationships/tags" Target="../tags/tag361.xml"/><Relationship Id="rId7" Type="http://schemas.openxmlformats.org/officeDocument/2006/relationships/slideLayout" Target="../slideLayouts/slideLayout151.xml"/><Relationship Id="rId1" Type="http://schemas.openxmlformats.org/officeDocument/2006/relationships/tags" Target="../tags/tag356.xml"/><Relationship Id="rId2" Type="http://schemas.openxmlformats.org/officeDocument/2006/relationships/tags" Target="../tags/tag357.xml"/></Relationships>
</file>

<file path=ppt/slides/_rels/slide75.xml.rels><?xml version="1.0" encoding="UTF-8" standalone="yes"?>
<Relationships xmlns="http://schemas.openxmlformats.org/package/2006/relationships"><Relationship Id="rId3" Type="http://schemas.openxmlformats.org/officeDocument/2006/relationships/tags" Target="../tags/tag364.xml"/><Relationship Id="rId4" Type="http://schemas.openxmlformats.org/officeDocument/2006/relationships/tags" Target="../tags/tag365.xml"/><Relationship Id="rId5" Type="http://schemas.openxmlformats.org/officeDocument/2006/relationships/tags" Target="../tags/tag366.xml"/><Relationship Id="rId6" Type="http://schemas.openxmlformats.org/officeDocument/2006/relationships/slideLayout" Target="../slideLayouts/slideLayout5.xml"/><Relationship Id="rId7" Type="http://schemas.openxmlformats.org/officeDocument/2006/relationships/notesSlide" Target="../notesSlides/notesSlide13.xml"/><Relationship Id="rId1" Type="http://schemas.openxmlformats.org/officeDocument/2006/relationships/tags" Target="../tags/tag362.xml"/><Relationship Id="rId2" Type="http://schemas.openxmlformats.org/officeDocument/2006/relationships/tags" Target="../tags/tag363.xml"/></Relationships>
</file>

<file path=ppt/slides/_rels/slide76.xml.rels><?xml version="1.0" encoding="UTF-8" standalone="yes"?>
<Relationships xmlns="http://schemas.openxmlformats.org/package/2006/relationships"><Relationship Id="rId3" Type="http://schemas.openxmlformats.org/officeDocument/2006/relationships/tags" Target="../tags/tag369.xml"/><Relationship Id="rId4" Type="http://schemas.openxmlformats.org/officeDocument/2006/relationships/tags" Target="../tags/tag370.xml"/><Relationship Id="rId5" Type="http://schemas.openxmlformats.org/officeDocument/2006/relationships/tags" Target="../tags/tag371.xml"/><Relationship Id="rId6" Type="http://schemas.openxmlformats.org/officeDocument/2006/relationships/tags" Target="../tags/tag372.xml"/><Relationship Id="rId7" Type="http://schemas.openxmlformats.org/officeDocument/2006/relationships/slideLayout" Target="../slideLayouts/slideLayout5.xml"/><Relationship Id="rId8" Type="http://schemas.openxmlformats.org/officeDocument/2006/relationships/notesSlide" Target="../notesSlides/notesSlide14.xml"/><Relationship Id="rId9" Type="http://schemas.openxmlformats.org/officeDocument/2006/relationships/chart" Target="../charts/chart16.xml"/><Relationship Id="rId1" Type="http://schemas.openxmlformats.org/officeDocument/2006/relationships/tags" Target="../tags/tag367.xml"/><Relationship Id="rId2" Type="http://schemas.openxmlformats.org/officeDocument/2006/relationships/tags" Target="../tags/tag368.xml"/></Relationships>
</file>

<file path=ppt/slides/_rels/slide77.xml.rels><?xml version="1.0" encoding="UTF-8" standalone="yes"?>
<Relationships xmlns="http://schemas.openxmlformats.org/package/2006/relationships"><Relationship Id="rId3" Type="http://schemas.openxmlformats.org/officeDocument/2006/relationships/tags" Target="../tags/tag375.xml"/><Relationship Id="rId4" Type="http://schemas.openxmlformats.org/officeDocument/2006/relationships/tags" Target="../tags/tag376.xml"/><Relationship Id="rId5" Type="http://schemas.openxmlformats.org/officeDocument/2006/relationships/tags" Target="../tags/tag377.xml"/><Relationship Id="rId6" Type="http://schemas.openxmlformats.org/officeDocument/2006/relationships/slideLayout" Target="../slideLayouts/slideLayout151.xml"/><Relationship Id="rId1" Type="http://schemas.openxmlformats.org/officeDocument/2006/relationships/tags" Target="../tags/tag373.xml"/><Relationship Id="rId2" Type="http://schemas.openxmlformats.org/officeDocument/2006/relationships/tags" Target="../tags/tag374.xml"/></Relationships>
</file>

<file path=ppt/slides/_rels/slide78.xml.rels><?xml version="1.0" encoding="UTF-8" standalone="yes"?>
<Relationships xmlns="http://schemas.openxmlformats.org/package/2006/relationships"><Relationship Id="rId3" Type="http://schemas.openxmlformats.org/officeDocument/2006/relationships/tags" Target="../tags/tag380.xml"/><Relationship Id="rId4" Type="http://schemas.openxmlformats.org/officeDocument/2006/relationships/tags" Target="../tags/tag381.xml"/><Relationship Id="rId5" Type="http://schemas.openxmlformats.org/officeDocument/2006/relationships/tags" Target="../tags/tag382.xml"/><Relationship Id="rId6" Type="http://schemas.openxmlformats.org/officeDocument/2006/relationships/slideLayout" Target="../slideLayouts/slideLayout151.xml"/><Relationship Id="rId1" Type="http://schemas.openxmlformats.org/officeDocument/2006/relationships/tags" Target="../tags/tag378.xml"/><Relationship Id="rId2" Type="http://schemas.openxmlformats.org/officeDocument/2006/relationships/tags" Target="../tags/tag379.xml"/></Relationships>
</file>

<file path=ppt/slides/_rels/slide79.xml.rels><?xml version="1.0" encoding="UTF-8" standalone="yes"?>
<Relationships xmlns="http://schemas.openxmlformats.org/package/2006/relationships"><Relationship Id="rId3" Type="http://schemas.openxmlformats.org/officeDocument/2006/relationships/tags" Target="../tags/tag385.xml"/><Relationship Id="rId4" Type="http://schemas.openxmlformats.org/officeDocument/2006/relationships/tags" Target="../tags/tag386.xml"/><Relationship Id="rId5" Type="http://schemas.openxmlformats.org/officeDocument/2006/relationships/tags" Target="../tags/tag387.xml"/><Relationship Id="rId6" Type="http://schemas.openxmlformats.org/officeDocument/2006/relationships/slideLayout" Target="../slideLayouts/slideLayout151.xml"/><Relationship Id="rId1" Type="http://schemas.openxmlformats.org/officeDocument/2006/relationships/tags" Target="../tags/tag383.xml"/><Relationship Id="rId2" Type="http://schemas.openxmlformats.org/officeDocument/2006/relationships/tags" Target="../tags/tag384.xml"/></Relationships>
</file>

<file path=ppt/slides/_rels/slide8.xml.rels><?xml version="1.0" encoding="UTF-8" standalone="yes"?>
<Relationships xmlns="http://schemas.openxmlformats.org/package/2006/relationships"><Relationship Id="rId3" Type="http://schemas.openxmlformats.org/officeDocument/2006/relationships/tags" Target="../tags/tag27.xml"/><Relationship Id="rId4" Type="http://schemas.openxmlformats.org/officeDocument/2006/relationships/tags" Target="../tags/tag28.xml"/><Relationship Id="rId5" Type="http://schemas.openxmlformats.org/officeDocument/2006/relationships/slideLayout" Target="../slideLayouts/slideLayout36.xml"/><Relationship Id="rId1" Type="http://schemas.openxmlformats.org/officeDocument/2006/relationships/tags" Target="../tags/tag25.xml"/><Relationship Id="rId2" Type="http://schemas.openxmlformats.org/officeDocument/2006/relationships/tags" Target="../tags/tag26.xml"/></Relationships>
</file>

<file path=ppt/slides/_rels/slide80.xml.rels><?xml version="1.0" encoding="UTF-8" standalone="yes"?>
<Relationships xmlns="http://schemas.openxmlformats.org/package/2006/relationships"><Relationship Id="rId3" Type="http://schemas.openxmlformats.org/officeDocument/2006/relationships/tags" Target="../tags/tag390.xml"/><Relationship Id="rId4" Type="http://schemas.openxmlformats.org/officeDocument/2006/relationships/tags" Target="../tags/tag391.xml"/><Relationship Id="rId5" Type="http://schemas.openxmlformats.org/officeDocument/2006/relationships/tags" Target="../tags/tag392.xml"/><Relationship Id="rId6" Type="http://schemas.openxmlformats.org/officeDocument/2006/relationships/slideLayout" Target="../slideLayouts/slideLayout151.xml"/><Relationship Id="rId1" Type="http://schemas.openxmlformats.org/officeDocument/2006/relationships/tags" Target="../tags/tag388.xml"/><Relationship Id="rId2" Type="http://schemas.openxmlformats.org/officeDocument/2006/relationships/tags" Target="../tags/tag389.xml"/></Relationships>
</file>

<file path=ppt/slides/_rels/slide81.xml.rels><?xml version="1.0" encoding="UTF-8" standalone="yes"?>
<Relationships xmlns="http://schemas.openxmlformats.org/package/2006/relationships"><Relationship Id="rId3" Type="http://schemas.openxmlformats.org/officeDocument/2006/relationships/tags" Target="../tags/tag395.xml"/><Relationship Id="rId4" Type="http://schemas.openxmlformats.org/officeDocument/2006/relationships/tags" Target="../tags/tag396.xml"/><Relationship Id="rId5" Type="http://schemas.openxmlformats.org/officeDocument/2006/relationships/tags" Target="../tags/tag397.xml"/><Relationship Id="rId6" Type="http://schemas.openxmlformats.org/officeDocument/2006/relationships/slideLayout" Target="../slideLayouts/slideLayout151.xml"/><Relationship Id="rId1" Type="http://schemas.openxmlformats.org/officeDocument/2006/relationships/tags" Target="../tags/tag393.xml"/><Relationship Id="rId2" Type="http://schemas.openxmlformats.org/officeDocument/2006/relationships/tags" Target="../tags/tag394.xml"/></Relationships>
</file>

<file path=ppt/slides/_rels/slide82.xml.rels><?xml version="1.0" encoding="UTF-8" standalone="yes"?>
<Relationships xmlns="http://schemas.openxmlformats.org/package/2006/relationships"><Relationship Id="rId3" Type="http://schemas.openxmlformats.org/officeDocument/2006/relationships/tags" Target="../tags/tag400.xml"/><Relationship Id="rId4" Type="http://schemas.openxmlformats.org/officeDocument/2006/relationships/tags" Target="../tags/tag401.xml"/><Relationship Id="rId5" Type="http://schemas.openxmlformats.org/officeDocument/2006/relationships/tags" Target="../tags/tag402.xml"/><Relationship Id="rId6" Type="http://schemas.openxmlformats.org/officeDocument/2006/relationships/slideLayout" Target="../slideLayouts/slideLayout151.xml"/><Relationship Id="rId1" Type="http://schemas.openxmlformats.org/officeDocument/2006/relationships/tags" Target="../tags/tag398.xml"/><Relationship Id="rId2" Type="http://schemas.openxmlformats.org/officeDocument/2006/relationships/tags" Target="../tags/tag399.xml"/></Relationships>
</file>

<file path=ppt/slides/_rels/slide83.xml.rels><?xml version="1.0" encoding="UTF-8" standalone="yes"?>
<Relationships xmlns="http://schemas.openxmlformats.org/package/2006/relationships"><Relationship Id="rId3" Type="http://schemas.openxmlformats.org/officeDocument/2006/relationships/tags" Target="../tags/tag405.xml"/><Relationship Id="rId4" Type="http://schemas.openxmlformats.org/officeDocument/2006/relationships/tags" Target="../tags/tag406.xml"/><Relationship Id="rId5" Type="http://schemas.openxmlformats.org/officeDocument/2006/relationships/tags" Target="../tags/tag407.xml"/><Relationship Id="rId6" Type="http://schemas.openxmlformats.org/officeDocument/2006/relationships/slideLayout" Target="../slideLayouts/slideLayout151.xml"/><Relationship Id="rId1" Type="http://schemas.openxmlformats.org/officeDocument/2006/relationships/tags" Target="../tags/tag403.xml"/><Relationship Id="rId2" Type="http://schemas.openxmlformats.org/officeDocument/2006/relationships/tags" Target="../tags/tag404.xml"/></Relationships>
</file>

<file path=ppt/slides/_rels/slide84.xml.rels><?xml version="1.0" encoding="UTF-8" standalone="yes"?>
<Relationships xmlns="http://schemas.openxmlformats.org/package/2006/relationships"><Relationship Id="rId3" Type="http://schemas.openxmlformats.org/officeDocument/2006/relationships/tags" Target="../tags/tag410.xml"/><Relationship Id="rId4" Type="http://schemas.openxmlformats.org/officeDocument/2006/relationships/tags" Target="../tags/tag411.xml"/><Relationship Id="rId5" Type="http://schemas.openxmlformats.org/officeDocument/2006/relationships/tags" Target="../tags/tag412.xml"/><Relationship Id="rId6" Type="http://schemas.openxmlformats.org/officeDocument/2006/relationships/tags" Target="../tags/tag413.xml"/><Relationship Id="rId7" Type="http://schemas.openxmlformats.org/officeDocument/2006/relationships/slideLayout" Target="../slideLayouts/slideLayout5.xml"/><Relationship Id="rId8" Type="http://schemas.openxmlformats.org/officeDocument/2006/relationships/notesSlide" Target="../notesSlides/notesSlide15.xml"/><Relationship Id="rId9" Type="http://schemas.openxmlformats.org/officeDocument/2006/relationships/chart" Target="../charts/chart17.xml"/><Relationship Id="rId1" Type="http://schemas.openxmlformats.org/officeDocument/2006/relationships/tags" Target="../tags/tag408.xml"/><Relationship Id="rId2" Type="http://schemas.openxmlformats.org/officeDocument/2006/relationships/tags" Target="../tags/tag409.xml"/></Relationships>
</file>

<file path=ppt/slides/_rels/slide85.xml.rels><?xml version="1.0" encoding="UTF-8" standalone="yes"?>
<Relationships xmlns="http://schemas.openxmlformats.org/package/2006/relationships"><Relationship Id="rId3" Type="http://schemas.openxmlformats.org/officeDocument/2006/relationships/tags" Target="../tags/tag416.xml"/><Relationship Id="rId4" Type="http://schemas.openxmlformats.org/officeDocument/2006/relationships/tags" Target="../tags/tag417.xml"/><Relationship Id="rId5" Type="http://schemas.openxmlformats.org/officeDocument/2006/relationships/tags" Target="../tags/tag418.xml"/><Relationship Id="rId6" Type="http://schemas.openxmlformats.org/officeDocument/2006/relationships/slideLayout" Target="../slideLayouts/slideLayout151.xml"/><Relationship Id="rId1" Type="http://schemas.openxmlformats.org/officeDocument/2006/relationships/tags" Target="../tags/tag414.xml"/><Relationship Id="rId2" Type="http://schemas.openxmlformats.org/officeDocument/2006/relationships/tags" Target="../tags/tag415.xml"/></Relationships>
</file>

<file path=ppt/slides/_rels/slide86.xml.rels><?xml version="1.0" encoding="UTF-8" standalone="yes"?>
<Relationships xmlns="http://schemas.openxmlformats.org/package/2006/relationships"><Relationship Id="rId3" Type="http://schemas.openxmlformats.org/officeDocument/2006/relationships/tags" Target="../tags/tag421.xml"/><Relationship Id="rId4" Type="http://schemas.openxmlformats.org/officeDocument/2006/relationships/tags" Target="../tags/tag422.xml"/><Relationship Id="rId5" Type="http://schemas.openxmlformats.org/officeDocument/2006/relationships/tags" Target="../tags/tag423.xml"/><Relationship Id="rId6" Type="http://schemas.openxmlformats.org/officeDocument/2006/relationships/slideLayout" Target="../slideLayouts/slideLayout151.xml"/><Relationship Id="rId1" Type="http://schemas.openxmlformats.org/officeDocument/2006/relationships/tags" Target="../tags/tag419.xml"/><Relationship Id="rId2" Type="http://schemas.openxmlformats.org/officeDocument/2006/relationships/tags" Target="../tags/tag420.xml"/></Relationships>
</file>

<file path=ppt/slides/_rels/slide87.xml.rels><?xml version="1.0" encoding="UTF-8" standalone="yes"?>
<Relationships xmlns="http://schemas.openxmlformats.org/package/2006/relationships"><Relationship Id="rId3" Type="http://schemas.openxmlformats.org/officeDocument/2006/relationships/tags" Target="../tags/tag426.xml"/><Relationship Id="rId4" Type="http://schemas.openxmlformats.org/officeDocument/2006/relationships/tags" Target="../tags/tag427.xml"/><Relationship Id="rId5" Type="http://schemas.openxmlformats.org/officeDocument/2006/relationships/tags" Target="../tags/tag428.xml"/><Relationship Id="rId6" Type="http://schemas.openxmlformats.org/officeDocument/2006/relationships/slideLayout" Target="../slideLayouts/slideLayout151.xml"/><Relationship Id="rId1" Type="http://schemas.openxmlformats.org/officeDocument/2006/relationships/tags" Target="../tags/tag424.xml"/><Relationship Id="rId2" Type="http://schemas.openxmlformats.org/officeDocument/2006/relationships/tags" Target="../tags/tag425.xml"/></Relationships>
</file>

<file path=ppt/slides/_rels/slide88.xml.rels><?xml version="1.0" encoding="UTF-8" standalone="yes"?>
<Relationships xmlns="http://schemas.openxmlformats.org/package/2006/relationships"><Relationship Id="rId3" Type="http://schemas.openxmlformats.org/officeDocument/2006/relationships/tags" Target="../tags/tag431.xml"/><Relationship Id="rId4" Type="http://schemas.openxmlformats.org/officeDocument/2006/relationships/tags" Target="../tags/tag432.xml"/><Relationship Id="rId5" Type="http://schemas.openxmlformats.org/officeDocument/2006/relationships/tags" Target="../tags/tag433.xml"/><Relationship Id="rId6" Type="http://schemas.openxmlformats.org/officeDocument/2006/relationships/tags" Target="../tags/tag434.xml"/><Relationship Id="rId7" Type="http://schemas.openxmlformats.org/officeDocument/2006/relationships/tags" Target="../tags/tag435.xml"/><Relationship Id="rId8" Type="http://schemas.openxmlformats.org/officeDocument/2006/relationships/slideLayout" Target="../slideLayouts/slideLayout5.xml"/><Relationship Id="rId9" Type="http://schemas.openxmlformats.org/officeDocument/2006/relationships/notesSlide" Target="../notesSlides/notesSlide16.xml"/><Relationship Id="rId10" Type="http://schemas.openxmlformats.org/officeDocument/2006/relationships/chart" Target="../charts/chart18.xml"/><Relationship Id="rId11" Type="http://schemas.openxmlformats.org/officeDocument/2006/relationships/chart" Target="../charts/chart19.xml"/><Relationship Id="rId1" Type="http://schemas.openxmlformats.org/officeDocument/2006/relationships/tags" Target="../tags/tag429.xml"/><Relationship Id="rId2" Type="http://schemas.openxmlformats.org/officeDocument/2006/relationships/tags" Target="../tags/tag430.xml"/></Relationships>
</file>

<file path=ppt/slides/_rels/slide89.xml.rels><?xml version="1.0" encoding="UTF-8" standalone="yes"?>
<Relationships xmlns="http://schemas.openxmlformats.org/package/2006/relationships"><Relationship Id="rId3" Type="http://schemas.openxmlformats.org/officeDocument/2006/relationships/tags" Target="../tags/tag438.xml"/><Relationship Id="rId4" Type="http://schemas.openxmlformats.org/officeDocument/2006/relationships/tags" Target="../tags/tag439.xml"/><Relationship Id="rId5" Type="http://schemas.openxmlformats.org/officeDocument/2006/relationships/tags" Target="../tags/tag440.xml"/><Relationship Id="rId6" Type="http://schemas.openxmlformats.org/officeDocument/2006/relationships/slideLayout" Target="../slideLayouts/slideLayout151.xml"/><Relationship Id="rId1" Type="http://schemas.openxmlformats.org/officeDocument/2006/relationships/tags" Target="../tags/tag436.xml"/><Relationship Id="rId2" Type="http://schemas.openxmlformats.org/officeDocument/2006/relationships/tags" Target="../tags/tag437.xml"/></Relationships>
</file>

<file path=ppt/slides/_rels/slide9.xml.rels><?xml version="1.0" encoding="UTF-8" standalone="yes"?>
<Relationships xmlns="http://schemas.openxmlformats.org/package/2006/relationships"><Relationship Id="rId3" Type="http://schemas.openxmlformats.org/officeDocument/2006/relationships/tags" Target="../tags/tag31.xml"/><Relationship Id="rId4" Type="http://schemas.openxmlformats.org/officeDocument/2006/relationships/tags" Target="../tags/tag32.xml"/><Relationship Id="rId5" Type="http://schemas.openxmlformats.org/officeDocument/2006/relationships/slideLayout" Target="../slideLayouts/slideLayout36.xml"/><Relationship Id="rId1" Type="http://schemas.openxmlformats.org/officeDocument/2006/relationships/tags" Target="../tags/tag29.xml"/><Relationship Id="rId2" Type="http://schemas.openxmlformats.org/officeDocument/2006/relationships/tags" Target="../tags/tag30.xml"/></Relationships>
</file>

<file path=ppt/slides/_rels/slide90.xml.rels><?xml version="1.0" encoding="UTF-8" standalone="yes"?>
<Relationships xmlns="http://schemas.openxmlformats.org/package/2006/relationships"><Relationship Id="rId3" Type="http://schemas.openxmlformats.org/officeDocument/2006/relationships/tags" Target="../tags/tag443.xml"/><Relationship Id="rId4" Type="http://schemas.openxmlformats.org/officeDocument/2006/relationships/tags" Target="../tags/tag444.xml"/><Relationship Id="rId5" Type="http://schemas.openxmlformats.org/officeDocument/2006/relationships/tags" Target="../tags/tag445.xml"/><Relationship Id="rId6" Type="http://schemas.openxmlformats.org/officeDocument/2006/relationships/slideLayout" Target="../slideLayouts/slideLayout151.xml"/><Relationship Id="rId1" Type="http://schemas.openxmlformats.org/officeDocument/2006/relationships/tags" Target="../tags/tag441.xml"/><Relationship Id="rId2" Type="http://schemas.openxmlformats.org/officeDocument/2006/relationships/tags" Target="../tags/tag442.xml"/></Relationships>
</file>

<file path=ppt/slides/_rels/slide91.xml.rels><?xml version="1.0" encoding="UTF-8" standalone="yes"?>
<Relationships xmlns="http://schemas.openxmlformats.org/package/2006/relationships"><Relationship Id="rId3" Type="http://schemas.openxmlformats.org/officeDocument/2006/relationships/tags" Target="../tags/tag448.xml"/><Relationship Id="rId4" Type="http://schemas.openxmlformats.org/officeDocument/2006/relationships/tags" Target="../tags/tag449.xml"/><Relationship Id="rId5" Type="http://schemas.openxmlformats.org/officeDocument/2006/relationships/tags" Target="../tags/tag450.xml"/><Relationship Id="rId6" Type="http://schemas.openxmlformats.org/officeDocument/2006/relationships/slideLayout" Target="../slideLayouts/slideLayout151.xml"/><Relationship Id="rId1" Type="http://schemas.openxmlformats.org/officeDocument/2006/relationships/tags" Target="../tags/tag446.xml"/><Relationship Id="rId2" Type="http://schemas.openxmlformats.org/officeDocument/2006/relationships/tags" Target="../tags/tag447.xml"/></Relationships>
</file>

<file path=ppt/slides/_rels/slide92.xml.rels><?xml version="1.0" encoding="UTF-8" standalone="yes"?>
<Relationships xmlns="http://schemas.openxmlformats.org/package/2006/relationships"><Relationship Id="rId3" Type="http://schemas.openxmlformats.org/officeDocument/2006/relationships/tags" Target="../tags/tag453.xml"/><Relationship Id="rId4" Type="http://schemas.openxmlformats.org/officeDocument/2006/relationships/tags" Target="../tags/tag454.xml"/><Relationship Id="rId5" Type="http://schemas.openxmlformats.org/officeDocument/2006/relationships/tags" Target="../tags/tag455.xml"/><Relationship Id="rId6" Type="http://schemas.openxmlformats.org/officeDocument/2006/relationships/slideLayout" Target="../slideLayouts/slideLayout151.xml"/><Relationship Id="rId1" Type="http://schemas.openxmlformats.org/officeDocument/2006/relationships/tags" Target="../tags/tag451.xml"/><Relationship Id="rId2" Type="http://schemas.openxmlformats.org/officeDocument/2006/relationships/tags" Target="../tags/tag452.xml"/></Relationships>
</file>

<file path=ppt/slides/_rels/slide93.xml.rels><?xml version="1.0" encoding="UTF-8" standalone="yes"?>
<Relationships xmlns="http://schemas.openxmlformats.org/package/2006/relationships"><Relationship Id="rId3" Type="http://schemas.openxmlformats.org/officeDocument/2006/relationships/tags" Target="../tags/tag458.xml"/><Relationship Id="rId4" Type="http://schemas.openxmlformats.org/officeDocument/2006/relationships/tags" Target="../tags/tag459.xml"/><Relationship Id="rId5" Type="http://schemas.openxmlformats.org/officeDocument/2006/relationships/tags" Target="../tags/tag460.xml"/><Relationship Id="rId6" Type="http://schemas.openxmlformats.org/officeDocument/2006/relationships/tags" Target="../tags/tag461.xml"/><Relationship Id="rId7" Type="http://schemas.openxmlformats.org/officeDocument/2006/relationships/slideLayout" Target="../slideLayouts/slideLayout5.xml"/><Relationship Id="rId8" Type="http://schemas.openxmlformats.org/officeDocument/2006/relationships/notesSlide" Target="../notesSlides/notesSlide17.xml"/><Relationship Id="rId9" Type="http://schemas.openxmlformats.org/officeDocument/2006/relationships/chart" Target="../charts/chart20.xml"/><Relationship Id="rId1" Type="http://schemas.openxmlformats.org/officeDocument/2006/relationships/tags" Target="../tags/tag456.xml"/><Relationship Id="rId2" Type="http://schemas.openxmlformats.org/officeDocument/2006/relationships/tags" Target="../tags/tag457.xml"/></Relationships>
</file>

<file path=ppt/slides/_rels/slide94.xml.rels><?xml version="1.0" encoding="UTF-8" standalone="yes"?>
<Relationships xmlns="http://schemas.openxmlformats.org/package/2006/relationships"><Relationship Id="rId3" Type="http://schemas.openxmlformats.org/officeDocument/2006/relationships/tags" Target="../tags/tag464.xml"/><Relationship Id="rId4" Type="http://schemas.openxmlformats.org/officeDocument/2006/relationships/tags" Target="../tags/tag465.xml"/><Relationship Id="rId5" Type="http://schemas.openxmlformats.org/officeDocument/2006/relationships/tags" Target="../tags/tag466.xml"/><Relationship Id="rId6" Type="http://schemas.openxmlformats.org/officeDocument/2006/relationships/slideLayout" Target="../slideLayouts/slideLayout151.xml"/><Relationship Id="rId1" Type="http://schemas.openxmlformats.org/officeDocument/2006/relationships/tags" Target="../tags/tag462.xml"/><Relationship Id="rId2" Type="http://schemas.openxmlformats.org/officeDocument/2006/relationships/tags" Target="../tags/tag463.xml"/></Relationships>
</file>

<file path=ppt/slides/_rels/slide95.xml.rels><?xml version="1.0" encoding="UTF-8" standalone="yes"?>
<Relationships xmlns="http://schemas.openxmlformats.org/package/2006/relationships"><Relationship Id="rId3" Type="http://schemas.openxmlformats.org/officeDocument/2006/relationships/tags" Target="../tags/tag469.xml"/><Relationship Id="rId4" Type="http://schemas.openxmlformats.org/officeDocument/2006/relationships/tags" Target="../tags/tag470.xml"/><Relationship Id="rId5" Type="http://schemas.openxmlformats.org/officeDocument/2006/relationships/tags" Target="../tags/tag471.xml"/><Relationship Id="rId6" Type="http://schemas.openxmlformats.org/officeDocument/2006/relationships/slideLayout" Target="../slideLayouts/slideLayout151.xml"/><Relationship Id="rId1" Type="http://schemas.openxmlformats.org/officeDocument/2006/relationships/tags" Target="../tags/tag467.xml"/><Relationship Id="rId2" Type="http://schemas.openxmlformats.org/officeDocument/2006/relationships/tags" Target="../tags/tag468.xml"/></Relationships>
</file>

<file path=ppt/slides/_rels/slide96.xml.rels><?xml version="1.0" encoding="UTF-8" standalone="yes"?>
<Relationships xmlns="http://schemas.openxmlformats.org/package/2006/relationships"><Relationship Id="rId3" Type="http://schemas.openxmlformats.org/officeDocument/2006/relationships/tags" Target="../tags/tag474.xml"/><Relationship Id="rId4" Type="http://schemas.openxmlformats.org/officeDocument/2006/relationships/tags" Target="../tags/tag475.xml"/><Relationship Id="rId5" Type="http://schemas.openxmlformats.org/officeDocument/2006/relationships/tags" Target="../tags/tag476.xml"/><Relationship Id="rId6" Type="http://schemas.openxmlformats.org/officeDocument/2006/relationships/slideLayout" Target="../slideLayouts/slideLayout151.xml"/><Relationship Id="rId1" Type="http://schemas.openxmlformats.org/officeDocument/2006/relationships/tags" Target="../tags/tag472.xml"/><Relationship Id="rId2" Type="http://schemas.openxmlformats.org/officeDocument/2006/relationships/tags" Target="../tags/tag473.xml"/></Relationships>
</file>

<file path=ppt/slides/_rels/slide97.xml.rels><?xml version="1.0" encoding="UTF-8" standalone="yes"?>
<Relationships xmlns="http://schemas.openxmlformats.org/package/2006/relationships"><Relationship Id="rId3" Type="http://schemas.openxmlformats.org/officeDocument/2006/relationships/tags" Target="../tags/tag479.xml"/><Relationship Id="rId4" Type="http://schemas.openxmlformats.org/officeDocument/2006/relationships/tags" Target="../tags/tag480.xml"/><Relationship Id="rId5" Type="http://schemas.openxmlformats.org/officeDocument/2006/relationships/tags" Target="../tags/tag481.xml"/><Relationship Id="rId6" Type="http://schemas.openxmlformats.org/officeDocument/2006/relationships/tags" Target="../tags/tag482.xml"/><Relationship Id="rId7" Type="http://schemas.openxmlformats.org/officeDocument/2006/relationships/slideLayout" Target="../slideLayouts/slideLayout5.xml"/><Relationship Id="rId8" Type="http://schemas.openxmlformats.org/officeDocument/2006/relationships/notesSlide" Target="../notesSlides/notesSlide18.xml"/><Relationship Id="rId9" Type="http://schemas.openxmlformats.org/officeDocument/2006/relationships/chart" Target="../charts/chart21.xml"/><Relationship Id="rId1" Type="http://schemas.openxmlformats.org/officeDocument/2006/relationships/tags" Target="../tags/tag477.xml"/><Relationship Id="rId2" Type="http://schemas.openxmlformats.org/officeDocument/2006/relationships/tags" Target="../tags/tag478.xml"/></Relationships>
</file>

<file path=ppt/slides/_rels/slide98.xml.rels><?xml version="1.0" encoding="UTF-8" standalone="yes"?>
<Relationships xmlns="http://schemas.openxmlformats.org/package/2006/relationships"><Relationship Id="rId3" Type="http://schemas.openxmlformats.org/officeDocument/2006/relationships/tags" Target="../tags/tag485.xml"/><Relationship Id="rId4" Type="http://schemas.openxmlformats.org/officeDocument/2006/relationships/tags" Target="../tags/tag486.xml"/><Relationship Id="rId5" Type="http://schemas.openxmlformats.org/officeDocument/2006/relationships/tags" Target="../tags/tag487.xml"/><Relationship Id="rId6" Type="http://schemas.openxmlformats.org/officeDocument/2006/relationships/slideLayout" Target="../slideLayouts/slideLayout151.xml"/><Relationship Id="rId1" Type="http://schemas.openxmlformats.org/officeDocument/2006/relationships/tags" Target="../tags/tag483.xml"/><Relationship Id="rId2" Type="http://schemas.openxmlformats.org/officeDocument/2006/relationships/tags" Target="../tags/tag484.xml"/></Relationships>
</file>

<file path=ppt/slides/_rels/slide99.xml.rels><?xml version="1.0" encoding="UTF-8" standalone="yes"?>
<Relationships xmlns="http://schemas.openxmlformats.org/package/2006/relationships"><Relationship Id="rId3" Type="http://schemas.openxmlformats.org/officeDocument/2006/relationships/tags" Target="../tags/tag490.xml"/><Relationship Id="rId4" Type="http://schemas.openxmlformats.org/officeDocument/2006/relationships/tags" Target="../tags/tag491.xml"/><Relationship Id="rId5" Type="http://schemas.openxmlformats.org/officeDocument/2006/relationships/tags" Target="../tags/tag492.xml"/><Relationship Id="rId6" Type="http://schemas.openxmlformats.org/officeDocument/2006/relationships/slideLayout" Target="../slideLayouts/slideLayout151.xml"/><Relationship Id="rId1" Type="http://schemas.openxmlformats.org/officeDocument/2006/relationships/tags" Target="../tags/tag488.xml"/><Relationship Id="rId2" Type="http://schemas.openxmlformats.org/officeDocument/2006/relationships/tags" Target="../tags/tag489.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21000" r="-21000"/>
          </a:stretch>
        </a:blipFill>
        <a:effectLst/>
      </p:bgPr>
    </p:bg>
    <p:spTree>
      <p:nvGrpSpPr>
        <p:cNvPr id="1" name=""/>
        <p:cNvGrpSpPr/>
        <p:nvPr/>
      </p:nvGrpSpPr>
      <p:grpSpPr>
        <a:xfrm>
          <a:off x="0" y="0"/>
          <a:ext cx="0" cy="0"/>
          <a:chOff x="0" y="0"/>
          <a:chExt cx="0" cy="0"/>
        </a:xfrm>
      </p:grpSpPr>
      <p:sp>
        <p:nvSpPr>
          <p:cNvPr id="4" name="Espace réservé du texte 3"/>
          <p:cNvSpPr>
            <a:spLocks noGrp="1"/>
          </p:cNvSpPr>
          <p:nvPr>
            <p:ph type="body" sz="quarter" idx="15"/>
          </p:nvPr>
        </p:nvSpPr>
        <p:spPr>
          <a:xfrm>
            <a:off x="582084" y="2481527"/>
            <a:ext cx="3959224" cy="1081964"/>
          </a:xfrm>
        </p:spPr>
        <p:txBody>
          <a:bodyPr/>
          <a:lstStyle/>
          <a:p>
            <a:r>
              <a:rPr lang="en-US" dirty="0" smtClean="0"/>
              <a:t>THE VALUES, NEEDS AND REALITIES OF</a:t>
            </a:r>
          </a:p>
          <a:p>
            <a:r>
              <a:rPr lang="en-US" dirty="0" smtClean="0"/>
              <a:t>LGBT PEOPLE IN CANADA IN 2017</a:t>
            </a:r>
          </a:p>
        </p:txBody>
      </p:sp>
      <p:sp>
        <p:nvSpPr>
          <p:cNvPr id="5" name="Espace réservé du texte 4"/>
          <p:cNvSpPr>
            <a:spLocks noGrp="1"/>
          </p:cNvSpPr>
          <p:nvPr>
            <p:ph type="body" sz="quarter" idx="16"/>
          </p:nvPr>
        </p:nvSpPr>
        <p:spPr/>
        <p:txBody>
          <a:bodyPr/>
          <a:lstStyle/>
          <a:p>
            <a:r>
              <a:rPr lang="en-CA" dirty="0" smtClean="0"/>
              <a:t>RESEARCH REPORT PREPARED FOR:</a:t>
            </a:r>
          </a:p>
          <a:p>
            <a:r>
              <a:rPr lang="en-CA" dirty="0" smtClean="0"/>
              <a:t>FONDATION JASMIN ROY</a:t>
            </a:r>
          </a:p>
        </p:txBody>
      </p:sp>
      <p:pic>
        <p:nvPicPr>
          <p:cNvPr id="6" name="Image 5" descr="H:\Projets en cours\Fondation Jasmin Roy\16-8927 LGBTQ\Logo fondation Jasmin Roy\LOGO_JROY_horiz_HR_RGB-7.jpg"/>
          <p:cNvPicPr/>
          <p:nvPr/>
        </p:nvPicPr>
        <p:blipFill>
          <a:blip r:embed="rId3" cstate="email">
            <a:extLst>
              <a:ext uri="{28A0092B-C50C-407E-A947-70E740481C1C}">
                <a14:useLocalDpi xmlns:a14="http://schemas.microsoft.com/office/drawing/2010/main"/>
              </a:ext>
            </a:extLst>
          </a:blip>
          <a:srcRect/>
          <a:stretch>
            <a:fillRect/>
          </a:stretch>
        </p:blipFill>
        <p:spPr bwMode="auto">
          <a:xfrm>
            <a:off x="6948264" y="353769"/>
            <a:ext cx="1953260" cy="767715"/>
          </a:xfrm>
          <a:prstGeom prst="rect">
            <a:avLst/>
          </a:prstGeom>
          <a:noFill/>
          <a:ln>
            <a:noFill/>
          </a:ln>
        </p:spPr>
      </p:pic>
    </p:spTree>
    <p:extLst>
      <p:ext uri="{BB962C8B-B14F-4D97-AF65-F5344CB8AC3E}">
        <p14:creationId xmlns:p14="http://schemas.microsoft.com/office/powerpoint/2010/main" val="1973048566"/>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309343" cy="2594674"/>
          </a:xfrm>
        </p:spPr>
        <p:txBody>
          <a:bodyPr/>
          <a:lstStyle/>
          <a:p>
            <a:r>
              <a:rPr lang="en-CA" dirty="0" smtClean="0"/>
              <a:t>Key findings</a:t>
            </a:r>
            <a:endParaRPr lang="en-CA" dirty="0"/>
          </a:p>
        </p:txBody>
      </p:sp>
      <p:sp>
        <p:nvSpPr>
          <p:cNvPr id="3" name="Espace réservé du texte 2"/>
          <p:cNvSpPr>
            <a:spLocks noGrp="1"/>
          </p:cNvSpPr>
          <p:nvPr>
            <p:ph type="body" sz="quarter" idx="10"/>
            <p:custDataLst>
              <p:tags r:id="rId2"/>
            </p:custDataLst>
          </p:nvPr>
        </p:nvSpPr>
        <p:spPr/>
        <p:txBody>
          <a:bodyPr/>
          <a:lstStyle/>
          <a:p>
            <a:r>
              <a:rPr lang="fr-CA" i="1" dirty="0" smtClean="0"/>
              <a:t>REPORT PREPARED FOR FONDATION JASMIN ROY</a:t>
            </a:r>
            <a:endParaRPr lang="fr-CA" i="1" dirty="0"/>
          </a:p>
          <a:p>
            <a:endParaRPr lang="en-CA" dirty="0"/>
          </a:p>
        </p:txBody>
      </p:sp>
    </p:spTree>
    <p:extLst>
      <p:ext uri="{BB962C8B-B14F-4D97-AF65-F5344CB8AC3E}">
        <p14:creationId xmlns:p14="http://schemas.microsoft.com/office/powerpoint/2010/main" val="3418819192"/>
      </p:ext>
    </p:extLst>
  </p:cSld>
  <p:clrMapOvr>
    <a:masterClrMapping/>
  </p:clrMapOvr>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a:solidFill>
                  <a:srgbClr val="9BBB59"/>
                </a:solidFill>
              </a:rPr>
              <a:t>The effects of coming out on the relationship with the family</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813653083"/>
              </p:ext>
            </p:extLst>
          </p:nvPr>
        </p:nvGraphicFramePr>
        <p:xfrm>
          <a:off x="539552" y="1188479"/>
          <a:ext cx="7992887" cy="4127607"/>
        </p:xfrm>
        <a:graphic>
          <a:graphicData uri="http://schemas.openxmlformats.org/drawingml/2006/table">
            <a:tbl>
              <a:tblPr firstRow="1" bandRow="1">
                <a:tableStyleId>{2D5ABB26-0587-4C30-8999-92F81FD0307C}</a:tableStyleId>
              </a:tblPr>
              <a:tblGrid>
                <a:gridCol w="2880005"/>
                <a:gridCol w="1104062"/>
                <a:gridCol w="1002205"/>
                <a:gridCol w="1002205"/>
                <a:gridCol w="1002205"/>
                <a:gridCol w="1002205"/>
              </a:tblGrid>
              <a:tr h="34327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37530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690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fontAlgn="ctr"/>
                      <a:r>
                        <a:rPr lang="en-US" sz="1100" b="0" i="0" u="none" strike="noStrike" dirty="0" smtClean="0">
                          <a:solidFill>
                            <a:srgbClr val="595959"/>
                          </a:solidFill>
                          <a:effectLst/>
                          <a:latin typeface="Arial Narrow" panose="020B0606020202030204" pitchFamily="34" charset="0"/>
                        </a:rPr>
                        <a:t>No, I don’t feel that the relationship has changed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US" sz="1100" b="0" i="0" u="none" strike="noStrike" dirty="0" smtClean="0">
                          <a:solidFill>
                            <a:srgbClr val="595959"/>
                          </a:solidFill>
                          <a:effectLst/>
                          <a:latin typeface="Arial Narrow" panose="020B0606020202030204" pitchFamily="34" charset="0"/>
                        </a:rPr>
                        <a:t>Feeling that our communication has improved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7059">
                <a:tc>
                  <a:txBody>
                    <a:bodyPr/>
                    <a:lstStyle/>
                    <a:p>
                      <a:pPr algn="l" fontAlgn="ctr"/>
                      <a:r>
                        <a:rPr lang="en-US" sz="1100" b="0" i="0" u="none" strike="noStrike" dirty="0" smtClean="0">
                          <a:solidFill>
                            <a:srgbClr val="595959"/>
                          </a:solidFill>
                          <a:effectLst/>
                          <a:latin typeface="Arial Narrow" panose="020B0606020202030204" pitchFamily="34" charset="0"/>
                        </a:rPr>
                        <a:t>Feeling closer, that it’s brought us together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Feeling of confidence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7059">
                <a:tc>
                  <a:txBody>
                    <a:bodyPr/>
                    <a:lstStyle/>
                    <a:p>
                      <a:pPr algn="l" fontAlgn="ctr"/>
                      <a:r>
                        <a:rPr lang="en-US" sz="1100" b="0" i="0" u="none" strike="noStrike" dirty="0" smtClean="0">
                          <a:solidFill>
                            <a:srgbClr val="595959"/>
                          </a:solidFill>
                          <a:effectLst/>
                          <a:latin typeface="Arial Narrow" panose="020B0606020202030204" pitchFamily="34" charset="0"/>
                        </a:rPr>
                        <a:t>Impression that they look at me differently</a:t>
                      </a:r>
                      <a:r>
                        <a:rPr lang="fr-CA" sz="1100" b="0" i="0" u="none" strike="noStrike" dirty="0" smtClean="0">
                          <a:solidFill>
                            <a:srgbClr val="595959"/>
                          </a:solidFill>
                          <a:effectLst/>
                          <a:latin typeface="Arial Narrow" panose="020B0606020202030204" pitchFamily="34" charset="0"/>
                        </a:rPr>
                        <a:t> </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Feeling of greater distance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Feeling of incomprehension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Feeling that it’s created a rift, feeling of rejection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US" sz="1100" b="0" i="0" u="none" strike="noStrike" dirty="0" smtClean="0">
                          <a:solidFill>
                            <a:srgbClr val="595959"/>
                          </a:solidFill>
                          <a:effectLst/>
                          <a:latin typeface="Arial Narrow" panose="020B0606020202030204" pitchFamily="34" charset="0"/>
                        </a:rPr>
                        <a:t>Impression that they don't like me as much</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146487"/>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Q29. </a:t>
            </a:r>
            <a:r>
              <a:rPr lang="en-CA" sz="900" dirty="0" smtClean="0">
                <a:solidFill>
                  <a:srgbClr val="595959"/>
                </a:solidFill>
                <a:latin typeface="Arial" panose="020B0604020202020204" pitchFamily="34" charset="0"/>
                <a:cs typeface="Arial" panose="020B0604020202020204" pitchFamily="34" charset="0"/>
              </a:rPr>
              <a:t>Do you feel that having revealed your sexual orientation / gender identity to your family has had any of the following effects on the relationship you have with them</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15451082"/>
      </p:ext>
    </p:extLst>
  </p:cSld>
  <p:clrMapOvr>
    <a:masterClrMapping/>
  </p:clrMapOvr>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101</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3478185148"/>
              </p:ext>
            </p:extLst>
          </p:nvPr>
        </p:nvGraphicFramePr>
        <p:xfrm>
          <a:off x="3332427" y="2218211"/>
          <a:ext cx="5598621" cy="3850703"/>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723654"/>
            <a:ext cx="5669384" cy="631545"/>
          </a:xfrm>
        </p:spPr>
        <p:txBody>
          <a:bodyPr/>
          <a:lstStyle/>
          <a:p>
            <a:r>
              <a:rPr lang="en-CA" sz="2000" dirty="0" smtClean="0">
                <a:solidFill>
                  <a:srgbClr val="9BBB59"/>
                </a:solidFill>
              </a:rPr>
              <a:t>Friends’ reactions to coming out</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1160678"/>
            <a:ext cx="5984331"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r>
              <a:rPr lang="fr-CA" sz="900" dirty="0" smtClean="0">
                <a:solidFill>
                  <a:srgbClr val="9BBB59"/>
                </a:solidFill>
                <a:latin typeface="Arial" panose="020B0604020202020204" pitchFamily="34" charset="0"/>
                <a:cs typeface="Arial" panose="020B0604020202020204" pitchFamily="34" charset="0"/>
              </a:rPr>
              <a:t> (n=1613)</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5650"/>
            <a:ext cx="7818207" cy="3693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itchFamily="34" charset="0"/>
              </a:rPr>
              <a:t>Q31. Did some of your friends pull away from you once they learned about your sexual orientation / gender identity? </a:t>
            </a:r>
          </a:p>
          <a:p>
            <a:r>
              <a:rPr lang="en-CA" sz="900" dirty="0" smtClean="0">
                <a:solidFill>
                  <a:srgbClr val="595959"/>
                </a:solidFill>
                <a:latin typeface="Arial" panose="020B0604020202020204" pitchFamily="34" charset="0"/>
                <a:cs typeface="Arial" pitchFamily="34" charset="0"/>
              </a:rPr>
              <a:t>Q32. Did any of your friends have any of the following reactions?</a:t>
            </a:r>
            <a:endParaRPr lang="en-CA" sz="900" dirty="0">
              <a:solidFill>
                <a:srgbClr val="595959"/>
              </a:solidFill>
              <a:latin typeface="Arial" panose="020B0604020202020204" pitchFamily="34" charset="0"/>
              <a:cs typeface="Arial" pitchFamily="34" charset="0"/>
            </a:endParaRPr>
          </a:p>
        </p:txBody>
      </p:sp>
      <p:graphicFrame>
        <p:nvGraphicFramePr>
          <p:cNvPr id="8" name="Graphique 7"/>
          <p:cNvGraphicFramePr/>
          <p:nvPr>
            <p:extLst>
              <p:ext uri="{D42A27DB-BD31-4B8C-83A1-F6EECF244321}">
                <p14:modId xmlns:p14="http://schemas.microsoft.com/office/powerpoint/2010/main" val="897939514"/>
              </p:ext>
            </p:extLst>
          </p:nvPr>
        </p:nvGraphicFramePr>
        <p:xfrm>
          <a:off x="-108520" y="2060848"/>
          <a:ext cx="3312368" cy="2664296"/>
        </p:xfrm>
        <a:graphic>
          <a:graphicData uri="http://schemas.openxmlformats.org/drawingml/2006/chart">
            <c:chart xmlns:c="http://schemas.openxmlformats.org/drawingml/2006/chart" xmlns:r="http://schemas.openxmlformats.org/officeDocument/2006/relationships" r:id="rId10"/>
          </a:graphicData>
        </a:graphic>
      </p:graphicFrame>
      <p:sp>
        <p:nvSpPr>
          <p:cNvPr id="2" name="ZoneTexte 1"/>
          <p:cNvSpPr txBox="1"/>
          <p:nvPr/>
        </p:nvSpPr>
        <p:spPr>
          <a:xfrm>
            <a:off x="2350043" y="2679443"/>
            <a:ext cx="1053173"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Yes, one or two</a:t>
            </a:r>
            <a:endParaRPr lang="en-CA" sz="1200" dirty="0">
              <a:solidFill>
                <a:srgbClr val="595959"/>
              </a:solidFill>
              <a:latin typeface="Arial Narrow" panose="020B0606020202030204" pitchFamily="34" charset="0"/>
            </a:endParaRPr>
          </a:p>
        </p:txBody>
      </p:sp>
      <p:sp>
        <p:nvSpPr>
          <p:cNvPr id="11" name="ZoneTexte 10"/>
          <p:cNvSpPr txBox="1"/>
          <p:nvPr/>
        </p:nvSpPr>
        <p:spPr>
          <a:xfrm>
            <a:off x="2411760" y="4143563"/>
            <a:ext cx="867225"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Yes, several</a:t>
            </a:r>
            <a:endParaRPr lang="en-CA" sz="1200" dirty="0">
              <a:solidFill>
                <a:srgbClr val="595959"/>
              </a:solidFill>
              <a:latin typeface="Arial Narrow" panose="020B0606020202030204" pitchFamily="34" charset="0"/>
            </a:endParaRPr>
          </a:p>
        </p:txBody>
      </p:sp>
      <p:sp>
        <p:nvSpPr>
          <p:cNvPr id="15" name="ZoneTexte 14"/>
          <p:cNvSpPr txBox="1"/>
          <p:nvPr/>
        </p:nvSpPr>
        <p:spPr>
          <a:xfrm>
            <a:off x="94019" y="4005064"/>
            <a:ext cx="699230"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No, none</a:t>
            </a:r>
            <a:endParaRPr lang="en-CA" sz="1200" dirty="0">
              <a:solidFill>
                <a:srgbClr val="595959"/>
              </a:solidFill>
              <a:latin typeface="Arial Narrow" panose="020B0606020202030204" pitchFamily="34" charset="0"/>
            </a:endParaRPr>
          </a:p>
        </p:txBody>
      </p:sp>
      <p:sp>
        <p:nvSpPr>
          <p:cNvPr id="16" name="ZoneTexte 15"/>
          <p:cNvSpPr txBox="1"/>
          <p:nvPr/>
        </p:nvSpPr>
        <p:spPr>
          <a:xfrm>
            <a:off x="2265051" y="4972725"/>
            <a:ext cx="818879" cy="523220"/>
          </a:xfrm>
          <a:prstGeom prst="rect">
            <a:avLst/>
          </a:prstGeom>
          <a:noFill/>
        </p:spPr>
        <p:txBody>
          <a:bodyPr wrap="none" rtlCol="0">
            <a:spAutoFit/>
          </a:bodyPr>
          <a:lstStyle/>
          <a:p>
            <a:pPr algn="ctr"/>
            <a:r>
              <a:rPr lang="en-CA" sz="1400" b="1" dirty="0" smtClean="0">
                <a:solidFill>
                  <a:srgbClr val="595959"/>
                </a:solidFill>
                <a:latin typeface="Arial Narrow" panose="020B0606020202030204" pitchFamily="34" charset="0"/>
              </a:rPr>
              <a:t>Total Yes</a:t>
            </a:r>
            <a:br>
              <a:rPr lang="en-CA" sz="1400" b="1" dirty="0" smtClean="0">
                <a:solidFill>
                  <a:srgbClr val="595959"/>
                </a:solidFill>
                <a:latin typeface="Arial Narrow" panose="020B0606020202030204" pitchFamily="34" charset="0"/>
              </a:rPr>
            </a:br>
            <a:r>
              <a:rPr lang="en-CA" sz="1400" b="1" dirty="0" smtClean="0">
                <a:solidFill>
                  <a:srgbClr val="595959"/>
                </a:solidFill>
                <a:latin typeface="Arial Narrow" panose="020B0606020202030204" pitchFamily="34" charset="0"/>
              </a:rPr>
              <a:t>44%</a:t>
            </a:r>
            <a:endParaRPr lang="en-CA" sz="1400" b="1" dirty="0">
              <a:solidFill>
                <a:srgbClr val="595959"/>
              </a:solidFill>
              <a:latin typeface="Arial Narrow" panose="020B0606020202030204" pitchFamily="34" charset="0"/>
            </a:endParaRPr>
          </a:p>
        </p:txBody>
      </p:sp>
      <p:sp>
        <p:nvSpPr>
          <p:cNvPr id="17" name="Accolade fermante 16"/>
          <p:cNvSpPr/>
          <p:nvPr/>
        </p:nvSpPr>
        <p:spPr>
          <a:xfrm rot="5400000">
            <a:off x="2563065" y="3997777"/>
            <a:ext cx="186868" cy="1641606"/>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en-CA" b="1" dirty="0">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8" name="ZoneTexte 17"/>
          <p:cNvSpPr txBox="1"/>
          <p:nvPr/>
        </p:nvSpPr>
        <p:spPr>
          <a:xfrm>
            <a:off x="1123468" y="1869408"/>
            <a:ext cx="986167" cy="276999"/>
          </a:xfrm>
          <a:prstGeom prst="rect">
            <a:avLst/>
          </a:prstGeom>
          <a:noFill/>
        </p:spPr>
        <p:txBody>
          <a:bodyPr wrap="none" rtlCol="0">
            <a:spAutoFit/>
          </a:bodyPr>
          <a:lstStyle/>
          <a:p>
            <a:r>
              <a:rPr lang="en-CA" sz="1200" b="1" dirty="0" smtClean="0">
                <a:solidFill>
                  <a:srgbClr val="595959"/>
                </a:solidFill>
                <a:latin typeface="Arial Narrow" panose="020B0606020202030204" pitchFamily="34" charset="0"/>
              </a:rPr>
              <a:t>Pulled away?</a:t>
            </a:r>
            <a:endParaRPr lang="en-CA" sz="1200" b="1" dirty="0">
              <a:solidFill>
                <a:srgbClr val="595959"/>
              </a:solidFill>
              <a:latin typeface="Arial Narrow" panose="020B0606020202030204" pitchFamily="34" charset="0"/>
            </a:endParaRPr>
          </a:p>
        </p:txBody>
      </p:sp>
      <p:sp>
        <p:nvSpPr>
          <p:cNvPr id="19" name="ZoneTexte 18"/>
          <p:cNvSpPr txBox="1"/>
          <p:nvPr/>
        </p:nvSpPr>
        <p:spPr>
          <a:xfrm>
            <a:off x="5724128" y="1869408"/>
            <a:ext cx="788999" cy="276999"/>
          </a:xfrm>
          <a:prstGeom prst="rect">
            <a:avLst/>
          </a:prstGeom>
          <a:noFill/>
        </p:spPr>
        <p:txBody>
          <a:bodyPr wrap="none" rtlCol="0">
            <a:spAutoFit/>
          </a:bodyPr>
          <a:lstStyle/>
          <a:p>
            <a:r>
              <a:rPr lang="en-CA" sz="1200" b="1" dirty="0" smtClean="0">
                <a:solidFill>
                  <a:srgbClr val="595959"/>
                </a:solidFill>
                <a:latin typeface="Arial Narrow" panose="020B0606020202030204" pitchFamily="34" charset="0"/>
              </a:rPr>
              <a:t>Reactions</a:t>
            </a:r>
            <a:endParaRPr lang="en-CA" sz="12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3393883338"/>
      </p:ext>
    </p:extLst>
  </p:cSld>
  <p:clrMapOvr>
    <a:masterClrMapping/>
  </p:clrMapOvr>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620239623"/>
              </p:ext>
            </p:extLst>
          </p:nvPr>
        </p:nvGraphicFramePr>
        <p:xfrm>
          <a:off x="539552" y="1203191"/>
          <a:ext cx="7992884" cy="3109885"/>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Yes, one or two</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Yes, several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 none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Total yes (one or more)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en-CA" sz="2000" dirty="0">
                <a:solidFill>
                  <a:srgbClr val="9BBB59"/>
                </a:solidFill>
              </a:rPr>
              <a:t>Friends’ reactions to coming 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548740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245986"/>
            <a:ext cx="8248262"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Q31. Did some of your friends pull away from you once they learned about your sexual orientation / gender identity? </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64509661"/>
      </p:ext>
    </p:extLst>
  </p:cSld>
  <p:clrMapOvr>
    <a:masterClrMapping/>
  </p:clrMapOvr>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172232363"/>
              </p:ext>
            </p:extLst>
          </p:nvPr>
        </p:nvGraphicFramePr>
        <p:xfrm>
          <a:off x="611561" y="1098385"/>
          <a:ext cx="8208905" cy="3289406"/>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2388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6581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05461">
                <a:tc vMerge="1">
                  <a:txBody>
                    <a:bodyPr/>
                    <a:lstStyle/>
                    <a:p>
                      <a:endParaRPr lang="fr-CA"/>
                    </a:p>
                  </a:txBody>
                  <a:tcPr/>
                </a:tc>
                <a:tc vMerge="1">
                  <a:txBody>
                    <a:bodyPr/>
                    <a:lstStyle/>
                    <a:p>
                      <a:endParaRPr lang="fr-CA"/>
                    </a:p>
                  </a:txBody>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Homo.</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Pan.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err="1" smtClean="0">
                          <a:solidFill>
                            <a:srgbClr val="595959"/>
                          </a:solidFill>
                          <a:effectLst/>
                          <a:latin typeface="Arial Narrow" panose="020B0606020202030204" pitchFamily="34" charset="0"/>
                        </a:rPr>
                        <a:t>Asex</a:t>
                      </a:r>
                      <a:r>
                        <a:rPr lang="en-CA" sz="1000" b="1" i="0" u="none" strike="noStrike" noProof="0" dirty="0" smtClean="0">
                          <a:solidFill>
                            <a:srgbClr val="595959"/>
                          </a:solidFill>
                          <a:effectLst/>
                          <a:latin typeface="Arial Narrow" panose="020B0606020202030204" pitchFamily="34" charset="0"/>
                        </a:rPr>
                        <a:t>.</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Cisgender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 </a:t>
                      </a:r>
                      <a:r>
                        <a:rPr lang="en-CA" sz="1000" b="1" i="0" u="none" strike="noStrike" noProof="0" dirty="0" err="1" smtClean="0">
                          <a:solidFill>
                            <a:srgbClr val="595959"/>
                          </a:solidFill>
                          <a:effectLst/>
                          <a:latin typeface="Arial Narrow" panose="020B0606020202030204" pitchFamily="34" charset="0"/>
                        </a:rPr>
                        <a:t>genderfluid</a:t>
                      </a:r>
                      <a:r>
                        <a:rPr lang="en-CA" sz="1000" b="1" i="0" u="none" strike="noStrike" noProof="0" dirty="0" smtClean="0">
                          <a:solidFill>
                            <a:srgbClr val="595959"/>
                          </a:solidFill>
                          <a:effectLst/>
                          <a:latin typeface="Arial Narrow" panose="020B0606020202030204" pitchFamily="34" charset="0"/>
                        </a:rPr>
                        <a:t>, </a:t>
                      </a:r>
                      <a:r>
                        <a:rPr lang="en-CA" sz="1000" b="1" i="0" u="none" strike="noStrike" noProof="0" dirty="0" err="1" smtClean="0">
                          <a:solidFill>
                            <a:srgbClr val="595959"/>
                          </a:solidFill>
                          <a:effectLst/>
                          <a:latin typeface="Arial Narrow" panose="020B0606020202030204" pitchFamily="34" charset="0"/>
                        </a:rPr>
                        <a:t>agender</a:t>
                      </a:r>
                      <a:r>
                        <a:rPr lang="en-CA" sz="1000" b="1" i="0" u="none" strike="noStrike" noProof="0" dirty="0" smtClean="0">
                          <a:solidFill>
                            <a:srgbClr val="595959"/>
                          </a:solidFill>
                          <a:effectLst/>
                          <a:latin typeface="Arial Narrow" panose="020B0606020202030204" pitchFamily="34" charset="0"/>
                        </a:rPr>
                        <a:t> or demi-gender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21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Yes, one or two</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Yes, several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 none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Total yes (one or more)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4"/>
            </p:custDataLst>
          </p:nvPr>
        </p:nvSpPr>
        <p:spPr>
          <a:xfrm>
            <a:off x="489569" y="6245986"/>
            <a:ext cx="8248262"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Q31. Did some of your friends pull away from you once they learned about your sexual orientation / gender identity? </a:t>
            </a:r>
            <a:endParaRPr lang="en-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800" y="331200"/>
            <a:ext cx="5669384" cy="631545"/>
          </a:xfrm>
        </p:spPr>
        <p:txBody>
          <a:bodyPr/>
          <a:lstStyle/>
          <a:p>
            <a:r>
              <a:rPr lang="en-CA" sz="2000" dirty="0">
                <a:solidFill>
                  <a:srgbClr val="9BBB59"/>
                </a:solidFill>
              </a:rPr>
              <a:t>Friends’ reactions to coming out</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6"/>
            </p:custDataLst>
          </p:nvPr>
        </p:nvSpPr>
        <p:spPr>
          <a:xfrm>
            <a:off x="510159" y="783754"/>
            <a:ext cx="548740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4503005"/>
      </p:ext>
    </p:extLst>
  </p:cSld>
  <p:clrMapOvr>
    <a:masterClrMapping/>
  </p:clrMapOvr>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745505790"/>
              </p:ext>
            </p:extLst>
          </p:nvPr>
        </p:nvGraphicFramePr>
        <p:xfrm>
          <a:off x="539549" y="1203191"/>
          <a:ext cx="7778859" cy="3222348"/>
        </p:xfrm>
        <a:graphic>
          <a:graphicData uri="http://schemas.openxmlformats.org/drawingml/2006/table">
            <a:tbl>
              <a:tblPr firstRow="1" bandRow="1">
                <a:tableStyleId>{2D5ABB26-0587-4C30-8999-92F81FD0307C}</a:tableStyleId>
              </a:tblPr>
              <a:tblGrid>
                <a:gridCol w="2735839"/>
                <a:gridCol w="1008604"/>
                <a:gridCol w="1008604"/>
                <a:gridCol w="1008604"/>
                <a:gridCol w="1008604"/>
                <a:gridCol w="1008604"/>
              </a:tblGrid>
              <a:tr h="36410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60598">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15513">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1013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Yes, one or two</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Yes, several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 none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Total yes (one or more)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en-CA" sz="2000" dirty="0">
                <a:solidFill>
                  <a:srgbClr val="9BBB59"/>
                </a:solidFill>
              </a:rPr>
              <a:t>Friends’ reactions to coming 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548740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236461"/>
            <a:ext cx="8248262"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Q31. Did some of your friends pull away from you once they learned about your sexual orientation / gender identity? </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79535718"/>
      </p:ext>
    </p:extLst>
  </p:cSld>
  <p:clrMapOvr>
    <a:masterClrMapping/>
  </p:clrMapOvr>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01178639"/>
              </p:ext>
            </p:extLst>
          </p:nvPr>
        </p:nvGraphicFramePr>
        <p:xfrm>
          <a:off x="539552" y="1203191"/>
          <a:ext cx="7992884" cy="4818775"/>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Seemed happy that you were able to accept yourself as you are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Gave you the impression that they were looking at you differently (as though you had become a different person in their eyes)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Seemed not to understand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Tried to convince you that it was a phase that would pass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Did not believe you / ignored the information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noProof="0" dirty="0" smtClean="0">
                          <a:solidFill>
                            <a:srgbClr val="595959"/>
                          </a:solidFill>
                          <a:effectLst/>
                          <a:latin typeface="Arial Narrow" panose="020B0606020202030204" pitchFamily="34" charset="0"/>
                        </a:rPr>
                        <a:t>Some friends: pulled away / shock / rift / afraid I'd hit on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noProof="0" dirty="0" smtClean="0">
                          <a:solidFill>
                            <a:srgbClr val="595959"/>
                          </a:solidFill>
                          <a:effectLst/>
                          <a:latin typeface="Arial Narrow" panose="020B0606020202030204" pitchFamily="34" charset="0"/>
                        </a:rPr>
                        <a:t>Not surprised / Accepted it without drama</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None of these reactions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en-CA" sz="2000" dirty="0">
                <a:solidFill>
                  <a:srgbClr val="9BBB59"/>
                </a:solidFill>
              </a:rPr>
              <a:t>Friends’ reactions to coming 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548740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245986"/>
            <a:ext cx="8248262"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Q32. </a:t>
            </a:r>
            <a:r>
              <a:rPr lang="en-US" sz="900" dirty="0" smtClean="0">
                <a:solidFill>
                  <a:srgbClr val="595959"/>
                </a:solidFill>
                <a:latin typeface="Arial" panose="020B0604020202020204" pitchFamily="34" charset="0"/>
                <a:cs typeface="Arial" panose="020B0604020202020204" pitchFamily="34" charset="0"/>
              </a:rPr>
              <a:t>Did any of your friends have any of the following reactions?</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20127591"/>
      </p:ext>
    </p:extLst>
  </p:cSld>
  <p:clrMapOvr>
    <a:masterClrMapping/>
  </p:clrMapOvr>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243062413"/>
              </p:ext>
            </p:extLst>
          </p:nvPr>
        </p:nvGraphicFramePr>
        <p:xfrm>
          <a:off x="611561" y="1098385"/>
          <a:ext cx="8208905" cy="4809851"/>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2388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6581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05461">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Pan.</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err="1" smtClean="0">
                          <a:solidFill>
                            <a:srgbClr val="595959"/>
                          </a:solidFill>
                          <a:effectLst/>
                          <a:latin typeface="Arial Narrow" panose="020B0606020202030204" pitchFamily="34" charset="0"/>
                        </a:rPr>
                        <a:t>Asex</a:t>
                      </a:r>
                      <a:r>
                        <a:rPr lang="en-CA" sz="1000" b="1" i="0" u="none" strike="noStrike" noProof="0" dirty="0" smtClean="0">
                          <a:solidFill>
                            <a:srgbClr val="595959"/>
                          </a:solidFill>
                          <a:effectLst/>
                          <a:latin typeface="Arial Narrow" panose="020B0606020202030204" pitchFamily="34" charset="0"/>
                        </a:rPr>
                        <a:t>.</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Cisgender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 </a:t>
                      </a:r>
                      <a:r>
                        <a:rPr lang="en-CA" sz="1000" b="1" i="0" u="none" strike="noStrike" noProof="0" dirty="0" err="1" smtClean="0">
                          <a:solidFill>
                            <a:srgbClr val="595959"/>
                          </a:solidFill>
                          <a:effectLst/>
                          <a:latin typeface="Arial Narrow" panose="020B0606020202030204" pitchFamily="34" charset="0"/>
                        </a:rPr>
                        <a:t>genderfluid</a:t>
                      </a:r>
                      <a:r>
                        <a:rPr lang="en-CA" sz="1000" b="1" i="0" u="none" strike="noStrike" noProof="0" dirty="0" smtClean="0">
                          <a:solidFill>
                            <a:srgbClr val="595959"/>
                          </a:solidFill>
                          <a:effectLst/>
                          <a:latin typeface="Arial Narrow" panose="020B0606020202030204" pitchFamily="34" charset="0"/>
                        </a:rPr>
                        <a:t>, </a:t>
                      </a:r>
                      <a:r>
                        <a:rPr lang="en-CA" sz="1000" b="1" i="0" u="none" strike="noStrike" noProof="0" dirty="0" err="1" smtClean="0">
                          <a:solidFill>
                            <a:srgbClr val="595959"/>
                          </a:solidFill>
                          <a:effectLst/>
                          <a:latin typeface="Arial Narrow" panose="020B0606020202030204" pitchFamily="34" charset="0"/>
                        </a:rPr>
                        <a:t>agender</a:t>
                      </a:r>
                      <a:r>
                        <a:rPr lang="en-CA" sz="1000" b="1" i="0" u="none" strike="noStrike" noProof="0" dirty="0" smtClean="0">
                          <a:solidFill>
                            <a:srgbClr val="595959"/>
                          </a:solidFill>
                          <a:effectLst/>
                          <a:latin typeface="Arial Narrow" panose="020B0606020202030204" pitchFamily="34" charset="0"/>
                        </a:rPr>
                        <a:t> or demi-gender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21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Seemed happy that you were able to accept yourself as you are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Gave you the impression that they were looking at you differently (as though you had become a different person in their eyes)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Seemed not to understand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Tried to convince you that it was a phase that would pass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Did not believe you / ignored the information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Some friends: pulled away / shock / rift / afraid I'd hit on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Not surprised / Accepted it without drama</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 </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None of these reactions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61231"/>
            <a:ext cx="5669384" cy="631545"/>
          </a:xfrm>
        </p:spPr>
        <p:txBody>
          <a:bodyPr/>
          <a:lstStyle/>
          <a:p>
            <a:r>
              <a:rPr lang="en-CA" sz="2000" dirty="0">
                <a:solidFill>
                  <a:srgbClr val="9BBB59"/>
                </a:solidFill>
              </a:rPr>
              <a:t>Friends’ reactions to coming out</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783754"/>
            <a:ext cx="548740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6"/>
            </p:custDataLst>
          </p:nvPr>
        </p:nvSpPr>
        <p:spPr>
          <a:xfrm>
            <a:off x="489569" y="6245986"/>
            <a:ext cx="8248262"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Q32. </a:t>
            </a:r>
            <a:r>
              <a:rPr lang="en-US" sz="900" dirty="0" smtClean="0">
                <a:solidFill>
                  <a:srgbClr val="595959"/>
                </a:solidFill>
                <a:latin typeface="Arial" panose="020B0604020202020204" pitchFamily="34" charset="0"/>
                <a:cs typeface="Arial" panose="020B0604020202020204" pitchFamily="34" charset="0"/>
              </a:rPr>
              <a:t>Did any of your friends have any of the following reactions?</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612407"/>
      </p:ext>
    </p:extLst>
  </p:cSld>
  <p:clrMapOvr>
    <a:masterClrMapping/>
  </p:clrMapOvr>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255551194"/>
              </p:ext>
            </p:extLst>
          </p:nvPr>
        </p:nvGraphicFramePr>
        <p:xfrm>
          <a:off x="539552" y="1268759"/>
          <a:ext cx="7992889" cy="4725698"/>
        </p:xfrm>
        <a:graphic>
          <a:graphicData uri="http://schemas.openxmlformats.org/drawingml/2006/table">
            <a:tbl>
              <a:tblPr firstRow="1" bandRow="1">
                <a:tableStyleId>{2D5ABB26-0587-4C30-8999-92F81FD0307C}</a:tableStyleId>
              </a:tblPr>
              <a:tblGrid>
                <a:gridCol w="2811114"/>
                <a:gridCol w="1036355"/>
                <a:gridCol w="1036355"/>
                <a:gridCol w="1036355"/>
                <a:gridCol w="1036355"/>
                <a:gridCol w="1036355"/>
              </a:tblGrid>
              <a:tr h="32929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524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6622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047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0671">
                <a:tc>
                  <a:txBody>
                    <a:bodyPr/>
                    <a:lstStyle/>
                    <a:p>
                      <a:pPr algn="l" fontAlgn="ctr"/>
                      <a:r>
                        <a:rPr lang="en-CA" sz="1100" b="0" i="0" u="none" strike="noStrike" noProof="0" dirty="0" smtClean="0">
                          <a:solidFill>
                            <a:srgbClr val="595959"/>
                          </a:solidFill>
                          <a:effectLst/>
                          <a:latin typeface="Arial Narrow" panose="020B0606020202030204" pitchFamily="34" charset="0"/>
                        </a:rPr>
                        <a:t>Seemed happy that you were able to accept yourself as you are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0444">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Gave you the impression that they were looking at you differently (as though you had become a different person in their eyes)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0671">
                <a:tc>
                  <a:txBody>
                    <a:bodyPr/>
                    <a:lstStyle/>
                    <a:p>
                      <a:pPr algn="l" fontAlgn="ctr"/>
                      <a:r>
                        <a:rPr lang="en-CA" sz="1100" b="0" i="0" u="none" strike="noStrike" noProof="0" dirty="0" smtClean="0">
                          <a:solidFill>
                            <a:srgbClr val="595959"/>
                          </a:solidFill>
                          <a:effectLst/>
                          <a:latin typeface="Arial Narrow" panose="020B0606020202030204" pitchFamily="34" charset="0"/>
                        </a:rPr>
                        <a:t>Seemed not to understand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0671">
                <a:tc>
                  <a:txBody>
                    <a:bodyPr/>
                    <a:lstStyle/>
                    <a:p>
                      <a:pPr algn="l" fontAlgn="ctr"/>
                      <a:r>
                        <a:rPr lang="en-CA" sz="1100" b="0" i="0" u="none" strike="noStrike" noProof="0" dirty="0" smtClean="0">
                          <a:solidFill>
                            <a:srgbClr val="595959"/>
                          </a:solidFill>
                          <a:effectLst/>
                          <a:latin typeface="Arial Narrow" panose="020B0606020202030204" pitchFamily="34" charset="0"/>
                        </a:rPr>
                        <a:t>Tried to convince you that it was a phase that would pass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0671">
                <a:tc>
                  <a:txBody>
                    <a:bodyPr/>
                    <a:lstStyle/>
                    <a:p>
                      <a:pPr algn="l" fontAlgn="ctr"/>
                      <a:r>
                        <a:rPr lang="en-CA" sz="1100" b="0" i="0" u="none" strike="noStrike" noProof="0" dirty="0" smtClean="0">
                          <a:solidFill>
                            <a:srgbClr val="595959"/>
                          </a:solidFill>
                          <a:effectLst/>
                          <a:latin typeface="Arial Narrow" panose="020B0606020202030204" pitchFamily="34" charset="0"/>
                        </a:rPr>
                        <a:t>Did not believe you / ignored the information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0671">
                <a:tc>
                  <a:txBody>
                    <a:bodyPr/>
                    <a:lstStyle/>
                    <a:p>
                      <a:pPr algn="l" fontAlgn="ctr"/>
                      <a:r>
                        <a:rPr lang="en-CA" sz="1100" b="0" i="0" u="none" strike="noStrike" noProof="0" dirty="0" smtClean="0">
                          <a:solidFill>
                            <a:srgbClr val="595959"/>
                          </a:solidFill>
                          <a:effectLst/>
                          <a:latin typeface="Arial Narrow" panose="020B0606020202030204" pitchFamily="34" charset="0"/>
                        </a:rPr>
                        <a:t>Some friends: pulled away / shock / rift / afraid I'd hit on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0671">
                <a:tc>
                  <a:txBody>
                    <a:bodyPr/>
                    <a:lstStyle/>
                    <a:p>
                      <a:pPr algn="l" fontAlgn="ctr"/>
                      <a:r>
                        <a:rPr lang="en-CA" sz="1100" b="0" i="0" u="none" strike="noStrike" noProof="0" dirty="0" smtClean="0">
                          <a:solidFill>
                            <a:srgbClr val="595959"/>
                          </a:solidFill>
                          <a:effectLst/>
                          <a:latin typeface="Arial Narrow" panose="020B0606020202030204" pitchFamily="34" charset="0"/>
                        </a:rPr>
                        <a:t>Not surprised / Accepted it without drama</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None of these reactions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en-CA" sz="2000" dirty="0">
                <a:solidFill>
                  <a:srgbClr val="9BBB59"/>
                </a:solidFill>
              </a:rPr>
              <a:t>Friends’ reactions to coming 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548740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245986"/>
            <a:ext cx="8248262"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Q32. </a:t>
            </a:r>
            <a:r>
              <a:rPr lang="en-US" sz="900" dirty="0" smtClean="0">
                <a:solidFill>
                  <a:srgbClr val="595959"/>
                </a:solidFill>
                <a:latin typeface="Arial" panose="020B0604020202020204" pitchFamily="34" charset="0"/>
                <a:cs typeface="Arial" panose="020B0604020202020204" pitchFamily="34" charset="0"/>
              </a:rPr>
              <a:t>Did any of your friends have any of the following reactions?</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1638088"/>
      </p:ext>
    </p:extLst>
  </p:cSld>
  <p:clrMapOvr>
    <a:masterClrMapping/>
  </p:clrMapOvr>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108</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361754594"/>
              </p:ext>
            </p:extLst>
          </p:nvPr>
        </p:nvGraphicFramePr>
        <p:xfrm>
          <a:off x="683568" y="1752582"/>
          <a:ext cx="7981695"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723654"/>
            <a:ext cx="5669384" cy="631545"/>
          </a:xfrm>
        </p:spPr>
        <p:txBody>
          <a:bodyPr/>
          <a:lstStyle/>
          <a:p>
            <a:r>
              <a:rPr lang="en-CA" sz="2000" dirty="0" smtClean="0">
                <a:solidFill>
                  <a:srgbClr val="9BBB59"/>
                </a:solidFill>
              </a:rPr>
              <a:t>Reactions </a:t>
            </a:r>
            <a:r>
              <a:rPr lang="en-US" sz="2000" dirty="0" smtClean="0">
                <a:solidFill>
                  <a:srgbClr val="9BBB59"/>
                </a:solidFill>
              </a:rPr>
              <a:t>to coming out in the workplace</a:t>
            </a:r>
            <a:r>
              <a:rPr lang="en-CA" sz="2000" dirty="0" smtClean="0">
                <a:solidFill>
                  <a:srgbClr val="9BBB59"/>
                </a:solidFill>
              </a:rPr>
              <a:t/>
            </a:r>
            <a:br>
              <a:rPr lang="en-CA" sz="2000" dirty="0" smtClean="0">
                <a:solidFill>
                  <a:srgbClr val="9BBB59"/>
                </a:solidFill>
              </a:rPr>
            </a:br>
            <a:endParaRPr lang="en-CA" dirty="0"/>
          </a:p>
        </p:txBody>
      </p:sp>
      <p:sp>
        <p:nvSpPr>
          <p:cNvPr id="13" name="Rectangle 12"/>
          <p:cNvSpPr/>
          <p:nvPr>
            <p:custDataLst>
              <p:tags r:id="rId5"/>
            </p:custDataLst>
          </p:nvPr>
        </p:nvSpPr>
        <p:spPr>
          <a:xfrm>
            <a:off x="510159" y="1160678"/>
            <a:ext cx="592021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r>
              <a:rPr lang="fr-CA" sz="900" dirty="0" smtClean="0">
                <a:solidFill>
                  <a:srgbClr val="9BBB59"/>
                </a:solidFill>
                <a:latin typeface="Arial" panose="020B0604020202020204" pitchFamily="34" charset="0"/>
                <a:cs typeface="Arial" panose="020B0604020202020204" pitchFamily="34" charset="0"/>
              </a:rPr>
              <a:t> (n=819)</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22504"/>
            <a:ext cx="7818207"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Q33. In your work environment, do you have the impression that revealing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0109866"/>
      </p:ext>
    </p:extLst>
  </p:cSld>
  <p:clrMapOvr>
    <a:masterClrMapping/>
  </p:clrMapOvr>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358001272"/>
              </p:ext>
            </p:extLst>
          </p:nvPr>
        </p:nvGraphicFramePr>
        <p:xfrm>
          <a:off x="539552" y="1203191"/>
          <a:ext cx="7992884" cy="4651135"/>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819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Made some people look at you differently (as though you had become a different person in their eyes)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Lead to your commanding more respect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Had a negative impact on your career progression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Lead to your changing companies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Resulted in your having your position in the company changed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Resulted in your being given fewer responsibilities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noProof="0" dirty="0" smtClean="0">
                          <a:solidFill>
                            <a:srgbClr val="595959"/>
                          </a:solidFill>
                          <a:effectLst/>
                          <a:latin typeface="Arial Narrow" panose="020B0606020202030204" pitchFamily="34" charset="0"/>
                        </a:rPr>
                        <a:t>Positive effects (opportunities, closer bonds, LGBT spokesperson)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None of these reactions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en-CA" sz="2000" dirty="0">
                <a:solidFill>
                  <a:srgbClr val="9BBB59"/>
                </a:solidFill>
              </a:rPr>
              <a:t>Reactions </a:t>
            </a:r>
            <a:r>
              <a:rPr lang="en-US" sz="2000" dirty="0" smtClean="0">
                <a:solidFill>
                  <a:srgbClr val="9BBB59"/>
                </a:solidFill>
              </a:rPr>
              <a:t>to coming out in the workplace</a:t>
            </a:r>
            <a:r>
              <a:rPr lang="en-CA" sz="2000" dirty="0">
                <a:solidFill>
                  <a:srgbClr val="9BBB59"/>
                </a:solidFill>
              </a:rPr>
              <a:t/>
            </a:r>
            <a:br>
              <a:rPr lang="en-CA" sz="2000" dirty="0">
                <a:solidFill>
                  <a:srgbClr val="9BBB59"/>
                </a:solidFill>
              </a:rPr>
            </a:br>
            <a:endParaRPr lang="fr-CA" dirty="0"/>
          </a:p>
        </p:txBody>
      </p:sp>
      <p:sp>
        <p:nvSpPr>
          <p:cNvPr id="11" name="Rectangle 10"/>
          <p:cNvSpPr/>
          <p:nvPr>
            <p:custDataLst>
              <p:tags r:id="rId5"/>
            </p:custDataLst>
          </p:nvPr>
        </p:nvSpPr>
        <p:spPr>
          <a:xfrm>
            <a:off x="510159" y="783754"/>
            <a:ext cx="548740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6"/>
            </p:custDataLst>
          </p:nvPr>
        </p:nvSpPr>
        <p:spPr>
          <a:xfrm>
            <a:off x="500202" y="6222504"/>
            <a:ext cx="7818207"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Q33. In your work environment, do you have the impression that revealing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2868131"/>
      </p:ext>
    </p:extLst>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smtClean="0">
                <a:solidFill>
                  <a:srgbClr val="9BBB59"/>
                </a:solidFill>
              </a:rPr>
              <a:t>Key findings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11</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a:buClr>
                <a:srgbClr val="9BBB59"/>
              </a:buClr>
            </a:pPr>
            <a:r>
              <a:rPr lang="en-CA" sz="1200" i="1" dirty="0" smtClean="0"/>
              <a:t>Overall assessment of current perceptions in the community as a whole and main generational differences</a:t>
            </a:r>
            <a:endParaRPr lang="en-CA" sz="1200" b="0" i="1" dirty="0" smtClean="0"/>
          </a:p>
          <a:p>
            <a:pPr marL="228600" indent="-228600">
              <a:buClr>
                <a:srgbClr val="9BBB59"/>
              </a:buClr>
              <a:buFont typeface="Wingdings" panose="05000000000000000000" pitchFamily="2" charset="2"/>
              <a:buChar char="§"/>
            </a:pPr>
            <a:r>
              <a:rPr lang="en-CA" sz="1200" b="0" dirty="0" smtClean="0"/>
              <a:t>A population where identities (and possibly corresponding incidence rates) vary widely when viewed through the filters of age and gender: </a:t>
            </a:r>
          </a:p>
          <a:p>
            <a:pPr marL="457200" lvl="2" indent="-228600">
              <a:spcBef>
                <a:spcPts val="600"/>
              </a:spcBef>
              <a:buClr>
                <a:srgbClr val="9BBB59"/>
              </a:buClr>
              <a:buFont typeface="Wingdings" panose="05000000000000000000" pitchFamily="2" charset="2"/>
              <a:buChar char="ü"/>
            </a:pPr>
            <a:r>
              <a:rPr lang="en-CA" sz="1200" b="0" dirty="0" smtClean="0"/>
              <a:t>There are proportionally more pansexual, asexual and/or transgender or non-binary individuals among LGBT youth (most notably among 15-24 year-olds)</a:t>
            </a:r>
          </a:p>
          <a:p>
            <a:pPr marL="457200" lvl="2" indent="-228600">
              <a:spcBef>
                <a:spcPts val="600"/>
              </a:spcBef>
              <a:buClr>
                <a:srgbClr val="9BBB59"/>
              </a:buClr>
              <a:buFont typeface="Wingdings" panose="05000000000000000000" pitchFamily="2" charset="2"/>
              <a:buChar char="ü"/>
            </a:pPr>
            <a:r>
              <a:rPr lang="en-CA" sz="1200" b="0" dirty="0" smtClean="0"/>
              <a:t>A larger proportion of women identify as bisexual, pansexual or asexual</a:t>
            </a:r>
          </a:p>
          <a:p>
            <a:pPr marL="228600" indent="-228600">
              <a:spcBef>
                <a:spcPts val="1500"/>
              </a:spcBef>
              <a:buClr>
                <a:srgbClr val="9BBB59"/>
              </a:buClr>
              <a:buFont typeface="Wingdings" panose="05000000000000000000" pitchFamily="2" charset="2"/>
              <a:buChar char="§"/>
            </a:pPr>
            <a:r>
              <a:rPr lang="en-CA" sz="1200" b="0" dirty="0" smtClean="0"/>
              <a:t>Starting to question their gender identity and sexual orientation seems to begin earlier in life among the younger generation, resulting nowadays in a shorter coming out process (affirmation and reveal to others).</a:t>
            </a:r>
          </a:p>
          <a:p>
            <a:pPr marL="228600" indent="-228600">
              <a:spcBef>
                <a:spcPts val="1500"/>
              </a:spcBef>
              <a:buClr>
                <a:srgbClr val="9BBB59"/>
              </a:buClr>
              <a:buFont typeface="Wingdings" panose="05000000000000000000" pitchFamily="2" charset="2"/>
              <a:buChar char="§"/>
            </a:pPr>
            <a:r>
              <a:rPr lang="en-CA" sz="1200" b="0" dirty="0" smtClean="0"/>
              <a:t>Sexual orientation/gender identity is, on average, fairly well accepted within the various groups of relatives and friends, although younger people report a little more acceptance among their friends and coworkers than older generations. Still, a large proportion of respondents say they have to contend, at least occasionally, with some moments of unease in social surroundings, particularly in family settings.</a:t>
            </a: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21" name="ZoneTexte 20"/>
          <p:cNvSpPr txBox="1"/>
          <p:nvPr/>
        </p:nvSpPr>
        <p:spPr>
          <a:xfrm>
            <a:off x="6156176" y="1475343"/>
            <a:ext cx="2304256" cy="738664"/>
          </a:xfrm>
          <a:prstGeom prst="rect">
            <a:avLst/>
          </a:prstGeom>
          <a:noFill/>
        </p:spPr>
        <p:txBody>
          <a:bodyPr wrap="square" rtlCol="0">
            <a:spAutoFit/>
          </a:bodyPr>
          <a:lstStyle/>
          <a:p>
            <a:pPr algn="ctr"/>
            <a:r>
              <a:rPr lang="en-CA" sz="1050" b="1" dirty="0" smtClean="0">
                <a:solidFill>
                  <a:srgbClr val="9BBB59"/>
                </a:solidFill>
                <a:latin typeface="Arial" panose="020B0604020202020204" pitchFamily="34" charset="0"/>
                <a:cs typeface="Arial" panose="020B0604020202020204" pitchFamily="34" charset="0"/>
              </a:rPr>
              <a:t>See pages 19 to 26 for a summary of findings by sexual orientation/gender identity </a:t>
            </a:r>
            <a:br>
              <a:rPr lang="en-CA" sz="1050" b="1" dirty="0" smtClean="0">
                <a:solidFill>
                  <a:srgbClr val="9BBB59"/>
                </a:solidFill>
                <a:latin typeface="Arial" panose="020B0604020202020204" pitchFamily="34" charset="0"/>
                <a:cs typeface="Arial" panose="020B0604020202020204" pitchFamily="34" charset="0"/>
              </a:rPr>
            </a:br>
            <a:r>
              <a:rPr lang="en-CA" sz="1050" b="1" dirty="0" smtClean="0">
                <a:solidFill>
                  <a:srgbClr val="9BBB59"/>
                </a:solidFill>
                <a:latin typeface="Arial" panose="020B0604020202020204" pitchFamily="34" charset="0"/>
                <a:cs typeface="Arial" panose="020B0604020202020204" pitchFamily="34" charset="0"/>
              </a:rPr>
              <a:t>and by region</a:t>
            </a:r>
            <a:endParaRPr lang="en-CA" sz="1050" b="1" dirty="0">
              <a:solidFill>
                <a:srgbClr val="9BBB59"/>
              </a:solidFill>
              <a:latin typeface="Arial" panose="020B0604020202020204" pitchFamily="34" charset="0"/>
              <a:cs typeface="Arial" panose="020B0604020202020204" pitchFamily="34" charset="0"/>
            </a:endParaRPr>
          </a:p>
        </p:txBody>
      </p:sp>
      <p:sp>
        <p:nvSpPr>
          <p:cNvPr id="18" name="Chevron 17"/>
          <p:cNvSpPr/>
          <p:nvPr/>
        </p:nvSpPr>
        <p:spPr>
          <a:xfrm>
            <a:off x="6357284" y="268310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9" name="ZoneTexte 18"/>
          <p:cNvSpPr txBox="1"/>
          <p:nvPr/>
        </p:nvSpPr>
        <p:spPr>
          <a:xfrm>
            <a:off x="6584883" y="264110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p.29, 31</a:t>
            </a:r>
            <a:endParaRPr lang="fr-CA" sz="1600" b="1" dirty="0">
              <a:solidFill>
                <a:srgbClr val="9BBB59"/>
              </a:solidFill>
              <a:latin typeface="Arial" panose="020B0604020202020204" pitchFamily="34" charset="0"/>
              <a:cs typeface="Arial" panose="020B0604020202020204" pitchFamily="34" charset="0"/>
            </a:endParaRPr>
          </a:p>
        </p:txBody>
      </p:sp>
      <p:sp>
        <p:nvSpPr>
          <p:cNvPr id="22" name="Chevron 21"/>
          <p:cNvSpPr/>
          <p:nvPr/>
        </p:nvSpPr>
        <p:spPr>
          <a:xfrm>
            <a:off x="6357284" y="364767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3" name="ZoneTexte 22"/>
          <p:cNvSpPr txBox="1"/>
          <p:nvPr/>
        </p:nvSpPr>
        <p:spPr>
          <a:xfrm>
            <a:off x="6584883" y="360567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p.43</a:t>
            </a:r>
            <a:endParaRPr lang="fr-CA" sz="1600" b="1" dirty="0">
              <a:solidFill>
                <a:srgbClr val="9BBB59"/>
              </a:solidFill>
              <a:latin typeface="Arial" panose="020B0604020202020204" pitchFamily="34" charset="0"/>
              <a:cs typeface="Arial" panose="020B0604020202020204" pitchFamily="34" charset="0"/>
            </a:endParaRPr>
          </a:p>
        </p:txBody>
      </p:sp>
      <p:sp>
        <p:nvSpPr>
          <p:cNvPr id="24" name="Chevron 23"/>
          <p:cNvSpPr/>
          <p:nvPr/>
        </p:nvSpPr>
        <p:spPr>
          <a:xfrm>
            <a:off x="6376357" y="455111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5" name="ZoneTexte 24"/>
          <p:cNvSpPr txBox="1"/>
          <p:nvPr/>
        </p:nvSpPr>
        <p:spPr>
          <a:xfrm>
            <a:off x="6603956" y="450912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p.76, 77, 84</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09334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263157926"/>
              </p:ext>
            </p:extLst>
          </p:nvPr>
        </p:nvGraphicFramePr>
        <p:xfrm>
          <a:off x="611561" y="1098385"/>
          <a:ext cx="8208905" cy="4758656"/>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2388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6581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05461">
                <a:tc vMerge="1">
                  <a:txBody>
                    <a:bodyPr/>
                    <a:lstStyle/>
                    <a:p>
                      <a:endParaRPr lang="fr-CA"/>
                    </a:p>
                  </a:txBody>
                  <a:tcPr/>
                </a:tc>
                <a:tc vMerge="1">
                  <a:txBody>
                    <a:bodyPr/>
                    <a:lstStyle/>
                    <a:p>
                      <a:endParaRPr lang="fr-CA"/>
                    </a:p>
                  </a:txBody>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Homo.</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Pan.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err="1" smtClean="0">
                          <a:solidFill>
                            <a:srgbClr val="595959"/>
                          </a:solidFill>
                          <a:effectLst/>
                          <a:latin typeface="Arial Narrow" panose="020B0606020202030204" pitchFamily="34" charset="0"/>
                        </a:rPr>
                        <a:t>Asex</a:t>
                      </a:r>
                      <a:r>
                        <a:rPr lang="en-CA" sz="1000" b="1" i="0" u="none" strike="noStrike" noProof="0" dirty="0" smtClean="0">
                          <a:solidFill>
                            <a:srgbClr val="595959"/>
                          </a:solidFill>
                          <a:effectLst/>
                          <a:latin typeface="Arial Narrow" panose="020B0606020202030204" pitchFamily="34" charset="0"/>
                        </a:rPr>
                        <a:t>.</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Cisgender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 </a:t>
                      </a:r>
                      <a:r>
                        <a:rPr lang="en-CA" sz="1000" b="1" i="0" u="none" strike="noStrike" noProof="0" dirty="0" err="1" smtClean="0">
                          <a:solidFill>
                            <a:srgbClr val="595959"/>
                          </a:solidFill>
                          <a:effectLst/>
                          <a:latin typeface="Arial Narrow" panose="020B0606020202030204" pitchFamily="34" charset="0"/>
                        </a:rPr>
                        <a:t>genderfluid</a:t>
                      </a:r>
                      <a:r>
                        <a:rPr lang="en-CA" sz="1000" b="1" i="0" u="none" strike="noStrike" noProof="0" dirty="0" smtClean="0">
                          <a:solidFill>
                            <a:srgbClr val="595959"/>
                          </a:solidFill>
                          <a:effectLst/>
                          <a:latin typeface="Arial Narrow" panose="020B0606020202030204" pitchFamily="34" charset="0"/>
                        </a:rPr>
                        <a:t>, </a:t>
                      </a:r>
                      <a:r>
                        <a:rPr lang="en-CA" sz="1000" b="1" i="0" u="none" strike="noStrike" noProof="0" dirty="0" err="1" smtClean="0">
                          <a:solidFill>
                            <a:srgbClr val="595959"/>
                          </a:solidFill>
                          <a:effectLst/>
                          <a:latin typeface="Arial Narrow" panose="020B0606020202030204" pitchFamily="34" charset="0"/>
                        </a:rPr>
                        <a:t>agender</a:t>
                      </a:r>
                      <a:r>
                        <a:rPr lang="en-CA" sz="1000" b="1" i="0" u="none" strike="noStrike" noProof="0" dirty="0" smtClean="0">
                          <a:solidFill>
                            <a:srgbClr val="595959"/>
                          </a:solidFill>
                          <a:effectLst/>
                          <a:latin typeface="Arial Narrow" panose="020B0606020202030204" pitchFamily="34" charset="0"/>
                        </a:rPr>
                        <a:t> or demi-gender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21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819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486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175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104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686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Made some people look at you differently (as though you had become a different person in their eyes)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26</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Lead to your commanding more respect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Had a negative impact on your career progression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6</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Lead to your changing companies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Resulted in your having your position in the company changed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6</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11</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Resulted in your being given fewer responsibilities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8</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noProof="0" dirty="0" smtClean="0">
                          <a:solidFill>
                            <a:srgbClr val="595959"/>
                          </a:solidFill>
                          <a:effectLst/>
                          <a:latin typeface="Arial Narrow" panose="020B0606020202030204" pitchFamily="34" charset="0"/>
                        </a:rPr>
                        <a:t>Positive effects (opportunities, closer bonds, LGBT spokesperson)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3</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None of these reactions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50</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1200"/>
            <a:ext cx="5669384" cy="631545"/>
          </a:xfrm>
        </p:spPr>
        <p:txBody>
          <a:bodyPr/>
          <a:lstStyle/>
          <a:p>
            <a:r>
              <a:rPr lang="en-CA" sz="2000" dirty="0">
                <a:solidFill>
                  <a:srgbClr val="9BBB59"/>
                </a:solidFill>
              </a:rPr>
              <a:t>Reactions </a:t>
            </a:r>
            <a:r>
              <a:rPr lang="en-US" sz="2000" dirty="0" smtClean="0">
                <a:solidFill>
                  <a:srgbClr val="9BBB59"/>
                </a:solidFill>
              </a:rPr>
              <a:t>to coming out in the workplace</a:t>
            </a:r>
            <a:r>
              <a:rPr lang="en-CA" sz="2000" dirty="0">
                <a:solidFill>
                  <a:srgbClr val="9BBB59"/>
                </a:solidFill>
              </a:rPr>
              <a:t/>
            </a:r>
            <a:br>
              <a:rPr lang="en-CA" sz="2000" dirty="0">
                <a:solidFill>
                  <a:srgbClr val="9BBB59"/>
                </a:solidFill>
              </a:rPr>
            </a:br>
            <a:endParaRPr lang="fr-CA" dirty="0"/>
          </a:p>
        </p:txBody>
      </p:sp>
      <p:sp>
        <p:nvSpPr>
          <p:cNvPr id="13" name="Rectangle 12"/>
          <p:cNvSpPr/>
          <p:nvPr>
            <p:custDataLst>
              <p:tags r:id="rId5"/>
            </p:custDataLst>
          </p:nvPr>
        </p:nvSpPr>
        <p:spPr>
          <a:xfrm>
            <a:off x="510159" y="783754"/>
            <a:ext cx="548740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6"/>
            </p:custDataLst>
          </p:nvPr>
        </p:nvSpPr>
        <p:spPr>
          <a:xfrm>
            <a:off x="500203" y="6222504"/>
            <a:ext cx="6232038"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Q33. In your work environment, do you have the impression that revealing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
        <p:nvSpPr>
          <p:cNvPr id="15" name="ZoneTexte 14"/>
          <p:cNvSpPr txBox="1"/>
          <p:nvPr/>
        </p:nvSpPr>
        <p:spPr>
          <a:xfrm>
            <a:off x="6732240" y="6093296"/>
            <a:ext cx="2016224" cy="400110"/>
          </a:xfrm>
          <a:prstGeom prst="rect">
            <a:avLst/>
          </a:prstGeom>
          <a:noFill/>
        </p:spPr>
        <p:txBody>
          <a:bodyPr wrap="square" rtlCol="0">
            <a:spAutoFit/>
          </a:bodyPr>
          <a:lstStyle/>
          <a:p>
            <a:r>
              <a:rPr lang="en-US" sz="1000" b="1" dirty="0" smtClean="0">
                <a:solidFill>
                  <a:srgbClr val="595959"/>
                </a:solidFill>
                <a:latin typeface="Arial Narrow" panose="020B0606020202030204" pitchFamily="34" charset="0"/>
              </a:rPr>
              <a:t>*N.B.: small sample size, results to be interpreted with caution</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425898935"/>
      </p:ext>
    </p:extLst>
  </p:cSld>
  <p:clrMapOvr>
    <a:masterClrMapping/>
  </p:clrMapOvr>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292756308"/>
              </p:ext>
            </p:extLst>
          </p:nvPr>
        </p:nvGraphicFramePr>
        <p:xfrm>
          <a:off x="539552" y="1203191"/>
          <a:ext cx="7848874" cy="4441885"/>
        </p:xfrm>
        <a:graphic>
          <a:graphicData uri="http://schemas.openxmlformats.org/drawingml/2006/table">
            <a:tbl>
              <a:tblPr firstRow="1" bandRow="1">
                <a:tableStyleId>{2D5ABB26-0587-4C30-8999-92F81FD0307C}</a:tableStyleId>
              </a:tblPr>
              <a:tblGrid>
                <a:gridCol w="2760464"/>
                <a:gridCol w="1017682"/>
                <a:gridCol w="1017682"/>
                <a:gridCol w="1017682"/>
                <a:gridCol w="1017682"/>
                <a:gridCol w="1017682"/>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819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Made some people look at you differently (as though you had become a different person in their eyes)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Lead to your commanding more respect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Had a negative impact on your career progression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Lead to your changing companies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Resulted in your having your position in the company changed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Resulted in your being given fewer responsibilities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noProof="0" dirty="0" smtClean="0">
                          <a:solidFill>
                            <a:srgbClr val="595959"/>
                          </a:solidFill>
                          <a:effectLst/>
                          <a:latin typeface="Arial Narrow" panose="020B0606020202030204" pitchFamily="34" charset="0"/>
                        </a:rPr>
                        <a:t>Positive effects (opportunities, closer bonds, LGBT spokesperson)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None of these reactions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en-CA" sz="2000" dirty="0">
                <a:solidFill>
                  <a:srgbClr val="9BBB59"/>
                </a:solidFill>
              </a:rPr>
              <a:t>Reactions </a:t>
            </a:r>
            <a:r>
              <a:rPr lang="en-US" sz="2000" dirty="0" smtClean="0">
                <a:solidFill>
                  <a:srgbClr val="9BBB59"/>
                </a:solidFill>
              </a:rPr>
              <a:t>to coming out in the workplace</a:t>
            </a:r>
            <a:r>
              <a:rPr lang="en-CA" sz="2000" dirty="0">
                <a:solidFill>
                  <a:srgbClr val="9BBB59"/>
                </a:solidFill>
              </a:rPr>
              <a:t/>
            </a:r>
            <a:br>
              <a:rPr lang="en-CA" sz="2000" dirty="0">
                <a:solidFill>
                  <a:srgbClr val="9BBB59"/>
                </a:solidFill>
              </a:rPr>
            </a:br>
            <a:endParaRPr lang="fr-CA" dirty="0"/>
          </a:p>
        </p:txBody>
      </p:sp>
      <p:sp>
        <p:nvSpPr>
          <p:cNvPr id="11" name="Rectangle 10"/>
          <p:cNvSpPr/>
          <p:nvPr>
            <p:custDataLst>
              <p:tags r:id="rId5"/>
            </p:custDataLst>
          </p:nvPr>
        </p:nvSpPr>
        <p:spPr>
          <a:xfrm>
            <a:off x="510159" y="783754"/>
            <a:ext cx="548740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6"/>
            </p:custDataLst>
          </p:nvPr>
        </p:nvSpPr>
        <p:spPr>
          <a:xfrm>
            <a:off x="500202" y="622250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Q33. </a:t>
            </a:r>
            <a:r>
              <a:rPr lang="en-CA" sz="900" dirty="0">
                <a:solidFill>
                  <a:srgbClr val="595959"/>
                </a:solidFill>
                <a:latin typeface="Arial" panose="020B0604020202020204" pitchFamily="34" charset="0"/>
                <a:cs typeface="Arial" panose="020B0604020202020204" pitchFamily="34" charset="0"/>
              </a:rPr>
              <a:t>In your work environment, do you have the impression that revealing your sexual orientation / gender identity: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56517297"/>
      </p:ext>
    </p:extLst>
  </p:cSld>
  <p:clrMapOvr>
    <a:masterClrMapping/>
  </p:clrMapOvr>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112</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3032429803"/>
              </p:ext>
            </p:extLst>
          </p:nvPr>
        </p:nvGraphicFramePr>
        <p:xfrm>
          <a:off x="683568" y="1752582"/>
          <a:ext cx="7981695"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723654"/>
            <a:ext cx="5669384" cy="631545"/>
          </a:xfrm>
        </p:spPr>
        <p:txBody>
          <a:bodyPr/>
          <a:lstStyle/>
          <a:p>
            <a:r>
              <a:rPr lang="en-CA" sz="2000" dirty="0" smtClean="0">
                <a:solidFill>
                  <a:srgbClr val="9BBB59"/>
                </a:solidFill>
              </a:rPr>
              <a:t>Reactions to coming out at school</a:t>
            </a:r>
            <a:br>
              <a:rPr lang="en-CA" sz="2000" dirty="0" smtClean="0">
                <a:solidFill>
                  <a:srgbClr val="9BBB59"/>
                </a:solidFill>
              </a:rPr>
            </a:br>
            <a:endParaRPr lang="en-CA" dirty="0"/>
          </a:p>
        </p:txBody>
      </p:sp>
      <p:sp>
        <p:nvSpPr>
          <p:cNvPr id="13" name="Rectangle 12"/>
          <p:cNvSpPr/>
          <p:nvPr>
            <p:custDataLst>
              <p:tags r:id="rId5"/>
            </p:custDataLst>
          </p:nvPr>
        </p:nvSpPr>
        <p:spPr>
          <a:xfrm>
            <a:off x="510159" y="1160678"/>
            <a:ext cx="588815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r>
              <a:rPr lang="fr-CA" sz="900" dirty="0" smtClean="0">
                <a:solidFill>
                  <a:srgbClr val="9BBB59"/>
                </a:solidFill>
                <a:latin typeface="Arial" panose="020B0604020202020204" pitchFamily="34" charset="0"/>
                <a:cs typeface="Arial" panose="020B0604020202020204" pitchFamily="34" charset="0"/>
              </a:rPr>
              <a:t>(n=981)</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22504"/>
            <a:ext cx="7818207"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Q34. In your school / learning environment, did you feel that revealing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6566250"/>
      </p:ext>
    </p:extLst>
  </p:cSld>
  <p:clrMapOvr>
    <a:masterClrMapping/>
  </p:clrMapOvr>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061832744"/>
              </p:ext>
            </p:extLst>
          </p:nvPr>
        </p:nvGraphicFramePr>
        <p:xfrm>
          <a:off x="539552" y="1203191"/>
          <a:ext cx="7992884" cy="4270330"/>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446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28*</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25*</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4000">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Made some people look at you differently (as though you had become a different person in their eyes)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Led to your feeling isolated from the others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Led to your commanding more respect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Resulted in your being chosen less often for group activities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None of these reactions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en-CA" sz="2000" dirty="0">
                <a:solidFill>
                  <a:srgbClr val="9BBB59"/>
                </a:solidFill>
              </a:rPr>
              <a:t>Reactions to coming out at </a:t>
            </a:r>
            <a:r>
              <a:rPr lang="en-CA" sz="2000" dirty="0" smtClean="0">
                <a:solidFill>
                  <a:srgbClr val="9BBB59"/>
                </a:solidFill>
              </a:rPr>
              <a:t>school</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5519460" cy="230832"/>
          </a:xfrm>
          <a:prstGeom prst="rect">
            <a:avLst/>
          </a:prstGeom>
        </p:spPr>
        <p:txBody>
          <a:bodyPr wrap="none">
            <a:spAutoFit/>
          </a:bodyPr>
          <a:lstStyle/>
          <a:p>
            <a:r>
              <a:rPr lang="en-US" sz="900" dirty="0" smtClean="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 </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6"/>
            </p:custDataLst>
          </p:nvPr>
        </p:nvSpPr>
        <p:spPr>
          <a:xfrm>
            <a:off x="500203" y="6237312"/>
            <a:ext cx="6376054"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Q34. In your school / learning environment, did you feel that revealing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
        <p:nvSpPr>
          <p:cNvPr id="16" name="ZoneTexte 15"/>
          <p:cNvSpPr txBox="1"/>
          <p:nvPr/>
        </p:nvSpPr>
        <p:spPr>
          <a:xfrm>
            <a:off x="6588224" y="6093296"/>
            <a:ext cx="2016224" cy="400110"/>
          </a:xfrm>
          <a:prstGeom prst="rect">
            <a:avLst/>
          </a:prstGeom>
          <a:noFill/>
        </p:spPr>
        <p:txBody>
          <a:bodyPr wrap="square" rtlCol="0">
            <a:spAutoFit/>
          </a:bodyPr>
          <a:lstStyle/>
          <a:p>
            <a:r>
              <a:rPr lang="en-US" sz="1000" b="1" dirty="0" smtClean="0">
                <a:solidFill>
                  <a:srgbClr val="595959"/>
                </a:solidFill>
                <a:latin typeface="Arial Narrow" panose="020B0606020202030204" pitchFamily="34" charset="0"/>
              </a:rPr>
              <a:t>*N.B.: small sample size, results to be interpreted with caution</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3723508553"/>
      </p:ext>
    </p:extLst>
  </p:cSld>
  <p:clrMapOvr>
    <a:masterClrMapping/>
  </p:clrMapOvr>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221980443"/>
              </p:ext>
            </p:extLst>
          </p:nvPr>
        </p:nvGraphicFramePr>
        <p:xfrm>
          <a:off x="611561" y="1098385"/>
          <a:ext cx="8208905" cy="4449851"/>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2388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6581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05461">
                <a:tc vMerge="1">
                  <a:txBody>
                    <a:bodyPr/>
                    <a:lstStyle/>
                    <a:p>
                      <a:endParaRPr lang="fr-CA"/>
                    </a:p>
                  </a:txBody>
                  <a:tcPr/>
                </a:tc>
                <a:tc vMerge="1">
                  <a:txBody>
                    <a:bodyPr/>
                    <a:lstStyle/>
                    <a:p>
                      <a:endParaRPr lang="fr-CA"/>
                    </a:p>
                  </a:txBody>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Homo.</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Pan.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err="1" smtClean="0">
                          <a:solidFill>
                            <a:srgbClr val="595959"/>
                          </a:solidFill>
                          <a:effectLst/>
                          <a:latin typeface="Arial Narrow" panose="020B0606020202030204" pitchFamily="34" charset="0"/>
                        </a:rPr>
                        <a:t>Asex</a:t>
                      </a:r>
                      <a:r>
                        <a:rPr lang="en-CA" sz="1000" b="1" i="0" u="none" strike="noStrike" noProof="0" dirty="0" smtClean="0">
                          <a:solidFill>
                            <a:srgbClr val="595959"/>
                          </a:solidFill>
                          <a:effectLst/>
                          <a:latin typeface="Arial Narrow" panose="020B0606020202030204" pitchFamily="34" charset="0"/>
                        </a:rPr>
                        <a:t>.</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Cisgender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 </a:t>
                      </a:r>
                      <a:r>
                        <a:rPr lang="en-CA" sz="1000" b="1" i="0" u="none" strike="noStrike" noProof="0" dirty="0" err="1" smtClean="0">
                          <a:solidFill>
                            <a:srgbClr val="595959"/>
                          </a:solidFill>
                          <a:effectLst/>
                          <a:latin typeface="Arial Narrow" panose="020B0606020202030204" pitchFamily="34" charset="0"/>
                        </a:rPr>
                        <a:t>genderfluid</a:t>
                      </a:r>
                      <a:r>
                        <a:rPr lang="en-CA" sz="1000" b="1" i="0" u="none" strike="noStrike" noProof="0" dirty="0" smtClean="0">
                          <a:solidFill>
                            <a:srgbClr val="595959"/>
                          </a:solidFill>
                          <a:effectLst/>
                          <a:latin typeface="Arial Narrow" panose="020B0606020202030204" pitchFamily="34" charset="0"/>
                        </a:rPr>
                        <a:t>, </a:t>
                      </a:r>
                      <a:r>
                        <a:rPr lang="en-CA" sz="1000" b="1" i="0" u="none" strike="noStrike" noProof="0" dirty="0" err="1" smtClean="0">
                          <a:solidFill>
                            <a:srgbClr val="595959"/>
                          </a:solidFill>
                          <a:effectLst/>
                          <a:latin typeface="Arial Narrow" panose="020B0606020202030204" pitchFamily="34" charset="0"/>
                        </a:rPr>
                        <a:t>agender</a:t>
                      </a:r>
                      <a:r>
                        <a:rPr lang="en-CA" sz="1000" b="1" i="0" u="none" strike="noStrike" noProof="0" dirty="0" smtClean="0">
                          <a:solidFill>
                            <a:srgbClr val="595959"/>
                          </a:solidFill>
                          <a:effectLst/>
                          <a:latin typeface="Arial Narrow" panose="020B0606020202030204" pitchFamily="34" charset="0"/>
                        </a:rPr>
                        <a:t> or demi-gender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21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981</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404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298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193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746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84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105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4000">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Made some people look at you differently (as though you had become a different person in their eyes)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49</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Led to your feeling isolated from the others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Led to your commanding more respect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Resulted in your being chosen less often for group activities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6</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18</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16</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None of these reactions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48</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35</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16</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65</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1200"/>
            <a:ext cx="5669384" cy="631545"/>
          </a:xfrm>
        </p:spPr>
        <p:txBody>
          <a:bodyPr/>
          <a:lstStyle/>
          <a:p>
            <a:r>
              <a:rPr lang="en-CA" sz="2000" dirty="0">
                <a:solidFill>
                  <a:srgbClr val="9BBB59"/>
                </a:solidFill>
              </a:rPr>
              <a:t>Reactions to coming out at school</a:t>
            </a:r>
            <a:br>
              <a:rPr lang="en-CA" sz="2000" dirty="0">
                <a:solidFill>
                  <a:srgbClr val="9BBB59"/>
                </a:solidFill>
              </a:rPr>
            </a:br>
            <a:endParaRPr lang="fr-CA" dirty="0"/>
          </a:p>
        </p:txBody>
      </p:sp>
      <p:sp>
        <p:nvSpPr>
          <p:cNvPr id="13" name="Rectangle 12"/>
          <p:cNvSpPr/>
          <p:nvPr>
            <p:custDataLst>
              <p:tags r:id="rId5"/>
            </p:custDataLst>
          </p:nvPr>
        </p:nvSpPr>
        <p:spPr>
          <a:xfrm>
            <a:off x="510159" y="783754"/>
            <a:ext cx="5519460" cy="230832"/>
          </a:xfrm>
          <a:prstGeom prst="rect">
            <a:avLst/>
          </a:prstGeom>
        </p:spPr>
        <p:txBody>
          <a:bodyPr wrap="none">
            <a:spAutoFit/>
          </a:bodyPr>
          <a:lstStyle/>
          <a:p>
            <a:r>
              <a:rPr lang="en-US" sz="900" dirty="0" smtClean="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 </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6"/>
            </p:custDataLst>
          </p:nvPr>
        </p:nvSpPr>
        <p:spPr>
          <a:xfrm>
            <a:off x="500202" y="6222504"/>
            <a:ext cx="7818207"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Q34. In your school / learning environment, did you feel that revealing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7077680"/>
      </p:ext>
    </p:extLst>
  </p:cSld>
  <p:clrMapOvr>
    <a:masterClrMapping/>
  </p:clrMapOvr>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089742926"/>
              </p:ext>
            </p:extLst>
          </p:nvPr>
        </p:nvGraphicFramePr>
        <p:xfrm>
          <a:off x="539552" y="1203191"/>
          <a:ext cx="7778859" cy="4261885"/>
        </p:xfrm>
        <a:graphic>
          <a:graphicData uri="http://schemas.openxmlformats.org/drawingml/2006/table">
            <a:tbl>
              <a:tblPr firstRow="1" bandRow="1">
                <a:tableStyleId>{2D5ABB26-0587-4C30-8999-92F81FD0307C}</a:tableStyleId>
              </a:tblPr>
              <a:tblGrid>
                <a:gridCol w="2735839"/>
                <a:gridCol w="1008604"/>
                <a:gridCol w="1008604"/>
                <a:gridCol w="1008604"/>
                <a:gridCol w="1008604"/>
                <a:gridCol w="1008604"/>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4000">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Made some people look at you differently (as though you had become a different person in their eyes)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Led to your feeling isolated from the others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Led to your commanding more respect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Resulted in your being chosen less often for group activities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CA" sz="1100" b="0" i="0" u="none" strike="noStrike" noProof="0" dirty="0" smtClean="0">
                          <a:solidFill>
                            <a:srgbClr val="595959"/>
                          </a:solidFill>
                          <a:effectLst/>
                          <a:latin typeface="Arial Narrow" panose="020B0606020202030204" pitchFamily="34" charset="0"/>
                        </a:rPr>
                        <a:t>None of these reactions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en-CA" sz="2000" dirty="0">
                <a:solidFill>
                  <a:srgbClr val="9BBB59"/>
                </a:solidFill>
              </a:rPr>
              <a:t>Reactions to coming out at school</a:t>
            </a:r>
            <a:br>
              <a:rPr lang="en-CA" sz="2000" dirty="0">
                <a:solidFill>
                  <a:srgbClr val="9BBB59"/>
                </a:solidFill>
              </a:rPr>
            </a:br>
            <a:endParaRPr lang="fr-CA" dirty="0"/>
          </a:p>
        </p:txBody>
      </p:sp>
      <p:sp>
        <p:nvSpPr>
          <p:cNvPr id="11" name="Rectangle 10"/>
          <p:cNvSpPr/>
          <p:nvPr>
            <p:custDataLst>
              <p:tags r:id="rId5"/>
            </p:custDataLst>
          </p:nvPr>
        </p:nvSpPr>
        <p:spPr>
          <a:xfrm>
            <a:off x="510159" y="783754"/>
            <a:ext cx="5519460" cy="230832"/>
          </a:xfrm>
          <a:prstGeom prst="rect">
            <a:avLst/>
          </a:prstGeom>
        </p:spPr>
        <p:txBody>
          <a:bodyPr wrap="none">
            <a:spAutoFit/>
          </a:bodyPr>
          <a:lstStyle/>
          <a:p>
            <a:r>
              <a:rPr lang="en-US" sz="900" dirty="0" smtClean="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 </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6"/>
            </p:custDataLst>
          </p:nvPr>
        </p:nvSpPr>
        <p:spPr>
          <a:xfrm>
            <a:off x="500202" y="6222504"/>
            <a:ext cx="7818207"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Q34. In your school / learning environment, did you feel that revealing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56345488"/>
      </p:ext>
    </p:extLst>
  </p:cSld>
  <p:clrMapOvr>
    <a:masterClrMapping/>
  </p:clrMapOvr>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smtClean="0">
                <a:solidFill>
                  <a:srgbClr val="9BBB59"/>
                </a:solidFill>
              </a:rPr>
              <a:t>A parallel reading of the reasons for hesitating and recipient reactions: family</a:t>
            </a:r>
            <a:endParaRPr lang="en-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743015061"/>
              </p:ext>
            </p:extLst>
          </p:nvPr>
        </p:nvGraphicFramePr>
        <p:xfrm>
          <a:off x="539552" y="1268760"/>
          <a:ext cx="7848000" cy="4486301"/>
        </p:xfrm>
        <a:graphic>
          <a:graphicData uri="http://schemas.openxmlformats.org/drawingml/2006/table">
            <a:tbl>
              <a:tblPr firstRow="1" bandRow="1">
                <a:tableStyleId>{2D5ABB26-0587-4C30-8999-92F81FD0307C}</a:tableStyleId>
              </a:tblPr>
              <a:tblGrid>
                <a:gridCol w="2376000"/>
                <a:gridCol w="1548000"/>
                <a:gridCol w="1548000"/>
                <a:gridCol w="2376000"/>
              </a:tblGrid>
              <a:tr h="665076">
                <a:tc gridSpan="2">
                  <a:txBody>
                    <a:bodyPr/>
                    <a:lstStyle/>
                    <a:p>
                      <a:pPr marL="0" marR="0" lvl="0" indent="0" algn="ctr" defTabSz="914400" rtl="0" eaLnBrk="1" fontAlgn="b" latinLnBrk="0" hangingPunct="1">
                        <a:lnSpc>
                          <a:spcPct val="95000"/>
                        </a:lnSpc>
                        <a:spcBef>
                          <a:spcPct val="0"/>
                        </a:spcBef>
                        <a:spcAft>
                          <a:spcPct val="0"/>
                        </a:spcAft>
                        <a:buClrTx/>
                        <a:buSzPct val="85000"/>
                        <a:buFontTx/>
                        <a:buNone/>
                        <a:tabLst/>
                        <a:defRPr/>
                      </a:pP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REASONS</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FOR HESITATING TO REVEAL ONE’S SEXUAL </a:t>
                      </a: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ORIENTATION / GENDER</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IDENTITY </a:t>
                      </a: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 THE FAMILY</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ctr" defTabSz="914400" rtl="0" eaLnBrk="1" fontAlgn="b" latinLnBrk="0" hangingPunct="1"/>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FAMILY REACTIONS TO COMING OUT AND EFFECTS</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OF COMING OUT </a:t>
                      </a:r>
                      <a:b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b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ON THE RELATIONSHIP </a:t>
                      </a: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WITH THE FAMILY</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7323">
                <a:tc gridSpan="2">
                  <a:txBody>
                    <a:bodyPr/>
                    <a:lstStyle/>
                    <a:p>
                      <a:pPr algn="ctr" fontAlgn="ctr"/>
                      <a:r>
                        <a:rPr lang="en-CA" sz="900" b="0" i="0" u="none" strike="noStrike" noProof="0" dirty="0" smtClean="0">
                          <a:solidFill>
                            <a:srgbClr val="595959"/>
                          </a:solidFill>
                          <a:effectLst/>
                          <a:latin typeface="Arial Narrow" panose="020B0606020202030204" pitchFamily="34" charset="0"/>
                        </a:rPr>
                        <a:t>Base:</a:t>
                      </a:r>
                      <a:r>
                        <a:rPr lang="en-CA" sz="900" b="0" i="0" u="none" strike="noStrike" baseline="0" noProof="0" dirty="0" smtClean="0">
                          <a:solidFill>
                            <a:srgbClr val="595959"/>
                          </a:solidFill>
                          <a:effectLst/>
                          <a:latin typeface="Arial Narrow" panose="020B0606020202030204" pitchFamily="34" charset="0"/>
                        </a:rPr>
                        <a:t> Hesitated before telling the family (n=</a:t>
                      </a:r>
                      <a:r>
                        <a:rPr lang="en-CA" sz="900" b="0" i="0" u="none" strike="noStrike" noProof="0" dirty="0" smtClean="0">
                          <a:solidFill>
                            <a:srgbClr val="595959"/>
                          </a:solidFill>
                          <a:effectLst/>
                          <a:latin typeface="Arial Narrow" panose="020B0606020202030204" pitchFamily="34" charset="0"/>
                        </a:rPr>
                        <a:t>1587)</a:t>
                      </a:r>
                      <a:endParaRPr lang="en-CA" sz="900" b="0" i="0" u="none" strike="noStrike" noProof="0" dirty="0">
                        <a:solidFill>
                          <a:srgbClr val="595959"/>
                        </a:solidFill>
                        <a:effectLst/>
                        <a:latin typeface="Arial Narrow" panose="020B060602020203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algn="ctr" defTabSz="914400" rtl="0" eaLnBrk="1" fontAlgn="ctr" latinLnBrk="0" hangingPunct="1"/>
                      <a:r>
                        <a:rPr lang="en-CA" sz="900" b="0" i="0" u="none" strike="noStrike" kern="1200" baseline="0" noProof="0" dirty="0" smtClean="0">
                          <a:solidFill>
                            <a:srgbClr val="595959"/>
                          </a:solidFill>
                          <a:effectLst/>
                          <a:latin typeface="Arial Narrow" panose="020B0606020202030204" pitchFamily="34" charset="0"/>
                          <a:ea typeface="+mn-ea"/>
                          <a:cs typeface="+mn-cs"/>
                        </a:rPr>
                        <a:t>Base: Have already started revealing sexual orientation to the family (n=1495)</a:t>
                      </a:r>
                      <a:endParaRPr lang="en-CA" sz="900" b="0" i="0" u="none" strike="noStrike" kern="1200" baseline="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73045">
                <a:tc>
                  <a:txBody>
                    <a:bodyPr/>
                    <a:lstStyle/>
                    <a:p>
                      <a:pPr algn="ctr" fontAlgn="ctr"/>
                      <a:r>
                        <a:rPr lang="en-CA" sz="1100" b="0" i="0" u="none" strike="noStrike" kern="1200" noProof="0" dirty="0" smtClean="0">
                          <a:solidFill>
                            <a:srgbClr val="595959"/>
                          </a:solidFill>
                          <a:effectLst/>
                          <a:latin typeface="Arial Narrow" panose="020B0606020202030204" pitchFamily="34" charset="0"/>
                          <a:ea typeface="+mn-ea"/>
                          <a:cs typeface="+mn-cs"/>
                        </a:rPr>
                        <a:t>Fear of being rejected</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en-CA" sz="1100" b="1" i="0" u="none" strike="noStrike" kern="1200" noProof="0" dirty="0" smtClean="0">
                          <a:solidFill>
                            <a:srgbClr val="FF0000"/>
                          </a:solidFill>
                          <a:effectLst/>
                          <a:latin typeface="Arial Narrow" panose="020B0606020202030204" pitchFamily="34" charset="0"/>
                          <a:ea typeface="+mn-ea"/>
                          <a:cs typeface="+mn-cs"/>
                        </a:rPr>
                        <a:t>23</a:t>
                      </a:r>
                      <a:endParaRPr lang="en-CA" sz="1100" b="1" i="0" u="none" strike="noStrike" kern="1200" noProof="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Feeling of greater distance OR feeling that it’s created a rift, feeling of rejection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554416">
                <a:tc>
                  <a:txBody>
                    <a:bodyPr/>
                    <a:lstStyle/>
                    <a:p>
                      <a:pPr algn="ctr" fontAlgn="ctr"/>
                      <a:r>
                        <a:rPr lang="en-CA" sz="1100" b="0" i="0" u="none" strike="noStrike" kern="1200" noProof="0" dirty="0" smtClean="0">
                          <a:solidFill>
                            <a:srgbClr val="595959"/>
                          </a:solidFill>
                          <a:effectLst/>
                          <a:latin typeface="Arial Narrow" panose="020B0606020202030204" pitchFamily="34" charset="0"/>
                          <a:ea typeface="+mn-ea"/>
                          <a:cs typeface="+mn-cs"/>
                        </a:rPr>
                        <a:t>Fear that they would look at me differently (as though I had become a different person in their eyes)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47</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en-CA" sz="1100" b="1" i="0" u="none" strike="noStrike" kern="1200" noProof="0" dirty="0" smtClean="0">
                          <a:solidFill>
                            <a:srgbClr val="FF0000"/>
                          </a:solidFill>
                          <a:effectLst/>
                          <a:latin typeface="Arial Narrow" panose="020B0606020202030204" pitchFamily="34" charset="0"/>
                          <a:ea typeface="+mn-ea"/>
                          <a:cs typeface="+mn-cs"/>
                        </a:rPr>
                        <a:t>19</a:t>
                      </a:r>
                      <a:endParaRPr lang="en-CA" sz="1100" b="1" i="0" u="none" strike="noStrike" kern="1200" noProof="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Impression that they look at me differently (as though I had become a different person in their eyes)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73045">
                <a:tc>
                  <a:txBody>
                    <a:bodyPr/>
                    <a:lstStyle/>
                    <a:p>
                      <a:pPr algn="ctr" fontAlgn="ctr"/>
                      <a:r>
                        <a:rPr lang="en-CA" sz="1100" b="0" i="0" u="none" strike="noStrike" kern="1200" noProof="0" dirty="0" smtClean="0">
                          <a:solidFill>
                            <a:srgbClr val="595959"/>
                          </a:solidFill>
                          <a:effectLst/>
                          <a:latin typeface="Arial Narrow" panose="020B0606020202030204" pitchFamily="34" charset="0"/>
                          <a:ea typeface="+mn-ea"/>
                          <a:cs typeface="+mn-cs"/>
                        </a:rPr>
                        <a:t>Fear that they would not understand me</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32</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Feeling of incomprehension OR Did not believe you / ignored the information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73045">
                <a:tc>
                  <a:txBody>
                    <a:bodyPr/>
                    <a:lstStyle/>
                    <a:p>
                      <a:pPr algn="ctr" fontAlgn="ctr"/>
                      <a:r>
                        <a:rPr lang="en-CA" sz="1100" b="0" i="0" u="none" strike="noStrike" kern="1200" noProof="0" dirty="0" smtClean="0">
                          <a:solidFill>
                            <a:srgbClr val="595959"/>
                          </a:solidFill>
                          <a:effectLst/>
                          <a:latin typeface="Arial Narrow" panose="020B0606020202030204" pitchFamily="34" charset="0"/>
                          <a:ea typeface="+mn-ea"/>
                          <a:cs typeface="+mn-cs"/>
                        </a:rPr>
                        <a:t>Fear of disappointing them</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27</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23</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Gave you the impression you had disappointed them</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438386">
                <a:tc>
                  <a:txBody>
                    <a:bodyPr/>
                    <a:lstStyle/>
                    <a:p>
                      <a:pPr algn="ctr" fontAlgn="ctr"/>
                      <a:r>
                        <a:rPr lang="en-CA" sz="1100" b="0" i="0" u="none" strike="noStrike" kern="1200" noProof="0" dirty="0" smtClean="0">
                          <a:solidFill>
                            <a:srgbClr val="595959"/>
                          </a:solidFill>
                          <a:effectLst/>
                          <a:latin typeface="Arial Narrow" panose="020B0606020202030204" pitchFamily="34" charset="0"/>
                          <a:ea typeface="+mn-ea"/>
                          <a:cs typeface="+mn-cs"/>
                        </a:rPr>
                        <a:t>Fear that they would want to change me</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1" i="0" u="none" strike="noStrike" kern="1200" noProof="0" dirty="0" smtClean="0">
                          <a:solidFill>
                            <a:srgbClr val="FF0000"/>
                          </a:solidFill>
                          <a:effectLst/>
                          <a:latin typeface="Arial Narrow" panose="020B0606020202030204" pitchFamily="34" charset="0"/>
                          <a:ea typeface="+mn-ea"/>
                          <a:cs typeface="+mn-cs"/>
                        </a:rPr>
                        <a:t>16</a:t>
                      </a:r>
                      <a:endParaRPr lang="en-CA" sz="1100" b="1" i="0" u="none" strike="noStrike" kern="1200" noProof="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CA" sz="1100" b="1" i="0" u="none" strike="noStrike" kern="1200" noProof="0" dirty="0" smtClean="0">
                          <a:solidFill>
                            <a:srgbClr val="00B0F0"/>
                          </a:solidFill>
                          <a:effectLst/>
                          <a:latin typeface="Arial Narrow" panose="020B0606020202030204" pitchFamily="34" charset="0"/>
                          <a:ea typeface="+mn-ea"/>
                          <a:cs typeface="+mn-cs"/>
                        </a:rPr>
                        <a:t>30</a:t>
                      </a: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CA" sz="1100" b="0" i="0" u="none" strike="noStrike" kern="1200" noProof="0" dirty="0" smtClean="0">
                          <a:solidFill>
                            <a:srgbClr val="595959"/>
                          </a:solidFill>
                          <a:effectLst/>
                          <a:latin typeface="Arial Narrow" panose="020B0606020202030204" pitchFamily="34" charset="0"/>
                          <a:ea typeface="+mn-ea"/>
                          <a:cs typeface="+mn-cs"/>
                        </a:rPr>
                        <a:t>Tried to convince you that it was a phase that would pass</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281365">
                <a:tc>
                  <a:txBody>
                    <a:bodyPr/>
                    <a:lstStyle/>
                    <a:p>
                      <a:pPr algn="ctr" fontAlgn="ctr"/>
                      <a:r>
                        <a:rPr lang="en-CA" sz="1100" b="0" i="0" u="none" strike="noStrike" kern="1200" noProof="0" dirty="0" smtClean="0">
                          <a:solidFill>
                            <a:srgbClr val="595959"/>
                          </a:solidFill>
                          <a:effectLst/>
                          <a:latin typeface="Arial Narrow" panose="020B0606020202030204" pitchFamily="34" charset="0"/>
                          <a:ea typeface="+mn-ea"/>
                          <a:cs typeface="+mn-cs"/>
                        </a:rPr>
                        <a:t>Fear that they would not like me as much</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11</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Impression that they don't like me as much</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410280">
                <a:tc>
                  <a:txBody>
                    <a:bodyPr/>
                    <a:lstStyle/>
                    <a:p>
                      <a:pPr algn="ctr" fontAlgn="ctr"/>
                      <a:r>
                        <a:rPr lang="en-CA" sz="1100" b="0" i="0" u="none" strike="noStrike" kern="1200" noProof="0" dirty="0" smtClean="0">
                          <a:solidFill>
                            <a:srgbClr val="595959"/>
                          </a:solidFill>
                          <a:effectLst/>
                          <a:latin typeface="Arial Narrow" panose="020B0606020202030204" pitchFamily="34" charset="0"/>
                          <a:ea typeface="+mn-ea"/>
                          <a:cs typeface="+mn-cs"/>
                        </a:rPr>
                        <a:t>Fear of hurting them</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1" i="0" u="none" strike="noStrike" kern="1200" noProof="0" dirty="0" smtClean="0">
                          <a:solidFill>
                            <a:srgbClr val="FF0000"/>
                          </a:solidFill>
                          <a:effectLst/>
                          <a:latin typeface="Arial Narrow" panose="020B0606020202030204" pitchFamily="34" charset="0"/>
                          <a:ea typeface="+mn-ea"/>
                          <a:cs typeface="+mn-cs"/>
                        </a:rPr>
                        <a:t>14</a:t>
                      </a:r>
                      <a:endParaRPr lang="en-CA" sz="1100" b="1" i="0" u="none" strike="noStrike" kern="1200" noProof="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21</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Gave you the impression that you were causing them pain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97275">
                <a:tc>
                  <a:txBody>
                    <a:bodyPr/>
                    <a:lstStyle/>
                    <a:p>
                      <a:pPr algn="ctr" fontAlgn="ctr"/>
                      <a:r>
                        <a:rPr lang="en-CA" sz="1100" b="0" i="0" u="none" strike="noStrike" kern="1200" noProof="0" dirty="0" smtClean="0">
                          <a:solidFill>
                            <a:srgbClr val="595959"/>
                          </a:solidFill>
                          <a:effectLst/>
                          <a:latin typeface="Arial Narrow" panose="020B0606020202030204" pitchFamily="34" charset="0"/>
                          <a:ea typeface="+mn-ea"/>
                          <a:cs typeface="+mn-cs"/>
                        </a:rPr>
                        <a:t>Fear that they would be afraid for me (for my happiness, quality of life)</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1" i="0" u="none" strike="noStrike" kern="1200" noProof="0" dirty="0" smtClean="0">
                          <a:solidFill>
                            <a:srgbClr val="FF0000"/>
                          </a:solidFill>
                          <a:effectLst/>
                          <a:latin typeface="Arial Narrow" panose="020B0606020202030204" pitchFamily="34" charset="0"/>
                          <a:ea typeface="+mn-ea"/>
                          <a:cs typeface="+mn-cs"/>
                        </a:rPr>
                        <a:t>12</a:t>
                      </a:r>
                      <a:endParaRPr lang="en-CA" sz="1100" b="1" i="0" u="none" strike="noStrike" kern="1200" noProof="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42</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Seemed worried for you and your future</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73045">
                <a:tc>
                  <a:txBody>
                    <a:bodyPr/>
                    <a:lstStyle/>
                    <a:p>
                      <a:pPr algn="ctr" fontAlgn="ctr"/>
                      <a:r>
                        <a:rPr lang="en-CA" sz="1100" b="0" i="0" u="none" strike="noStrike" kern="1200" noProof="0" dirty="0" smtClean="0">
                          <a:solidFill>
                            <a:srgbClr val="595959"/>
                          </a:solidFill>
                          <a:effectLst/>
                          <a:latin typeface="Arial Narrow" panose="020B0606020202030204" pitchFamily="34" charset="0"/>
                          <a:ea typeface="+mn-ea"/>
                          <a:cs typeface="+mn-cs"/>
                        </a:rPr>
                        <a:t>Fear that they would make fun of me</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10</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en-CA" sz="1100" b="1" i="0" u="none" strike="noStrike" kern="1200" noProof="0" dirty="0" smtClean="0">
                          <a:solidFill>
                            <a:srgbClr val="FF0000"/>
                          </a:solidFill>
                          <a:effectLst/>
                          <a:latin typeface="Arial Narrow" panose="020B0606020202030204" pitchFamily="34" charset="0"/>
                          <a:ea typeface="+mn-ea"/>
                          <a:cs typeface="+mn-cs"/>
                        </a:rPr>
                        <a:t>2</a:t>
                      </a:r>
                      <a:endParaRPr lang="en-CA" sz="1100" b="1" i="0" u="none" strike="noStrike" kern="1200" noProof="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Some family members: shame / slurs / violence / shock / rift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10" name="ZoneTexte 9"/>
          <p:cNvSpPr txBox="1"/>
          <p:nvPr>
            <p:custDataLst>
              <p:tags r:id="rId5"/>
            </p:custDataLst>
          </p:nvPr>
        </p:nvSpPr>
        <p:spPr>
          <a:xfrm>
            <a:off x="500202" y="5812522"/>
            <a:ext cx="8104246" cy="646331"/>
          </a:xfrm>
          <a:prstGeom prst="rect">
            <a:avLst/>
          </a:prstGeom>
        </p:spPr>
        <p:txBody>
          <a:bodyPr wrap="square">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CA" dirty="0"/>
              <a:t>Why did or do you hesitate at the idea of revealing your sexual orientation / gender identity </a:t>
            </a:r>
            <a:r>
              <a:rPr lang="en-CA" dirty="0" smtClean="0"/>
              <a:t>to…</a:t>
            </a:r>
            <a:endParaRPr lang="fr-CA" dirty="0" smtClean="0"/>
          </a:p>
          <a:p>
            <a:r>
              <a:rPr lang="fr-CA" dirty="0"/>
              <a:t>Q30. </a:t>
            </a:r>
            <a:r>
              <a:rPr lang="en-CA" dirty="0"/>
              <a:t>Did any members of your close family have any of the following reactions? </a:t>
            </a:r>
            <a:endParaRPr lang="en-CA" dirty="0" smtClean="0"/>
          </a:p>
          <a:p>
            <a:r>
              <a:rPr lang="fr-CA" dirty="0" smtClean="0"/>
              <a:t>Q29</a:t>
            </a:r>
            <a:r>
              <a:rPr lang="fr-CA" dirty="0"/>
              <a:t>. </a:t>
            </a:r>
            <a:r>
              <a:rPr lang="en-CA" dirty="0"/>
              <a:t>Do you feel that having revealed your sexual orientation / gender identity to your family has had any of the following effects on the relationship you have with </a:t>
            </a:r>
            <a:r>
              <a:rPr lang="en-CA" dirty="0" smtClean="0"/>
              <a:t>them</a:t>
            </a:r>
            <a:r>
              <a:rPr lang="en-CA" dirty="0"/>
              <a:t>?</a:t>
            </a:r>
            <a:endParaRPr lang="fr-CA" dirty="0"/>
          </a:p>
        </p:txBody>
      </p:sp>
    </p:spTree>
    <p:extLst>
      <p:ext uri="{BB962C8B-B14F-4D97-AF65-F5344CB8AC3E}">
        <p14:creationId xmlns:p14="http://schemas.microsoft.com/office/powerpoint/2010/main" val="4017040367"/>
      </p:ext>
    </p:extLst>
  </p:cSld>
  <p:clrMapOvr>
    <a:masterClrMapping/>
  </p:clrMapOvr>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a:solidFill>
                  <a:srgbClr val="9BBB59"/>
                </a:solidFill>
              </a:rPr>
              <a:t>A parallel reading of the reasons for hesitating and recipient </a:t>
            </a:r>
            <a:r>
              <a:rPr lang="en-CA" sz="2000" dirty="0" smtClean="0">
                <a:solidFill>
                  <a:srgbClr val="9BBB59"/>
                </a:solidFill>
              </a:rPr>
              <a:t>reactions</a:t>
            </a:r>
            <a:r>
              <a:rPr lang="fr-CA" sz="2000" dirty="0" smtClean="0">
                <a:solidFill>
                  <a:srgbClr val="9BBB59"/>
                </a:solidFill>
              </a:rPr>
              <a:t>: </a:t>
            </a:r>
            <a:r>
              <a:rPr lang="fr-CA" sz="2000" dirty="0" err="1" smtClean="0">
                <a:solidFill>
                  <a:srgbClr val="9BBB59"/>
                </a:solidFill>
              </a:rPr>
              <a:t>friends</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190897018"/>
              </p:ext>
            </p:extLst>
          </p:nvPr>
        </p:nvGraphicFramePr>
        <p:xfrm>
          <a:off x="539552" y="1268760"/>
          <a:ext cx="7848000" cy="3563668"/>
        </p:xfrm>
        <a:graphic>
          <a:graphicData uri="http://schemas.openxmlformats.org/drawingml/2006/table">
            <a:tbl>
              <a:tblPr firstRow="1" bandRow="1">
                <a:tableStyleId>{2D5ABB26-0587-4C30-8999-92F81FD0307C}</a:tableStyleId>
              </a:tblPr>
              <a:tblGrid>
                <a:gridCol w="2376000"/>
                <a:gridCol w="1548000"/>
                <a:gridCol w="1548000"/>
                <a:gridCol w="2376000"/>
              </a:tblGrid>
              <a:tr h="614728">
                <a:tc gridSpan="2">
                  <a:txBody>
                    <a:bodyPr/>
                    <a:lstStyle/>
                    <a:p>
                      <a:pPr marL="0" marR="0" lvl="0" indent="0" algn="ctr" defTabSz="914400" rtl="0" eaLnBrk="1" fontAlgn="b" latinLnBrk="0" hangingPunct="1">
                        <a:lnSpc>
                          <a:spcPct val="95000"/>
                        </a:lnSpc>
                        <a:spcBef>
                          <a:spcPct val="0"/>
                        </a:spcBef>
                        <a:spcAft>
                          <a:spcPct val="0"/>
                        </a:spcAft>
                        <a:buClrTx/>
                        <a:buSzPct val="85000"/>
                        <a:buFontTx/>
                        <a:buNone/>
                        <a:tabLst/>
                        <a:defRPr/>
                      </a:pP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REASONS</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FOR HESITATING TO REVEAL ONE’S SEXUAL </a:t>
                      </a: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ORIENTATION / GENDER</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IDENTITY </a:t>
                      </a: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 FRIENDS</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ctr" defTabSz="914400" rtl="0" eaLnBrk="1" fontAlgn="b" latinLnBrk="0" hangingPunct="1"/>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FRIENDS’ REACTIONS TO COMING OUT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9840">
                <a:tc gridSpan="2">
                  <a:txBody>
                    <a:bodyPr/>
                    <a:lstStyle/>
                    <a:p>
                      <a:pPr algn="ctr" fontAlgn="ctr"/>
                      <a:r>
                        <a:rPr lang="fr-CA" sz="900" b="0" i="0" u="none" strike="noStrike" dirty="0" smtClean="0">
                          <a:solidFill>
                            <a:srgbClr val="595959"/>
                          </a:solidFill>
                          <a:effectLst/>
                          <a:latin typeface="Arial Narrow" panose="020B0606020202030204" pitchFamily="34" charset="0"/>
                        </a:rPr>
                        <a:t>Base:</a:t>
                      </a:r>
                      <a:r>
                        <a:rPr lang="fr-CA" sz="900" b="0" i="0" u="none" strike="noStrike" baseline="0" dirty="0" smtClean="0">
                          <a:solidFill>
                            <a:srgbClr val="595959"/>
                          </a:solidFill>
                          <a:effectLst/>
                          <a:latin typeface="Arial Narrow" panose="020B0606020202030204" pitchFamily="34" charset="0"/>
                        </a:rPr>
                        <a:t> </a:t>
                      </a:r>
                      <a:r>
                        <a:rPr lang="en-CA" sz="900" b="0" i="0" u="none" strike="noStrike" baseline="0" noProof="0" dirty="0" smtClean="0">
                          <a:solidFill>
                            <a:srgbClr val="595959"/>
                          </a:solidFill>
                          <a:effectLst/>
                          <a:latin typeface="Arial Narrow" panose="020B0606020202030204" pitchFamily="34" charset="0"/>
                        </a:rPr>
                        <a:t>Hesitated before telling friends </a:t>
                      </a:r>
                      <a:r>
                        <a:rPr lang="fr-CA" sz="900" b="0" i="0" u="none" strike="noStrike" baseline="0" dirty="0" smtClean="0">
                          <a:solidFill>
                            <a:srgbClr val="595959"/>
                          </a:solidFill>
                          <a:effectLst/>
                          <a:latin typeface="Arial Narrow" panose="020B0606020202030204" pitchFamily="34" charset="0"/>
                        </a:rPr>
                        <a:t>(n=</a:t>
                      </a:r>
                      <a:r>
                        <a:rPr lang="fr-CA" sz="900" b="0" i="0" u="none" strike="noStrike" dirty="0" smtClean="0">
                          <a:solidFill>
                            <a:srgbClr val="595959"/>
                          </a:solidFill>
                          <a:effectLst/>
                          <a:latin typeface="Arial Narrow" panose="020B0606020202030204" pitchFamily="34" charset="0"/>
                        </a:rPr>
                        <a:t>1137)</a:t>
                      </a:r>
                      <a:endParaRPr lang="fr-CA" sz="900" b="0" i="0" u="none" strike="noStrike" dirty="0">
                        <a:solidFill>
                          <a:srgbClr val="595959"/>
                        </a:solidFill>
                        <a:effectLst/>
                        <a:latin typeface="Arial Narrow" panose="020B060602020203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algn="ctr" defTabSz="914400" rtl="0" eaLnBrk="1" fontAlgn="ctr" latinLnBrk="0" hangingPunct="1"/>
                      <a:r>
                        <a:rPr lang="fr-CA" sz="900" b="0" i="0" u="none" strike="noStrike" kern="1200" baseline="0" dirty="0" smtClean="0">
                          <a:solidFill>
                            <a:srgbClr val="595959"/>
                          </a:solidFill>
                          <a:effectLst/>
                          <a:latin typeface="Arial Narrow" panose="020B0606020202030204" pitchFamily="34" charset="0"/>
                          <a:ea typeface="+mn-ea"/>
                          <a:cs typeface="+mn-cs"/>
                        </a:rPr>
                        <a:t>Base: </a:t>
                      </a:r>
                      <a:r>
                        <a:rPr lang="en-CA" sz="900" b="0" i="0" u="none" strike="noStrike" kern="1200" baseline="0" noProof="0" dirty="0" smtClean="0">
                          <a:solidFill>
                            <a:srgbClr val="595959"/>
                          </a:solidFill>
                          <a:effectLst/>
                          <a:latin typeface="Arial Narrow" panose="020B0606020202030204" pitchFamily="34" charset="0"/>
                          <a:ea typeface="+mn-ea"/>
                          <a:cs typeface="+mn-cs"/>
                        </a:rPr>
                        <a:t>Have already started revealing sexual orientation to friends </a:t>
                      </a:r>
                      <a:r>
                        <a:rPr lang="fr-CA" sz="900" b="0" i="0" u="none" strike="noStrike" kern="1200" baseline="0" dirty="0" smtClean="0">
                          <a:solidFill>
                            <a:srgbClr val="595959"/>
                          </a:solidFill>
                          <a:effectLst/>
                          <a:latin typeface="Arial Narrow" panose="020B0606020202030204" pitchFamily="34" charset="0"/>
                          <a:ea typeface="+mn-ea"/>
                          <a:cs typeface="+mn-cs"/>
                        </a:rPr>
                        <a:t>(n=1613)</a:t>
                      </a:r>
                      <a:endParaRPr lang="fr-CA" sz="900" b="0" i="0" u="none" strike="noStrike" kern="1200" baseline="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680085">
                <a:tc>
                  <a:txBody>
                    <a:bodyPr/>
                    <a:lstStyle/>
                    <a:p>
                      <a:pPr marL="0" algn="ctr"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Fear that they would pull away from me </a:t>
                      </a:r>
                      <a:r>
                        <a:rPr lang="fr-CA" sz="1100" b="0" i="0" u="none" strike="noStrike" kern="1200" dirty="0" smtClean="0">
                          <a:solidFill>
                            <a:srgbClr val="595959"/>
                          </a:solidFill>
                          <a:effectLst/>
                          <a:latin typeface="Arial Narrow" panose="020B0606020202030204" pitchFamily="34" charset="0"/>
                          <a:ea typeface="+mn-ea"/>
                          <a:cs typeface="+mn-cs"/>
                        </a:rPr>
                        <a:t>OR </a:t>
                      </a:r>
                      <a:r>
                        <a:rPr lang="fr-CA" sz="1100" b="0" i="0" u="none" strike="noStrike" kern="1200" dirty="0" err="1" smtClean="0">
                          <a:solidFill>
                            <a:srgbClr val="595959"/>
                          </a:solidFill>
                          <a:effectLst/>
                          <a:latin typeface="Arial Narrow" panose="020B0606020202030204" pitchFamily="34" charset="0"/>
                          <a:ea typeface="+mn-ea"/>
                          <a:cs typeface="+mn-cs"/>
                        </a:rPr>
                        <a:t>fear</a:t>
                      </a:r>
                      <a:r>
                        <a:rPr lang="fr-CA" sz="1100" b="0" i="0" u="none" strike="noStrike" kern="1200" dirty="0" smtClean="0">
                          <a:solidFill>
                            <a:srgbClr val="595959"/>
                          </a:solidFill>
                          <a:effectLst/>
                          <a:latin typeface="Arial Narrow" panose="020B0606020202030204" pitchFamily="34" charset="0"/>
                          <a:ea typeface="+mn-ea"/>
                          <a:cs typeface="+mn-cs"/>
                        </a:rPr>
                        <a:t> of </a:t>
                      </a:r>
                      <a:r>
                        <a:rPr lang="fr-CA" sz="1100" b="0" i="0" u="none" strike="noStrike" kern="1200" dirty="0" err="1" smtClean="0">
                          <a:solidFill>
                            <a:srgbClr val="595959"/>
                          </a:solidFill>
                          <a:effectLst/>
                          <a:latin typeface="Arial Narrow" panose="020B0606020202030204" pitchFamily="34" charset="0"/>
                          <a:ea typeface="+mn-ea"/>
                          <a:cs typeface="+mn-cs"/>
                        </a:rPr>
                        <a:t>being</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rejected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80</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44</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Some friends: pulled away / shock / rift / afraid I'd hit on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marL="0" algn="ctr"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Fear that they would look at me differently (as though I had become a different person in their eyes)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52</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28</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Gave you the impression that they were looking at you differently (as though you had become a different person in their eyes)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marL="0" algn="ctr"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Fear that they would not understand me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33</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32</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err="1" smtClean="0">
                          <a:solidFill>
                            <a:srgbClr val="595959"/>
                          </a:solidFill>
                          <a:effectLst/>
                          <a:latin typeface="Arial Narrow" panose="020B0606020202030204" pitchFamily="34" charset="0"/>
                          <a:ea typeface="+mn-ea"/>
                          <a:cs typeface="+mn-cs"/>
                        </a:rPr>
                        <a:t>Seemed</a:t>
                      </a:r>
                      <a:r>
                        <a:rPr lang="fr-CA" sz="1100" b="0" i="0" u="none" strike="noStrike" kern="1200" dirty="0" smtClean="0">
                          <a:solidFill>
                            <a:srgbClr val="595959"/>
                          </a:solidFill>
                          <a:effectLst/>
                          <a:latin typeface="Arial Narrow" panose="020B0606020202030204" pitchFamily="34" charset="0"/>
                          <a:ea typeface="+mn-ea"/>
                          <a:cs typeface="+mn-cs"/>
                        </a:rPr>
                        <a:t> not to </a:t>
                      </a:r>
                      <a:r>
                        <a:rPr lang="fr-CA" sz="1100" b="0" i="0" u="none" strike="noStrike" kern="1200" dirty="0" err="1" smtClean="0">
                          <a:solidFill>
                            <a:srgbClr val="595959"/>
                          </a:solidFill>
                          <a:effectLst/>
                          <a:latin typeface="Arial Narrow" panose="020B0606020202030204" pitchFamily="34" charset="0"/>
                          <a:ea typeface="+mn-ea"/>
                          <a:cs typeface="+mn-cs"/>
                        </a:rPr>
                        <a:t>understand</a:t>
                      </a:r>
                      <a:r>
                        <a:rPr lang="fr-CA" sz="1100" b="0" i="0" u="none" strike="noStrike" kern="1200" dirty="0" smtClean="0">
                          <a:solidFill>
                            <a:srgbClr val="595959"/>
                          </a:solidFill>
                          <a:effectLst/>
                          <a:latin typeface="Arial Narrow" panose="020B0606020202030204" pitchFamily="34" charset="0"/>
                          <a:ea typeface="+mn-ea"/>
                          <a:cs typeface="+mn-cs"/>
                        </a:rPr>
                        <a:t> OR </a:t>
                      </a:r>
                      <a:r>
                        <a:rPr lang="en-CA" sz="1100" b="0" i="0" u="none" strike="noStrike" kern="1200" dirty="0" smtClean="0">
                          <a:solidFill>
                            <a:srgbClr val="595959"/>
                          </a:solidFill>
                          <a:effectLst/>
                          <a:latin typeface="Arial Narrow" panose="020B0606020202030204" pitchFamily="34" charset="0"/>
                          <a:ea typeface="+mn-ea"/>
                          <a:cs typeface="+mn-cs"/>
                        </a:rPr>
                        <a:t>Did not believe you / ignored the information</a:t>
                      </a:r>
                      <a:endParaRPr lang="fr-CA" sz="1100" b="0" i="0" u="none" strike="noStrike" kern="1200" dirty="0" smtClean="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marL="0" algn="ctr"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Fear that they would want to change me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7</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13</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Tried to convince you that it was a phase that would pass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10" name="ZoneTexte 9"/>
          <p:cNvSpPr txBox="1"/>
          <p:nvPr>
            <p:custDataLst>
              <p:tags r:id="rId5"/>
            </p:custDataLst>
          </p:nvPr>
        </p:nvSpPr>
        <p:spPr>
          <a:xfrm>
            <a:off x="500202" y="5945505"/>
            <a:ext cx="8104246" cy="507831"/>
          </a:xfrm>
          <a:prstGeom prst="rect">
            <a:avLst/>
          </a:prstGeom>
        </p:spPr>
        <p:txBody>
          <a:bodyPr wrap="square">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CA" dirty="0"/>
              <a:t>Why did or do you hesitate at the idea of revealing your sexual orientation / gender identity </a:t>
            </a:r>
            <a:r>
              <a:rPr lang="en-CA" dirty="0" smtClean="0"/>
              <a:t>to…</a:t>
            </a:r>
          </a:p>
          <a:p>
            <a:r>
              <a:rPr lang="fr-CA" dirty="0" smtClean="0"/>
              <a:t>Q31</a:t>
            </a:r>
            <a:r>
              <a:rPr lang="fr-CA" dirty="0"/>
              <a:t>. </a:t>
            </a:r>
            <a:r>
              <a:rPr lang="en-CA" dirty="0"/>
              <a:t>Did some of your friends pull away from you once they learned about your sexual orientation / gender identity</a:t>
            </a:r>
            <a:r>
              <a:rPr lang="en-CA" dirty="0" smtClean="0"/>
              <a:t>?</a:t>
            </a:r>
            <a:endParaRPr lang="fr-CA" dirty="0"/>
          </a:p>
          <a:p>
            <a:r>
              <a:rPr lang="fr-CA" dirty="0"/>
              <a:t>Q32. </a:t>
            </a:r>
            <a:r>
              <a:rPr lang="en-CA" dirty="0"/>
              <a:t>Did any of your friends have any of the following reactions?</a:t>
            </a:r>
            <a:endParaRPr lang="fr-CA" dirty="0"/>
          </a:p>
        </p:txBody>
      </p:sp>
    </p:spTree>
    <p:extLst>
      <p:ext uri="{BB962C8B-B14F-4D97-AF65-F5344CB8AC3E}">
        <p14:creationId xmlns:p14="http://schemas.microsoft.com/office/powerpoint/2010/main" val="4161049268"/>
      </p:ext>
    </p:extLst>
  </p:cSld>
  <p:clrMapOvr>
    <a:masterClrMapping/>
  </p:clrMapOvr>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118</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597376" cy="631545"/>
          </a:xfrm>
        </p:spPr>
        <p:txBody>
          <a:bodyPr/>
          <a:lstStyle/>
          <a:p>
            <a:r>
              <a:rPr lang="en-CA" sz="2000" dirty="0">
                <a:solidFill>
                  <a:srgbClr val="9BBB59"/>
                </a:solidFill>
              </a:rPr>
              <a:t>A parallel reading of the reasons for hesitating and recipient </a:t>
            </a:r>
            <a:r>
              <a:rPr lang="en-CA" sz="2000" dirty="0" smtClean="0">
                <a:solidFill>
                  <a:srgbClr val="9BBB59"/>
                </a:solidFill>
              </a:rPr>
              <a:t>reactions</a:t>
            </a:r>
            <a:r>
              <a:rPr lang="fr-CA" sz="2000" dirty="0" smtClean="0">
                <a:solidFill>
                  <a:srgbClr val="9BBB59"/>
                </a:solidFill>
              </a:rPr>
              <a:t>: </a:t>
            </a:r>
            <a:r>
              <a:rPr lang="fr-CA" sz="2000" dirty="0" err="1" smtClean="0">
                <a:solidFill>
                  <a:srgbClr val="9BBB59"/>
                </a:solidFill>
              </a:rPr>
              <a:t>workplace</a:t>
            </a:r>
            <a:endParaRPr lang="fr-CA" sz="2000" dirty="0">
              <a:solidFill>
                <a:srgbClr val="9BBB59"/>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742689198"/>
              </p:ext>
            </p:extLst>
          </p:nvPr>
        </p:nvGraphicFramePr>
        <p:xfrm>
          <a:off x="539552" y="1268760"/>
          <a:ext cx="7848000" cy="3563668"/>
        </p:xfrm>
        <a:graphic>
          <a:graphicData uri="http://schemas.openxmlformats.org/drawingml/2006/table">
            <a:tbl>
              <a:tblPr firstRow="1" bandRow="1">
                <a:tableStyleId>{2D5ABB26-0587-4C30-8999-92F81FD0307C}</a:tableStyleId>
              </a:tblPr>
              <a:tblGrid>
                <a:gridCol w="2376000"/>
                <a:gridCol w="1548000"/>
                <a:gridCol w="1548000"/>
                <a:gridCol w="2376000"/>
              </a:tblGrid>
              <a:tr h="614728">
                <a:tc gridSpan="2">
                  <a:txBody>
                    <a:bodyPr/>
                    <a:lstStyle/>
                    <a:p>
                      <a:pPr marL="0" marR="0" lvl="0" indent="0" algn="ctr" defTabSz="914400" rtl="0" eaLnBrk="1" fontAlgn="b" latinLnBrk="0" hangingPunct="1">
                        <a:lnSpc>
                          <a:spcPct val="95000"/>
                        </a:lnSpc>
                        <a:spcBef>
                          <a:spcPct val="0"/>
                        </a:spcBef>
                        <a:spcAft>
                          <a:spcPct val="0"/>
                        </a:spcAft>
                        <a:buClrTx/>
                        <a:buSzPct val="85000"/>
                        <a:buFontTx/>
                        <a:buNone/>
                        <a:tabLst/>
                        <a:defRPr/>
                      </a:pP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REASONS</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FOR HESITATING TO REVEAL ONE’S SEXUAL </a:t>
                      </a: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ORIENTATION / GENDER</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IDENTITY IN THE WORKPLACE</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ctr" defTabSz="914400" rtl="0" eaLnBrk="1" fontAlgn="b" latinLnBrk="0" hangingPunct="1"/>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REACTIONS TO COMING OUT IN THE WORKPLACE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9840">
                <a:tc gridSpan="2">
                  <a:txBody>
                    <a:bodyPr/>
                    <a:lstStyle/>
                    <a:p>
                      <a:pPr algn="ctr" fontAlgn="ctr"/>
                      <a:r>
                        <a:rPr lang="fr-CA" sz="900" b="0" i="0" u="none" strike="noStrike" dirty="0" smtClean="0">
                          <a:solidFill>
                            <a:srgbClr val="595959"/>
                          </a:solidFill>
                          <a:effectLst/>
                          <a:latin typeface="Arial Narrow" panose="020B0606020202030204" pitchFamily="34" charset="0"/>
                        </a:rPr>
                        <a:t>Base:</a:t>
                      </a:r>
                      <a:r>
                        <a:rPr lang="fr-CA" sz="900" b="0" i="0" u="none" strike="noStrike" baseline="0" dirty="0" smtClean="0">
                          <a:solidFill>
                            <a:srgbClr val="595959"/>
                          </a:solidFill>
                          <a:effectLst/>
                          <a:latin typeface="Arial Narrow" panose="020B0606020202030204" pitchFamily="34" charset="0"/>
                        </a:rPr>
                        <a:t> </a:t>
                      </a:r>
                      <a:r>
                        <a:rPr lang="en-CA" sz="900" b="0" i="0" u="none" strike="noStrike" baseline="0" noProof="0" dirty="0" smtClean="0">
                          <a:solidFill>
                            <a:srgbClr val="595959"/>
                          </a:solidFill>
                          <a:effectLst/>
                          <a:latin typeface="Arial Narrow" panose="020B0606020202030204" pitchFamily="34" charset="0"/>
                        </a:rPr>
                        <a:t>Hesitated before telling in the workplace</a:t>
                      </a:r>
                      <a:r>
                        <a:rPr lang="fr-CA" sz="900" b="0" i="0" u="none" strike="noStrike" baseline="0" dirty="0" smtClean="0">
                          <a:solidFill>
                            <a:srgbClr val="595959"/>
                          </a:solidFill>
                          <a:effectLst/>
                          <a:latin typeface="Arial Narrow" panose="020B0606020202030204" pitchFamily="34" charset="0"/>
                        </a:rPr>
                        <a:t> (n=920</a:t>
                      </a:r>
                      <a:r>
                        <a:rPr lang="fr-CA" sz="900" b="0" i="0" u="none" strike="noStrike" dirty="0" smtClean="0">
                          <a:solidFill>
                            <a:srgbClr val="595959"/>
                          </a:solidFill>
                          <a:effectLst/>
                          <a:latin typeface="Arial Narrow" panose="020B0606020202030204" pitchFamily="34" charset="0"/>
                        </a:rPr>
                        <a:t>)</a:t>
                      </a:r>
                      <a:endParaRPr lang="fr-CA" sz="900" b="0" i="0" u="none" strike="noStrike" dirty="0">
                        <a:solidFill>
                          <a:srgbClr val="595959"/>
                        </a:solidFill>
                        <a:effectLst/>
                        <a:latin typeface="Arial Narrow" panose="020B060602020203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algn="ctr" defTabSz="914400" rtl="0" eaLnBrk="1" fontAlgn="ctr" latinLnBrk="0" hangingPunct="1"/>
                      <a:r>
                        <a:rPr lang="fr-CA" sz="900" b="0" i="0" u="none" strike="noStrike" kern="1200" baseline="0" dirty="0" smtClean="0">
                          <a:solidFill>
                            <a:srgbClr val="595959"/>
                          </a:solidFill>
                          <a:effectLst/>
                          <a:latin typeface="Arial Narrow" panose="020B0606020202030204" pitchFamily="34" charset="0"/>
                          <a:ea typeface="+mn-ea"/>
                          <a:cs typeface="+mn-cs"/>
                        </a:rPr>
                        <a:t>Base: </a:t>
                      </a:r>
                      <a:r>
                        <a:rPr lang="en-CA" sz="900" b="0" i="0" u="none" strike="noStrike" kern="1200" baseline="0" noProof="0" dirty="0" smtClean="0">
                          <a:solidFill>
                            <a:srgbClr val="595959"/>
                          </a:solidFill>
                          <a:effectLst/>
                          <a:latin typeface="Arial Narrow" panose="020B0606020202030204" pitchFamily="34" charset="0"/>
                          <a:ea typeface="+mn-ea"/>
                          <a:cs typeface="+mn-cs"/>
                        </a:rPr>
                        <a:t>Have already started revealing sexual orientation at work </a:t>
                      </a:r>
                      <a:r>
                        <a:rPr lang="fr-CA" sz="900" b="0" i="0" u="none" strike="noStrike" kern="1200" baseline="0" dirty="0" smtClean="0">
                          <a:solidFill>
                            <a:srgbClr val="595959"/>
                          </a:solidFill>
                          <a:effectLst/>
                          <a:latin typeface="Arial Narrow" panose="020B0606020202030204" pitchFamily="34" charset="0"/>
                          <a:ea typeface="+mn-ea"/>
                          <a:cs typeface="+mn-cs"/>
                        </a:rPr>
                        <a:t>(n=819)</a:t>
                      </a:r>
                      <a:endParaRPr lang="fr-CA" sz="900" b="0" i="0" u="none" strike="noStrike" kern="1200" baseline="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680085">
                <a:tc>
                  <a:txBody>
                    <a:bodyPr/>
                    <a:lstStyle/>
                    <a:p>
                      <a:pPr algn="ctr"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look at me differently (as though I had become a different person in their eyes)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1" i="0" u="none" strike="noStrike" kern="1200" dirty="0" smtClean="0">
                          <a:solidFill>
                            <a:srgbClr val="FF0000"/>
                          </a:solidFill>
                          <a:effectLst/>
                          <a:latin typeface="Arial Narrow" panose="020B0606020202030204" pitchFamily="34" charset="0"/>
                          <a:ea typeface="+mn-ea"/>
                          <a:cs typeface="+mn-cs"/>
                        </a:rPr>
                        <a:t>28</a:t>
                      </a: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kern="1200" dirty="0" smtClean="0">
                          <a:solidFill>
                            <a:srgbClr val="595959"/>
                          </a:solidFill>
                          <a:effectLst/>
                          <a:latin typeface="Arial Narrow" panose="020B0606020202030204" pitchFamily="34" charset="0"/>
                          <a:ea typeface="+mn-ea"/>
                          <a:cs typeface="+mn-cs"/>
                        </a:rPr>
                        <a:t>Made some people look at you differently (as though you had become a different person in their eyes)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algn="ctr" fontAlgn="ctr"/>
                      <a:r>
                        <a:rPr lang="en-CA" sz="1100" b="0" i="0" u="none" strike="noStrike" kern="1200" dirty="0" smtClean="0">
                          <a:solidFill>
                            <a:srgbClr val="595959"/>
                          </a:solidFill>
                          <a:effectLst/>
                          <a:latin typeface="Arial Narrow" panose="020B0606020202030204" pitchFamily="34" charset="0"/>
                          <a:ea typeface="+mn-ea"/>
                          <a:cs typeface="+mn-cs"/>
                        </a:rPr>
                        <a:t>Fear that this could keep me from advancing in my career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1" i="0" u="none" strike="noStrike" kern="1200" dirty="0" smtClean="0">
                          <a:solidFill>
                            <a:srgbClr val="FF0000"/>
                          </a:solidFill>
                          <a:effectLst/>
                          <a:latin typeface="Arial Narrow" panose="020B0606020202030204" pitchFamily="34" charset="0"/>
                          <a:ea typeface="+mn-ea"/>
                          <a:cs typeface="+mn-cs"/>
                        </a:rPr>
                        <a:t>12</a:t>
                      </a: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CA" sz="1100" b="0" i="0" u="none" strike="noStrike" kern="1200" dirty="0" smtClean="0">
                          <a:solidFill>
                            <a:srgbClr val="595959"/>
                          </a:solidFill>
                          <a:effectLst/>
                          <a:latin typeface="Arial Narrow" panose="020B0606020202030204" pitchFamily="34" charset="0"/>
                          <a:ea typeface="+mn-ea"/>
                          <a:cs typeface="+mn-cs"/>
                        </a:rPr>
                        <a:t>Had a negative impact on your career progression </a:t>
                      </a:r>
                      <a:r>
                        <a:rPr lang="fr-CA" sz="1100" b="0" i="0" u="none" strike="noStrike" kern="1200" dirty="0" smtClean="0">
                          <a:solidFill>
                            <a:srgbClr val="595959"/>
                          </a:solidFill>
                          <a:effectLst/>
                          <a:latin typeface="Arial Narrow" panose="020B0606020202030204" pitchFamily="34" charset="0"/>
                          <a:ea typeface="+mn-ea"/>
                          <a:cs typeface="+mn-cs"/>
                        </a:rPr>
                        <a:t>+ </a:t>
                      </a:r>
                      <a:r>
                        <a:rPr lang="en-CA" sz="1100" b="0" i="0" u="none" strike="noStrike" kern="1200" dirty="0" smtClean="0">
                          <a:solidFill>
                            <a:srgbClr val="595959"/>
                          </a:solidFill>
                          <a:effectLst/>
                          <a:latin typeface="Arial Narrow" panose="020B0606020202030204" pitchFamily="34" charset="0"/>
                          <a:ea typeface="+mn-ea"/>
                          <a:cs typeface="+mn-cs"/>
                        </a:rPr>
                        <a:t>Resulted in your having your position in the company changed</a:t>
                      </a:r>
                      <a:endParaRPr lang="fr-CA" sz="1100" b="0" i="0" u="none" strike="noStrike" kern="1200" dirty="0" smtClean="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algn="ctr" fontAlgn="ctr"/>
                      <a:r>
                        <a:rPr lang="en-CA" sz="1100" b="0" i="0" u="none" strike="noStrike" kern="1200" dirty="0" smtClean="0">
                          <a:solidFill>
                            <a:srgbClr val="595959"/>
                          </a:solidFill>
                          <a:effectLst/>
                          <a:latin typeface="Arial Narrow" panose="020B0606020202030204" pitchFamily="34" charset="0"/>
                          <a:ea typeface="+mn-ea"/>
                          <a:cs typeface="+mn-cs"/>
                        </a:rPr>
                        <a:t>Fear of being pushed (whether in a subtle way or not) to resign</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8</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kern="1200" dirty="0" smtClean="0">
                          <a:solidFill>
                            <a:srgbClr val="595959"/>
                          </a:solidFill>
                          <a:effectLst/>
                          <a:latin typeface="Arial Narrow" panose="020B0606020202030204" pitchFamily="34" charset="0"/>
                          <a:ea typeface="+mn-ea"/>
                          <a:cs typeface="+mn-cs"/>
                        </a:rPr>
                        <a:t>Lead to your changing companies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algn="ctr" fontAlgn="ctr"/>
                      <a:r>
                        <a:rPr lang="en-CA" sz="1100" b="0" i="0" u="none" strike="noStrike" kern="1200" dirty="0" smtClean="0">
                          <a:solidFill>
                            <a:srgbClr val="595959"/>
                          </a:solidFill>
                          <a:effectLst/>
                          <a:latin typeface="Arial Narrow" panose="020B0606020202030204" pitchFamily="34" charset="0"/>
                          <a:ea typeface="+mn-ea"/>
                          <a:cs typeface="+mn-cs"/>
                        </a:rPr>
                        <a:t>Fear of being given fewer responsibilities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4</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kern="1200" dirty="0" smtClean="0">
                          <a:solidFill>
                            <a:srgbClr val="595959"/>
                          </a:solidFill>
                          <a:effectLst/>
                          <a:latin typeface="Arial Narrow" panose="020B0606020202030204" pitchFamily="34" charset="0"/>
                          <a:ea typeface="+mn-ea"/>
                          <a:cs typeface="+mn-cs"/>
                        </a:rPr>
                        <a:t>Resulted in your being given fewer responsibilities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10" name="ZoneTexte 9"/>
          <p:cNvSpPr txBox="1"/>
          <p:nvPr>
            <p:custDataLst>
              <p:tags r:id="rId5"/>
            </p:custDataLst>
          </p:nvPr>
        </p:nvSpPr>
        <p:spPr>
          <a:xfrm>
            <a:off x="500202" y="6093296"/>
            <a:ext cx="8104246" cy="369332"/>
          </a:xfrm>
          <a:prstGeom prst="rect">
            <a:avLst/>
          </a:prstGeom>
        </p:spPr>
        <p:txBody>
          <a:bodyPr wrap="square">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CA" dirty="0"/>
              <a:t>Why did or do you hesitate at the idea of revealing your sexual orientation / gender identity </a:t>
            </a:r>
            <a:r>
              <a:rPr lang="en-CA" dirty="0" smtClean="0"/>
              <a:t>to…</a:t>
            </a:r>
          </a:p>
          <a:p>
            <a:r>
              <a:rPr lang="fr-CA" dirty="0" smtClean="0"/>
              <a:t>Q33</a:t>
            </a:r>
            <a:r>
              <a:rPr lang="fr-CA" dirty="0"/>
              <a:t>. </a:t>
            </a:r>
            <a:r>
              <a:rPr lang="en-CA" dirty="0"/>
              <a:t>In your work environment, do you have the impression that revealing your sexual orientation / gender identity:</a:t>
            </a:r>
            <a:endParaRPr lang="fr-CA" dirty="0"/>
          </a:p>
        </p:txBody>
      </p:sp>
    </p:spTree>
    <p:extLst>
      <p:ext uri="{BB962C8B-B14F-4D97-AF65-F5344CB8AC3E}">
        <p14:creationId xmlns:p14="http://schemas.microsoft.com/office/powerpoint/2010/main" val="1785896213"/>
      </p:ext>
    </p:extLst>
  </p:cSld>
  <p:clrMapOvr>
    <a:masterClrMapping/>
  </p:clrMapOvr>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a:solidFill>
                  <a:srgbClr val="9BBB59"/>
                </a:solidFill>
              </a:rPr>
              <a:t>A parallel reading of the reasons for hesitating and recipient </a:t>
            </a:r>
            <a:r>
              <a:rPr lang="en-CA" sz="2000" dirty="0" smtClean="0">
                <a:solidFill>
                  <a:srgbClr val="9BBB59"/>
                </a:solidFill>
              </a:rPr>
              <a:t>reactions</a:t>
            </a:r>
            <a:r>
              <a:rPr lang="fr-CA" sz="2000" dirty="0" smtClean="0">
                <a:solidFill>
                  <a:srgbClr val="9BBB59"/>
                </a:solidFill>
              </a:rPr>
              <a:t>: </a:t>
            </a:r>
            <a:r>
              <a:rPr lang="fr-CA" sz="2000" dirty="0" err="1" smtClean="0">
                <a:solidFill>
                  <a:srgbClr val="9BBB59"/>
                </a:solidFill>
              </a:rPr>
              <a:t>school</a:t>
            </a:r>
            <a:endParaRPr lang="fr-CA" sz="2000" dirty="0">
              <a:solidFill>
                <a:srgbClr val="9BBB59"/>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259659289"/>
              </p:ext>
            </p:extLst>
          </p:nvPr>
        </p:nvGraphicFramePr>
        <p:xfrm>
          <a:off x="539552" y="1268760"/>
          <a:ext cx="7848000" cy="2883583"/>
        </p:xfrm>
        <a:graphic>
          <a:graphicData uri="http://schemas.openxmlformats.org/drawingml/2006/table">
            <a:tbl>
              <a:tblPr firstRow="1" bandRow="1">
                <a:tableStyleId>{2D5ABB26-0587-4C30-8999-92F81FD0307C}</a:tableStyleId>
              </a:tblPr>
              <a:tblGrid>
                <a:gridCol w="2376000"/>
                <a:gridCol w="1548000"/>
                <a:gridCol w="1548000"/>
                <a:gridCol w="2376000"/>
              </a:tblGrid>
              <a:tr h="614728">
                <a:tc gridSpan="2">
                  <a:txBody>
                    <a:bodyPr/>
                    <a:lstStyle/>
                    <a:p>
                      <a:pPr marL="0" marR="0" lvl="0" indent="0" algn="ctr" defTabSz="914400" rtl="0" eaLnBrk="1" fontAlgn="b" latinLnBrk="0" hangingPunct="1">
                        <a:lnSpc>
                          <a:spcPct val="95000"/>
                        </a:lnSpc>
                        <a:spcBef>
                          <a:spcPct val="0"/>
                        </a:spcBef>
                        <a:spcAft>
                          <a:spcPct val="0"/>
                        </a:spcAft>
                        <a:buClrTx/>
                        <a:buSzPct val="85000"/>
                        <a:buFontTx/>
                        <a:buNone/>
                        <a:tabLst/>
                        <a:defRPr/>
                      </a:pP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REASONS</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FOR HESITATING TO REVEAL ONE’S SEXUAL </a:t>
                      </a: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ORIENTATION / GENDER</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IDENTITY AT SCHOOL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ctr" defTabSz="914400" rtl="0" eaLnBrk="1" fontAlgn="b" latinLnBrk="0" hangingPunct="1"/>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REACTIONS TO COMING OUT AT SCHOOL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9840">
                <a:tc gridSpan="2">
                  <a:txBody>
                    <a:bodyPr/>
                    <a:lstStyle/>
                    <a:p>
                      <a:pPr algn="ctr" fontAlgn="ctr"/>
                      <a:r>
                        <a:rPr lang="fr-CA" sz="900" b="0" i="0" u="none" strike="noStrike" dirty="0" smtClean="0">
                          <a:solidFill>
                            <a:srgbClr val="595959"/>
                          </a:solidFill>
                          <a:effectLst/>
                          <a:latin typeface="Arial Narrow" panose="020B0606020202030204" pitchFamily="34" charset="0"/>
                        </a:rPr>
                        <a:t>Base:</a:t>
                      </a:r>
                      <a:r>
                        <a:rPr lang="fr-CA" sz="900" b="0" i="0" u="none" strike="noStrike" baseline="0" dirty="0" smtClean="0">
                          <a:solidFill>
                            <a:srgbClr val="595959"/>
                          </a:solidFill>
                          <a:effectLst/>
                          <a:latin typeface="Arial Narrow" panose="020B0606020202030204" pitchFamily="34" charset="0"/>
                        </a:rPr>
                        <a:t> </a:t>
                      </a:r>
                      <a:r>
                        <a:rPr lang="en-CA" sz="900" b="0" i="0" u="none" strike="noStrike" baseline="0" noProof="0" dirty="0" smtClean="0">
                          <a:solidFill>
                            <a:srgbClr val="595959"/>
                          </a:solidFill>
                          <a:effectLst/>
                          <a:latin typeface="Arial Narrow" panose="020B0606020202030204" pitchFamily="34" charset="0"/>
                        </a:rPr>
                        <a:t>Hesitated before telling in school </a:t>
                      </a:r>
                      <a:r>
                        <a:rPr lang="fr-CA" sz="900" b="0" i="0" u="none" strike="noStrike" baseline="0" dirty="0" smtClean="0">
                          <a:solidFill>
                            <a:srgbClr val="595959"/>
                          </a:solidFill>
                          <a:effectLst/>
                          <a:latin typeface="Arial Narrow" panose="020B0606020202030204" pitchFamily="34" charset="0"/>
                        </a:rPr>
                        <a:t>(n=1129</a:t>
                      </a:r>
                      <a:r>
                        <a:rPr lang="fr-CA" sz="900" b="0" i="0" u="none" strike="noStrike" dirty="0" smtClean="0">
                          <a:solidFill>
                            <a:srgbClr val="595959"/>
                          </a:solidFill>
                          <a:effectLst/>
                          <a:latin typeface="Arial Narrow" panose="020B0606020202030204" pitchFamily="34" charset="0"/>
                        </a:rPr>
                        <a:t>)</a:t>
                      </a:r>
                      <a:endParaRPr lang="fr-CA" sz="900" b="0" i="0" u="none" strike="noStrike" dirty="0">
                        <a:solidFill>
                          <a:srgbClr val="595959"/>
                        </a:solidFill>
                        <a:effectLst/>
                        <a:latin typeface="Arial Narrow" panose="020B060602020203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algn="ctr" defTabSz="914400" rtl="0" eaLnBrk="1" fontAlgn="ctr" latinLnBrk="0" hangingPunct="1"/>
                      <a:r>
                        <a:rPr lang="fr-CA" sz="900" b="0" i="0" u="none" strike="noStrike" kern="1200" baseline="0" dirty="0" smtClean="0">
                          <a:solidFill>
                            <a:srgbClr val="595959"/>
                          </a:solidFill>
                          <a:effectLst/>
                          <a:latin typeface="Arial Narrow" panose="020B0606020202030204" pitchFamily="34" charset="0"/>
                          <a:ea typeface="+mn-ea"/>
                          <a:cs typeface="+mn-cs"/>
                        </a:rPr>
                        <a:t>Base: </a:t>
                      </a:r>
                      <a:r>
                        <a:rPr lang="en-CA" sz="900" b="0" i="0" u="none" strike="noStrike" kern="1200" baseline="0" noProof="0" dirty="0" smtClean="0">
                          <a:solidFill>
                            <a:srgbClr val="595959"/>
                          </a:solidFill>
                          <a:effectLst/>
                          <a:latin typeface="Arial Narrow" panose="020B0606020202030204" pitchFamily="34" charset="0"/>
                          <a:ea typeface="+mn-ea"/>
                          <a:cs typeface="+mn-cs"/>
                        </a:rPr>
                        <a:t>Have already started revealing sexual orientation at school </a:t>
                      </a:r>
                      <a:r>
                        <a:rPr lang="fr-CA" sz="900" b="0" i="0" u="none" strike="noStrike" kern="1200" baseline="0" dirty="0" smtClean="0">
                          <a:solidFill>
                            <a:srgbClr val="595959"/>
                          </a:solidFill>
                          <a:effectLst/>
                          <a:latin typeface="Arial Narrow" panose="020B0606020202030204" pitchFamily="34" charset="0"/>
                          <a:ea typeface="+mn-ea"/>
                          <a:cs typeface="+mn-cs"/>
                        </a:rPr>
                        <a:t>(n=981)</a:t>
                      </a:r>
                      <a:endParaRPr lang="fr-CA" sz="900" b="0" i="0" u="none" strike="noStrike" kern="1200" baseline="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680085">
                <a:tc>
                  <a:txBody>
                    <a:bodyPr/>
                    <a:lstStyle/>
                    <a:p>
                      <a:pPr algn="ctr"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look at me differently (as though I had become a different person in their eyes)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dirty="0" smtClean="0">
                          <a:solidFill>
                            <a:srgbClr val="595959"/>
                          </a:solidFill>
                          <a:effectLst/>
                          <a:latin typeface="Arial Narrow" panose="020B0606020202030204" pitchFamily="34" charset="0"/>
                        </a:rPr>
                        <a:t>37</a:t>
                      </a: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kern="1200" dirty="0" smtClean="0">
                          <a:solidFill>
                            <a:srgbClr val="595959"/>
                          </a:solidFill>
                          <a:effectLst/>
                          <a:latin typeface="Arial Narrow" panose="020B0606020202030204" pitchFamily="34" charset="0"/>
                          <a:ea typeface="+mn-ea"/>
                          <a:cs typeface="+mn-cs"/>
                        </a:rPr>
                        <a:t>Made some people look at you differently (as though you had become a different person in their eyes)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algn="ctr" fontAlgn="ctr"/>
                      <a:r>
                        <a:rPr lang="fr-CA" sz="1100" b="0" i="0" u="none" strike="noStrike" kern="1200" dirty="0" smtClean="0">
                          <a:solidFill>
                            <a:srgbClr val="595959"/>
                          </a:solidFill>
                          <a:effectLst/>
                          <a:latin typeface="Arial Narrow" panose="020B0606020202030204" pitchFamily="34" charset="0"/>
                          <a:ea typeface="+mn-ea"/>
                          <a:cs typeface="+mn-cs"/>
                        </a:rPr>
                        <a:t>Fear of </a:t>
                      </a:r>
                      <a:r>
                        <a:rPr lang="fr-CA" sz="1100" b="0" i="0" u="none" strike="noStrike" kern="1200" dirty="0" err="1" smtClean="0">
                          <a:solidFill>
                            <a:srgbClr val="595959"/>
                          </a:solidFill>
                          <a:effectLst/>
                          <a:latin typeface="Arial Narrow" panose="020B0606020202030204" pitchFamily="34" charset="0"/>
                          <a:ea typeface="+mn-ea"/>
                          <a:cs typeface="+mn-cs"/>
                        </a:rPr>
                        <a:t>being</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rejected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38</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1" i="0" u="none" strike="noStrike" kern="1200" dirty="0" smtClean="0">
                          <a:solidFill>
                            <a:srgbClr val="FF0000"/>
                          </a:solidFill>
                          <a:effectLst/>
                          <a:latin typeface="Arial Narrow" panose="020B0606020202030204" pitchFamily="34" charset="0"/>
                          <a:ea typeface="+mn-ea"/>
                          <a:cs typeface="+mn-cs"/>
                        </a:rPr>
                        <a:t>22</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CA" sz="1100" b="0" i="0" u="none" strike="noStrike" kern="1200" dirty="0" smtClean="0">
                          <a:solidFill>
                            <a:srgbClr val="595959"/>
                          </a:solidFill>
                          <a:effectLst/>
                          <a:latin typeface="Arial Narrow" panose="020B0606020202030204" pitchFamily="34" charset="0"/>
                          <a:ea typeface="+mn-ea"/>
                          <a:cs typeface="+mn-cs"/>
                        </a:rPr>
                        <a:t>Lead to your feeling isolated from the others</a:t>
                      </a:r>
                      <a:endParaRPr lang="fr-CA" sz="1100" b="0" i="0" u="none" strike="noStrike" kern="1200" dirty="0" smtClean="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algn="ctr" fontAlgn="ctr"/>
                      <a:r>
                        <a:rPr lang="en-CA" sz="1100" b="0" i="0" u="none" strike="noStrike" kern="1200" dirty="0" smtClean="0">
                          <a:solidFill>
                            <a:srgbClr val="595959"/>
                          </a:solidFill>
                          <a:effectLst/>
                          <a:latin typeface="Arial Narrow" panose="020B0606020202030204" pitchFamily="34" charset="0"/>
                          <a:ea typeface="+mn-ea"/>
                          <a:cs typeface="+mn-cs"/>
                        </a:rPr>
                        <a:t>Fear of being selected less often for group activities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19</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1" i="0" u="none" strike="noStrike" kern="1200" dirty="0" smtClean="0">
                          <a:solidFill>
                            <a:srgbClr val="FF0000"/>
                          </a:solidFill>
                          <a:effectLst/>
                          <a:latin typeface="Arial Narrow" panose="020B0606020202030204" pitchFamily="34" charset="0"/>
                          <a:ea typeface="+mn-ea"/>
                          <a:cs typeface="+mn-cs"/>
                        </a:rPr>
                        <a:t>10</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kern="1200" dirty="0" smtClean="0">
                          <a:solidFill>
                            <a:srgbClr val="595959"/>
                          </a:solidFill>
                          <a:effectLst/>
                          <a:latin typeface="Arial Narrow" panose="020B0606020202030204" pitchFamily="34" charset="0"/>
                          <a:ea typeface="+mn-ea"/>
                          <a:cs typeface="+mn-cs"/>
                        </a:rPr>
                        <a:t>Resulted in your being chosen less often for group activities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10" name="ZoneTexte 9"/>
          <p:cNvSpPr txBox="1"/>
          <p:nvPr>
            <p:custDataLst>
              <p:tags r:id="rId5"/>
            </p:custDataLst>
          </p:nvPr>
        </p:nvSpPr>
        <p:spPr>
          <a:xfrm>
            <a:off x="500202" y="6093296"/>
            <a:ext cx="8104246" cy="369332"/>
          </a:xfrm>
          <a:prstGeom prst="rect">
            <a:avLst/>
          </a:prstGeom>
        </p:spPr>
        <p:txBody>
          <a:bodyPr wrap="square">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CA" dirty="0"/>
              <a:t>Why did or do you hesitate at the idea of revealing your sexual orientation / gender identity </a:t>
            </a:r>
            <a:r>
              <a:rPr lang="en-CA" dirty="0" smtClean="0"/>
              <a:t>to</a:t>
            </a:r>
            <a:r>
              <a:rPr lang="fr-CA" dirty="0" smtClean="0"/>
              <a:t>…</a:t>
            </a:r>
          </a:p>
          <a:p>
            <a:r>
              <a:rPr lang="fr-CA" dirty="0"/>
              <a:t>Q34. </a:t>
            </a:r>
            <a:r>
              <a:rPr lang="en-CA" dirty="0"/>
              <a:t>In your school / learning environment, did you feel that revealing your sexual orientation / gender </a:t>
            </a:r>
            <a:r>
              <a:rPr lang="en-CA" dirty="0" smtClean="0"/>
              <a:t>identity:</a:t>
            </a:r>
            <a:endParaRPr lang="fr-CA" dirty="0"/>
          </a:p>
        </p:txBody>
      </p:sp>
    </p:spTree>
    <p:extLst>
      <p:ext uri="{BB962C8B-B14F-4D97-AF65-F5344CB8AC3E}">
        <p14:creationId xmlns:p14="http://schemas.microsoft.com/office/powerpoint/2010/main" val="4214703357"/>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smtClean="0">
                <a:solidFill>
                  <a:srgbClr val="9BBB59"/>
                </a:solidFill>
              </a:rPr>
              <a:t>Key findings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a:xfrm>
            <a:off x="5940152" y="6525344"/>
            <a:ext cx="2597150" cy="238379"/>
          </a:xfrm>
        </p:spPr>
        <p:txBody>
          <a:bodyPr/>
          <a:lstStyle/>
          <a:p>
            <a:fld id="{E7B58D81-04C7-47EB-9B1C-20051A4D7758}" type="slidenum">
              <a:rPr lang="en-CA" smtClean="0">
                <a:solidFill>
                  <a:srgbClr val="000000">
                    <a:tint val="75000"/>
                  </a:srgbClr>
                </a:solidFill>
              </a:rPr>
              <a:pPr/>
              <a:t>12</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65113" indent="-265113">
              <a:buClr>
                <a:srgbClr val="9BBB59"/>
              </a:buClr>
              <a:buFont typeface="Wingdings" panose="05000000000000000000" pitchFamily="2" charset="2"/>
              <a:buChar char="§"/>
            </a:pPr>
            <a:r>
              <a:rPr lang="en-CA" sz="1200" b="0" dirty="0" smtClean="0"/>
              <a:t>Overall, reactions to the coming out announcement were not as negative as expected </a:t>
            </a:r>
            <a:r>
              <a:rPr lang="en-CA" sz="1200" b="0" dirty="0"/>
              <a:t>across </a:t>
            </a:r>
            <a:r>
              <a:rPr lang="en-CA" sz="1200" b="0" dirty="0" smtClean="0"/>
              <a:t>all social </a:t>
            </a:r>
            <a:r>
              <a:rPr lang="en-CA" sz="1200" b="0" dirty="0"/>
              <a:t>environments</a:t>
            </a:r>
            <a:r>
              <a:rPr lang="en-CA" sz="1200" b="0" dirty="0" smtClean="0"/>
              <a:t>, but especially in the workplace</a:t>
            </a:r>
            <a:r>
              <a:rPr lang="fr-CA" sz="1200" b="0" dirty="0" smtClean="0"/>
              <a:t>. </a:t>
            </a:r>
            <a:r>
              <a:rPr lang="en-CA" sz="1200" b="0" dirty="0" smtClean="0"/>
              <a:t>The respondents seem to generally encounter less rejection </a:t>
            </a:r>
            <a:r>
              <a:rPr lang="en-CA" sz="1200" b="0" dirty="0"/>
              <a:t>than they feared among </a:t>
            </a:r>
            <a:r>
              <a:rPr lang="en-CA" sz="1200" b="0" dirty="0" smtClean="0"/>
              <a:t>their family and friends</a:t>
            </a:r>
            <a:r>
              <a:rPr lang="fr-CA" sz="1200" b="0" dirty="0" smtClean="0"/>
              <a:t>. </a:t>
            </a:r>
          </a:p>
          <a:p>
            <a:pPr marL="271463">
              <a:buClr>
                <a:srgbClr val="9BBB59"/>
              </a:buClr>
            </a:pPr>
            <a:r>
              <a:rPr lang="en-CA" sz="1200" b="0" dirty="0" smtClean="0"/>
              <a:t>Conversely, incomprehension and a certain form of denial (trying to convince the person that came out that it’s just a phase that will pass) are as, if not more prevalent than anticipated within the family circle and among friends</a:t>
            </a:r>
            <a:r>
              <a:rPr lang="fr-CA" sz="1200" b="0" dirty="0" smtClean="0"/>
              <a:t>. </a:t>
            </a:r>
            <a:r>
              <a:rPr lang="en-CA" sz="1200" b="0" dirty="0" smtClean="0"/>
              <a:t>Also, respondents reported more frequent reactions of worry and even sadness among family members than expected.</a:t>
            </a:r>
          </a:p>
          <a:p>
            <a:pPr marL="265113" indent="-265113">
              <a:buClr>
                <a:srgbClr val="9BBB59"/>
              </a:buClr>
              <a:buFont typeface="Wingdings" panose="05000000000000000000" pitchFamily="2" charset="2"/>
              <a:buChar char="§"/>
            </a:pPr>
            <a:r>
              <a:rPr lang="en-CA" sz="1200" b="0" dirty="0" smtClean="0"/>
              <a:t>Regardless of their age group, LGBT members seem to find in their circle of friends the greatest source of support throughout the coming out process, whether it is an issue of gender identity or of sexual orientation:</a:t>
            </a:r>
          </a:p>
          <a:p>
            <a:pPr marL="457200" lvl="2" indent="-192088">
              <a:spcBef>
                <a:spcPts val="600"/>
              </a:spcBef>
              <a:buClr>
                <a:srgbClr val="9BBB59"/>
              </a:buClr>
              <a:buFont typeface="Wingdings" panose="05000000000000000000" pitchFamily="2" charset="2"/>
              <a:buChar char="ü"/>
            </a:pPr>
            <a:r>
              <a:rPr lang="en-CA" sz="1200" b="0" dirty="0" smtClean="0"/>
              <a:t>First circle told by the majority</a:t>
            </a:r>
          </a:p>
          <a:p>
            <a:pPr marL="457200" lvl="2" indent="-192088">
              <a:spcBef>
                <a:spcPts val="600"/>
              </a:spcBef>
              <a:buClr>
                <a:srgbClr val="9BBB59"/>
              </a:buClr>
              <a:buFont typeface="Wingdings" panose="05000000000000000000" pitchFamily="2" charset="2"/>
              <a:buChar char="ü"/>
            </a:pPr>
            <a:r>
              <a:rPr lang="en-CA" sz="1200" b="0" dirty="0" smtClean="0"/>
              <a:t>Sphere where the level of acceptance felt by the respondent is generally higher and where they detected the least discomfort in connection with their gender identity or sexual orientation</a:t>
            </a:r>
          </a:p>
          <a:p>
            <a:pPr marL="265113" indent="-265113">
              <a:buClr>
                <a:srgbClr val="9BBB59"/>
              </a:buClr>
              <a:buFont typeface="Wingdings" panose="05000000000000000000" pitchFamily="2" charset="2"/>
              <a:buChar char="§"/>
            </a:pPr>
            <a:r>
              <a:rPr lang="en-CA" sz="1200" b="0" dirty="0" smtClean="0"/>
              <a:t>Having access to assertive LGBT models as well as supportive spaces where their reality is understood and accepted are the top two elements judged to be most beneficial in the self-affirmation and acceptance process.</a:t>
            </a:r>
          </a:p>
          <a:p>
            <a:endParaRPr lang="fr-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3" name="Chevron 12"/>
          <p:cNvSpPr/>
          <p:nvPr/>
        </p:nvSpPr>
        <p:spPr>
          <a:xfrm>
            <a:off x="6268628" y="207298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4" name="ZoneTexte 13"/>
          <p:cNvSpPr txBox="1"/>
          <p:nvPr/>
        </p:nvSpPr>
        <p:spPr>
          <a:xfrm>
            <a:off x="6496227" y="203098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p.116 à 119</a:t>
            </a:r>
            <a:endParaRPr lang="fr-CA" sz="1600" b="1" dirty="0">
              <a:solidFill>
                <a:srgbClr val="9BBB59"/>
              </a:solidFill>
              <a:latin typeface="Arial" panose="020B0604020202020204" pitchFamily="34" charset="0"/>
              <a:cs typeface="Arial" panose="020B0604020202020204" pitchFamily="34" charset="0"/>
            </a:endParaRPr>
          </a:p>
        </p:txBody>
      </p:sp>
      <p:sp>
        <p:nvSpPr>
          <p:cNvPr id="20" name="Chevron 19"/>
          <p:cNvSpPr/>
          <p:nvPr/>
        </p:nvSpPr>
        <p:spPr>
          <a:xfrm>
            <a:off x="6268628" y="411907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1" name="ZoneTexte 20"/>
          <p:cNvSpPr txBox="1"/>
          <p:nvPr/>
        </p:nvSpPr>
        <p:spPr>
          <a:xfrm>
            <a:off x="6496227" y="407707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p.50, 76, 84</a:t>
            </a:r>
            <a:endParaRPr lang="fr-CA" sz="1600" b="1" dirty="0">
              <a:solidFill>
                <a:srgbClr val="9BBB59"/>
              </a:solidFill>
              <a:latin typeface="Arial" panose="020B0604020202020204" pitchFamily="34" charset="0"/>
              <a:cs typeface="Arial" panose="020B0604020202020204" pitchFamily="34" charset="0"/>
            </a:endParaRPr>
          </a:p>
        </p:txBody>
      </p:sp>
      <p:sp>
        <p:nvSpPr>
          <p:cNvPr id="22" name="Chevron 21"/>
          <p:cNvSpPr/>
          <p:nvPr/>
        </p:nvSpPr>
        <p:spPr>
          <a:xfrm>
            <a:off x="6268628" y="52711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3" name="ZoneTexte 22"/>
          <p:cNvSpPr txBox="1"/>
          <p:nvPr/>
        </p:nvSpPr>
        <p:spPr>
          <a:xfrm>
            <a:off x="6496227" y="52292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p.123, 124</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87192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120</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723654"/>
            <a:ext cx="5669384" cy="631545"/>
          </a:xfrm>
        </p:spPr>
        <p:txBody>
          <a:bodyPr/>
          <a:lstStyle/>
          <a:p>
            <a:r>
              <a:rPr lang="en-CA" sz="2000" dirty="0" smtClean="0">
                <a:solidFill>
                  <a:srgbClr val="9BBB59"/>
                </a:solidFill>
              </a:rPr>
              <a:t>Most helpful sources of support</a:t>
            </a:r>
            <a:r>
              <a:rPr lang="en-CA" dirty="0" smtClean="0">
                <a:solidFill>
                  <a:srgbClr val="9BBB59"/>
                </a:solidFill>
              </a:rPr>
              <a:t/>
            </a:r>
            <a:br>
              <a:rPr lang="en-CA" dirty="0" smtClean="0">
                <a:solidFill>
                  <a:srgbClr val="9BBB59"/>
                </a:solidFill>
              </a:rPr>
            </a:br>
            <a:endParaRPr lang="en-CA" dirty="0"/>
          </a:p>
        </p:txBody>
      </p:sp>
      <p:sp>
        <p:nvSpPr>
          <p:cNvPr id="13" name="Rectangle 12"/>
          <p:cNvSpPr/>
          <p:nvPr>
            <p:custDataLst>
              <p:tags r:id="rId4"/>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132057"/>
            <a:ext cx="7818207" cy="3693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Q14. Among the following sources of support, which ones helped you most in the process of affirming, getting used to and accepting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custDataLst>
              <p:tags r:id="rId6"/>
            </p:custDataLst>
            <p:extLst>
              <p:ext uri="{D42A27DB-BD31-4B8C-83A1-F6EECF244321}">
                <p14:modId xmlns:p14="http://schemas.microsoft.com/office/powerpoint/2010/main" val="1506666571"/>
              </p:ext>
            </p:extLst>
          </p:nvPr>
        </p:nvGraphicFramePr>
        <p:xfrm>
          <a:off x="500202" y="1844824"/>
          <a:ext cx="4793181" cy="4184049"/>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9" name="Graphique 8"/>
          <p:cNvGraphicFramePr/>
          <p:nvPr>
            <p:custDataLst>
              <p:tags r:id="rId7"/>
            </p:custDataLst>
            <p:extLst>
              <p:ext uri="{D42A27DB-BD31-4B8C-83A1-F6EECF244321}">
                <p14:modId xmlns:p14="http://schemas.microsoft.com/office/powerpoint/2010/main" val="666480355"/>
              </p:ext>
            </p:extLst>
          </p:nvPr>
        </p:nvGraphicFramePr>
        <p:xfrm>
          <a:off x="4317360" y="1844824"/>
          <a:ext cx="4608512" cy="4176464"/>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918300672"/>
      </p:ext>
    </p:extLst>
  </p:cSld>
  <p:clrMapOvr>
    <a:masterClrMapping/>
  </p:clrMapOvr>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CA" sz="2000" dirty="0">
                <a:solidFill>
                  <a:srgbClr val="9BBB59"/>
                </a:solidFill>
              </a:rPr>
              <a:t>Most helpful sources of support</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730313590"/>
              </p:ext>
            </p:extLst>
          </p:nvPr>
        </p:nvGraphicFramePr>
        <p:xfrm>
          <a:off x="539552" y="1213531"/>
          <a:ext cx="6505493" cy="4422977"/>
        </p:xfrm>
        <a:graphic>
          <a:graphicData uri="http://schemas.openxmlformats.org/drawingml/2006/table">
            <a:tbl>
              <a:tblPr firstRow="1" bandRow="1">
                <a:tableStyleId>{2D5ABB26-0587-4C30-8999-92F81FD0307C}</a:tableStyleId>
              </a:tblPr>
              <a:tblGrid>
                <a:gridCol w="1874092"/>
                <a:gridCol w="718441"/>
                <a:gridCol w="652160"/>
                <a:gridCol w="652160"/>
                <a:gridCol w="652160"/>
                <a:gridCol w="652160"/>
                <a:gridCol w="652160"/>
                <a:gridCol w="652160"/>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en-CA" sz="1100" b="0" i="0" u="none" strike="noStrike" noProof="0" dirty="0" smtClean="0">
                          <a:solidFill>
                            <a:srgbClr val="595959"/>
                          </a:solidFill>
                          <a:effectLst/>
                          <a:latin typeface="Arial Narrow" panose="020B0606020202030204" pitchFamily="34" charset="0"/>
                        </a:rPr>
                        <a:t>Friends / acquaintances who had been through a similar process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CA" sz="1100" b="0" i="0" u="none" strike="noStrike" noProof="0" dirty="0" smtClean="0">
                          <a:solidFill>
                            <a:srgbClr val="595959"/>
                          </a:solidFill>
                          <a:effectLst/>
                          <a:latin typeface="Arial Narrow" panose="020B0606020202030204" pitchFamily="34" charset="0"/>
                        </a:rPr>
                        <a:t>Movies or TV series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CA" sz="1100" b="0" i="0" u="none" strike="noStrike" noProof="0" dirty="0" smtClean="0">
                          <a:solidFill>
                            <a:srgbClr val="595959"/>
                          </a:solidFill>
                          <a:effectLst/>
                          <a:latin typeface="Arial Narrow" panose="020B0606020202030204" pitchFamily="34" charset="0"/>
                        </a:rPr>
                        <a:t>Websites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CA" sz="1100" b="0" i="0" u="none" strike="noStrike" noProof="0" dirty="0" smtClean="0">
                          <a:solidFill>
                            <a:srgbClr val="595959"/>
                          </a:solidFill>
                          <a:effectLst/>
                          <a:latin typeface="Arial Narrow" panose="020B0606020202030204" pitchFamily="34" charset="0"/>
                        </a:rPr>
                        <a:t>Books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CA" sz="1100" b="0" i="0" u="none" strike="noStrike" noProof="0" dirty="0" smtClean="0">
                          <a:solidFill>
                            <a:srgbClr val="595959"/>
                          </a:solidFill>
                          <a:effectLst/>
                          <a:latin typeface="Arial Narrow" panose="020B0606020202030204" pitchFamily="34" charset="0"/>
                        </a:rPr>
                        <a:t>Friends / acquaintances who had not been through a similar process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CA" sz="1100" b="0" i="0" u="none" strike="noStrike" noProof="0" dirty="0" smtClean="0">
                          <a:solidFill>
                            <a:srgbClr val="595959"/>
                          </a:solidFill>
                          <a:effectLst/>
                          <a:latin typeface="Arial Narrow" panose="020B0606020202030204" pitchFamily="34" charset="0"/>
                        </a:rPr>
                        <a:t>Social media</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CA" sz="1100" b="0" i="0" u="none" strike="noStrike" noProof="0" dirty="0" smtClean="0">
                          <a:solidFill>
                            <a:srgbClr val="595959"/>
                          </a:solidFill>
                          <a:effectLst/>
                          <a:latin typeface="Arial Narrow" panose="020B0606020202030204" pitchFamily="34" charset="0"/>
                        </a:rPr>
                        <a:t>Access to LGBTQ community resources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CA" sz="1100" b="0" i="0" u="none" strike="noStrike" noProof="0" dirty="0" smtClean="0">
                          <a:solidFill>
                            <a:srgbClr val="595959"/>
                          </a:solidFill>
                          <a:effectLst/>
                          <a:latin typeface="Arial Narrow" panose="020B0606020202030204" pitchFamily="34" charset="0"/>
                        </a:rPr>
                        <a:t>Family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Meetings or activities organised by local or regional groups or support organisations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Q14. Among the following sources of support, which ones helped you most in the process of affirming, getting used to and accepting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50891667"/>
      </p:ext>
    </p:extLst>
  </p:cSld>
  <p:clrMapOvr>
    <a:masterClrMapping/>
  </p:clrMapOvr>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a:solidFill>
                  <a:srgbClr val="9BBB59"/>
                </a:solidFill>
              </a:rPr>
              <a:t>Most helpful sources of support</a:t>
            </a:r>
            <a:r>
              <a:rPr lang="fr-CA" sz="2000" dirty="0" smtClean="0">
                <a:solidFill>
                  <a:srgbClr val="9BBB59"/>
                </a:solidFill>
              </a:rPr>
              <a:t> (</a:t>
            </a:r>
            <a:r>
              <a:rPr lang="fr-CA" sz="2000" dirty="0" err="1" smtClean="0">
                <a:solidFill>
                  <a:srgbClr val="9BBB59"/>
                </a:solidFill>
              </a:rPr>
              <a:t>cont’d</a:t>
            </a:r>
            <a:r>
              <a:rPr lang="fr-CA" sz="2000" dirty="0" smtClean="0">
                <a:solidFill>
                  <a:srgbClr val="9BBB59"/>
                </a:solidFill>
              </a:rPr>
              <a:t>)</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883250592"/>
              </p:ext>
            </p:extLst>
          </p:nvPr>
        </p:nvGraphicFramePr>
        <p:xfrm>
          <a:off x="539552" y="1213531"/>
          <a:ext cx="6505493" cy="4159565"/>
        </p:xfrm>
        <a:graphic>
          <a:graphicData uri="http://schemas.openxmlformats.org/drawingml/2006/table">
            <a:tbl>
              <a:tblPr firstRow="1" bandRow="1">
                <a:tableStyleId>{2D5ABB26-0587-4C30-8999-92F81FD0307C}</a:tableStyleId>
              </a:tblPr>
              <a:tblGrid>
                <a:gridCol w="1874092"/>
                <a:gridCol w="718441"/>
                <a:gridCol w="652160"/>
                <a:gridCol w="652160"/>
                <a:gridCol w="652160"/>
                <a:gridCol w="652160"/>
                <a:gridCol w="652160"/>
                <a:gridCol w="652160"/>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Psychologist</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Chat support lines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Telephone support lines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Physician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609033">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Social worker (social assistant, special education technician, etc.)</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Conferences / awareness building workshops (in schools or elsewhere)</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Sexologist</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Bars / Meeting places</a:t>
                      </a:r>
                      <a:r>
                        <a:rPr lang="en-CA" sz="1100" b="0" i="0" u="none" strike="noStrike" kern="1200" baseline="0" noProof="0" dirty="0" smtClean="0">
                          <a:solidFill>
                            <a:srgbClr val="595959"/>
                          </a:solidFill>
                          <a:effectLst/>
                          <a:latin typeface="Arial Narrow" panose="020B0606020202030204" pitchFamily="34" charset="0"/>
                          <a:ea typeface="+mn-ea"/>
                          <a:cs typeface="+mn-cs"/>
                        </a:rPr>
                        <a:t> </a:t>
                      </a:r>
                      <a:r>
                        <a:rPr lang="en-CA" sz="1100" b="0" i="0" u="none" strike="noStrike" kern="1200" noProof="0" dirty="0" smtClean="0">
                          <a:solidFill>
                            <a:srgbClr val="595959"/>
                          </a:solidFill>
                          <a:effectLst/>
                          <a:latin typeface="Arial Narrow" panose="020B0606020202030204" pitchFamily="34" charset="0"/>
                          <a:ea typeface="+mn-ea"/>
                          <a:cs typeface="+mn-cs"/>
                        </a:rPr>
                        <a:t>/ Clubs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Q14. Among the following sources of support, which ones helped you most in the process of affirming, getting used to and accepting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534490"/>
      </p:ext>
    </p:extLst>
  </p:cSld>
  <p:clrMapOvr>
    <a:masterClrMapping/>
  </p:clrMapOvr>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123</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533986650"/>
              </p:ext>
            </p:extLst>
          </p:nvPr>
        </p:nvGraphicFramePr>
        <p:xfrm>
          <a:off x="251520" y="1752582"/>
          <a:ext cx="8413743"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548680"/>
            <a:ext cx="5309344" cy="806519"/>
          </a:xfrm>
        </p:spPr>
        <p:txBody>
          <a:bodyPr>
            <a:normAutofit fontScale="90000"/>
          </a:bodyPr>
          <a:lstStyle/>
          <a:p>
            <a:r>
              <a:rPr lang="en-CA" sz="2200" dirty="0" smtClean="0">
                <a:solidFill>
                  <a:srgbClr val="9BBB59"/>
                </a:solidFill>
              </a:rPr>
              <a:t>Greatest benefits of the support they received</a:t>
            </a:r>
            <a:r>
              <a:rPr lang="en-CA" sz="2000" dirty="0" smtClean="0">
                <a:solidFill>
                  <a:srgbClr val="9BBB59"/>
                </a:solidFill>
              </a:rPr>
              <a:t/>
            </a:r>
            <a:br>
              <a:rPr lang="en-CA" sz="2000" dirty="0" smtClean="0">
                <a:solidFill>
                  <a:srgbClr val="9BBB59"/>
                </a:solidFill>
              </a:rPr>
            </a:br>
            <a:endParaRPr lang="en-CA" dirty="0"/>
          </a:p>
        </p:txBody>
      </p:sp>
      <p:sp>
        <p:nvSpPr>
          <p:cNvPr id="13" name="Rectangle 12"/>
          <p:cNvSpPr/>
          <p:nvPr>
            <p:custDataLst>
              <p:tags r:id="rId5"/>
            </p:custDataLst>
          </p:nvPr>
        </p:nvSpPr>
        <p:spPr>
          <a:xfrm>
            <a:off x="510159" y="1160678"/>
            <a:ext cx="4785284"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were given support with regard to their sexual orientation (n=1793)</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36779"/>
            <a:ext cx="7818207" cy="3693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Q15. What was the greatest benefit to you of the support you received during the process of affirming, getting used to and accepting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0765972"/>
      </p:ext>
    </p:extLst>
  </p:cSld>
  <p:clrMapOvr>
    <a:masterClrMapping/>
  </p:clrMapOvr>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124</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188641"/>
            <a:ext cx="5309344" cy="815968"/>
          </a:xfrm>
        </p:spPr>
        <p:txBody>
          <a:bodyPr/>
          <a:lstStyle/>
          <a:p>
            <a:r>
              <a:rPr lang="en-CA" sz="2000" dirty="0">
                <a:solidFill>
                  <a:srgbClr val="9BBB59"/>
                </a:solidFill>
              </a:rPr>
              <a:t>Greatest benefits of the support they received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547294754"/>
              </p:ext>
            </p:extLst>
          </p:nvPr>
        </p:nvGraphicFramePr>
        <p:xfrm>
          <a:off x="539553" y="1213531"/>
          <a:ext cx="7992887" cy="4810532"/>
        </p:xfrm>
        <a:graphic>
          <a:graphicData uri="http://schemas.openxmlformats.org/drawingml/2006/table">
            <a:tbl>
              <a:tblPr firstRow="1" bandRow="1">
                <a:tableStyleId>{2D5ABB26-0587-4C30-8999-92F81FD0307C}</a:tableStyleId>
              </a:tblPr>
              <a:tblGrid>
                <a:gridCol w="2448271"/>
                <a:gridCol w="792088"/>
                <a:gridCol w="792088"/>
                <a:gridCol w="792088"/>
                <a:gridCol w="792088"/>
                <a:gridCol w="792088"/>
                <a:gridCol w="792088"/>
                <a:gridCol w="792088"/>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Understanding that I was not alone in what I was going through</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Finding a space where I felt understood for who I am</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Developing my confidence by seeing other LGBTQ individuals affirm themselves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The ability to be heard without being judged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Lightening my load by confiding in someone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Understanding that I was not “sick”</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Feeling like I belonged to a mutual support network</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Q15. What was the greatest benefit to you of the support you received during the process of affirming, getting used to and accepting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59703114"/>
      </p:ext>
    </p:extLst>
  </p:cSld>
  <p:clrMapOvr>
    <a:masterClrMapping/>
  </p:clrMapOvr>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125</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260649"/>
            <a:ext cx="5309344" cy="743960"/>
          </a:xfrm>
        </p:spPr>
        <p:txBody>
          <a:bodyPr/>
          <a:lstStyle/>
          <a:p>
            <a:r>
              <a:rPr lang="en-CA" sz="2000" dirty="0">
                <a:solidFill>
                  <a:srgbClr val="9BBB59"/>
                </a:solidFill>
              </a:rPr>
              <a:t>Greatest benefits of the support they received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006319848"/>
              </p:ext>
            </p:extLst>
          </p:nvPr>
        </p:nvGraphicFramePr>
        <p:xfrm>
          <a:off x="539552" y="1321948"/>
          <a:ext cx="8064899" cy="4422303"/>
        </p:xfrm>
        <a:graphic>
          <a:graphicData uri="http://schemas.openxmlformats.org/drawingml/2006/table">
            <a:tbl>
              <a:tblPr firstRow="1" bandRow="1">
                <a:tableStyleId>{2D5ABB26-0587-4C30-8999-92F81FD0307C}</a:tableStyleId>
              </a:tblPr>
              <a:tblGrid>
                <a:gridCol w="1935304"/>
                <a:gridCol w="741907"/>
                <a:gridCol w="673461"/>
                <a:gridCol w="673461"/>
                <a:gridCol w="673461"/>
                <a:gridCol w="673461"/>
                <a:gridCol w="673461"/>
                <a:gridCol w="673461"/>
                <a:gridCol w="673461"/>
                <a:gridCol w="673461"/>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a:rPr>
                        <a:t>Asex</a:t>
                      </a:r>
                      <a:r>
                        <a:rPr lang="en-CA" sz="900" b="1" i="0" u="none" strike="noStrike" noProof="0" dirty="0" smtClean="0">
                          <a:solidFill>
                            <a:srgbClr val="595959"/>
                          </a:solidFill>
                          <a:effectLst/>
                          <a:latin typeface="Arial"/>
                        </a:rPr>
                        <a:t>.</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Cisgender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 </a:t>
                      </a:r>
                      <a:r>
                        <a:rPr lang="en-CA" sz="900" b="1" i="0" u="none" strike="noStrike" noProof="0" dirty="0" err="1" smtClean="0">
                          <a:solidFill>
                            <a:srgbClr val="595959"/>
                          </a:solidFill>
                          <a:effectLst/>
                          <a:latin typeface="Arial"/>
                        </a:rPr>
                        <a:t>genderfluid</a:t>
                      </a:r>
                      <a:r>
                        <a:rPr lang="en-CA" sz="900" b="1" i="0" u="none" strike="noStrike" noProof="0" dirty="0" smtClean="0">
                          <a:solidFill>
                            <a:srgbClr val="595959"/>
                          </a:solidFill>
                          <a:effectLst/>
                          <a:latin typeface="Arial"/>
                        </a:rPr>
                        <a:t>, </a:t>
                      </a:r>
                      <a:r>
                        <a:rPr lang="en-CA" sz="900" b="1" i="0" u="none" strike="noStrike" noProof="0" dirty="0" err="1" smtClean="0">
                          <a:solidFill>
                            <a:srgbClr val="595959"/>
                          </a:solidFill>
                          <a:effectLst/>
                          <a:latin typeface="Arial"/>
                        </a:rPr>
                        <a:t>agender</a:t>
                      </a:r>
                      <a:r>
                        <a:rPr lang="en-CA" sz="900" b="1" i="0" u="none" strike="noStrike" noProof="0" dirty="0" smtClean="0">
                          <a:solidFill>
                            <a:srgbClr val="595959"/>
                          </a:solidFill>
                          <a:effectLst/>
                          <a:latin typeface="Arial"/>
                        </a:rPr>
                        <a:t> or demi-gender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308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en-US" sz="1100" b="0" i="0" u="none" strike="noStrike" dirty="0" smtClean="0">
                          <a:solidFill>
                            <a:srgbClr val="595959"/>
                          </a:solidFill>
                          <a:effectLst/>
                          <a:latin typeface="Arial Narrow" panose="020B0606020202030204" pitchFamily="34" charset="0"/>
                        </a:rPr>
                        <a:t>Understanding that I was not alone in what I was going through</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US" sz="1100" b="0" i="0" u="none" strike="noStrike" dirty="0" smtClean="0">
                          <a:solidFill>
                            <a:srgbClr val="595959"/>
                          </a:solidFill>
                          <a:effectLst/>
                          <a:latin typeface="Arial Narrow" panose="020B0606020202030204" pitchFamily="34" charset="0"/>
                        </a:rPr>
                        <a:t>Finding a space where I felt understood for who I am</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US" sz="1100" b="0" i="0" u="none" strike="noStrike" dirty="0" smtClean="0">
                          <a:solidFill>
                            <a:srgbClr val="595959"/>
                          </a:solidFill>
                          <a:effectLst/>
                          <a:latin typeface="Arial Narrow" panose="020B0606020202030204" pitchFamily="34" charset="0"/>
                        </a:rPr>
                        <a:t>Developing my confidence by seeing other LGBTQ individuals affirm themselves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US" sz="1100" b="0" i="0" u="none" strike="noStrike" dirty="0" smtClean="0">
                          <a:solidFill>
                            <a:srgbClr val="595959"/>
                          </a:solidFill>
                          <a:effectLst/>
                          <a:latin typeface="Arial Narrow" panose="020B0606020202030204" pitchFamily="34" charset="0"/>
                        </a:rPr>
                        <a:t>The ability to be heard without being judged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US" sz="1100" b="0" i="0" u="none" strike="noStrike" dirty="0" smtClean="0">
                          <a:solidFill>
                            <a:srgbClr val="595959"/>
                          </a:solidFill>
                          <a:effectLst/>
                          <a:latin typeface="Arial Narrow" panose="020B0606020202030204" pitchFamily="34" charset="0"/>
                        </a:rPr>
                        <a:t>Lightening my load by confiding in someone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US" sz="1100" b="0" i="0" u="none" strike="noStrike" dirty="0" smtClean="0">
                          <a:solidFill>
                            <a:srgbClr val="595959"/>
                          </a:solidFill>
                          <a:effectLst/>
                          <a:latin typeface="Arial Narrow" panose="020B0606020202030204" pitchFamily="34" charset="0"/>
                        </a:rPr>
                        <a:t>Understanding that I was not “sick”</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US" sz="1100" b="0" i="0" u="none" strike="noStrike" dirty="0" smtClean="0">
                          <a:solidFill>
                            <a:srgbClr val="595959"/>
                          </a:solidFill>
                          <a:effectLst/>
                          <a:latin typeface="Arial Narrow" panose="020B0606020202030204" pitchFamily="34" charset="0"/>
                        </a:rPr>
                        <a:t>Feeling like I belonged to a mutual support network</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Q15. What was the greatest benefit to you of the support you received during the process of affirming, getting used to and accepting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07005159"/>
      </p:ext>
    </p:extLst>
  </p:cSld>
  <p:clrMapOvr>
    <a:masterClrMapping/>
  </p:clrMapOvr>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260649"/>
            <a:ext cx="5309344" cy="743960"/>
          </a:xfrm>
        </p:spPr>
        <p:txBody>
          <a:bodyPr/>
          <a:lstStyle/>
          <a:p>
            <a:r>
              <a:rPr lang="en-CA" sz="2000" dirty="0">
                <a:solidFill>
                  <a:srgbClr val="9BBB59"/>
                </a:solidFill>
              </a:rPr>
              <a:t>Greatest benefits of the support they received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229929009"/>
              </p:ext>
            </p:extLst>
          </p:nvPr>
        </p:nvGraphicFramePr>
        <p:xfrm>
          <a:off x="539552" y="1321948"/>
          <a:ext cx="5400601" cy="4054532"/>
        </p:xfrm>
        <a:graphic>
          <a:graphicData uri="http://schemas.openxmlformats.org/drawingml/2006/table">
            <a:tbl>
              <a:tblPr firstRow="1" bandRow="1">
                <a:tableStyleId>{2D5ABB26-0587-4C30-8999-92F81FD0307C}</a:tableStyleId>
              </a:tblPr>
              <a:tblGrid>
                <a:gridCol w="2597281"/>
                <a:gridCol w="995678"/>
                <a:gridCol w="903821"/>
                <a:gridCol w="903821"/>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Gay</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Lesbian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292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Understanding that I was not alone in what I was going through</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68</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58</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Finding a space where I felt understood for who I am</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Developing my confidence by seeing other LGBTQ individuals affirm themselves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The ability to be heard without being judged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a:ea typeface="+mn-ea"/>
                          <a:cs typeface="+mn-cs"/>
                        </a:rPr>
                        <a:t>32</a:t>
                      </a:r>
                      <a:endParaRPr lang="fr-CA" sz="1100" b="1" i="0" u="none" strike="noStrike" kern="1200" dirty="0">
                        <a:solidFill>
                          <a:srgbClr val="00B0F0"/>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Lightening my load by confiding in someone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Understanding that I was not “sick”</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27</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Feeling like I belonged to a mutual support network</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24</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Q15. </a:t>
            </a:r>
            <a:r>
              <a:rPr lang="en-CA" sz="900" dirty="0">
                <a:solidFill>
                  <a:srgbClr val="595959"/>
                </a:solidFill>
                <a:latin typeface="Arial" panose="020B0604020202020204" pitchFamily="34" charset="0"/>
                <a:cs typeface="Arial" panose="020B0604020202020204" pitchFamily="34" charset="0"/>
              </a:rPr>
              <a:t>What was the greatest benefit to you of the support you received during the process of affirming, getting used to and accepting your sexual orientation / gender identity?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06502807"/>
      </p:ext>
    </p:extLst>
  </p:cSld>
  <p:clrMapOvr>
    <a:masterClrMapping/>
  </p:clrMapOvr>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188641"/>
            <a:ext cx="5309344" cy="815968"/>
          </a:xfrm>
        </p:spPr>
        <p:txBody>
          <a:bodyPr/>
          <a:lstStyle/>
          <a:p>
            <a:r>
              <a:rPr lang="en-CA" sz="2000" dirty="0">
                <a:solidFill>
                  <a:srgbClr val="9BBB59"/>
                </a:solidFill>
              </a:rPr>
              <a:t>Greatest benefits of the support they received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073861189"/>
              </p:ext>
            </p:extLst>
          </p:nvPr>
        </p:nvGraphicFramePr>
        <p:xfrm>
          <a:off x="539551" y="1213531"/>
          <a:ext cx="7560840" cy="4532256"/>
        </p:xfrm>
        <a:graphic>
          <a:graphicData uri="http://schemas.openxmlformats.org/drawingml/2006/table">
            <a:tbl>
              <a:tblPr firstRow="1" bandRow="1">
                <a:tableStyleId>{2D5ABB26-0587-4C30-8999-92F81FD0307C}</a:tableStyleId>
              </a:tblPr>
              <a:tblGrid>
                <a:gridCol w="2724329"/>
                <a:gridCol w="1044383"/>
                <a:gridCol w="948032"/>
                <a:gridCol w="948032"/>
                <a:gridCol w="948032"/>
                <a:gridCol w="948032"/>
              </a:tblGrid>
              <a:tr h="27074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19418">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8333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473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409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7356">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Understanding that I was not alone in what I was going through</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Finding a space where I felt understood for who I am</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Developing my confidence by seeing other LGBTQ individuals affirm themselves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The ability to be heard without being judged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Lightening my load by confiding in someone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Understanding that I was not “sick”</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Feeling like I belonged to a mutual support network</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Q15. What was the greatest benefit to you of the support you received during the process of affirming, getting used to and accepting your sexual orientation / gender identity?</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19328691"/>
      </p:ext>
    </p:extLst>
  </p:cSld>
  <p:clrMapOvr>
    <a:masterClrMapping/>
  </p:clrMapOvr>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128</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723654"/>
            <a:ext cx="5669384" cy="631545"/>
          </a:xfrm>
        </p:spPr>
        <p:txBody>
          <a:bodyPr>
            <a:normAutofit/>
          </a:bodyPr>
          <a:lstStyle/>
          <a:p>
            <a:r>
              <a:rPr lang="en-CA" sz="2000" dirty="0" smtClean="0">
                <a:solidFill>
                  <a:srgbClr val="9BBB59"/>
                </a:solidFill>
              </a:rPr>
              <a:t>Perceived adequacy of resources</a:t>
            </a:r>
            <a:br>
              <a:rPr lang="en-CA" sz="2000" dirty="0" smtClean="0">
                <a:solidFill>
                  <a:srgbClr val="9BBB59"/>
                </a:solidFill>
              </a:rPr>
            </a:br>
            <a:endParaRPr lang="en-CA" dirty="0"/>
          </a:p>
        </p:txBody>
      </p:sp>
      <p:sp>
        <p:nvSpPr>
          <p:cNvPr id="13" name="Rectangle 12"/>
          <p:cNvSpPr/>
          <p:nvPr>
            <p:custDataLst>
              <p:tags r:id="rId4"/>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243109"/>
            <a:ext cx="7818207"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Q16. Did you feel the resources available to you for help were …? </a:t>
            </a:r>
            <a:endParaRPr lang="en-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extLst>
              <p:ext uri="{D42A27DB-BD31-4B8C-83A1-F6EECF244321}">
                <p14:modId xmlns:p14="http://schemas.microsoft.com/office/powerpoint/2010/main" val="90367213"/>
              </p:ext>
            </p:extLst>
          </p:nvPr>
        </p:nvGraphicFramePr>
        <p:xfrm>
          <a:off x="1899345" y="2027910"/>
          <a:ext cx="3953229" cy="3240360"/>
        </p:xfrm>
        <a:graphic>
          <a:graphicData uri="http://schemas.openxmlformats.org/drawingml/2006/chart">
            <c:chart xmlns:c="http://schemas.openxmlformats.org/drawingml/2006/chart" xmlns:r="http://schemas.openxmlformats.org/officeDocument/2006/relationships" r:id="rId8"/>
          </a:graphicData>
        </a:graphic>
      </p:graphicFrame>
      <p:sp>
        <p:nvSpPr>
          <p:cNvPr id="9" name="ZoneTexte 8"/>
          <p:cNvSpPr txBox="1"/>
          <p:nvPr/>
        </p:nvSpPr>
        <p:spPr>
          <a:xfrm>
            <a:off x="2987824" y="2447510"/>
            <a:ext cx="943892" cy="276999"/>
          </a:xfrm>
          <a:prstGeom prst="rect">
            <a:avLst/>
          </a:prstGeom>
          <a:noFill/>
        </p:spPr>
        <p:txBody>
          <a:bodyPr wrap="square" rtlCol="0">
            <a:spAutoFit/>
          </a:bodyPr>
          <a:lstStyle/>
          <a:p>
            <a:r>
              <a:rPr lang="en-CA" sz="1200" dirty="0" smtClean="0">
                <a:solidFill>
                  <a:srgbClr val="595959"/>
                </a:solidFill>
                <a:latin typeface="Arial Narrow" panose="020B0606020202030204" pitchFamily="34" charset="0"/>
              </a:rPr>
              <a:t>Nonexistent</a:t>
            </a:r>
            <a:endParaRPr lang="en-CA" sz="1200" dirty="0">
              <a:solidFill>
                <a:srgbClr val="595959"/>
              </a:solidFill>
              <a:latin typeface="Arial Narrow" panose="020B0606020202030204" pitchFamily="34" charset="0"/>
            </a:endParaRPr>
          </a:p>
        </p:txBody>
      </p:sp>
      <p:sp>
        <p:nvSpPr>
          <p:cNvPr id="11" name="ZoneTexte 10"/>
          <p:cNvSpPr txBox="1"/>
          <p:nvPr/>
        </p:nvSpPr>
        <p:spPr>
          <a:xfrm>
            <a:off x="5076056" y="3368025"/>
            <a:ext cx="888585" cy="276999"/>
          </a:xfrm>
          <a:prstGeom prst="rect">
            <a:avLst/>
          </a:prstGeom>
          <a:noFill/>
        </p:spPr>
        <p:txBody>
          <a:bodyPr wrap="square" rtlCol="0">
            <a:spAutoFit/>
          </a:bodyPr>
          <a:lstStyle/>
          <a:p>
            <a:r>
              <a:rPr lang="en-CA" sz="1200" dirty="0" smtClean="0">
                <a:solidFill>
                  <a:srgbClr val="595959"/>
                </a:solidFill>
                <a:latin typeface="Arial Narrow" panose="020B0606020202030204" pitchFamily="34" charset="0"/>
              </a:rPr>
              <a:t>Sufficient</a:t>
            </a:r>
            <a:endParaRPr lang="en-CA" sz="1200" dirty="0">
              <a:solidFill>
                <a:srgbClr val="595959"/>
              </a:solidFill>
              <a:latin typeface="Arial Narrow" panose="020B0606020202030204" pitchFamily="34" charset="0"/>
            </a:endParaRPr>
          </a:p>
        </p:txBody>
      </p:sp>
      <p:sp>
        <p:nvSpPr>
          <p:cNvPr id="15" name="ZoneTexte 14"/>
          <p:cNvSpPr txBox="1"/>
          <p:nvPr/>
        </p:nvSpPr>
        <p:spPr>
          <a:xfrm>
            <a:off x="1691680" y="3368025"/>
            <a:ext cx="1282156" cy="276999"/>
          </a:xfrm>
          <a:prstGeom prst="rect">
            <a:avLst/>
          </a:prstGeom>
          <a:noFill/>
        </p:spPr>
        <p:txBody>
          <a:bodyPr wrap="square" rtlCol="0">
            <a:spAutoFit/>
          </a:bodyPr>
          <a:lstStyle/>
          <a:p>
            <a:r>
              <a:rPr lang="en-CA" sz="1200" dirty="0" smtClean="0">
                <a:solidFill>
                  <a:srgbClr val="595959"/>
                </a:solidFill>
                <a:latin typeface="Arial Narrow" panose="020B0606020202030204" pitchFamily="34" charset="0"/>
              </a:rPr>
              <a:t>Highly insufficient</a:t>
            </a:r>
            <a:endParaRPr lang="en-CA" sz="1200" dirty="0">
              <a:solidFill>
                <a:srgbClr val="595959"/>
              </a:solidFill>
              <a:latin typeface="Arial Narrow" panose="020B0606020202030204" pitchFamily="34" charset="0"/>
            </a:endParaRPr>
          </a:p>
        </p:txBody>
      </p:sp>
      <p:sp>
        <p:nvSpPr>
          <p:cNvPr id="16" name="ZoneTexte 15"/>
          <p:cNvSpPr txBox="1"/>
          <p:nvPr/>
        </p:nvSpPr>
        <p:spPr>
          <a:xfrm>
            <a:off x="2531774" y="5074323"/>
            <a:ext cx="1459999" cy="276999"/>
          </a:xfrm>
          <a:prstGeom prst="rect">
            <a:avLst/>
          </a:prstGeom>
          <a:noFill/>
        </p:spPr>
        <p:txBody>
          <a:bodyPr wrap="square" rtlCol="0">
            <a:spAutoFit/>
          </a:bodyPr>
          <a:lstStyle/>
          <a:p>
            <a:r>
              <a:rPr lang="en-CA" sz="1200" dirty="0" smtClean="0">
                <a:solidFill>
                  <a:srgbClr val="595959"/>
                </a:solidFill>
                <a:latin typeface="Arial Narrow" panose="020B0606020202030204" pitchFamily="34" charset="0"/>
              </a:rPr>
              <a:t>A little insufficient</a:t>
            </a:r>
            <a:endParaRPr lang="en-CA" sz="1200"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970691444"/>
      </p:ext>
    </p:extLst>
  </p:cSld>
  <p:clrMapOvr>
    <a:masterClrMapping/>
  </p:clrMapOvr>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CA" sz="2000" dirty="0">
                <a:solidFill>
                  <a:srgbClr val="9BBB59"/>
                </a:solidFill>
              </a:rPr>
              <a:t>Perceived adequacy of resources</a:t>
            </a:r>
            <a:endParaRPr lang="fr-CA" dirty="0"/>
          </a:p>
        </p:txBody>
      </p:sp>
      <p:sp>
        <p:nvSpPr>
          <p:cNvPr id="10" name="ZoneTexte 9"/>
          <p:cNvSpPr txBox="1"/>
          <p:nvPr>
            <p:custDataLst>
              <p:tags r:id="rId4"/>
            </p:custDataLst>
          </p:nvPr>
        </p:nvSpPr>
        <p:spPr>
          <a:xfrm>
            <a:off x="500202" y="6251980"/>
            <a:ext cx="7818207"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Q16. Did you feel the resources available to you for help were …? </a:t>
            </a:r>
            <a:endParaRPr lang="en-CA" sz="900" dirty="0">
              <a:solidFill>
                <a:srgbClr val="595959"/>
              </a:solidFill>
              <a:latin typeface="Arial" panose="020B0604020202020204" pitchFamily="34" charset="0"/>
              <a:cs typeface="Arial" panose="020B0604020202020204" pitchFamily="34" charset="0"/>
            </a:endParaRPr>
          </a:p>
        </p:txBody>
      </p:sp>
      <p:graphicFrame>
        <p:nvGraphicFramePr>
          <p:cNvPr id="7" name="Table 9"/>
          <p:cNvGraphicFramePr>
            <a:graphicFrameLocks noGrp="1"/>
          </p:cNvGraphicFramePr>
          <p:nvPr>
            <p:custDataLst>
              <p:tags r:id="rId5"/>
            </p:custDataLst>
            <p:extLst>
              <p:ext uri="{D42A27DB-BD31-4B8C-83A1-F6EECF244321}">
                <p14:modId xmlns:p14="http://schemas.microsoft.com/office/powerpoint/2010/main" val="875410857"/>
              </p:ext>
            </p:extLst>
          </p:nvPr>
        </p:nvGraphicFramePr>
        <p:xfrm>
          <a:off x="611557" y="1196752"/>
          <a:ext cx="5400603" cy="2902532"/>
        </p:xfrm>
        <a:graphic>
          <a:graphicData uri="http://schemas.openxmlformats.org/drawingml/2006/table">
            <a:tbl>
              <a:tblPr firstRow="1" bandRow="1">
                <a:tableStyleId>{2D5ABB26-0587-4C30-8999-92F81FD0307C}</a:tableStyleId>
              </a:tblPr>
              <a:tblGrid>
                <a:gridCol w="1555795"/>
                <a:gridCol w="596420"/>
                <a:gridCol w="541398"/>
                <a:gridCol w="541398"/>
                <a:gridCol w="541398"/>
                <a:gridCol w="541398"/>
                <a:gridCol w="541398"/>
                <a:gridCol w="541398"/>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Sufficient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42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46</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54</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37</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35</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00B0F0"/>
                          </a:solidFill>
                          <a:effectLst/>
                          <a:latin typeface="Arial Narrow" panose="020B0606020202030204" pitchFamily="34" charset="0"/>
                        </a:rPr>
                        <a:t>50</a:t>
                      </a:r>
                      <a:endParaRPr lang="fr-CA" sz="12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A little insufficient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30</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41</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40</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42</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14</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21</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Highly insufficient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9</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8</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16</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Nonexistent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13</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4</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5</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10</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10</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17</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20</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4246184626"/>
      </p:ext>
    </p:extLst>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Key </a:t>
            </a:r>
            <a:r>
              <a:rPr lang="fr-CA" dirty="0" err="1" smtClean="0">
                <a:solidFill>
                  <a:srgbClr val="9BBB59"/>
                </a:solidFill>
              </a:rPr>
              <a:t>findings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13</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en-CA" sz="1200" b="0" dirty="0" smtClean="0"/>
              <a:t>Also at the top of the key sources of support that are privileged by </a:t>
            </a:r>
            <a:r>
              <a:rPr lang="en-CA" sz="1200" b="0" dirty="0"/>
              <a:t>LGBT youth </a:t>
            </a:r>
            <a:r>
              <a:rPr lang="en-CA" sz="1200" b="0" dirty="0" smtClean="0"/>
              <a:t>is the availability of a network of people who went through the same process (friends, acquaintances or organized groups) with whom they could exchange views either in person or via social media.</a:t>
            </a:r>
          </a:p>
          <a:p>
            <a:pPr marL="228600" indent="-228600">
              <a:buClr>
                <a:srgbClr val="9BBB59"/>
              </a:buClr>
              <a:buFont typeface="Wingdings" panose="05000000000000000000" pitchFamily="2" charset="2"/>
              <a:buChar char="§"/>
            </a:pPr>
            <a:r>
              <a:rPr lang="en-CA" sz="1200" b="0" dirty="0" smtClean="0"/>
              <a:t>Generally speaking, anything that could alleviate the feeling of isolation (“</a:t>
            </a:r>
            <a:r>
              <a:rPr lang="en-US" sz="1200" b="0" dirty="0" smtClean="0"/>
              <a:t>being alone </a:t>
            </a:r>
            <a:r>
              <a:rPr lang="en-US" sz="1200" b="0" dirty="0"/>
              <a:t>in what </a:t>
            </a:r>
            <a:r>
              <a:rPr lang="en-US" sz="1200" b="0" dirty="0" smtClean="0"/>
              <a:t>they are going through”</a:t>
            </a:r>
            <a:r>
              <a:rPr lang="en-CA" sz="1200" b="0" dirty="0" smtClean="0"/>
              <a:t>), or even of “being abnormal”, would be most welcome; an </a:t>
            </a:r>
            <a:r>
              <a:rPr lang="en-CA" sz="1200" b="0" dirty="0"/>
              <a:t>accurate</a:t>
            </a:r>
            <a:r>
              <a:rPr lang="en-CA" sz="1200" b="0" dirty="0" smtClean="0">
                <a:solidFill>
                  <a:srgbClr val="FF0000"/>
                </a:solidFill>
              </a:rPr>
              <a:t> </a:t>
            </a:r>
            <a:r>
              <a:rPr lang="en-CA" sz="1200" b="0" dirty="0" smtClean="0"/>
              <a:t>media representation (TV, web) of sexual minorities would be most beneficial in this respect</a:t>
            </a:r>
            <a:r>
              <a:rPr lang="fr-CA" sz="1200" b="0" dirty="0" smtClean="0"/>
              <a:t>.</a:t>
            </a:r>
          </a:p>
          <a:p>
            <a:pPr marL="228600" indent="-228600">
              <a:buClr>
                <a:srgbClr val="9BBB59"/>
              </a:buClr>
              <a:buFont typeface="Wingdings" panose="05000000000000000000" pitchFamily="2" charset="2"/>
              <a:buChar char="§"/>
            </a:pPr>
            <a:r>
              <a:rPr lang="en-CA" sz="1200" b="0" dirty="0" smtClean="0"/>
              <a:t>Despite the fact that more support resources seem to be available to young people nowadays, more than half of LGBT youth still deem them insufficient. </a:t>
            </a:r>
          </a:p>
          <a:p>
            <a:pPr marL="228600" indent="-228600">
              <a:buClr>
                <a:srgbClr val="9BBB59"/>
              </a:buClr>
              <a:buFont typeface="Wingdings" panose="05000000000000000000" pitchFamily="2" charset="2"/>
              <a:buChar char="§"/>
            </a:pPr>
            <a:r>
              <a:rPr lang="en-CA" sz="1200" b="0" dirty="0" smtClean="0"/>
              <a:t>In general, however, </a:t>
            </a:r>
            <a:r>
              <a:rPr lang="en-CA" sz="1200" b="0" dirty="0"/>
              <a:t>the youngest LGBT groups </a:t>
            </a:r>
            <a:r>
              <a:rPr lang="en-CA" sz="1200" b="0" dirty="0" smtClean="0"/>
              <a:t>think that efforts </a:t>
            </a:r>
            <a:r>
              <a:rPr lang="en-CA" sz="1200" b="0" dirty="0"/>
              <a:t>should be directed </a:t>
            </a:r>
            <a:r>
              <a:rPr lang="en-CA" sz="1200" b="0" dirty="0" smtClean="0"/>
              <a:t>more toward encouraging openness to sexual diversity in society overall.</a:t>
            </a:r>
          </a:p>
          <a:p>
            <a:pPr marL="228600" indent="-228600">
              <a:buClr>
                <a:srgbClr val="9BBB59"/>
              </a:buClr>
              <a:buFont typeface="Wingdings" panose="05000000000000000000" pitchFamily="2" charset="2"/>
              <a:buChar char="§"/>
            </a:pPr>
            <a:r>
              <a:rPr lang="en-CA" sz="1200" b="0" dirty="0" smtClean="0"/>
              <a:t>In fact, even if the LGBT community as a whole rated Canadian society as fairly open to sexual and gender diversity, their perception of such open-mindedness is not wholehearted: less than 10% think it is “totally” open </a:t>
            </a:r>
            <a:r>
              <a:rPr lang="fr-CA" sz="1200" b="0" dirty="0" smtClean="0"/>
              <a:t>(scores 9 and </a:t>
            </a:r>
            <a:r>
              <a:rPr lang="en-CA" sz="1200" b="0" dirty="0" smtClean="0"/>
              <a:t>10 on a 10-point scale, where 1 means “not at all open” and 10 “totally open”), while 45% view Canadian society as “not very” or “not at all” open to sexual and gender diversity (scores 1 to 6).</a:t>
            </a:r>
            <a:endParaRPr lang="en-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294976"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522575"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p.120, 121</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308528" y="253489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536127" y="249289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p.123, 120</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296953" y="332698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524552" y="328498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p.128, 129</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324651" y="406854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552250" y="402655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p.132, 133</a:t>
            </a:r>
            <a:endParaRPr lang="fr-CA" sz="1600" b="1" dirty="0">
              <a:solidFill>
                <a:srgbClr val="9BBB59"/>
              </a:solidFill>
              <a:latin typeface="Arial" panose="020B0604020202020204" pitchFamily="34" charset="0"/>
              <a:cs typeface="Arial" panose="020B0604020202020204" pitchFamily="34" charset="0"/>
            </a:endParaRPr>
          </a:p>
        </p:txBody>
      </p:sp>
      <p:sp>
        <p:nvSpPr>
          <p:cNvPr id="23" name="Chevron 22"/>
          <p:cNvSpPr/>
          <p:nvPr/>
        </p:nvSpPr>
        <p:spPr>
          <a:xfrm>
            <a:off x="6372200" y="498316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4" name="ZoneTexte 23"/>
          <p:cNvSpPr txBox="1"/>
          <p:nvPr/>
        </p:nvSpPr>
        <p:spPr>
          <a:xfrm>
            <a:off x="6599799" y="494116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p.141</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214314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CA" sz="2000" dirty="0">
                <a:solidFill>
                  <a:srgbClr val="9BBB59"/>
                </a:solidFill>
              </a:rPr>
              <a:t>Perceived adequacy of resources</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324166376"/>
              </p:ext>
            </p:extLst>
          </p:nvPr>
        </p:nvGraphicFramePr>
        <p:xfrm>
          <a:off x="539549" y="1196752"/>
          <a:ext cx="8064899" cy="3189858"/>
        </p:xfrm>
        <a:graphic>
          <a:graphicData uri="http://schemas.openxmlformats.org/drawingml/2006/table">
            <a:tbl>
              <a:tblPr firstRow="1" bandRow="1">
                <a:tableStyleId>{2D5ABB26-0587-4C30-8999-92F81FD0307C}</a:tableStyleId>
              </a:tblPr>
              <a:tblGrid>
                <a:gridCol w="1935304"/>
                <a:gridCol w="741907"/>
                <a:gridCol w="673461"/>
                <a:gridCol w="673461"/>
                <a:gridCol w="673461"/>
                <a:gridCol w="673461"/>
                <a:gridCol w="673461"/>
                <a:gridCol w="673461"/>
                <a:gridCol w="673461"/>
                <a:gridCol w="673461"/>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a:rPr>
                        <a:t>Asex</a:t>
                      </a:r>
                      <a:r>
                        <a:rPr lang="en-CA" sz="900" b="1" i="0" u="none" strike="noStrike" noProof="0" dirty="0" smtClean="0">
                          <a:solidFill>
                            <a:srgbClr val="595959"/>
                          </a:solidFill>
                          <a:effectLst/>
                          <a:latin typeface="Arial"/>
                        </a:rPr>
                        <a:t>.</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Cisgender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 </a:t>
                      </a:r>
                      <a:r>
                        <a:rPr lang="en-CA" sz="900" b="1" i="0" u="none" strike="noStrike" noProof="0" dirty="0" err="1" smtClean="0">
                          <a:solidFill>
                            <a:srgbClr val="595959"/>
                          </a:solidFill>
                          <a:effectLst/>
                          <a:latin typeface="Arial"/>
                        </a:rPr>
                        <a:t>genderfluid</a:t>
                      </a:r>
                      <a:r>
                        <a:rPr lang="en-CA" sz="900" b="1" i="0" u="none" strike="noStrike" noProof="0" dirty="0" smtClean="0">
                          <a:solidFill>
                            <a:srgbClr val="595959"/>
                          </a:solidFill>
                          <a:effectLst/>
                          <a:latin typeface="Arial"/>
                        </a:rPr>
                        <a:t>, </a:t>
                      </a:r>
                      <a:r>
                        <a:rPr lang="en-CA" sz="900" b="1" i="0" u="none" strike="noStrike" noProof="0" dirty="0" err="1" smtClean="0">
                          <a:solidFill>
                            <a:srgbClr val="595959"/>
                          </a:solidFill>
                          <a:effectLst/>
                          <a:latin typeface="Arial"/>
                        </a:rPr>
                        <a:t>agender</a:t>
                      </a:r>
                      <a:r>
                        <a:rPr lang="en-CA" sz="900" b="1" i="0" u="none" strike="noStrike" noProof="0" dirty="0" smtClean="0">
                          <a:solidFill>
                            <a:srgbClr val="595959"/>
                          </a:solidFill>
                          <a:effectLst/>
                          <a:latin typeface="Arial"/>
                        </a:rPr>
                        <a:t> or demi-gender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Sufficient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42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49</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34</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46</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44</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29</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13</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A little insufficient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30</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37</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29</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00B0F0"/>
                          </a:solidFill>
                          <a:effectLst/>
                          <a:latin typeface="Arial Narrow" panose="020B0606020202030204" pitchFamily="34" charset="0"/>
                        </a:rPr>
                        <a:t>39</a:t>
                      </a:r>
                      <a:endParaRPr lang="fr-CA" sz="12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52</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53</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Highly insufficient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00B0F0"/>
                          </a:solidFill>
                          <a:effectLst/>
                          <a:latin typeface="Arial Narrow" panose="020B0606020202030204" pitchFamily="34" charset="0"/>
                        </a:rPr>
                        <a:t>16</a:t>
                      </a:r>
                      <a:endParaRPr lang="fr-CA" sz="12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11</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5</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14</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16</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Nonexistent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13</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14</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3</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3</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Q16. Did you feel the resources available to you for help were …? </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49274699"/>
      </p:ext>
    </p:extLst>
  </p:cSld>
  <p:clrMapOvr>
    <a:masterClrMapping/>
  </p:clrMapOvr>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CA" sz="2000" dirty="0">
                <a:solidFill>
                  <a:srgbClr val="9BBB59"/>
                </a:solidFill>
              </a:rPr>
              <a:t>Perceived adequacy of resources</a:t>
            </a:r>
            <a:endParaRPr lang="fr-CA" dirty="0"/>
          </a:p>
        </p:txBody>
      </p:sp>
      <p:sp>
        <p:nvSpPr>
          <p:cNvPr id="10" name="ZoneTexte 9"/>
          <p:cNvSpPr txBox="1"/>
          <p:nvPr>
            <p:custDataLst>
              <p:tags r:id="rId4"/>
            </p:custDataLst>
          </p:nvPr>
        </p:nvSpPr>
        <p:spPr>
          <a:xfrm>
            <a:off x="500202" y="6251980"/>
            <a:ext cx="7818207"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Q16. Did you feel the resources available to you for help were …? </a:t>
            </a:r>
            <a:endParaRPr lang="en-CA" sz="900" dirty="0">
              <a:solidFill>
                <a:srgbClr val="595959"/>
              </a:solidFill>
              <a:latin typeface="Arial" panose="020B0604020202020204" pitchFamily="34" charset="0"/>
              <a:cs typeface="Arial" panose="020B0604020202020204" pitchFamily="34" charset="0"/>
            </a:endParaRPr>
          </a:p>
        </p:txBody>
      </p:sp>
      <p:graphicFrame>
        <p:nvGraphicFramePr>
          <p:cNvPr id="7" name="Table 9"/>
          <p:cNvGraphicFramePr>
            <a:graphicFrameLocks noGrp="1"/>
          </p:cNvGraphicFramePr>
          <p:nvPr>
            <p:custDataLst>
              <p:tags r:id="rId5"/>
            </p:custDataLst>
            <p:extLst>
              <p:ext uri="{D42A27DB-BD31-4B8C-83A1-F6EECF244321}">
                <p14:modId xmlns:p14="http://schemas.microsoft.com/office/powerpoint/2010/main" val="1117893035"/>
              </p:ext>
            </p:extLst>
          </p:nvPr>
        </p:nvGraphicFramePr>
        <p:xfrm>
          <a:off x="500202" y="1196752"/>
          <a:ext cx="7488832" cy="2902532"/>
        </p:xfrm>
        <a:graphic>
          <a:graphicData uri="http://schemas.openxmlformats.org/drawingml/2006/table">
            <a:tbl>
              <a:tblPr firstRow="1" bandRow="1">
                <a:tableStyleId>{2D5ABB26-0587-4C30-8999-92F81FD0307C}</a:tableStyleId>
              </a:tblPr>
              <a:tblGrid>
                <a:gridCol w="2698381"/>
                <a:gridCol w="1034435"/>
                <a:gridCol w="939004"/>
                <a:gridCol w="939004"/>
                <a:gridCol w="939004"/>
                <a:gridCol w="939004"/>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1897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131</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720</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Sufficient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A little insufficient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Highly insufficient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5</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200" b="0" i="0" u="none" strike="noStrike" noProof="0" dirty="0" smtClean="0">
                          <a:solidFill>
                            <a:srgbClr val="595959"/>
                          </a:solidFill>
                          <a:effectLst/>
                          <a:latin typeface="Arial Narrow" panose="020B0606020202030204" pitchFamily="34" charset="0"/>
                        </a:rPr>
                        <a:t>Nonexistent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3218508346"/>
      </p:ext>
    </p:extLst>
  </p:cSld>
  <p:clrMapOvr>
    <a:masterClrMapping/>
  </p:clrMapOvr>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132</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64159"/>
            <a:ext cx="8189664" cy="631545"/>
          </a:xfrm>
        </p:spPr>
        <p:txBody>
          <a:bodyPr>
            <a:normAutofit fontScale="90000"/>
          </a:bodyPr>
          <a:lstStyle/>
          <a:p>
            <a:r>
              <a:rPr lang="en-CA" sz="2400" dirty="0" smtClean="0">
                <a:solidFill>
                  <a:srgbClr val="9BBB59"/>
                </a:solidFill>
              </a:rPr>
              <a:t>Needs in terms of resources</a:t>
            </a:r>
            <a:r>
              <a:rPr lang="en-CA" sz="2000" dirty="0" smtClean="0">
                <a:solidFill>
                  <a:srgbClr val="9BBB59"/>
                </a:solidFill>
              </a:rPr>
              <a:t/>
            </a:r>
            <a:br>
              <a:rPr lang="en-CA" sz="2000" dirty="0" smtClean="0">
                <a:solidFill>
                  <a:srgbClr val="9BBB59"/>
                </a:solidFill>
              </a:rPr>
            </a:br>
            <a:endParaRPr lang="en-CA" dirty="0"/>
          </a:p>
        </p:txBody>
      </p:sp>
      <p:sp>
        <p:nvSpPr>
          <p:cNvPr id="8" name="Rectangle 7"/>
          <p:cNvSpPr/>
          <p:nvPr>
            <p:custDataLst>
              <p:tags r:id="rId4"/>
            </p:custDataLst>
          </p:nvPr>
        </p:nvSpPr>
        <p:spPr>
          <a:xfrm>
            <a:off x="510159" y="1160678"/>
            <a:ext cx="3496470"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feel resources are insufficient (n=1011)</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itchFamily="34" charset="0"/>
              </a:rPr>
              <a:t>Q17. </a:t>
            </a:r>
            <a:r>
              <a:rPr lang="en-US" sz="900" dirty="0" smtClean="0">
                <a:solidFill>
                  <a:srgbClr val="595959"/>
                </a:solidFill>
                <a:latin typeface="Arial" panose="020B0604020202020204" pitchFamily="34" charset="0"/>
                <a:cs typeface="Arial" pitchFamily="34" charset="0"/>
              </a:rPr>
              <a:t>What was missing most? What did you need more of?</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1" name="Graphique 10"/>
          <p:cNvGraphicFramePr/>
          <p:nvPr>
            <p:custDataLst>
              <p:tags r:id="rId6"/>
            </p:custDataLst>
            <p:extLst>
              <p:ext uri="{D42A27DB-BD31-4B8C-83A1-F6EECF244321}">
                <p14:modId xmlns:p14="http://schemas.microsoft.com/office/powerpoint/2010/main" val="143122239"/>
              </p:ext>
            </p:extLst>
          </p:nvPr>
        </p:nvGraphicFramePr>
        <p:xfrm>
          <a:off x="500202" y="1484784"/>
          <a:ext cx="8032238" cy="4767196"/>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3457153302"/>
      </p:ext>
    </p:extLst>
  </p:cSld>
  <p:clrMapOvr>
    <a:masterClrMapping/>
  </p:clrMapOvr>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133</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CA" sz="2000" dirty="0">
                <a:solidFill>
                  <a:srgbClr val="9BBB59"/>
                </a:solidFill>
              </a:rPr>
              <a:t>Needs in terms of resources</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958421390"/>
              </p:ext>
            </p:extLst>
          </p:nvPr>
        </p:nvGraphicFramePr>
        <p:xfrm>
          <a:off x="539552" y="1213531"/>
          <a:ext cx="8064893" cy="4526616"/>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203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752889">
                <a:tc>
                  <a:txBody>
                    <a:bodyPr/>
                    <a:lstStyle/>
                    <a:p>
                      <a:pPr algn="l" fontAlgn="ctr"/>
                      <a:r>
                        <a:rPr lang="en-US" sz="1100" b="0" i="0" u="none" strike="noStrike" dirty="0" smtClean="0">
                          <a:solidFill>
                            <a:srgbClr val="595959"/>
                          </a:solidFill>
                          <a:effectLst/>
                          <a:latin typeface="Arial Narrow" panose="020B0606020202030204" pitchFamily="34" charset="0"/>
                        </a:rPr>
                        <a:t>Support organization/Resources / Visible/accessible networks in the community (school, neighborhood...)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720080">
                <a:tc>
                  <a:txBody>
                    <a:bodyPr/>
                    <a:lstStyle/>
                    <a:p>
                      <a:pPr algn="l" fontAlgn="ctr"/>
                      <a:r>
                        <a:rPr lang="en-US" sz="1100" b="0" i="0" u="none" strike="noStrike" dirty="0" smtClean="0">
                          <a:solidFill>
                            <a:srgbClr val="595959"/>
                          </a:solidFill>
                          <a:effectLst/>
                          <a:latin typeface="Arial Narrow" panose="020B0606020202030204" pitchFamily="34" charset="0"/>
                        </a:rPr>
                        <a:t>Support / Open-mindedness / Understanding/ Acceptance (family / people around them / in general)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ctr"/>
                      <a:r>
                        <a:rPr lang="en-US" sz="1100" b="0" i="0" u="none" strike="noStrike" dirty="0" smtClean="0">
                          <a:solidFill>
                            <a:srgbClr val="595959"/>
                          </a:solidFill>
                          <a:effectLst/>
                          <a:latin typeface="Arial Narrow" panose="020B0606020202030204" pitchFamily="34" charset="0"/>
                        </a:rPr>
                        <a:t>Clear/accessible information on sexual/gender identities (courses at school, library, internet)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ctr"/>
                      <a:r>
                        <a:rPr lang="fr-CA" sz="1100" b="0" i="0" u="none" strike="noStrike" dirty="0" smtClean="0">
                          <a:solidFill>
                            <a:srgbClr val="595959"/>
                          </a:solidFill>
                          <a:effectLst/>
                          <a:latin typeface="Arial Narrow" panose="020B0606020202030204" pitchFamily="34" charset="0"/>
                        </a:rPr>
                        <a:t>Visible </a:t>
                      </a:r>
                      <a:r>
                        <a:rPr lang="fr-CA" sz="1100" b="0" i="0" u="none" strike="noStrike" dirty="0" err="1" smtClean="0">
                          <a:solidFill>
                            <a:srgbClr val="595959"/>
                          </a:solidFill>
                          <a:effectLst/>
                          <a:latin typeface="Arial Narrow" panose="020B0606020202030204" pitchFamily="34" charset="0"/>
                        </a:rPr>
                        <a:t>sexual</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models</a:t>
                      </a:r>
                      <a:r>
                        <a:rPr lang="fr-CA" sz="1100" b="0" i="0" u="none" strike="noStrike" dirty="0" smtClean="0">
                          <a:solidFill>
                            <a:srgbClr val="595959"/>
                          </a:solidFill>
                          <a:effectLst/>
                          <a:latin typeface="Arial Narrow" panose="020B0606020202030204" pitchFamily="34" charset="0"/>
                        </a:rPr>
                        <a:t> / Accessible mentors/LGBTQ figures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ctr"/>
                      <a:r>
                        <a:rPr lang="en-US" sz="1100" b="0" i="0" u="none" strike="noStrike" dirty="0" smtClean="0">
                          <a:solidFill>
                            <a:srgbClr val="595959"/>
                          </a:solidFill>
                          <a:effectLst/>
                          <a:latin typeface="Arial Narrow" panose="020B0606020202030204" pitchFamily="34" charset="0"/>
                        </a:rPr>
                        <a:t>Awareness raising/De-stigmatization in general (community, media)</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ctr"/>
                      <a:r>
                        <a:rPr lang="en-US" sz="1100" b="0" i="0" u="none" strike="noStrike" dirty="0" smtClean="0">
                          <a:solidFill>
                            <a:srgbClr val="595959"/>
                          </a:solidFill>
                          <a:effectLst/>
                          <a:latin typeface="Arial Narrow" panose="020B0606020202030204" pitchFamily="34" charset="0"/>
                        </a:rPr>
                        <a:t>Greater visibility/accessibility of support resources/SPECIALIZED services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en-US" sz="900" dirty="0" smtClean="0">
                <a:solidFill>
                  <a:srgbClr val="595959"/>
                </a:solidFill>
                <a:latin typeface="Arial" panose="020B0604020202020204" pitchFamily="34" charset="0"/>
                <a:cs typeface="Arial" panose="020B0604020202020204" pitchFamily="34" charset="0"/>
              </a:rPr>
              <a:t>What was missing most? What did you need more of?</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56011915"/>
      </p:ext>
    </p:extLst>
  </p:cSld>
  <p:clrMapOvr>
    <a:masterClrMapping/>
  </p:clrMapOvr>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134</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CA" sz="2000" dirty="0">
                <a:solidFill>
                  <a:srgbClr val="9BBB59"/>
                </a:solidFill>
              </a:rPr>
              <a:t>Needs in terms of </a:t>
            </a:r>
            <a:r>
              <a:rPr lang="en-CA" sz="2000" dirty="0" smtClean="0">
                <a:solidFill>
                  <a:srgbClr val="9BBB59"/>
                </a:solidFill>
              </a:rPr>
              <a:t>resources </a:t>
            </a:r>
            <a:r>
              <a:rPr lang="fr-CA" sz="2000" dirty="0" smtClean="0">
                <a:solidFill>
                  <a:srgbClr val="9BBB59"/>
                </a:solidFill>
              </a:rPr>
              <a:t>(</a:t>
            </a:r>
            <a:r>
              <a:rPr lang="fr-CA" sz="2000" dirty="0" err="1" smtClean="0">
                <a:solidFill>
                  <a:srgbClr val="9BBB59"/>
                </a:solidFill>
              </a:rPr>
              <a:t>cont’d</a:t>
            </a:r>
            <a:r>
              <a:rPr lang="fr-CA" sz="2000" dirty="0" smtClean="0">
                <a:solidFill>
                  <a:srgbClr val="9BBB59"/>
                </a:solidFill>
              </a:rPr>
              <a:t>)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579933189"/>
              </p:ext>
            </p:extLst>
          </p:nvPr>
        </p:nvGraphicFramePr>
        <p:xfrm>
          <a:off x="539552" y="1196752"/>
          <a:ext cx="7992889" cy="3888312"/>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203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824897">
                <a:tc>
                  <a:txBody>
                    <a:bodyPr/>
                    <a:lstStyle/>
                    <a:p>
                      <a:pPr algn="l" fontAlgn="ctr"/>
                      <a:r>
                        <a:rPr lang="en-US" sz="1100" b="0" i="0" u="none" strike="noStrike" dirty="0" smtClean="0">
                          <a:solidFill>
                            <a:srgbClr val="595959"/>
                          </a:solidFill>
                          <a:effectLst/>
                          <a:latin typeface="Arial Narrow" panose="020B0606020202030204" pitchFamily="34" charset="0"/>
                        </a:rPr>
                        <a:t>De-stigmatization/Training on sexual difference for public servants/specialized public services (health care, education etc.)</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13704">
                <a:tc>
                  <a:txBody>
                    <a:bodyPr/>
                    <a:lstStyle/>
                    <a:p>
                      <a:pPr algn="l" fontAlgn="ctr"/>
                      <a:r>
                        <a:rPr lang="en-US" sz="1100" b="0" i="0" u="none" strike="noStrike" dirty="0" smtClean="0">
                          <a:solidFill>
                            <a:srgbClr val="595959"/>
                          </a:solidFill>
                          <a:effectLst/>
                          <a:latin typeface="Arial Narrow" panose="020B0606020202030204" pitchFamily="34" charset="0"/>
                        </a:rPr>
                        <a:t>Feel less alone/a friend/someone to talk to (unspecified)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76064">
                <a:tc>
                  <a:txBody>
                    <a:bodyPr/>
                    <a:lstStyle/>
                    <a:p>
                      <a:pPr algn="l" fontAlgn="ctr"/>
                      <a:r>
                        <a:rPr lang="en-US" sz="1100" b="0" i="0" u="none" strike="noStrike" dirty="0" smtClean="0">
                          <a:solidFill>
                            <a:srgbClr val="595959"/>
                          </a:solidFill>
                          <a:effectLst/>
                          <a:latin typeface="Arial Narrow" panose="020B0606020202030204" pitchFamily="34" charset="0"/>
                        </a:rPr>
                        <a:t>Information/Support/Acceptance of non-binary identity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Safe place / Tolerant/confidential meeting place in the locality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err="1"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smtClean="0">
                          <a:solidFill>
                            <a:srgbClr val="595959"/>
                          </a:solidFill>
                          <a:effectLst/>
                          <a:latin typeface="Arial Narrow" panose="020B0606020202030204" pitchFamily="34" charset="0"/>
                        </a:rPr>
                        <a:t>DNK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NR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Nothing</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en-US" sz="900" dirty="0" smtClean="0">
                <a:solidFill>
                  <a:srgbClr val="595959"/>
                </a:solidFill>
                <a:latin typeface="Arial" panose="020B0604020202020204" pitchFamily="34" charset="0"/>
                <a:cs typeface="Arial" panose="020B0604020202020204" pitchFamily="34" charset="0"/>
              </a:rPr>
              <a:t>What was missing most? What did you need more of?</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36906023"/>
      </p:ext>
    </p:extLst>
  </p:cSld>
  <p:clrMapOvr>
    <a:masterClrMapping/>
  </p:clrMapOvr>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135</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CA" sz="2000" dirty="0">
                <a:solidFill>
                  <a:srgbClr val="9BBB59"/>
                </a:solidFill>
              </a:rPr>
              <a:t>Needs in terms of </a:t>
            </a:r>
            <a:r>
              <a:rPr lang="en-CA" sz="2000" dirty="0" smtClean="0">
                <a:solidFill>
                  <a:srgbClr val="9BBB59"/>
                </a:solidFill>
              </a:rPr>
              <a:t>resources (cont’d)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706794840"/>
              </p:ext>
            </p:extLst>
          </p:nvPr>
        </p:nvGraphicFramePr>
        <p:xfrm>
          <a:off x="539552" y="1213530"/>
          <a:ext cx="7992884" cy="4874991"/>
        </p:xfrm>
        <a:graphic>
          <a:graphicData uri="http://schemas.openxmlformats.org/drawingml/2006/table">
            <a:tbl>
              <a:tblPr firstRow="1" bandRow="1">
                <a:tableStyleId>{2D5ABB26-0587-4C30-8999-92F81FD0307C}</a:tableStyleId>
              </a:tblPr>
              <a:tblGrid>
                <a:gridCol w="1918025"/>
                <a:gridCol w="735283"/>
                <a:gridCol w="667447"/>
                <a:gridCol w="667447"/>
                <a:gridCol w="667447"/>
                <a:gridCol w="667447"/>
                <a:gridCol w="667447"/>
                <a:gridCol w="667447"/>
                <a:gridCol w="667447"/>
                <a:gridCol w="667447"/>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73981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Asex</a:t>
                      </a:r>
                      <a:r>
                        <a:rPr lang="fr-CA" sz="900" b="1" i="0" u="none" strike="noStrike" dirty="0" smtClean="0">
                          <a:solidFill>
                            <a:srgbClr val="595959"/>
                          </a:solidFill>
                          <a:effectLst/>
                          <a:latin typeface="Arial"/>
                        </a:rPr>
                        <a:t>.</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Cisgender</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Binary</a:t>
                      </a:r>
                      <a:r>
                        <a:rPr lang="fr-CA" sz="900" b="1" i="0" u="none" strike="noStrike" dirty="0" smtClean="0">
                          <a:solidFill>
                            <a:srgbClr val="595959"/>
                          </a:solidFill>
                          <a:effectLst/>
                          <a:latin typeface="Arial"/>
                        </a:rPr>
                        <a:t> Trans </a:t>
                      </a:r>
                      <a:r>
                        <a:rPr lang="fr-CA" sz="900" b="1" i="0" u="none" strike="noStrike" dirty="0" err="1" smtClean="0">
                          <a:solidFill>
                            <a:srgbClr val="595959"/>
                          </a:solidFill>
                          <a:effectLst/>
                          <a:latin typeface="Arial"/>
                        </a:rPr>
                        <a:t>person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Non-</a:t>
                      </a:r>
                      <a:r>
                        <a:rPr lang="fr-CA" sz="900" b="1" i="0" u="none" strike="noStrike" dirty="0" err="1" smtClean="0">
                          <a:solidFill>
                            <a:srgbClr val="595959"/>
                          </a:solidFill>
                          <a:effectLst/>
                          <a:latin typeface="Arial"/>
                        </a:rPr>
                        <a:t>binary</a:t>
                      </a:r>
                      <a:r>
                        <a:rPr lang="fr-CA" sz="900" b="1" i="0" u="none" strike="noStrike" dirty="0" smtClean="0">
                          <a:solidFill>
                            <a:srgbClr val="595959"/>
                          </a:solidFill>
                          <a:effectLst/>
                          <a:latin typeface="Arial"/>
                        </a:rPr>
                        <a:t> Trans </a:t>
                      </a:r>
                      <a:r>
                        <a:rPr lang="fr-CA" sz="900" b="1" i="0" u="none" strike="noStrike" dirty="0" err="1" smtClean="0">
                          <a:solidFill>
                            <a:srgbClr val="595959"/>
                          </a:solidFill>
                          <a:effectLst/>
                          <a:latin typeface="Arial"/>
                        </a:rPr>
                        <a:t>person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de-DE" sz="900" b="1" i="0" u="none" strike="noStrike" dirty="0" smtClean="0">
                          <a:solidFill>
                            <a:srgbClr val="595959"/>
                          </a:solidFill>
                          <a:effectLst/>
                          <a:latin typeface="Arial"/>
                        </a:rPr>
                        <a:t>Non-bin.: genderfluid </a:t>
                      </a:r>
                      <a:r>
                        <a:rPr lang="de-DE" sz="900" b="1" i="0" u="none" strike="noStrike" dirty="0" err="1" smtClean="0">
                          <a:solidFill>
                            <a:srgbClr val="595959"/>
                          </a:solidFill>
                          <a:effectLst/>
                          <a:latin typeface="Arial"/>
                        </a:rPr>
                        <a:t>agender</a:t>
                      </a:r>
                      <a:r>
                        <a:rPr lang="de-DE" sz="900" b="1" i="0" u="none" strike="noStrike" dirty="0" smtClean="0">
                          <a:solidFill>
                            <a:srgbClr val="595959"/>
                          </a:solidFill>
                          <a:effectLst/>
                          <a:latin typeface="Arial"/>
                        </a:rPr>
                        <a:t> </a:t>
                      </a:r>
                      <a:r>
                        <a:rPr lang="de-DE" sz="900" b="1" i="0" u="none" strike="noStrike" dirty="0" err="1" smtClean="0">
                          <a:solidFill>
                            <a:srgbClr val="595959"/>
                          </a:solidFill>
                          <a:effectLst/>
                          <a:latin typeface="Arial"/>
                        </a:rPr>
                        <a:t>or</a:t>
                      </a:r>
                      <a:r>
                        <a:rPr lang="de-DE" sz="900" b="1" i="0" u="none" strike="noStrike" dirty="0" smtClean="0">
                          <a:solidFill>
                            <a:srgbClr val="595959"/>
                          </a:solidFill>
                          <a:effectLst/>
                          <a:latin typeface="Arial"/>
                        </a:rPr>
                        <a:t> </a:t>
                      </a:r>
                      <a:r>
                        <a:rPr lang="de-DE" sz="900" b="1" i="0" u="none" strike="noStrike" dirty="0" err="1" smtClean="0">
                          <a:solidFill>
                            <a:srgbClr val="595959"/>
                          </a:solidFill>
                          <a:effectLst/>
                          <a:latin typeface="Arial"/>
                        </a:rPr>
                        <a:t>demi</a:t>
                      </a:r>
                      <a:r>
                        <a:rPr lang="de-DE" sz="900" b="1" i="0" u="none" strike="noStrike" dirty="0" smtClean="0">
                          <a:solidFill>
                            <a:srgbClr val="595959"/>
                          </a:solidFill>
                          <a:effectLst/>
                          <a:latin typeface="Arial"/>
                        </a:rPr>
                        <a:t>-gender</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052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691173">
                <a:tc>
                  <a:txBody>
                    <a:bodyPr/>
                    <a:lstStyle/>
                    <a:p>
                      <a:pPr algn="l" fontAlgn="ctr"/>
                      <a:r>
                        <a:rPr lang="en-US" sz="1100" b="0" i="0" u="none" strike="noStrike" dirty="0" smtClean="0">
                          <a:solidFill>
                            <a:srgbClr val="595959"/>
                          </a:solidFill>
                          <a:effectLst/>
                          <a:latin typeface="Arial Narrow" panose="020B0606020202030204" pitchFamily="34" charset="0"/>
                        </a:rPr>
                        <a:t>Support organization/Resources / Visible/accessible networks in the community (school, neighborhood...)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691173">
                <a:tc>
                  <a:txBody>
                    <a:bodyPr/>
                    <a:lstStyle/>
                    <a:p>
                      <a:pPr algn="l" fontAlgn="ctr"/>
                      <a:r>
                        <a:rPr lang="en-US" sz="1100" b="0" i="0" u="none" strike="noStrike" dirty="0" smtClean="0">
                          <a:solidFill>
                            <a:srgbClr val="595959"/>
                          </a:solidFill>
                          <a:effectLst/>
                          <a:latin typeface="Arial Narrow" panose="020B0606020202030204" pitchFamily="34" charset="0"/>
                        </a:rPr>
                        <a:t>Support / Open-mindedness / Understanding / Acceptance (family / people around them / in general)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691173">
                <a:tc>
                  <a:txBody>
                    <a:bodyPr/>
                    <a:lstStyle/>
                    <a:p>
                      <a:pPr algn="l" fontAlgn="ctr"/>
                      <a:r>
                        <a:rPr lang="en-US" sz="1100" b="0" i="0" u="none" strike="noStrike" dirty="0" smtClean="0">
                          <a:solidFill>
                            <a:srgbClr val="595959"/>
                          </a:solidFill>
                          <a:effectLst/>
                          <a:latin typeface="Arial Narrow" panose="020B0606020202030204" pitchFamily="34" charset="0"/>
                        </a:rPr>
                        <a:t>Clear/accessible information on sexual/gender identities (courses at school, library, internet)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20914">
                <a:tc>
                  <a:txBody>
                    <a:bodyPr/>
                    <a:lstStyle/>
                    <a:p>
                      <a:pPr algn="l" fontAlgn="ctr"/>
                      <a:r>
                        <a:rPr lang="fr-CA" sz="1100" b="0" i="0" u="none" strike="noStrike" dirty="0" smtClean="0">
                          <a:solidFill>
                            <a:srgbClr val="595959"/>
                          </a:solidFill>
                          <a:effectLst/>
                          <a:latin typeface="Arial Narrow" panose="020B0606020202030204" pitchFamily="34" charset="0"/>
                        </a:rPr>
                        <a:t>Visible </a:t>
                      </a:r>
                      <a:r>
                        <a:rPr lang="fr-CA" sz="1100" b="0" i="0" u="none" strike="noStrike" dirty="0" err="1" smtClean="0">
                          <a:solidFill>
                            <a:srgbClr val="595959"/>
                          </a:solidFill>
                          <a:effectLst/>
                          <a:latin typeface="Arial Narrow" panose="020B0606020202030204" pitchFamily="34" charset="0"/>
                        </a:rPr>
                        <a:t>sexual</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models</a:t>
                      </a:r>
                      <a:r>
                        <a:rPr lang="fr-CA" sz="1100" b="0" i="0" u="none" strike="noStrike" dirty="0" smtClean="0">
                          <a:solidFill>
                            <a:srgbClr val="595959"/>
                          </a:solidFill>
                          <a:effectLst/>
                          <a:latin typeface="Arial Narrow" panose="020B0606020202030204" pitchFamily="34" charset="0"/>
                        </a:rPr>
                        <a:t> / Accessible mentors/LGBTQ figures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20914">
                <a:tc>
                  <a:txBody>
                    <a:bodyPr/>
                    <a:lstStyle/>
                    <a:p>
                      <a:pPr algn="l" fontAlgn="ctr"/>
                      <a:r>
                        <a:rPr lang="en-US" sz="1100" b="0" i="0" u="none" strike="noStrike" dirty="0" smtClean="0">
                          <a:solidFill>
                            <a:srgbClr val="595959"/>
                          </a:solidFill>
                          <a:effectLst/>
                          <a:latin typeface="Arial Narrow" panose="020B0606020202030204" pitchFamily="34" charset="0"/>
                        </a:rPr>
                        <a:t>Awareness raising/De-stigmatization in general (community, media)</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20914">
                <a:tc>
                  <a:txBody>
                    <a:bodyPr/>
                    <a:lstStyle/>
                    <a:p>
                      <a:pPr algn="l" fontAlgn="ctr"/>
                      <a:r>
                        <a:rPr lang="en-US" sz="1100" b="0" i="0" u="none" strike="noStrike" dirty="0" smtClean="0">
                          <a:solidFill>
                            <a:srgbClr val="595959"/>
                          </a:solidFill>
                          <a:effectLst/>
                          <a:latin typeface="Arial Narrow" panose="020B0606020202030204" pitchFamily="34" charset="0"/>
                        </a:rPr>
                        <a:t>Greater visibility/accessibility of support resources/SPECIALIZED services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en-US" sz="900" dirty="0" smtClean="0">
                <a:solidFill>
                  <a:srgbClr val="595959"/>
                </a:solidFill>
                <a:latin typeface="Arial" panose="020B0604020202020204" pitchFamily="34" charset="0"/>
                <a:cs typeface="Arial" panose="020B0604020202020204" pitchFamily="34" charset="0"/>
              </a:rPr>
              <a:t>What was missing most? What did you need more of?</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3880252"/>
      </p:ext>
    </p:extLst>
  </p:cSld>
  <p:clrMapOvr>
    <a:masterClrMapping/>
  </p:clrMapOvr>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CA" sz="2000" dirty="0">
                <a:solidFill>
                  <a:srgbClr val="9BBB59"/>
                </a:solidFill>
              </a:rPr>
              <a:t>Needs in terms of </a:t>
            </a:r>
            <a:r>
              <a:rPr lang="en-CA" sz="2000" dirty="0" smtClean="0">
                <a:solidFill>
                  <a:srgbClr val="9BBB59"/>
                </a:solidFill>
              </a:rPr>
              <a:t>resources </a:t>
            </a:r>
            <a:r>
              <a:rPr lang="fr-CA" sz="2000" dirty="0" smtClean="0">
                <a:solidFill>
                  <a:srgbClr val="9BBB59"/>
                </a:solidFill>
              </a:rPr>
              <a:t>(</a:t>
            </a:r>
            <a:r>
              <a:rPr lang="fr-CA" sz="2000" dirty="0" err="1" smtClean="0">
                <a:solidFill>
                  <a:srgbClr val="9BBB59"/>
                </a:solidFill>
              </a:rPr>
              <a:t>cont’d</a:t>
            </a:r>
            <a:r>
              <a:rPr lang="fr-CA" sz="2000" dirty="0" smtClean="0">
                <a:solidFill>
                  <a:srgbClr val="9BBB59"/>
                </a:solidFill>
              </a:rPr>
              <a:t>)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48022851"/>
              </p:ext>
            </p:extLst>
          </p:nvPr>
        </p:nvGraphicFramePr>
        <p:xfrm>
          <a:off x="539552" y="1213531"/>
          <a:ext cx="7992884" cy="4771819"/>
        </p:xfrm>
        <a:graphic>
          <a:graphicData uri="http://schemas.openxmlformats.org/drawingml/2006/table">
            <a:tbl>
              <a:tblPr firstRow="1" bandRow="1">
                <a:tableStyleId>{2D5ABB26-0587-4C30-8999-92F81FD0307C}</a:tableStyleId>
              </a:tblPr>
              <a:tblGrid>
                <a:gridCol w="1918025"/>
                <a:gridCol w="735283"/>
                <a:gridCol w="667447"/>
                <a:gridCol w="667447"/>
                <a:gridCol w="667447"/>
                <a:gridCol w="667447"/>
                <a:gridCol w="667447"/>
                <a:gridCol w="667447"/>
                <a:gridCol w="667447"/>
                <a:gridCol w="667447"/>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767438">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a:rPr>
                        <a:t>Asex</a:t>
                      </a:r>
                      <a:r>
                        <a:rPr lang="en-CA" sz="900" b="1" i="0" u="none" strike="noStrike" noProof="0" dirty="0" smtClean="0">
                          <a:solidFill>
                            <a:srgbClr val="595959"/>
                          </a:solidFill>
                          <a:effectLst/>
                          <a:latin typeface="Arial"/>
                        </a:rPr>
                        <a:t>.</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Cisgender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 </a:t>
                      </a:r>
                      <a:r>
                        <a:rPr lang="en-CA" sz="900" b="1" i="0" u="none" strike="noStrike" noProof="0" dirty="0" err="1" smtClean="0">
                          <a:solidFill>
                            <a:srgbClr val="595959"/>
                          </a:solidFill>
                          <a:effectLst/>
                          <a:latin typeface="Arial"/>
                        </a:rPr>
                        <a:t>genderfluid</a:t>
                      </a:r>
                      <a:r>
                        <a:rPr lang="en-CA" sz="900" b="1" i="0" u="none" strike="noStrike" noProof="0" dirty="0" smtClean="0">
                          <a:solidFill>
                            <a:srgbClr val="595959"/>
                          </a:solidFill>
                          <a:effectLst/>
                          <a:latin typeface="Arial"/>
                        </a:rPr>
                        <a:t> </a:t>
                      </a:r>
                      <a:r>
                        <a:rPr lang="en-CA" sz="900" b="1" i="0" u="none" strike="noStrike" noProof="0" dirty="0" err="1" smtClean="0">
                          <a:solidFill>
                            <a:srgbClr val="595959"/>
                          </a:solidFill>
                          <a:effectLst/>
                          <a:latin typeface="Arial"/>
                        </a:rPr>
                        <a:t>agender</a:t>
                      </a:r>
                      <a:r>
                        <a:rPr lang="en-CA" sz="900" b="1" i="0" u="none" strike="noStrike" noProof="0" dirty="0" smtClean="0">
                          <a:solidFill>
                            <a:srgbClr val="595959"/>
                          </a:solidFill>
                          <a:effectLst/>
                          <a:latin typeface="Arial"/>
                        </a:rPr>
                        <a:t> or demi-gender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876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935644">
                <a:tc>
                  <a:txBody>
                    <a:bodyPr/>
                    <a:lstStyle/>
                    <a:p>
                      <a:pPr algn="l" fontAlgn="ctr"/>
                      <a:r>
                        <a:rPr lang="en-US" sz="1100" b="0" i="0" u="none" strike="noStrike" dirty="0" smtClean="0">
                          <a:solidFill>
                            <a:srgbClr val="595959"/>
                          </a:solidFill>
                          <a:effectLst/>
                          <a:latin typeface="Arial Narrow" panose="020B0606020202030204" pitchFamily="34" charset="0"/>
                        </a:rPr>
                        <a:t>De-stigmatization/Training on sexual difference for public servants/specialized public services (health care, education etc.)</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65592">
                <a:tc>
                  <a:txBody>
                    <a:bodyPr/>
                    <a:lstStyle/>
                    <a:p>
                      <a:pPr algn="l" fontAlgn="ctr"/>
                      <a:r>
                        <a:rPr lang="en-US" sz="1100" b="0" i="0" u="none" strike="noStrike" dirty="0" smtClean="0">
                          <a:solidFill>
                            <a:srgbClr val="595959"/>
                          </a:solidFill>
                          <a:effectLst/>
                          <a:latin typeface="Arial Narrow" panose="020B0606020202030204" pitchFamily="34" charset="0"/>
                        </a:rPr>
                        <a:t>Feel less alone/a friend/someone to talk to (unspecified)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6803">
                <a:tc>
                  <a:txBody>
                    <a:bodyPr/>
                    <a:lstStyle/>
                    <a:p>
                      <a:pPr algn="l" fontAlgn="ctr"/>
                      <a:r>
                        <a:rPr lang="fr-CA" sz="1100" b="0" i="0" u="none" strike="noStrike" dirty="0" smtClean="0">
                          <a:solidFill>
                            <a:srgbClr val="595959"/>
                          </a:solidFill>
                          <a:effectLst/>
                          <a:latin typeface="Arial Narrow" panose="020B0606020202030204" pitchFamily="34" charset="0"/>
                        </a:rPr>
                        <a:t>Information/Support/</a:t>
                      </a:r>
                      <a:r>
                        <a:rPr lang="fr-CA" sz="1100" b="0" i="0" u="none" strike="noStrike" dirty="0" err="1" smtClean="0">
                          <a:solidFill>
                            <a:srgbClr val="595959"/>
                          </a:solidFill>
                          <a:effectLst/>
                          <a:latin typeface="Arial Narrow" panose="020B0606020202030204" pitchFamily="34" charset="0"/>
                        </a:rPr>
                        <a:t>Acceptance</a:t>
                      </a:r>
                      <a:r>
                        <a:rPr lang="fr-CA" sz="1100" b="0" i="0" u="none" strike="noStrike" dirty="0" smtClean="0">
                          <a:solidFill>
                            <a:srgbClr val="595959"/>
                          </a:solidFill>
                          <a:effectLst/>
                          <a:latin typeface="Arial Narrow" panose="020B0606020202030204" pitchFamily="34" charset="0"/>
                        </a:rPr>
                        <a:t> of non-</a:t>
                      </a:r>
                      <a:r>
                        <a:rPr lang="fr-CA" sz="1100" b="0" i="0" u="none" strike="noStrike" dirty="0" err="1" smtClean="0">
                          <a:solidFill>
                            <a:srgbClr val="595959"/>
                          </a:solidFill>
                          <a:effectLst/>
                          <a:latin typeface="Arial Narrow" panose="020B0606020202030204" pitchFamily="34" charset="0"/>
                        </a:rPr>
                        <a:t>binary</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identity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65592">
                <a:tc>
                  <a:txBody>
                    <a:bodyPr/>
                    <a:lstStyle/>
                    <a:p>
                      <a:pPr algn="l" fontAlgn="ctr"/>
                      <a:r>
                        <a:rPr lang="en-US" sz="1100" b="0" i="0" u="none" strike="noStrike" dirty="0" smtClean="0">
                          <a:solidFill>
                            <a:srgbClr val="595959"/>
                          </a:solidFill>
                          <a:effectLst/>
                          <a:latin typeface="Arial Narrow" panose="020B0606020202030204" pitchFamily="34" charset="0"/>
                        </a:rPr>
                        <a:t>Safe place / Tolerant/confidential meeting place in the locality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6803">
                <a:tc>
                  <a:txBody>
                    <a:bodyPr/>
                    <a:lstStyle/>
                    <a:p>
                      <a:pPr algn="l" fontAlgn="ctr"/>
                      <a:r>
                        <a:rPr lang="fr-CA" sz="1100" b="0" i="0" u="none" strike="noStrike" dirty="0" err="1"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6803">
                <a:tc>
                  <a:txBody>
                    <a:bodyPr/>
                    <a:lstStyle/>
                    <a:p>
                      <a:pPr algn="l" fontAlgn="ctr"/>
                      <a:r>
                        <a:rPr lang="fr-CA" sz="1100" b="0" i="0" u="none" strike="noStrike" dirty="0" smtClean="0">
                          <a:solidFill>
                            <a:srgbClr val="595959"/>
                          </a:solidFill>
                          <a:effectLst/>
                          <a:latin typeface="Arial Narrow" panose="020B0606020202030204" pitchFamily="34" charset="0"/>
                        </a:rPr>
                        <a:t>DNK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NR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Nothing</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en-US" sz="900" dirty="0" smtClean="0">
                <a:solidFill>
                  <a:srgbClr val="595959"/>
                </a:solidFill>
                <a:latin typeface="Arial" panose="020B0604020202020204" pitchFamily="34" charset="0"/>
                <a:cs typeface="Arial" panose="020B0604020202020204" pitchFamily="34" charset="0"/>
              </a:rPr>
              <a:t>What was missing most? What did you need more of?</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7904906"/>
      </p:ext>
    </p:extLst>
  </p:cSld>
  <p:clrMapOvr>
    <a:masterClrMapping/>
  </p:clrMapOvr>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CA" sz="2000" dirty="0">
                <a:solidFill>
                  <a:srgbClr val="9BBB59"/>
                </a:solidFill>
              </a:rPr>
              <a:t>Needs in terms of </a:t>
            </a:r>
            <a:r>
              <a:rPr lang="en-CA" sz="2000" dirty="0" smtClean="0">
                <a:solidFill>
                  <a:srgbClr val="9BBB59"/>
                </a:solidFill>
              </a:rPr>
              <a:t>resources (cont’d)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312488714"/>
              </p:ext>
            </p:extLst>
          </p:nvPr>
        </p:nvGraphicFramePr>
        <p:xfrm>
          <a:off x="539552" y="1266305"/>
          <a:ext cx="7778856" cy="3992444"/>
        </p:xfrm>
        <a:graphic>
          <a:graphicData uri="http://schemas.openxmlformats.org/drawingml/2006/table">
            <a:tbl>
              <a:tblPr firstRow="1" bandRow="1">
                <a:tableStyleId>{2D5ABB26-0587-4C30-8999-92F81FD0307C}</a:tableStyleId>
              </a:tblPr>
              <a:tblGrid>
                <a:gridCol w="2802886"/>
                <a:gridCol w="1074498"/>
                <a:gridCol w="975368"/>
                <a:gridCol w="975368"/>
                <a:gridCol w="975368"/>
                <a:gridCol w="97536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316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480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53800">
                <a:tc>
                  <a:txBody>
                    <a:bodyPr/>
                    <a:lstStyle/>
                    <a:p>
                      <a:pPr algn="l" fontAlgn="ctr"/>
                      <a:r>
                        <a:rPr lang="en-US" sz="1100" b="0" i="0" u="none" strike="noStrike" dirty="0" smtClean="0">
                          <a:solidFill>
                            <a:srgbClr val="595959"/>
                          </a:solidFill>
                          <a:effectLst/>
                          <a:latin typeface="Arial Narrow" panose="020B0606020202030204" pitchFamily="34" charset="0"/>
                        </a:rPr>
                        <a:t>Support organization/Resources / Visible/accessible networks in the community (school, neighborhood...)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40">
                <a:tc>
                  <a:txBody>
                    <a:bodyPr/>
                    <a:lstStyle/>
                    <a:p>
                      <a:pPr algn="l" fontAlgn="ctr"/>
                      <a:r>
                        <a:rPr lang="en-US" sz="1100" b="0" i="0" u="none" strike="noStrike" dirty="0" smtClean="0">
                          <a:solidFill>
                            <a:srgbClr val="595959"/>
                          </a:solidFill>
                          <a:effectLst/>
                          <a:latin typeface="Arial Narrow" panose="020B0606020202030204" pitchFamily="34" charset="0"/>
                        </a:rPr>
                        <a:t>Support / Open-mindedness / Understanding / Acceptance (family / people around them / in general)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720080">
                <a:tc>
                  <a:txBody>
                    <a:bodyPr/>
                    <a:lstStyle/>
                    <a:p>
                      <a:pPr algn="l" fontAlgn="ctr"/>
                      <a:r>
                        <a:rPr lang="en-US" sz="1100" b="0" i="0" u="none" strike="noStrike" dirty="0" smtClean="0">
                          <a:solidFill>
                            <a:srgbClr val="595959"/>
                          </a:solidFill>
                          <a:effectLst/>
                          <a:latin typeface="Arial Narrow" panose="020B0606020202030204" pitchFamily="34" charset="0"/>
                        </a:rPr>
                        <a:t>Clear/accessible information on sexual/gender identities (courses at school, library, internet)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40">
                <a:tc>
                  <a:txBody>
                    <a:bodyPr/>
                    <a:lstStyle/>
                    <a:p>
                      <a:pPr algn="l" fontAlgn="ctr"/>
                      <a:r>
                        <a:rPr lang="fr-CA" sz="1100" b="0" i="0" u="none" strike="noStrike" dirty="0" smtClean="0">
                          <a:solidFill>
                            <a:srgbClr val="595959"/>
                          </a:solidFill>
                          <a:effectLst/>
                          <a:latin typeface="Arial Narrow" panose="020B0606020202030204" pitchFamily="34" charset="0"/>
                        </a:rPr>
                        <a:t>Visible </a:t>
                      </a:r>
                      <a:r>
                        <a:rPr lang="fr-CA" sz="1100" b="0" i="0" u="none" strike="noStrike" dirty="0" err="1" smtClean="0">
                          <a:solidFill>
                            <a:srgbClr val="595959"/>
                          </a:solidFill>
                          <a:effectLst/>
                          <a:latin typeface="Arial Narrow" panose="020B0606020202030204" pitchFamily="34" charset="0"/>
                        </a:rPr>
                        <a:t>sexual</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models</a:t>
                      </a:r>
                      <a:r>
                        <a:rPr lang="fr-CA" sz="1100" b="0" i="0" u="none" strike="noStrike" dirty="0" smtClean="0">
                          <a:solidFill>
                            <a:srgbClr val="595959"/>
                          </a:solidFill>
                          <a:effectLst/>
                          <a:latin typeface="Arial Narrow" panose="020B0606020202030204" pitchFamily="34" charset="0"/>
                        </a:rPr>
                        <a:t> / Accessible mentors/LGBTQ figures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76064">
                <a:tc>
                  <a:txBody>
                    <a:bodyPr/>
                    <a:lstStyle/>
                    <a:p>
                      <a:pPr algn="l" fontAlgn="ctr"/>
                      <a:r>
                        <a:rPr lang="en-US" sz="1100" b="0" i="0" u="none" strike="noStrike" dirty="0" smtClean="0">
                          <a:solidFill>
                            <a:srgbClr val="595959"/>
                          </a:solidFill>
                          <a:effectLst/>
                          <a:latin typeface="Arial Narrow" panose="020B0606020202030204" pitchFamily="34" charset="0"/>
                        </a:rPr>
                        <a:t>Awareness raising/De-stigmatization in general (community, media)</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3605">
                <a:tc>
                  <a:txBody>
                    <a:bodyPr/>
                    <a:lstStyle/>
                    <a:p>
                      <a:pPr algn="l" fontAlgn="ctr"/>
                      <a:r>
                        <a:rPr lang="en-US" sz="1100" b="0" i="0" u="none" strike="noStrike" dirty="0" smtClean="0">
                          <a:solidFill>
                            <a:srgbClr val="595959"/>
                          </a:solidFill>
                          <a:effectLst/>
                          <a:latin typeface="Arial Narrow" panose="020B0606020202030204" pitchFamily="34" charset="0"/>
                        </a:rPr>
                        <a:t>Greater visibility/accessibility of support resources/SPECIALIZED services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en-US" sz="900" dirty="0" smtClean="0">
                <a:solidFill>
                  <a:srgbClr val="595959"/>
                </a:solidFill>
                <a:latin typeface="Arial" panose="020B0604020202020204" pitchFamily="34" charset="0"/>
                <a:cs typeface="Arial" panose="020B0604020202020204" pitchFamily="34" charset="0"/>
              </a:rPr>
              <a:t>What was missing most? What did you need more of?</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05731148"/>
      </p:ext>
    </p:extLst>
  </p:cSld>
  <p:clrMapOvr>
    <a:masterClrMapping/>
  </p:clrMapOvr>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138</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CA" sz="2000" dirty="0">
                <a:solidFill>
                  <a:srgbClr val="9BBB59"/>
                </a:solidFill>
              </a:rPr>
              <a:t>Needs in terms of </a:t>
            </a:r>
            <a:r>
              <a:rPr lang="en-CA" sz="2000" dirty="0" smtClean="0">
                <a:solidFill>
                  <a:srgbClr val="9BBB59"/>
                </a:solidFill>
              </a:rPr>
              <a:t>resources </a:t>
            </a:r>
            <a:r>
              <a:rPr lang="fr-CA" sz="2000" dirty="0" smtClean="0">
                <a:solidFill>
                  <a:srgbClr val="9BBB59"/>
                </a:solidFill>
              </a:rPr>
              <a:t>(</a:t>
            </a:r>
            <a:r>
              <a:rPr lang="fr-CA" sz="2000" dirty="0" err="1" smtClean="0">
                <a:solidFill>
                  <a:srgbClr val="9BBB59"/>
                </a:solidFill>
              </a:rPr>
              <a:t>cont’d</a:t>
            </a:r>
            <a:r>
              <a:rPr lang="fr-CA" sz="2000" dirty="0" smtClean="0">
                <a:solidFill>
                  <a:srgbClr val="9BBB59"/>
                </a:solidFill>
              </a:rPr>
              <a:t>)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451379901"/>
              </p:ext>
            </p:extLst>
          </p:nvPr>
        </p:nvGraphicFramePr>
        <p:xfrm>
          <a:off x="539552" y="1349238"/>
          <a:ext cx="7778859" cy="3807834"/>
        </p:xfrm>
        <a:graphic>
          <a:graphicData uri="http://schemas.openxmlformats.org/drawingml/2006/table">
            <a:tbl>
              <a:tblPr firstRow="1" bandRow="1">
                <a:tableStyleId>{2D5ABB26-0587-4C30-8999-92F81FD0307C}</a:tableStyleId>
              </a:tblPr>
              <a:tblGrid>
                <a:gridCol w="2802885"/>
                <a:gridCol w="1074498"/>
                <a:gridCol w="975369"/>
                <a:gridCol w="975369"/>
                <a:gridCol w="975369"/>
                <a:gridCol w="975369"/>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372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824897">
                <a:tc>
                  <a:txBody>
                    <a:bodyPr/>
                    <a:lstStyle/>
                    <a:p>
                      <a:pPr algn="l" fontAlgn="ctr"/>
                      <a:r>
                        <a:rPr lang="en-US" sz="1100" b="0" i="0" u="none" strike="noStrike" dirty="0" smtClean="0">
                          <a:solidFill>
                            <a:srgbClr val="595959"/>
                          </a:solidFill>
                          <a:effectLst/>
                          <a:latin typeface="Arial Narrow" panose="020B0606020202030204" pitchFamily="34" charset="0"/>
                        </a:rPr>
                        <a:t>De-stigmatization/Training on sexual difference for public servants/specialized public services (health care, education etc.)</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3226">
                <a:tc>
                  <a:txBody>
                    <a:bodyPr/>
                    <a:lstStyle/>
                    <a:p>
                      <a:pPr algn="l" fontAlgn="ctr"/>
                      <a:r>
                        <a:rPr lang="en-US" sz="1100" b="0" i="0" u="none" strike="noStrike" dirty="0" smtClean="0">
                          <a:solidFill>
                            <a:srgbClr val="595959"/>
                          </a:solidFill>
                          <a:effectLst/>
                          <a:latin typeface="Arial Narrow" panose="020B0606020202030204" pitchFamily="34" charset="0"/>
                        </a:rPr>
                        <a:t>Feel less alone/a friend/someone to talk to (unspecified)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76064">
                <a:tc>
                  <a:txBody>
                    <a:bodyPr/>
                    <a:lstStyle/>
                    <a:p>
                      <a:pPr algn="l" fontAlgn="ctr"/>
                      <a:r>
                        <a:rPr lang="fr-CA" sz="1100" b="0" i="0" u="none" strike="noStrike" dirty="0" smtClean="0">
                          <a:solidFill>
                            <a:srgbClr val="595959"/>
                          </a:solidFill>
                          <a:effectLst/>
                          <a:latin typeface="Arial Narrow" panose="020B0606020202030204" pitchFamily="34" charset="0"/>
                        </a:rPr>
                        <a:t>Information/Support/</a:t>
                      </a:r>
                      <a:r>
                        <a:rPr lang="fr-CA" sz="1100" b="0" i="0" u="none" strike="noStrike" dirty="0" err="1" smtClean="0">
                          <a:solidFill>
                            <a:srgbClr val="595959"/>
                          </a:solidFill>
                          <a:effectLst/>
                          <a:latin typeface="Arial Narrow" panose="020B0606020202030204" pitchFamily="34" charset="0"/>
                        </a:rPr>
                        <a:t>Acceptance</a:t>
                      </a:r>
                      <a:r>
                        <a:rPr lang="fr-CA" sz="1100" b="0" i="0" u="none" strike="noStrike" dirty="0" smtClean="0">
                          <a:solidFill>
                            <a:srgbClr val="595959"/>
                          </a:solidFill>
                          <a:effectLst/>
                          <a:latin typeface="Arial Narrow" panose="020B0606020202030204" pitchFamily="34" charset="0"/>
                        </a:rPr>
                        <a:t> of non-</a:t>
                      </a:r>
                      <a:r>
                        <a:rPr lang="fr-CA" sz="1100" b="0" i="0" u="none" strike="noStrike" dirty="0" err="1" smtClean="0">
                          <a:solidFill>
                            <a:srgbClr val="595959"/>
                          </a:solidFill>
                          <a:effectLst/>
                          <a:latin typeface="Arial Narrow" panose="020B0606020202030204" pitchFamily="34" charset="0"/>
                        </a:rPr>
                        <a:t>binary</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identity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Safe place / Tolerant/confidential meeting place in the locality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err="1"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smtClean="0">
                          <a:solidFill>
                            <a:srgbClr val="595959"/>
                          </a:solidFill>
                          <a:effectLst/>
                          <a:latin typeface="Arial Narrow" panose="020B0606020202030204" pitchFamily="34" charset="0"/>
                        </a:rPr>
                        <a:t>DNK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NR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Nothing</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en-US" sz="900" dirty="0" smtClean="0">
                <a:solidFill>
                  <a:srgbClr val="595959"/>
                </a:solidFill>
                <a:latin typeface="Arial" panose="020B0604020202020204" pitchFamily="34" charset="0"/>
                <a:cs typeface="Arial" panose="020B0604020202020204" pitchFamily="34" charset="0"/>
              </a:rPr>
              <a:t>What was missing most? What did you need more of?</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31994056"/>
      </p:ext>
    </p:extLst>
  </p:cSld>
  <p:clrMapOvr>
    <a:masterClrMapping/>
  </p:clrMapOvr>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139</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260649"/>
            <a:ext cx="6029424" cy="1080120"/>
          </a:xfrm>
        </p:spPr>
        <p:txBody>
          <a:bodyPr>
            <a:normAutofit/>
          </a:bodyPr>
          <a:lstStyle/>
          <a:p>
            <a:r>
              <a:rPr lang="en-CA" sz="2000" dirty="0" smtClean="0">
                <a:solidFill>
                  <a:srgbClr val="9BBB59"/>
                </a:solidFill>
              </a:rPr>
              <a:t>Proportion of transgender people who underwent medical treatment or intend to in the future</a:t>
            </a:r>
            <a:endParaRPr lang="en-CA" dirty="0"/>
          </a:p>
        </p:txBody>
      </p:sp>
      <p:sp>
        <p:nvSpPr>
          <p:cNvPr id="14" name="ZoneTexte 13"/>
          <p:cNvSpPr txBox="1"/>
          <p:nvPr>
            <p:custDataLst>
              <p:tags r:id="rId4"/>
            </p:custDataLst>
          </p:nvPr>
        </p:nvSpPr>
        <p:spPr>
          <a:xfrm>
            <a:off x="500202" y="6130041"/>
            <a:ext cx="8190880"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Q8a. </a:t>
            </a:r>
            <a:r>
              <a:rPr lang="en-CA" sz="900" dirty="0">
                <a:solidFill>
                  <a:srgbClr val="595959"/>
                </a:solidFill>
                <a:latin typeface="Arial" panose="020B0604020202020204" pitchFamily="34" charset="0"/>
                <a:cs typeface="Arial" panose="020B0604020202020204" pitchFamily="34" charset="0"/>
              </a:rPr>
              <a:t>Have you undergone any of the following medical treatments to help you live better within your gender identity? </a:t>
            </a:r>
            <a:r>
              <a:rPr lang="fr-CA" sz="900" dirty="0">
                <a:solidFill>
                  <a:srgbClr val="595959"/>
                </a:solidFill>
                <a:latin typeface="Arial" panose="020B0604020202020204" pitchFamily="34" charset="0"/>
                <a:cs typeface="Arial" panose="020B0604020202020204" pitchFamily="34" charset="0"/>
              </a:rPr>
              <a:t/>
            </a:r>
            <a:br>
              <a:rPr lang="fr-CA" sz="900" dirty="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Q8b</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Do you intend to undergo any medical treatment to help you live better within your gender identity?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extLst>
              <p:ext uri="{D42A27DB-BD31-4B8C-83A1-F6EECF244321}">
                <p14:modId xmlns:p14="http://schemas.microsoft.com/office/powerpoint/2010/main" val="198473014"/>
              </p:ext>
            </p:extLst>
          </p:nvPr>
        </p:nvGraphicFramePr>
        <p:xfrm>
          <a:off x="5521348" y="3356992"/>
          <a:ext cx="2446573" cy="2210221"/>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7846985" y="4725144"/>
            <a:ext cx="437877" cy="307777"/>
          </a:xfrm>
          <a:prstGeom prst="rect">
            <a:avLst/>
          </a:prstGeom>
          <a:noFill/>
        </p:spPr>
        <p:txBody>
          <a:bodyPr wrap="none" rtlCol="0">
            <a:spAutoFit/>
          </a:bodyPr>
          <a:lstStyle/>
          <a:p>
            <a:r>
              <a:rPr lang="en-CA" sz="1400" b="1" dirty="0" smtClean="0">
                <a:solidFill>
                  <a:srgbClr val="595959"/>
                </a:solidFill>
                <a:latin typeface="Arial Narrow" panose="020B0606020202030204" pitchFamily="34" charset="0"/>
              </a:rPr>
              <a:t>Yes</a:t>
            </a:r>
            <a:endParaRPr lang="fr-CA" sz="1400" b="1" dirty="0">
              <a:solidFill>
                <a:srgbClr val="595959"/>
              </a:solidFill>
              <a:latin typeface="Arial Narrow" panose="020B0606020202030204" pitchFamily="34" charset="0"/>
            </a:endParaRPr>
          </a:p>
        </p:txBody>
      </p:sp>
      <p:graphicFrame>
        <p:nvGraphicFramePr>
          <p:cNvPr id="17" name="Graphique 16"/>
          <p:cNvGraphicFramePr/>
          <p:nvPr>
            <p:custDataLst>
              <p:tags r:id="rId5"/>
            </p:custDataLst>
            <p:extLst>
              <p:ext uri="{D42A27DB-BD31-4B8C-83A1-F6EECF244321}">
                <p14:modId xmlns:p14="http://schemas.microsoft.com/office/powerpoint/2010/main" val="3194769888"/>
              </p:ext>
            </p:extLst>
          </p:nvPr>
        </p:nvGraphicFramePr>
        <p:xfrm>
          <a:off x="433406" y="2016936"/>
          <a:ext cx="4608512" cy="3840158"/>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1539066" y="1596347"/>
            <a:ext cx="2397195" cy="415498"/>
          </a:xfrm>
          <a:prstGeom prst="rect">
            <a:avLst/>
          </a:prstGeom>
          <a:noFill/>
        </p:spPr>
        <p:txBody>
          <a:bodyPr wrap="none" rtlCol="0">
            <a:spAutoFit/>
          </a:bodyPr>
          <a:lstStyle/>
          <a:p>
            <a:pPr algn="ctr"/>
            <a:r>
              <a:rPr lang="en-CA" sz="1200" b="1" dirty="0" smtClean="0">
                <a:solidFill>
                  <a:srgbClr val="595959"/>
                </a:solidFill>
                <a:latin typeface="Arial Narrow" panose="020B0606020202030204" pitchFamily="34" charset="0"/>
              </a:rPr>
              <a:t>Types of medical treatment received </a:t>
            </a:r>
            <a:br>
              <a:rPr lang="en-CA" sz="1200" b="1" dirty="0" smtClean="0">
                <a:solidFill>
                  <a:srgbClr val="595959"/>
                </a:solidFill>
                <a:latin typeface="Arial Narrow" panose="020B0606020202030204" pitchFamily="34" charset="0"/>
              </a:rPr>
            </a:br>
            <a:r>
              <a:rPr lang="en-CA" sz="900" dirty="0" smtClean="0">
                <a:solidFill>
                  <a:srgbClr val="9BBB59"/>
                </a:solidFill>
                <a:latin typeface="Arial" panose="020B0604020202020204" pitchFamily="34" charset="0"/>
                <a:cs typeface="Arial" panose="020B0604020202020204" pitchFamily="34" charset="0"/>
              </a:rPr>
              <a:t>Base: Transgender people (n=304)</a:t>
            </a:r>
            <a:endParaRPr lang="en-CA" sz="900" dirty="0">
              <a:solidFill>
                <a:srgbClr val="000000"/>
              </a:solidFill>
              <a:latin typeface="Arial" panose="020B0604020202020204" pitchFamily="34" charset="0"/>
              <a:cs typeface="Arial" panose="020B0604020202020204" pitchFamily="34" charset="0"/>
            </a:endParaRPr>
          </a:p>
        </p:txBody>
      </p:sp>
      <p:sp>
        <p:nvSpPr>
          <p:cNvPr id="22" name="ZoneTexte 21"/>
          <p:cNvSpPr txBox="1"/>
          <p:nvPr/>
        </p:nvSpPr>
        <p:spPr>
          <a:xfrm>
            <a:off x="5493134" y="2720201"/>
            <a:ext cx="2601994" cy="553998"/>
          </a:xfrm>
          <a:prstGeom prst="rect">
            <a:avLst/>
          </a:prstGeom>
          <a:noFill/>
        </p:spPr>
        <p:txBody>
          <a:bodyPr wrap="none" rtlCol="0">
            <a:spAutoFit/>
          </a:bodyPr>
          <a:lstStyle/>
          <a:p>
            <a:pPr algn="ctr"/>
            <a:r>
              <a:rPr lang="en-CA" sz="1200" b="1" dirty="0" smtClean="0">
                <a:solidFill>
                  <a:srgbClr val="595959"/>
                </a:solidFill>
                <a:latin typeface="Arial Narrow" panose="020B0606020202030204" pitchFamily="34" charset="0"/>
              </a:rPr>
              <a:t>Intention to undergo medical treatment</a:t>
            </a:r>
            <a:br>
              <a:rPr lang="en-CA" sz="1200" b="1" dirty="0" smtClean="0">
                <a:solidFill>
                  <a:srgbClr val="595959"/>
                </a:solidFill>
                <a:latin typeface="Arial Narrow" panose="020B0606020202030204" pitchFamily="34" charset="0"/>
              </a:rPr>
            </a:br>
            <a:r>
              <a:rPr lang="en-CA" sz="900" dirty="0" smtClean="0">
                <a:solidFill>
                  <a:srgbClr val="9BBB59"/>
                </a:solidFill>
                <a:latin typeface="Arial" panose="020B0604020202020204" pitchFamily="34" charset="0"/>
                <a:cs typeface="Arial" panose="020B0604020202020204" pitchFamily="34" charset="0"/>
              </a:rPr>
              <a:t>Base: Transgender people who did not receive </a:t>
            </a:r>
            <a:br>
              <a:rPr lang="en-CA" sz="900" dirty="0" smtClean="0">
                <a:solidFill>
                  <a:srgbClr val="9BBB59"/>
                </a:solidFill>
                <a:latin typeface="Arial" panose="020B0604020202020204" pitchFamily="34" charset="0"/>
                <a:cs typeface="Arial" panose="020B0604020202020204" pitchFamily="34" charset="0"/>
              </a:rPr>
            </a:br>
            <a:r>
              <a:rPr lang="en-CA" sz="900" dirty="0" smtClean="0">
                <a:solidFill>
                  <a:srgbClr val="9BBB59"/>
                </a:solidFill>
                <a:latin typeface="Arial" panose="020B0604020202020204" pitchFamily="34" charset="0"/>
                <a:cs typeface="Arial" panose="020B0604020202020204" pitchFamily="34" charset="0"/>
              </a:rPr>
              <a:t>any medical treatment to date (n=192)</a:t>
            </a:r>
            <a:endParaRPr lang="en-CA" sz="900" dirty="0">
              <a:solidFill>
                <a:srgbClr val="000000"/>
              </a:solidFill>
              <a:latin typeface="Arial" panose="020B0604020202020204" pitchFamily="34" charset="0"/>
              <a:cs typeface="Arial" panose="020B0604020202020204" pitchFamily="34" charset="0"/>
            </a:endParaRPr>
          </a:p>
        </p:txBody>
      </p:sp>
      <p:sp>
        <p:nvSpPr>
          <p:cNvPr id="18" name="ZoneTexte 17"/>
          <p:cNvSpPr txBox="1"/>
          <p:nvPr/>
        </p:nvSpPr>
        <p:spPr>
          <a:xfrm>
            <a:off x="5521348" y="3620978"/>
            <a:ext cx="380232"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No</a:t>
            </a:r>
            <a:endParaRPr lang="fr-CA" sz="1400" b="1" dirty="0">
              <a:solidFill>
                <a:srgbClr val="595959"/>
              </a:solidFill>
              <a:latin typeface="Arial Narrow" panose="020B0606020202030204" pitchFamily="34" charset="0"/>
            </a:endParaRPr>
          </a:p>
        </p:txBody>
      </p:sp>
      <p:grpSp>
        <p:nvGrpSpPr>
          <p:cNvPr id="13" name="Groupe 12"/>
          <p:cNvGrpSpPr/>
          <p:nvPr/>
        </p:nvGrpSpPr>
        <p:grpSpPr>
          <a:xfrm rot="20948122">
            <a:off x="4057167" y="4841403"/>
            <a:ext cx="1562205" cy="300741"/>
            <a:chOff x="3635896" y="4064363"/>
            <a:chExt cx="1562205" cy="300741"/>
          </a:xfrm>
          <a:solidFill>
            <a:srgbClr val="77933C"/>
          </a:solidFill>
        </p:grpSpPr>
        <p:sp>
          <p:nvSpPr>
            <p:cNvPr id="15" name="Chevron 14"/>
            <p:cNvSpPr/>
            <p:nvPr/>
          </p:nvSpPr>
          <p:spPr>
            <a:xfrm>
              <a:off x="3635896" y="4077072"/>
              <a:ext cx="216024" cy="288032"/>
            </a:xfrm>
            <a:prstGeom prst="chevron">
              <a:avLst/>
            </a:prstGeom>
            <a:grp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Chevron 15"/>
            <p:cNvSpPr/>
            <p:nvPr/>
          </p:nvSpPr>
          <p:spPr>
            <a:xfrm>
              <a:off x="3972441" y="4064363"/>
              <a:ext cx="216024" cy="288032"/>
            </a:xfrm>
            <a:prstGeom prst="chevron">
              <a:avLst/>
            </a:prstGeom>
            <a:grp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9" name="Chevron 18"/>
            <p:cNvSpPr/>
            <p:nvPr/>
          </p:nvSpPr>
          <p:spPr>
            <a:xfrm>
              <a:off x="4308986" y="4077072"/>
              <a:ext cx="216024" cy="288032"/>
            </a:xfrm>
            <a:prstGeom prst="chevron">
              <a:avLst/>
            </a:prstGeom>
            <a:grp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Chevron 19"/>
            <p:cNvSpPr/>
            <p:nvPr/>
          </p:nvSpPr>
          <p:spPr>
            <a:xfrm>
              <a:off x="4645531" y="4077072"/>
              <a:ext cx="216024" cy="288032"/>
            </a:xfrm>
            <a:prstGeom prst="chevron">
              <a:avLst/>
            </a:prstGeom>
            <a:grp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3" name="Chevron 22"/>
            <p:cNvSpPr/>
            <p:nvPr/>
          </p:nvSpPr>
          <p:spPr>
            <a:xfrm>
              <a:off x="4982077" y="4077072"/>
              <a:ext cx="216024" cy="288032"/>
            </a:xfrm>
            <a:prstGeom prst="chevron">
              <a:avLst/>
            </a:prstGeom>
            <a:grp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grpSp>
    </p:spTree>
    <p:extLst>
      <p:ext uri="{BB962C8B-B14F-4D97-AF65-F5344CB8AC3E}">
        <p14:creationId xmlns:p14="http://schemas.microsoft.com/office/powerpoint/2010/main" val="2950489989"/>
      </p:ext>
    </p:extLst>
  </p:cSld>
  <p:clrMapOvr>
    <a:masterClrMapping/>
  </p:clrMapOvr>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Key findings</a:t>
            </a:r>
            <a:endParaRPr lang="en-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14</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en-CA" sz="1200" b="0" dirty="0" smtClean="0"/>
              <a:t>Not surprisingly, millennials are perceived as being more open</a:t>
            </a:r>
            <a:r>
              <a:rPr lang="en-CA" sz="1200" b="0" dirty="0"/>
              <a:t> </a:t>
            </a:r>
            <a:r>
              <a:rPr lang="en-CA" sz="1200" b="0" dirty="0" smtClean="0"/>
              <a:t>to sexual/gender diversity while baby boomers and older generations are seen as particularly close-minded, as are Canadians from rural areas.</a:t>
            </a:r>
          </a:p>
          <a:p>
            <a:pPr marL="228600" indent="-228600">
              <a:buClr>
                <a:srgbClr val="9BBB59"/>
              </a:buClr>
              <a:buFont typeface="Wingdings" panose="05000000000000000000" pitchFamily="2" charset="2"/>
              <a:buChar char="§"/>
            </a:pPr>
            <a:r>
              <a:rPr lang="en-CA" sz="1200" b="0" dirty="0" smtClean="0"/>
              <a:t>Consistently with these results, the LGBT community expressed reservations about Canadian society’s willingness to encourage the integration of LGBT individuals, as a majority of respondents judge it to be “</a:t>
            </a:r>
            <a:r>
              <a:rPr lang="en-CA" sz="1200" b="0" i="1" u="sng" dirty="0" smtClean="0"/>
              <a:t>fairly</a:t>
            </a:r>
            <a:r>
              <a:rPr lang="en-CA" sz="1200" b="0" dirty="0" smtClean="0"/>
              <a:t> inclined” vs. only 17% that feel it is “</a:t>
            </a:r>
            <a:r>
              <a:rPr lang="en-CA" sz="1200" b="0" i="1" u="sng" dirty="0" smtClean="0"/>
              <a:t>very much</a:t>
            </a:r>
            <a:r>
              <a:rPr lang="en-CA" sz="1200" b="0" i="1" dirty="0" smtClean="0"/>
              <a:t>“ </a:t>
            </a:r>
            <a:r>
              <a:rPr lang="en-CA" sz="1200" b="0" dirty="0" smtClean="0"/>
              <a:t>inclined to do so.</a:t>
            </a:r>
            <a:r>
              <a:rPr lang="fr-CA" sz="1200" b="0" dirty="0" smtClean="0"/>
              <a:t> </a:t>
            </a:r>
            <a:r>
              <a:rPr lang="en-CA" sz="1200" b="0" dirty="0" smtClean="0"/>
              <a:t>There is still work to be done then, especially that the rise of certain political parties with conservative agendas in some Western countries is clearly a source of worry.</a:t>
            </a:r>
          </a:p>
          <a:p>
            <a:pPr marL="228600" indent="-228600">
              <a:buClr>
                <a:srgbClr val="9BBB59"/>
              </a:buClr>
              <a:buFont typeface="Wingdings" panose="05000000000000000000" pitchFamily="2" charset="2"/>
              <a:buChar char="§"/>
            </a:pPr>
            <a:r>
              <a:rPr lang="en-CA" sz="1200" b="0" dirty="0" smtClean="0"/>
              <a:t>While the majority of respondents say their circle of friends is fairly diverse in terms of sexual orientation/gender identity, these sexual minorities’ own feelings of integration to Canadian society align with their perception of its </a:t>
            </a:r>
            <a:r>
              <a:rPr lang="en-CA" sz="1200" b="0" i="1" dirty="0" smtClean="0"/>
              <a:t>relative</a:t>
            </a:r>
            <a:r>
              <a:rPr lang="en-CA" sz="1200" b="0" dirty="0" smtClean="0"/>
              <a:t> openness, with less than half of them (44%) feeling “</a:t>
            </a:r>
            <a:r>
              <a:rPr lang="en-CA" sz="1200" b="0" i="1" u="sng" dirty="0" smtClean="0"/>
              <a:t>very</a:t>
            </a:r>
            <a:r>
              <a:rPr lang="en-CA" sz="1200" b="0" dirty="0" smtClean="0"/>
              <a:t> integrated.”</a:t>
            </a:r>
            <a:r>
              <a:rPr lang="fr-CA" sz="1200" b="0" dirty="0" smtClean="0"/>
              <a:t> </a:t>
            </a:r>
            <a:r>
              <a:rPr lang="en-CA" sz="1200" b="0" dirty="0" smtClean="0"/>
              <a:t>In fact, only a minority say they’re “</a:t>
            </a:r>
            <a:r>
              <a:rPr lang="en-CA" sz="1200" b="0" i="1" u="sng" dirty="0" smtClean="0"/>
              <a:t>very</a:t>
            </a:r>
            <a:r>
              <a:rPr lang="en-CA" sz="1200" b="0" dirty="0" smtClean="0"/>
              <a:t> comfortable” showing affection to a partner of the same sex in public in a non-LGBT setting.</a:t>
            </a:r>
          </a:p>
          <a:p>
            <a:pPr marL="228600" indent="-228600">
              <a:buClr>
                <a:srgbClr val="9BBB59"/>
              </a:buClr>
              <a:buFont typeface="Wingdings" panose="05000000000000000000" pitchFamily="2" charset="2"/>
              <a:buChar char="§"/>
            </a:pPr>
            <a:r>
              <a:rPr lang="en-CA" sz="1200" b="0" dirty="0" smtClean="0"/>
              <a:t>In addition, even though things seem to have improved over time in terms of support resources, the level of discrimination shows no great signs of abating: regardless of their age, more than a third of respondents report having experienced discrimination related to their sexual orientation or gender identity; the workplace (for 25+ year-olds) and school (15-17 year-olds) being the environments where discrimination most often occurred.</a:t>
            </a:r>
            <a:endParaRPr lang="en-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252613"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480212"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p.141</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275478" y="260690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503077" y="256490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p.142</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297561" y="392453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525160" y="388253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p.149, 153</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332777" y="519919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560376" y="515719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p.155, 156</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39069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309343" cy="2594674"/>
          </a:xfrm>
        </p:spPr>
        <p:txBody>
          <a:bodyPr/>
          <a:lstStyle/>
          <a:p>
            <a:r>
              <a:rPr lang="en-CA" dirty="0" smtClean="0"/>
              <a:t>Perceived social acceptance</a:t>
            </a:r>
            <a:endParaRPr lang="fr-CA" dirty="0"/>
          </a:p>
        </p:txBody>
      </p:sp>
      <p:sp>
        <p:nvSpPr>
          <p:cNvPr id="3" name="Espace réservé du texte 2"/>
          <p:cNvSpPr>
            <a:spLocks noGrp="1"/>
          </p:cNvSpPr>
          <p:nvPr>
            <p:ph type="body" sz="quarter" idx="10"/>
            <p:custDataLst>
              <p:tags r:id="rId2"/>
            </p:custDataLst>
          </p:nvPr>
        </p:nvSpPr>
        <p:spPr/>
        <p:txBody>
          <a:bodyPr/>
          <a:lstStyle/>
          <a:p>
            <a:r>
              <a:rPr lang="en-US" i="1" dirty="0" smtClean="0"/>
              <a:t>REPORT PREPARED FOR FONDATION JASMIN ROY</a:t>
            </a:r>
            <a:endParaRPr lang="fr-CA" i="1" dirty="0"/>
          </a:p>
          <a:p>
            <a:endParaRPr lang="en-CA" dirty="0"/>
          </a:p>
        </p:txBody>
      </p:sp>
    </p:spTree>
    <p:extLst>
      <p:ext uri="{BB962C8B-B14F-4D97-AF65-F5344CB8AC3E}">
        <p14:creationId xmlns:p14="http://schemas.microsoft.com/office/powerpoint/2010/main" val="557367278"/>
      </p:ext>
    </p:extLst>
  </p:cSld>
  <p:clrMapOvr>
    <a:masterClrMapping/>
  </p:clrMapOvr>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141</a:t>
            </a:fld>
            <a:endParaRPr lang="en-CA" dirty="0">
              <a:solidFill>
                <a:srgbClr val="000000">
                  <a:tint val="75000"/>
                </a:srgbClr>
              </a:solidFill>
            </a:endParaRPr>
          </a:p>
        </p:txBody>
      </p:sp>
      <p:sp>
        <p:nvSpPr>
          <p:cNvPr id="7" name="Rectangle 6"/>
          <p:cNvSpPr/>
          <p:nvPr>
            <p:custDataLst>
              <p:tags r:id="rId3"/>
            </p:custDataLst>
          </p:nvPr>
        </p:nvSpPr>
        <p:spPr>
          <a:xfrm>
            <a:off x="532819" y="6019153"/>
            <a:ext cx="8052786" cy="507831"/>
          </a:xfrm>
          <a:prstGeom prst="rect">
            <a:avLst/>
          </a:prstGeom>
        </p:spPr>
        <p:txBody>
          <a:bodyPr wrap="square">
            <a:spAutoFit/>
          </a:bodyPr>
          <a:lstStyle/>
          <a:p>
            <a:r>
              <a:rPr lang="en-US" sz="900" dirty="0" smtClean="0">
                <a:solidFill>
                  <a:srgbClr val="7F7F7F"/>
                </a:solidFill>
                <a:latin typeface="Arial" panose="020B0604020202020204" pitchFamily="34" charset="0"/>
                <a:cs typeface="Arial" panose="020B0604020202020204" pitchFamily="34" charset="0"/>
              </a:rPr>
              <a:t/>
            </a:r>
            <a:br>
              <a:rPr lang="en-US" sz="900" dirty="0" smtClean="0">
                <a:solidFill>
                  <a:srgbClr val="7F7F7F"/>
                </a:solidFill>
                <a:latin typeface="Arial" panose="020B0604020202020204" pitchFamily="34" charset="0"/>
                <a:cs typeface="Arial" panose="020B0604020202020204" pitchFamily="34" charset="0"/>
              </a:rPr>
            </a:br>
            <a:r>
              <a:rPr lang="en-US" sz="900" dirty="0" smtClean="0">
                <a:solidFill>
                  <a:srgbClr val="595959"/>
                </a:solidFill>
                <a:latin typeface="Arial" panose="020B0604020202020204" pitchFamily="34" charset="0"/>
                <a:cs typeface="Arial" panose="020B0604020202020204" pitchFamily="34" charset="0"/>
              </a:rPr>
              <a:t>Q75. </a:t>
            </a:r>
            <a:r>
              <a:rPr lang="en-CA" sz="900" dirty="0">
                <a:solidFill>
                  <a:srgbClr val="595959"/>
                </a:solidFill>
                <a:latin typeface="Arial" panose="020B0604020202020204" pitchFamily="34" charset="0"/>
                <a:cs typeface="Arial" panose="020B0604020202020204" pitchFamily="34" charset="0"/>
              </a:rPr>
              <a:t>On a 1 to 10 scale where 1 means not at all open and 10 totally open, to what extent would you say each of the following groups are open to sexual and gender diversity?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779811038"/>
              </p:ext>
            </p:extLst>
          </p:nvPr>
        </p:nvGraphicFramePr>
        <p:xfrm>
          <a:off x="1187624" y="1698385"/>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76672"/>
            <a:ext cx="5669384" cy="631545"/>
          </a:xfrm>
        </p:spPr>
        <p:txBody>
          <a:bodyPr>
            <a:noAutofit/>
          </a:bodyPr>
          <a:lstStyle/>
          <a:p>
            <a:r>
              <a:rPr lang="en-CA" sz="2000" dirty="0" smtClean="0">
                <a:solidFill>
                  <a:srgbClr val="9BBB59"/>
                </a:solidFill>
              </a:rPr>
              <a:t>Perceived openness of various social groups toward sexual and gender diversity</a:t>
            </a:r>
            <a:endParaRPr lang="en-CA" sz="2000" dirty="0">
              <a:solidFill>
                <a:srgbClr val="9BBB59"/>
              </a:solidFill>
            </a:endParaRPr>
          </a:p>
        </p:txBody>
      </p:sp>
      <p:sp>
        <p:nvSpPr>
          <p:cNvPr id="8" name="Rectangle 7"/>
          <p:cNvSpPr/>
          <p:nvPr>
            <p:custDataLst>
              <p:tags r:id="rId6"/>
            </p:custDataLst>
          </p:nvPr>
        </p:nvSpPr>
        <p:spPr>
          <a:xfrm>
            <a:off x="478260" y="1131202"/>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2443337"/>
      </p:ext>
    </p:extLst>
  </p:cSld>
  <p:clrMapOvr>
    <a:masterClrMapping/>
  </p:clrMapOvr>
  <p:timing>
    <p:tnLst>
      <p:par>
        <p:cTn xmlns:p14="http://schemas.microsoft.com/office/powerpoint/2010/mai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142</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763131994"/>
              </p:ext>
            </p:extLst>
          </p:nvPr>
        </p:nvGraphicFramePr>
        <p:xfrm>
          <a:off x="835284" y="1967645"/>
          <a:ext cx="3736716" cy="4040033"/>
        </p:xfrm>
        <a:graphic>
          <a:graphicData uri="http://schemas.openxmlformats.org/drawingml/2006/chart">
            <c:chart xmlns:c="http://schemas.openxmlformats.org/drawingml/2006/chart" xmlns:r="http://schemas.openxmlformats.org/officeDocument/2006/relationships" r:id="rId10"/>
          </a:graphicData>
        </a:graphic>
      </p:graphicFrame>
      <p:sp>
        <p:nvSpPr>
          <p:cNvPr id="12" name="Titre 4"/>
          <p:cNvSpPr>
            <a:spLocks noGrp="1"/>
          </p:cNvSpPr>
          <p:nvPr>
            <p:ph type="title"/>
            <p:custDataLst>
              <p:tags r:id="rId4"/>
            </p:custDataLst>
          </p:nvPr>
        </p:nvSpPr>
        <p:spPr>
          <a:xfrm>
            <a:off x="558800" y="332657"/>
            <a:ext cx="5309344" cy="874366"/>
          </a:xfrm>
        </p:spPr>
        <p:txBody>
          <a:bodyPr>
            <a:normAutofit/>
          </a:bodyPr>
          <a:lstStyle/>
          <a:p>
            <a:r>
              <a:rPr lang="en-CA" sz="2000" dirty="0" smtClean="0">
                <a:solidFill>
                  <a:srgbClr val="9BBB59"/>
                </a:solidFill>
              </a:rPr>
              <a:t>Perceived openness of Canadian society to making efforts toward LGBT integration</a:t>
            </a:r>
            <a:endParaRPr lang="en-CA" dirty="0"/>
          </a:p>
        </p:txBody>
      </p:sp>
      <p:sp>
        <p:nvSpPr>
          <p:cNvPr id="13" name="ZoneTexte 12"/>
          <p:cNvSpPr txBox="1"/>
          <p:nvPr/>
        </p:nvSpPr>
        <p:spPr>
          <a:xfrm>
            <a:off x="1619672" y="1593370"/>
            <a:ext cx="2108269" cy="276999"/>
          </a:xfrm>
          <a:prstGeom prst="rect">
            <a:avLst/>
          </a:prstGeom>
          <a:noFill/>
        </p:spPr>
        <p:txBody>
          <a:bodyPr wrap="none" rtlCol="0">
            <a:spAutoFit/>
          </a:bodyPr>
          <a:lstStyle/>
          <a:p>
            <a:r>
              <a:rPr lang="en-CA" sz="1200" b="1" dirty="0" smtClean="0">
                <a:solidFill>
                  <a:srgbClr val="595959"/>
                </a:solidFill>
                <a:latin typeface="Arial Narrow" panose="020B0606020202030204" pitchFamily="34" charset="0"/>
              </a:rPr>
              <a:t>Efforts to encourage integration</a:t>
            </a:r>
            <a:endParaRPr lang="en-CA" sz="1200" b="1" dirty="0">
              <a:solidFill>
                <a:srgbClr val="595959"/>
              </a:solidFill>
              <a:latin typeface="Arial Narrow" panose="020B0606020202030204" pitchFamily="34" charset="0"/>
            </a:endParaRPr>
          </a:p>
        </p:txBody>
      </p:sp>
      <p:graphicFrame>
        <p:nvGraphicFramePr>
          <p:cNvPr id="14" name="Graphique 13"/>
          <p:cNvGraphicFramePr/>
          <p:nvPr>
            <p:custDataLst>
              <p:tags r:id="rId5"/>
            </p:custDataLst>
            <p:extLst>
              <p:ext uri="{D42A27DB-BD31-4B8C-83A1-F6EECF244321}">
                <p14:modId xmlns:p14="http://schemas.microsoft.com/office/powerpoint/2010/main" val="3630284887"/>
              </p:ext>
            </p:extLst>
          </p:nvPr>
        </p:nvGraphicFramePr>
        <p:xfrm>
          <a:off x="4723716" y="1981255"/>
          <a:ext cx="3736716" cy="4040033"/>
        </p:xfrm>
        <a:graphic>
          <a:graphicData uri="http://schemas.openxmlformats.org/drawingml/2006/chart">
            <c:chart xmlns:c="http://schemas.openxmlformats.org/drawingml/2006/chart" xmlns:r="http://schemas.openxmlformats.org/officeDocument/2006/relationships" r:id="rId11"/>
          </a:graphicData>
        </a:graphic>
      </p:graphicFrame>
      <p:sp>
        <p:nvSpPr>
          <p:cNvPr id="15" name="ZoneTexte 14"/>
          <p:cNvSpPr txBox="1"/>
          <p:nvPr/>
        </p:nvSpPr>
        <p:spPr>
          <a:xfrm>
            <a:off x="5776103" y="1521916"/>
            <a:ext cx="1922321" cy="461665"/>
          </a:xfrm>
          <a:prstGeom prst="rect">
            <a:avLst/>
          </a:prstGeom>
          <a:noFill/>
        </p:spPr>
        <p:txBody>
          <a:bodyPr wrap="none" rtlCol="0">
            <a:spAutoFit/>
          </a:bodyPr>
          <a:lstStyle/>
          <a:p>
            <a:pPr algn="ctr"/>
            <a:r>
              <a:rPr lang="en-CA" sz="1200" b="1" dirty="0" smtClean="0">
                <a:solidFill>
                  <a:srgbClr val="595959"/>
                </a:solidFill>
                <a:latin typeface="Arial Narrow" panose="020B0606020202030204" pitchFamily="34" charset="0"/>
              </a:rPr>
              <a:t>Perception of the rise in </a:t>
            </a:r>
            <a:br>
              <a:rPr lang="en-CA" sz="1200" b="1" dirty="0" smtClean="0">
                <a:solidFill>
                  <a:srgbClr val="595959"/>
                </a:solidFill>
                <a:latin typeface="Arial Narrow" panose="020B0606020202030204" pitchFamily="34" charset="0"/>
              </a:rPr>
            </a:br>
            <a:r>
              <a:rPr lang="en-CA" sz="1200" b="1" dirty="0" smtClean="0">
                <a:solidFill>
                  <a:srgbClr val="595959"/>
                </a:solidFill>
                <a:latin typeface="Arial Narrow" panose="020B0606020202030204" pitchFamily="34" charset="0"/>
              </a:rPr>
              <a:t>conservative political parties</a:t>
            </a:r>
            <a:endParaRPr lang="en-CA" sz="1200" b="1" dirty="0">
              <a:solidFill>
                <a:srgbClr val="595959"/>
              </a:solidFill>
              <a:latin typeface="Arial Narrow" panose="020B0606020202030204" pitchFamily="34" charset="0"/>
            </a:endParaRPr>
          </a:p>
        </p:txBody>
      </p:sp>
      <p:sp>
        <p:nvSpPr>
          <p:cNvPr id="17" name="ZoneTexte 16"/>
          <p:cNvSpPr txBox="1"/>
          <p:nvPr>
            <p:custDataLst>
              <p:tags r:id="rId6"/>
            </p:custDataLst>
          </p:nvPr>
        </p:nvSpPr>
        <p:spPr>
          <a:xfrm>
            <a:off x="500202" y="6000261"/>
            <a:ext cx="8320270" cy="461665"/>
          </a:xfrm>
          <a:prstGeom prst="rect">
            <a:avLst/>
          </a:prstGeom>
          <a:noFill/>
        </p:spPr>
        <p:txBody>
          <a:bodyPr wrap="square" rtlCol="0">
            <a:spAutoFit/>
          </a:bodyPr>
          <a:lstStyle/>
          <a:p>
            <a:r>
              <a:rPr lang="fr-CA" sz="800" dirty="0" smtClean="0">
                <a:solidFill>
                  <a:srgbClr val="595959"/>
                </a:solidFill>
                <a:latin typeface="Arial" panose="020B0604020202020204" pitchFamily="34" charset="0"/>
                <a:cs typeface="Arial" panose="020B0604020202020204" pitchFamily="34" charset="0"/>
              </a:rPr>
              <a:t>Q77. </a:t>
            </a:r>
            <a:r>
              <a:rPr lang="en-CA" sz="800" dirty="0">
                <a:solidFill>
                  <a:srgbClr val="595959"/>
                </a:solidFill>
                <a:latin typeface="Arial" panose="020B0604020202020204" pitchFamily="34" charset="0"/>
                <a:cs typeface="Arial" panose="020B0604020202020204" pitchFamily="34" charset="0"/>
              </a:rPr>
              <a:t>To what extent do you feel Canadian society in general is currently inclined to make an effort to encourage integration of LGBTQ individuals? </a:t>
            </a:r>
            <a:r>
              <a:rPr lang="fr-CA" sz="800" dirty="0">
                <a:solidFill>
                  <a:srgbClr val="595959"/>
                </a:solidFill>
                <a:latin typeface="Arial" panose="020B0604020202020204" pitchFamily="34" charset="0"/>
                <a:cs typeface="Arial" panose="020B0604020202020204" pitchFamily="34" charset="0"/>
              </a:rPr>
              <a:t/>
            </a:r>
            <a:br>
              <a:rPr lang="fr-CA" sz="800" dirty="0">
                <a:solidFill>
                  <a:srgbClr val="595959"/>
                </a:solidFill>
                <a:latin typeface="Arial" panose="020B0604020202020204" pitchFamily="34" charset="0"/>
                <a:cs typeface="Arial" panose="020B0604020202020204" pitchFamily="34" charset="0"/>
              </a:rPr>
            </a:br>
            <a:r>
              <a:rPr lang="fr-CA" sz="800" dirty="0" smtClean="0">
                <a:solidFill>
                  <a:srgbClr val="595959"/>
                </a:solidFill>
                <a:latin typeface="Arial" panose="020B0604020202020204" pitchFamily="34" charset="0"/>
                <a:cs typeface="Arial" panose="020B0604020202020204" pitchFamily="34" charset="0"/>
              </a:rPr>
              <a:t>Q92. </a:t>
            </a:r>
            <a:r>
              <a:rPr lang="en-CA" sz="800" dirty="0">
                <a:solidFill>
                  <a:srgbClr val="595959"/>
                </a:solidFill>
                <a:latin typeface="Arial" panose="020B0604020202020204" pitchFamily="34" charset="0"/>
                <a:cs typeface="Arial" panose="020B0604020202020204" pitchFamily="34" charset="0"/>
              </a:rPr>
              <a:t>In certain countries in the West, we are currently seeing a rise in political parties with rather conservative ideologies, including all that relates to sexual minorities. </a:t>
            </a:r>
            <a:r>
              <a:rPr lang="en-CA" sz="800" dirty="0" smtClean="0">
                <a:solidFill>
                  <a:srgbClr val="595959"/>
                </a:solidFill>
                <a:latin typeface="Arial" panose="020B0604020202020204" pitchFamily="34" charset="0"/>
                <a:cs typeface="Arial" panose="020B0604020202020204" pitchFamily="34" charset="0"/>
              </a:rPr>
              <a:t>To what extent does this worry you? </a:t>
            </a:r>
            <a:endParaRPr lang="en-CA" sz="800" dirty="0">
              <a:solidFill>
                <a:srgbClr val="595959"/>
              </a:solidFill>
              <a:latin typeface="Arial" panose="020B0604020202020204" pitchFamily="34" charset="0"/>
              <a:cs typeface="Arial" panose="020B0604020202020204" pitchFamily="34" charset="0"/>
            </a:endParaRPr>
          </a:p>
        </p:txBody>
      </p:sp>
      <p:sp>
        <p:nvSpPr>
          <p:cNvPr id="18" name="Rectangle 17"/>
          <p:cNvSpPr/>
          <p:nvPr>
            <p:custDataLst>
              <p:tags r:id="rId7"/>
            </p:custDataLst>
          </p:nvPr>
        </p:nvSpPr>
        <p:spPr>
          <a:xfrm>
            <a:off x="520792" y="1139412"/>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16" name="Accolade fermante 15"/>
          <p:cNvSpPr/>
          <p:nvPr/>
        </p:nvSpPr>
        <p:spPr>
          <a:xfrm>
            <a:off x="7867136" y="2053794"/>
            <a:ext cx="186869" cy="1735246"/>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a:solidFill>
                <a:prstClr val="white">
                  <a:lumMod val="50000"/>
                </a:prstClr>
              </a:solidFill>
            </a:endParaRPr>
          </a:p>
        </p:txBody>
      </p:sp>
      <p:sp>
        <p:nvSpPr>
          <p:cNvPr id="7" name="ZoneTexte 6"/>
          <p:cNvSpPr txBox="1"/>
          <p:nvPr/>
        </p:nvSpPr>
        <p:spPr>
          <a:xfrm>
            <a:off x="4236398" y="2749445"/>
            <a:ext cx="479618"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81%</a:t>
            </a:r>
            <a:endParaRPr lang="fr-CA" sz="1400" b="1" dirty="0">
              <a:solidFill>
                <a:srgbClr val="595959"/>
              </a:solidFill>
              <a:latin typeface="Arial Narrow" panose="020B0606020202030204" pitchFamily="34" charset="0"/>
            </a:endParaRPr>
          </a:p>
        </p:txBody>
      </p:sp>
      <p:sp>
        <p:nvSpPr>
          <p:cNvPr id="19" name="ZoneTexte 18"/>
          <p:cNvSpPr txBox="1"/>
          <p:nvPr/>
        </p:nvSpPr>
        <p:spPr>
          <a:xfrm>
            <a:off x="8124830" y="2761183"/>
            <a:ext cx="479618"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84%</a:t>
            </a:r>
            <a:endParaRPr lang="fr-CA" sz="1400" b="1" dirty="0">
              <a:solidFill>
                <a:srgbClr val="595959"/>
              </a:solidFill>
              <a:latin typeface="Arial Narrow" panose="020B0606020202030204" pitchFamily="34" charset="0"/>
            </a:endParaRPr>
          </a:p>
        </p:txBody>
      </p:sp>
      <p:sp>
        <p:nvSpPr>
          <p:cNvPr id="20" name="Accolade fermante 19"/>
          <p:cNvSpPr/>
          <p:nvPr/>
        </p:nvSpPr>
        <p:spPr>
          <a:xfrm>
            <a:off x="4021096" y="1988840"/>
            <a:ext cx="186869" cy="1800200"/>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Tree>
    <p:extLst>
      <p:ext uri="{BB962C8B-B14F-4D97-AF65-F5344CB8AC3E}">
        <p14:creationId xmlns:p14="http://schemas.microsoft.com/office/powerpoint/2010/main" val="4037339801"/>
      </p:ext>
    </p:extLst>
  </p:cSld>
  <p:clrMapOvr>
    <a:masterClrMapping/>
  </p:clrMapOvr>
  <p:timing>
    <p:tnLst>
      <p:par>
        <p:cTn xmlns:p14="http://schemas.microsoft.com/office/powerpoint/2010/mai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62856076"/>
              </p:ext>
            </p:extLst>
          </p:nvPr>
        </p:nvGraphicFramePr>
        <p:xfrm>
          <a:off x="539552" y="1203190"/>
          <a:ext cx="7992884" cy="4077621"/>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4233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099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8469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915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much inclined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Fairly inclined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Not very inclined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CA" sz="1100" b="0" i="0" u="none" strike="noStrike" noProof="0" dirty="0" smtClean="0">
                          <a:solidFill>
                            <a:srgbClr val="595959"/>
                          </a:solidFill>
                          <a:effectLst/>
                          <a:latin typeface="Arial Narrow" panose="020B0606020202030204" pitchFamily="34" charset="0"/>
                        </a:rPr>
                        <a:t>Not at all inclined</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Very much and fairly inclined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Not very and not at all inclined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35008"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489569" y="6237312"/>
            <a:ext cx="8248262"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Q77. </a:t>
            </a:r>
            <a:r>
              <a:rPr lang="en-CA" sz="900" dirty="0">
                <a:solidFill>
                  <a:srgbClr val="595959"/>
                </a:solidFill>
                <a:latin typeface="Arial" panose="020B0604020202020204" pitchFamily="34" charset="0"/>
                <a:cs typeface="Arial" panose="020B0604020202020204" pitchFamily="34" charset="0"/>
              </a:rPr>
              <a:t>To what extent do you feel Canadian society in general is currently inclined to make an effort to encourage integration of LGBTQ individuals? </a:t>
            </a:r>
            <a:endParaRPr lang="fr-CA" sz="900" dirty="0">
              <a:solidFill>
                <a:srgbClr val="595959"/>
              </a:solidFill>
              <a:latin typeface="Arial" panose="020B0604020202020204" pitchFamily="34" charset="0"/>
              <a:cs typeface="Arial" panose="020B0604020202020204" pitchFamily="34" charset="0"/>
            </a:endParaRPr>
          </a:p>
        </p:txBody>
      </p:sp>
      <p:sp>
        <p:nvSpPr>
          <p:cNvPr id="8" name="Titre 4"/>
          <p:cNvSpPr>
            <a:spLocks noGrp="1"/>
          </p:cNvSpPr>
          <p:nvPr>
            <p:ph type="title"/>
            <p:custDataLst>
              <p:tags r:id="rId6"/>
            </p:custDataLst>
          </p:nvPr>
        </p:nvSpPr>
        <p:spPr>
          <a:xfrm>
            <a:off x="558800" y="260648"/>
            <a:ext cx="5381352" cy="631545"/>
          </a:xfrm>
        </p:spPr>
        <p:txBody>
          <a:bodyPr>
            <a:normAutofit fontScale="90000"/>
          </a:bodyPr>
          <a:lstStyle/>
          <a:p>
            <a:r>
              <a:rPr lang="en-US" sz="2000" dirty="0">
                <a:solidFill>
                  <a:srgbClr val="9BBB59"/>
                </a:solidFill>
              </a:rPr>
              <a:t>Perceived openness of Canadian society to making efforts toward LGBT integration</a:t>
            </a:r>
            <a:r>
              <a:rPr lang="fr-CA" dirty="0" smtClean="0">
                <a:solidFill>
                  <a:srgbClr val="9BBB59"/>
                </a:solidFill>
              </a:rPr>
              <a:t/>
            </a:r>
            <a:br>
              <a:rPr lang="fr-CA" dirty="0" smtClean="0">
                <a:solidFill>
                  <a:srgbClr val="9BBB59"/>
                </a:solidFill>
              </a:rPr>
            </a:br>
            <a:endParaRPr lang="fr-CA" dirty="0"/>
          </a:p>
        </p:txBody>
      </p:sp>
    </p:spTree>
    <p:extLst>
      <p:ext uri="{BB962C8B-B14F-4D97-AF65-F5344CB8AC3E}">
        <p14:creationId xmlns:p14="http://schemas.microsoft.com/office/powerpoint/2010/main" val="2630379160"/>
      </p:ext>
    </p:extLst>
  </p:cSld>
  <p:clrMapOvr>
    <a:masterClrMapping/>
  </p:clrMapOvr>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828739725"/>
              </p:ext>
            </p:extLst>
          </p:nvPr>
        </p:nvGraphicFramePr>
        <p:xfrm>
          <a:off x="510160" y="1098385"/>
          <a:ext cx="8310306" cy="4255621"/>
        </p:xfrm>
        <a:graphic>
          <a:graphicData uri="http://schemas.openxmlformats.org/drawingml/2006/table">
            <a:tbl>
              <a:tblPr firstRow="1" bandRow="1">
                <a:tableStyleId>{2D5ABB26-0587-4C30-8999-92F81FD0307C}</a:tableStyleId>
              </a:tblPr>
              <a:tblGrid>
                <a:gridCol w="2343936"/>
                <a:gridCol w="662930"/>
                <a:gridCol w="662930"/>
                <a:gridCol w="662930"/>
                <a:gridCol w="662930"/>
                <a:gridCol w="662930"/>
                <a:gridCol w="662930"/>
                <a:gridCol w="662930"/>
                <a:gridCol w="662930"/>
                <a:gridCol w="662930"/>
              </a:tblGrid>
              <a:tr h="244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72449">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23075">
                <a:tc vMerge="1">
                  <a:txBody>
                    <a:bodyPr/>
                    <a:lstStyle/>
                    <a:p>
                      <a:endParaRPr lang="fr-CA"/>
                    </a:p>
                  </a:txBody>
                  <a:tcPr/>
                </a:tc>
                <a:tc vMerge="1">
                  <a:txBody>
                    <a:bodyPr/>
                    <a:lstStyle/>
                    <a:p>
                      <a:endParaRPr lang="fr-CA"/>
                    </a:p>
                  </a:txBody>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Homo.</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Pan.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err="1" smtClean="0">
                          <a:solidFill>
                            <a:srgbClr val="595959"/>
                          </a:solidFill>
                          <a:effectLst/>
                          <a:latin typeface="Arial Narrow" panose="020B0606020202030204" pitchFamily="34" charset="0"/>
                        </a:rPr>
                        <a:t>Asex</a:t>
                      </a:r>
                      <a:r>
                        <a:rPr lang="en-CA" sz="1000" b="1" i="0" u="none" strike="noStrike" noProof="0" dirty="0" smtClean="0">
                          <a:solidFill>
                            <a:srgbClr val="595959"/>
                          </a:solidFill>
                          <a:effectLst/>
                          <a:latin typeface="Arial Narrow" panose="020B0606020202030204" pitchFamily="34" charset="0"/>
                        </a:rPr>
                        <a:t>.</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Cisgender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 </a:t>
                      </a:r>
                      <a:r>
                        <a:rPr lang="en-CA" sz="1000" b="1" i="0" u="none" strike="noStrike" noProof="0" dirty="0" err="1" smtClean="0">
                          <a:solidFill>
                            <a:srgbClr val="595959"/>
                          </a:solidFill>
                          <a:effectLst/>
                          <a:latin typeface="Arial Narrow" panose="020B0606020202030204" pitchFamily="34" charset="0"/>
                        </a:rPr>
                        <a:t>genderfluid</a:t>
                      </a:r>
                      <a:r>
                        <a:rPr lang="en-CA" sz="1000" b="1" i="0" u="none" strike="noStrike" noProof="0" dirty="0" smtClean="0">
                          <a:solidFill>
                            <a:srgbClr val="595959"/>
                          </a:solidFill>
                          <a:effectLst/>
                          <a:latin typeface="Arial Narrow" panose="020B0606020202030204" pitchFamily="34" charset="0"/>
                        </a:rPr>
                        <a:t>, </a:t>
                      </a:r>
                      <a:r>
                        <a:rPr lang="en-CA" sz="1000" b="1" i="0" u="none" strike="noStrike" noProof="0" dirty="0" err="1" smtClean="0">
                          <a:solidFill>
                            <a:srgbClr val="595959"/>
                          </a:solidFill>
                          <a:effectLst/>
                          <a:latin typeface="Arial Narrow" panose="020B0606020202030204" pitchFamily="34" charset="0"/>
                        </a:rPr>
                        <a:t>agender</a:t>
                      </a:r>
                      <a:r>
                        <a:rPr lang="en-CA" sz="1000" b="1" i="0" u="none" strike="noStrike" noProof="0" dirty="0" smtClean="0">
                          <a:solidFill>
                            <a:srgbClr val="595959"/>
                          </a:solidFill>
                          <a:effectLst/>
                          <a:latin typeface="Arial Narrow" panose="020B0606020202030204" pitchFamily="34" charset="0"/>
                        </a:rPr>
                        <a:t> or demi-gender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864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1897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623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314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1526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147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much inclined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Fairly inclined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54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65</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Not very inclined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15</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25</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16</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CA" sz="1100" b="0" i="0" u="none" strike="noStrike" noProof="0" dirty="0" smtClean="0">
                          <a:solidFill>
                            <a:srgbClr val="595959"/>
                          </a:solidFill>
                          <a:effectLst/>
                          <a:latin typeface="Arial Narrow" panose="020B0606020202030204" pitchFamily="34" charset="0"/>
                        </a:rPr>
                        <a:t>Not at all inclined</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0</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2</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much and fairly inclined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83</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76</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74</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66</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Not very and not at all inclined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17</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24</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26</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Titre 4"/>
          <p:cNvSpPr>
            <a:spLocks noGrp="1"/>
          </p:cNvSpPr>
          <p:nvPr>
            <p:ph type="title"/>
            <p:custDataLst>
              <p:tags r:id="rId4"/>
            </p:custDataLst>
          </p:nvPr>
        </p:nvSpPr>
        <p:spPr>
          <a:xfrm>
            <a:off x="558800" y="260648"/>
            <a:ext cx="5309344" cy="631545"/>
          </a:xfrm>
        </p:spPr>
        <p:txBody>
          <a:bodyPr>
            <a:normAutofit fontScale="90000"/>
          </a:bodyPr>
          <a:lstStyle/>
          <a:p>
            <a:r>
              <a:rPr lang="en-US" sz="2000" dirty="0">
                <a:solidFill>
                  <a:srgbClr val="9BBB59"/>
                </a:solidFill>
              </a:rPr>
              <a:t>Perceived openness of Canadian society to making efforts toward LGBT integration</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815446"/>
            <a:ext cx="1435008"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237312"/>
            <a:ext cx="8248262"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Q77</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To what extent do you feel Canadian society in general is currently inclined to make an effort to encourage integration of LGBTQ individuals?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9152895"/>
      </p:ext>
    </p:extLst>
  </p:cSld>
  <p:clrMapOvr>
    <a:masterClrMapping/>
  </p:clrMapOvr>
  <p:timing>
    <p:tnLst>
      <p:par>
        <p:cTn xmlns:p14="http://schemas.microsoft.com/office/powerpoint/2010/mai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518439448"/>
              </p:ext>
            </p:extLst>
          </p:nvPr>
        </p:nvGraphicFramePr>
        <p:xfrm>
          <a:off x="510160" y="1196751"/>
          <a:ext cx="8094286" cy="4131876"/>
        </p:xfrm>
        <a:graphic>
          <a:graphicData uri="http://schemas.openxmlformats.org/drawingml/2006/table">
            <a:tbl>
              <a:tblPr firstRow="1" bandRow="1">
                <a:tableStyleId>{2D5ABB26-0587-4C30-8999-92F81FD0307C}</a:tableStyleId>
              </a:tblPr>
              <a:tblGrid>
                <a:gridCol w="2765696"/>
                <a:gridCol w="1065718"/>
                <a:gridCol w="1065718"/>
                <a:gridCol w="1065718"/>
                <a:gridCol w="1065718"/>
                <a:gridCol w="1065718"/>
              </a:tblGrid>
              <a:tr h="22040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45268">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5093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94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much inclined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Fairly inclined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Not very inclined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CA" sz="1100" b="0" i="0" u="none" strike="noStrike" noProof="0" dirty="0" smtClean="0">
                          <a:solidFill>
                            <a:srgbClr val="595959"/>
                          </a:solidFill>
                          <a:effectLst/>
                          <a:latin typeface="Arial Narrow" panose="020B0606020202030204" pitchFamily="34" charset="0"/>
                        </a:rPr>
                        <a:t>Not at all inclined</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Very much and fairly inclined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Not very and not at all inclined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Titre 4"/>
          <p:cNvSpPr>
            <a:spLocks noGrp="1"/>
          </p:cNvSpPr>
          <p:nvPr>
            <p:ph type="title"/>
            <p:custDataLst>
              <p:tags r:id="rId4"/>
            </p:custDataLst>
          </p:nvPr>
        </p:nvSpPr>
        <p:spPr>
          <a:xfrm>
            <a:off x="558800" y="260648"/>
            <a:ext cx="5381352" cy="631545"/>
          </a:xfrm>
        </p:spPr>
        <p:txBody>
          <a:bodyPr>
            <a:normAutofit fontScale="90000"/>
          </a:bodyPr>
          <a:lstStyle/>
          <a:p>
            <a:r>
              <a:rPr lang="en-US" sz="2000" dirty="0">
                <a:solidFill>
                  <a:srgbClr val="9BBB59"/>
                </a:solidFill>
              </a:rPr>
              <a:t>Perceived openness of Canadian society to making efforts toward LGBT integration</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815446"/>
            <a:ext cx="1435008"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237312"/>
            <a:ext cx="8248262"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Q77. </a:t>
            </a:r>
            <a:r>
              <a:rPr lang="en-CA" sz="900" dirty="0">
                <a:solidFill>
                  <a:srgbClr val="595959"/>
                </a:solidFill>
                <a:latin typeface="Arial" panose="020B0604020202020204" pitchFamily="34" charset="0"/>
                <a:cs typeface="Arial" panose="020B0604020202020204" pitchFamily="34" charset="0"/>
              </a:rPr>
              <a:t>To what extent do you feel Canadian society in general is currently inclined to make an effort to encourage integration of LGBTQ individuals? </a:t>
            </a:r>
            <a:endParaRPr lang="fr-CA" sz="900" dirty="0">
              <a:solidFill>
                <a:srgbClr val="595959"/>
              </a:solidFill>
              <a:latin typeface="Arial" panose="020B0604020202020204" pitchFamily="34" charset="0"/>
              <a:cs typeface="Arial" panose="020B0604020202020204" pitchFamily="34" charset="0"/>
            </a:endParaRPr>
          </a:p>
          <a:p>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8142509"/>
      </p:ext>
    </p:extLst>
  </p:cSld>
  <p:clrMapOvr>
    <a:masterClrMapping/>
  </p:clrMapOvr>
  <p:timing>
    <p:tnLst>
      <p:par>
        <p:cTn xmlns:p14="http://schemas.microsoft.com/office/powerpoint/2010/mai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515858338"/>
              </p:ext>
            </p:extLst>
          </p:nvPr>
        </p:nvGraphicFramePr>
        <p:xfrm>
          <a:off x="539552" y="1203191"/>
          <a:ext cx="7992884" cy="4045885"/>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Worries me a lot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Worries me a little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Does not worry me much</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Does not worry me at all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Worries me a lot</a:t>
                      </a:r>
                      <a:r>
                        <a:rPr lang="en-CA" sz="1100" b="0" i="0" u="none" strike="noStrike" baseline="0" noProof="0" dirty="0" smtClean="0">
                          <a:solidFill>
                            <a:srgbClr val="595959"/>
                          </a:solidFill>
                          <a:effectLst/>
                          <a:latin typeface="Arial Narrow" panose="020B0606020202030204" pitchFamily="34" charset="0"/>
                        </a:rPr>
                        <a:t> and a little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Does not worry me much and</a:t>
                      </a:r>
                      <a:r>
                        <a:rPr lang="en-CA" sz="1100" b="0" i="0" u="none" strike="noStrike" baseline="0" noProof="0" dirty="0" smtClean="0">
                          <a:solidFill>
                            <a:srgbClr val="595959"/>
                          </a:solidFill>
                          <a:effectLst/>
                          <a:latin typeface="Arial Narrow" panose="020B0606020202030204" pitchFamily="34" charset="0"/>
                        </a:rPr>
                        <a:t> not at all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35008"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a:t>
            </a:r>
            <a:r>
              <a:rPr lang="en-CA" sz="900" dirty="0" smtClean="0">
                <a:solidFill>
                  <a:srgbClr val="9BBB59"/>
                </a:solidFill>
                <a:latin typeface="Arial" panose="020B0604020202020204" pitchFamily="34" charset="0"/>
                <a:cs typeface="Arial" panose="020B0604020202020204" pitchFamily="34" charset="0"/>
              </a:rPr>
              <a:t>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489569" y="6139656"/>
            <a:ext cx="8248262"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Q92</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In certain countries in the West, we are currently seeing a rise in political parties with rather conservative ideologies, including all that relates to sexual minorities. </a:t>
            </a:r>
            <a:r>
              <a:rPr lang="en-CA" sz="900" dirty="0" smtClean="0">
                <a:solidFill>
                  <a:srgbClr val="595959"/>
                </a:solidFill>
                <a:latin typeface="Arial" panose="020B0604020202020204" pitchFamily="34" charset="0"/>
                <a:cs typeface="Arial" panose="020B0604020202020204" pitchFamily="34" charset="0"/>
              </a:rPr>
              <a:t>To what extent does this worry you?</a:t>
            </a:r>
            <a:endParaRPr lang="en-CA" sz="900" dirty="0">
              <a:solidFill>
                <a:srgbClr val="595959"/>
              </a:solidFill>
              <a:latin typeface="Arial" panose="020B0604020202020204" pitchFamily="34" charset="0"/>
              <a:cs typeface="Arial" panose="020B0604020202020204" pitchFamily="34" charset="0"/>
            </a:endParaRPr>
          </a:p>
        </p:txBody>
      </p:sp>
      <p:sp>
        <p:nvSpPr>
          <p:cNvPr id="8" name="Titre 4"/>
          <p:cNvSpPr>
            <a:spLocks noGrp="1"/>
          </p:cNvSpPr>
          <p:nvPr>
            <p:ph type="title"/>
            <p:custDataLst>
              <p:tags r:id="rId6"/>
            </p:custDataLst>
          </p:nvPr>
        </p:nvSpPr>
        <p:spPr>
          <a:xfrm>
            <a:off x="558800" y="260648"/>
            <a:ext cx="5453360" cy="631545"/>
          </a:xfrm>
        </p:spPr>
        <p:txBody>
          <a:bodyPr>
            <a:noAutofit/>
          </a:bodyPr>
          <a:lstStyle/>
          <a:p>
            <a:r>
              <a:rPr lang="en-US" sz="2000" dirty="0" smtClean="0">
                <a:solidFill>
                  <a:srgbClr val="9BBB59"/>
                </a:solidFill>
              </a:rPr>
              <a:t>Level of worry regarding the rise in conservative ideologies</a:t>
            </a:r>
            <a:r>
              <a:rPr lang="fr-CA" dirty="0" smtClean="0">
                <a:solidFill>
                  <a:srgbClr val="9BBB59"/>
                </a:solidFill>
              </a:rPr>
              <a:t/>
            </a:r>
            <a:br>
              <a:rPr lang="fr-CA" dirty="0" smtClean="0">
                <a:solidFill>
                  <a:srgbClr val="9BBB59"/>
                </a:solidFill>
              </a:rPr>
            </a:br>
            <a:endParaRPr lang="fr-CA" dirty="0"/>
          </a:p>
        </p:txBody>
      </p:sp>
    </p:spTree>
    <p:extLst>
      <p:ext uri="{BB962C8B-B14F-4D97-AF65-F5344CB8AC3E}">
        <p14:creationId xmlns:p14="http://schemas.microsoft.com/office/powerpoint/2010/main" val="2916115296"/>
      </p:ext>
    </p:extLst>
  </p:cSld>
  <p:clrMapOvr>
    <a:masterClrMapping/>
  </p:clrMapOvr>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017022275"/>
              </p:ext>
            </p:extLst>
          </p:nvPr>
        </p:nvGraphicFramePr>
        <p:xfrm>
          <a:off x="611561" y="1098385"/>
          <a:ext cx="8208905" cy="4225406"/>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2388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6581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05461">
                <a:tc vMerge="1">
                  <a:txBody>
                    <a:bodyPr/>
                    <a:lstStyle/>
                    <a:p>
                      <a:endParaRPr lang="fr-CA"/>
                    </a:p>
                  </a:txBody>
                  <a:tcPr/>
                </a:tc>
                <a:tc vMerge="1">
                  <a:txBody>
                    <a:bodyPr/>
                    <a:lstStyle/>
                    <a:p>
                      <a:endParaRPr lang="fr-CA"/>
                    </a:p>
                  </a:txBody>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Homo.</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Pan.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err="1" smtClean="0">
                          <a:solidFill>
                            <a:srgbClr val="595959"/>
                          </a:solidFill>
                          <a:effectLst/>
                          <a:latin typeface="Arial Narrow" panose="020B0606020202030204" pitchFamily="34" charset="0"/>
                        </a:rPr>
                        <a:t>Asex</a:t>
                      </a:r>
                      <a:r>
                        <a:rPr lang="en-CA" sz="1000" b="1" i="0" u="none" strike="noStrike" noProof="0" dirty="0" smtClean="0">
                          <a:solidFill>
                            <a:srgbClr val="595959"/>
                          </a:solidFill>
                          <a:effectLst/>
                          <a:latin typeface="Arial Narrow" panose="020B0606020202030204" pitchFamily="34" charset="0"/>
                        </a:rPr>
                        <a:t>.</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Cisgender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 </a:t>
                      </a:r>
                      <a:r>
                        <a:rPr lang="en-CA" sz="1000" b="1" i="0" u="none" strike="noStrike" noProof="0" dirty="0" err="1" smtClean="0">
                          <a:solidFill>
                            <a:srgbClr val="595959"/>
                          </a:solidFill>
                          <a:effectLst/>
                          <a:latin typeface="Arial Narrow" panose="020B0606020202030204" pitchFamily="34" charset="0"/>
                        </a:rPr>
                        <a:t>genderfluid</a:t>
                      </a:r>
                      <a:r>
                        <a:rPr lang="en-CA" sz="1000" b="1" i="0" u="none" strike="noStrike" noProof="0" dirty="0" smtClean="0">
                          <a:solidFill>
                            <a:srgbClr val="595959"/>
                          </a:solidFill>
                          <a:effectLst/>
                          <a:latin typeface="Arial Narrow" panose="020B0606020202030204" pitchFamily="34" charset="0"/>
                        </a:rPr>
                        <a:t>, </a:t>
                      </a:r>
                      <a:r>
                        <a:rPr lang="en-CA" sz="1000" b="1" i="0" u="none" strike="noStrike" noProof="0" dirty="0" err="1" smtClean="0">
                          <a:solidFill>
                            <a:srgbClr val="595959"/>
                          </a:solidFill>
                          <a:effectLst/>
                          <a:latin typeface="Arial Narrow" panose="020B0606020202030204" pitchFamily="34" charset="0"/>
                        </a:rPr>
                        <a:t>agender</a:t>
                      </a:r>
                      <a:r>
                        <a:rPr lang="en-CA" sz="1000" b="1" i="0" u="none" strike="noStrike" noProof="0" dirty="0" smtClean="0">
                          <a:solidFill>
                            <a:srgbClr val="595959"/>
                          </a:solidFill>
                          <a:effectLst/>
                          <a:latin typeface="Arial Narrow" panose="020B0606020202030204" pitchFamily="34" charset="0"/>
                        </a:rPr>
                        <a:t> or demi-gender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21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1897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623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314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1526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147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Worries me a lot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40</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51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75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Worries me a little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16</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12</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10</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Does not worry me much</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5</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18</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4</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Does not worry me at all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Worries me a lot</a:t>
                      </a:r>
                      <a:r>
                        <a:rPr lang="en-CA" sz="1100" b="0" i="0" u="none" strike="noStrike" baseline="0" noProof="0" dirty="0" smtClean="0">
                          <a:solidFill>
                            <a:srgbClr val="595959"/>
                          </a:solidFill>
                          <a:effectLst/>
                          <a:latin typeface="Arial Narrow" panose="020B0606020202030204" pitchFamily="34" charset="0"/>
                        </a:rPr>
                        <a:t> and a little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89</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96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82</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92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92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95</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Does not worry me much and</a:t>
                      </a:r>
                      <a:r>
                        <a:rPr lang="en-CA" sz="1100" b="0" i="0" u="none" strike="noStrike" baseline="0" noProof="0" dirty="0" smtClean="0">
                          <a:solidFill>
                            <a:srgbClr val="595959"/>
                          </a:solidFill>
                          <a:effectLst/>
                          <a:latin typeface="Arial Narrow" panose="020B0606020202030204" pitchFamily="34" charset="0"/>
                        </a:rPr>
                        <a:t> not at all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29</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18</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5</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Titre 4"/>
          <p:cNvSpPr>
            <a:spLocks noGrp="1"/>
          </p:cNvSpPr>
          <p:nvPr>
            <p:ph type="title"/>
            <p:custDataLst>
              <p:tags r:id="rId4"/>
            </p:custDataLst>
          </p:nvPr>
        </p:nvSpPr>
        <p:spPr>
          <a:xfrm>
            <a:off x="558800" y="260648"/>
            <a:ext cx="5381352" cy="631545"/>
          </a:xfrm>
        </p:spPr>
        <p:txBody>
          <a:bodyPr>
            <a:noAutofit/>
          </a:bodyPr>
          <a:lstStyle/>
          <a:p>
            <a:r>
              <a:rPr lang="en-US" sz="2000" dirty="0">
                <a:solidFill>
                  <a:srgbClr val="9BBB59"/>
                </a:solidFill>
              </a:rPr>
              <a:t>Level of worry regarding the rise in conservative ideologies</a:t>
            </a:r>
            <a:r>
              <a:rPr lang="fr-CA" dirty="0">
                <a:solidFill>
                  <a:srgbClr val="9BBB59"/>
                </a:solidFill>
              </a:rPr>
              <a:t/>
            </a:r>
            <a:br>
              <a:rPr lang="fr-CA" dirty="0">
                <a:solidFill>
                  <a:srgbClr val="9BBB59"/>
                </a:solidFill>
              </a:rPr>
            </a:br>
            <a:endParaRPr lang="fr-CA" dirty="0"/>
          </a:p>
        </p:txBody>
      </p:sp>
      <p:sp>
        <p:nvSpPr>
          <p:cNvPr id="11" name="Rectangle 10"/>
          <p:cNvSpPr/>
          <p:nvPr>
            <p:custDataLst>
              <p:tags r:id="rId5"/>
            </p:custDataLst>
          </p:nvPr>
        </p:nvSpPr>
        <p:spPr>
          <a:xfrm>
            <a:off x="510159" y="815446"/>
            <a:ext cx="1435008"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6"/>
            </p:custDataLst>
          </p:nvPr>
        </p:nvSpPr>
        <p:spPr>
          <a:xfrm>
            <a:off x="489569" y="6139656"/>
            <a:ext cx="8248262" cy="3693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Q92. In certain countries in the West, we are currently seeing a rise in political parties with rather conservative ideologies, including all that relates to sexual minorities. To what extent does this worry you? </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68341533"/>
      </p:ext>
    </p:extLst>
  </p:cSld>
  <p:clrMapOvr>
    <a:masterClrMapping/>
  </p:clrMapOvr>
  <p:timing>
    <p:tnLst>
      <p:par>
        <p:cTn xmlns:p14="http://schemas.microsoft.com/office/powerpoint/2010/mai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156951578"/>
              </p:ext>
            </p:extLst>
          </p:nvPr>
        </p:nvGraphicFramePr>
        <p:xfrm>
          <a:off x="539549" y="1203191"/>
          <a:ext cx="7992889" cy="4045885"/>
        </p:xfrm>
        <a:graphic>
          <a:graphicData uri="http://schemas.openxmlformats.org/drawingml/2006/table">
            <a:tbl>
              <a:tblPr firstRow="1" bandRow="1">
                <a:tableStyleId>{2D5ABB26-0587-4C30-8999-92F81FD0307C}</a:tableStyleId>
              </a:tblPr>
              <a:tblGrid>
                <a:gridCol w="2811114"/>
                <a:gridCol w="1036355"/>
                <a:gridCol w="1036355"/>
                <a:gridCol w="1036355"/>
                <a:gridCol w="1036355"/>
                <a:gridCol w="1036355"/>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Worries me a lot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Worries me a little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Does not worry me much</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Does not worry me at all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Worries me a lot</a:t>
                      </a:r>
                      <a:r>
                        <a:rPr lang="en-CA" sz="1100" b="0" i="0" u="none" strike="noStrike" baseline="0" noProof="0" dirty="0" smtClean="0">
                          <a:solidFill>
                            <a:srgbClr val="595959"/>
                          </a:solidFill>
                          <a:effectLst/>
                          <a:latin typeface="Arial Narrow" panose="020B0606020202030204" pitchFamily="34" charset="0"/>
                        </a:rPr>
                        <a:t> and a little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Does not worry me much</a:t>
                      </a:r>
                      <a:r>
                        <a:rPr lang="fr-CA" sz="1100" b="0" i="0" u="none" strike="noStrike" dirty="0" smtClean="0">
                          <a:solidFill>
                            <a:srgbClr val="595959"/>
                          </a:solidFill>
                          <a:effectLst/>
                          <a:latin typeface="Arial Narrow" panose="020B0606020202030204" pitchFamily="34" charset="0"/>
                        </a:rPr>
                        <a:t> and</a:t>
                      </a:r>
                      <a:r>
                        <a:rPr lang="fr-CA" sz="1100" b="0" i="0" u="none" strike="noStrike" baseline="0" dirty="0" smtClean="0">
                          <a:solidFill>
                            <a:srgbClr val="595959"/>
                          </a:solidFill>
                          <a:effectLst/>
                          <a:latin typeface="Arial Narrow" panose="020B0606020202030204" pitchFamily="34" charset="0"/>
                        </a:rPr>
                        <a:t> not at all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35008"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489569" y="6139656"/>
            <a:ext cx="8248262" cy="3693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Q92. In certain countries in the West, we are currently seeing a rise in political parties with rather conservative ideologies, including all that relates to sexual minorities. To what extent does this worry you? </a:t>
            </a:r>
            <a:endParaRPr lang="en-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6"/>
            </p:custDataLst>
          </p:nvPr>
        </p:nvSpPr>
        <p:spPr>
          <a:xfrm>
            <a:off x="558800" y="260648"/>
            <a:ext cx="5381352" cy="631545"/>
          </a:xfrm>
        </p:spPr>
        <p:txBody>
          <a:bodyPr>
            <a:noAutofit/>
          </a:bodyPr>
          <a:lstStyle/>
          <a:p>
            <a:r>
              <a:rPr lang="en-US" sz="2000" dirty="0">
                <a:solidFill>
                  <a:srgbClr val="9BBB59"/>
                </a:solidFill>
              </a:rPr>
              <a:t>Level of worry regarding the rise in conservative ideologies</a:t>
            </a:r>
            <a:r>
              <a:rPr lang="fr-CA" dirty="0">
                <a:solidFill>
                  <a:srgbClr val="9BBB59"/>
                </a:solidFill>
              </a:rPr>
              <a:t/>
            </a:r>
            <a:br>
              <a:rPr lang="fr-CA" dirty="0">
                <a:solidFill>
                  <a:srgbClr val="9BBB59"/>
                </a:solidFill>
              </a:rPr>
            </a:br>
            <a:endParaRPr lang="fr-CA" dirty="0"/>
          </a:p>
        </p:txBody>
      </p:sp>
    </p:spTree>
    <p:extLst>
      <p:ext uri="{BB962C8B-B14F-4D97-AF65-F5344CB8AC3E}">
        <p14:creationId xmlns:p14="http://schemas.microsoft.com/office/powerpoint/2010/main" val="1868332176"/>
      </p:ext>
    </p:extLst>
  </p:cSld>
  <p:clrMapOvr>
    <a:masterClrMapping/>
  </p:clrMapOvr>
  <p:timing>
    <p:tnLst>
      <p:par>
        <p:cTn xmlns:p14="http://schemas.microsoft.com/office/powerpoint/2010/mai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149</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4"/>
            <a:ext cx="5230686" cy="950535"/>
          </a:xfrm>
        </p:spPr>
        <p:txBody>
          <a:bodyPr>
            <a:normAutofit/>
          </a:bodyPr>
          <a:lstStyle/>
          <a:p>
            <a:r>
              <a:rPr lang="en-CA" sz="2000" dirty="0" smtClean="0">
                <a:solidFill>
                  <a:srgbClr val="9BBB59"/>
                </a:solidFill>
              </a:rPr>
              <a:t>Feeling of being personally integrated into Canadian society</a:t>
            </a:r>
            <a:br>
              <a:rPr lang="en-CA" sz="2000" dirty="0" smtClean="0">
                <a:solidFill>
                  <a:srgbClr val="9BBB59"/>
                </a:solidFill>
              </a:rPr>
            </a:br>
            <a:endParaRPr lang="en-CA" dirty="0"/>
          </a:p>
        </p:txBody>
      </p:sp>
      <p:sp>
        <p:nvSpPr>
          <p:cNvPr id="13" name="Rectangle 12"/>
          <p:cNvSpPr/>
          <p:nvPr>
            <p:custDataLst>
              <p:tags r:id="rId4"/>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243109"/>
            <a:ext cx="7818207"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Q80. Personally, to what extent do you feel you are integrated into Canadian society?</a:t>
            </a:r>
            <a:endParaRPr lang="en-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extLst>
              <p:ext uri="{D42A27DB-BD31-4B8C-83A1-F6EECF244321}">
                <p14:modId xmlns:p14="http://schemas.microsoft.com/office/powerpoint/2010/main" val="655417608"/>
              </p:ext>
            </p:extLst>
          </p:nvPr>
        </p:nvGraphicFramePr>
        <p:xfrm>
          <a:off x="755576" y="1628800"/>
          <a:ext cx="6480720" cy="3713930"/>
        </p:xfrm>
        <a:graphic>
          <a:graphicData uri="http://schemas.openxmlformats.org/drawingml/2006/chart">
            <c:chart xmlns:c="http://schemas.openxmlformats.org/drawingml/2006/chart" xmlns:r="http://schemas.openxmlformats.org/officeDocument/2006/relationships" r:id="rId8"/>
          </a:graphicData>
        </a:graphic>
      </p:graphicFrame>
      <p:sp>
        <p:nvSpPr>
          <p:cNvPr id="9" name="ZoneTexte 8"/>
          <p:cNvSpPr txBox="1"/>
          <p:nvPr/>
        </p:nvSpPr>
        <p:spPr>
          <a:xfrm>
            <a:off x="4184559" y="1906698"/>
            <a:ext cx="1463862" cy="307777"/>
          </a:xfrm>
          <a:prstGeom prst="rect">
            <a:avLst/>
          </a:prstGeom>
          <a:noFill/>
        </p:spPr>
        <p:txBody>
          <a:bodyPr wrap="none" rtlCol="0">
            <a:spAutoFit/>
          </a:bodyPr>
          <a:lstStyle/>
          <a:p>
            <a:r>
              <a:rPr lang="en-CA" sz="1400" dirty="0" smtClean="0">
                <a:solidFill>
                  <a:srgbClr val="595959"/>
                </a:solidFill>
                <a:latin typeface="Arial Narrow" panose="020B0606020202030204" pitchFamily="34" charset="0"/>
              </a:rPr>
              <a:t>Not at all integrated</a:t>
            </a:r>
            <a:endParaRPr lang="en-CA" sz="1400" dirty="0">
              <a:solidFill>
                <a:srgbClr val="595959"/>
              </a:solidFill>
              <a:latin typeface="Arial Narrow" panose="020B0606020202030204" pitchFamily="34" charset="0"/>
            </a:endParaRPr>
          </a:p>
        </p:txBody>
      </p:sp>
      <p:sp>
        <p:nvSpPr>
          <p:cNvPr id="11" name="ZoneTexte 10"/>
          <p:cNvSpPr txBox="1"/>
          <p:nvPr/>
        </p:nvSpPr>
        <p:spPr>
          <a:xfrm>
            <a:off x="5940152" y="3356992"/>
            <a:ext cx="1176861" cy="307777"/>
          </a:xfrm>
          <a:prstGeom prst="rect">
            <a:avLst/>
          </a:prstGeom>
          <a:noFill/>
        </p:spPr>
        <p:txBody>
          <a:bodyPr wrap="none" rtlCol="0">
            <a:spAutoFit/>
          </a:bodyPr>
          <a:lstStyle/>
          <a:p>
            <a:r>
              <a:rPr lang="en-CA" sz="1400" dirty="0" smtClean="0">
                <a:solidFill>
                  <a:srgbClr val="595959"/>
                </a:solidFill>
                <a:latin typeface="Arial Narrow" panose="020B0606020202030204" pitchFamily="34" charset="0"/>
              </a:rPr>
              <a:t>Very integrated</a:t>
            </a:r>
            <a:endParaRPr lang="en-CA" sz="1400" dirty="0">
              <a:solidFill>
                <a:srgbClr val="595959"/>
              </a:solidFill>
              <a:latin typeface="Arial Narrow" panose="020B0606020202030204" pitchFamily="34" charset="0"/>
            </a:endParaRPr>
          </a:p>
        </p:txBody>
      </p:sp>
      <p:sp>
        <p:nvSpPr>
          <p:cNvPr id="15" name="ZoneTexte 14"/>
          <p:cNvSpPr txBox="1"/>
          <p:nvPr/>
        </p:nvSpPr>
        <p:spPr>
          <a:xfrm>
            <a:off x="2771800" y="1936577"/>
            <a:ext cx="1481496" cy="307777"/>
          </a:xfrm>
          <a:prstGeom prst="rect">
            <a:avLst/>
          </a:prstGeom>
          <a:noFill/>
        </p:spPr>
        <p:txBody>
          <a:bodyPr wrap="none" rtlCol="0">
            <a:spAutoFit/>
          </a:bodyPr>
          <a:lstStyle/>
          <a:p>
            <a:r>
              <a:rPr lang="en-CA" sz="1400" dirty="0" smtClean="0">
                <a:solidFill>
                  <a:srgbClr val="595959"/>
                </a:solidFill>
                <a:latin typeface="Arial Narrow" panose="020B0606020202030204" pitchFamily="34" charset="0"/>
              </a:rPr>
              <a:t>Not very integrated</a:t>
            </a:r>
            <a:endParaRPr lang="en-CA" sz="1400" dirty="0">
              <a:solidFill>
                <a:srgbClr val="595959"/>
              </a:solidFill>
              <a:latin typeface="Arial Narrow" panose="020B0606020202030204" pitchFamily="34" charset="0"/>
            </a:endParaRPr>
          </a:p>
        </p:txBody>
      </p:sp>
      <p:sp>
        <p:nvSpPr>
          <p:cNvPr id="16" name="ZoneTexte 15"/>
          <p:cNvSpPr txBox="1"/>
          <p:nvPr/>
        </p:nvSpPr>
        <p:spPr>
          <a:xfrm>
            <a:off x="1547664" y="4005064"/>
            <a:ext cx="1534394" cy="307777"/>
          </a:xfrm>
          <a:prstGeom prst="rect">
            <a:avLst/>
          </a:prstGeom>
          <a:noFill/>
        </p:spPr>
        <p:txBody>
          <a:bodyPr wrap="none" rtlCol="0">
            <a:spAutoFit/>
          </a:bodyPr>
          <a:lstStyle/>
          <a:p>
            <a:r>
              <a:rPr lang="en-CA" sz="1400" dirty="0" smtClean="0">
                <a:solidFill>
                  <a:srgbClr val="595959"/>
                </a:solidFill>
                <a:latin typeface="Arial Narrow" panose="020B0606020202030204" pitchFamily="34" charset="0"/>
              </a:rPr>
              <a:t>Fairly well integrated</a:t>
            </a:r>
            <a:endParaRPr lang="en-CA" sz="1400" dirty="0">
              <a:solidFill>
                <a:srgbClr val="595959"/>
              </a:solidFill>
              <a:latin typeface="Arial Narrow" panose="020B0606020202030204" pitchFamily="34" charset="0"/>
            </a:endParaRPr>
          </a:p>
        </p:txBody>
      </p:sp>
      <p:sp>
        <p:nvSpPr>
          <p:cNvPr id="18" name="Accolade fermante 17"/>
          <p:cNvSpPr/>
          <p:nvPr/>
        </p:nvSpPr>
        <p:spPr>
          <a:xfrm rot="5400000">
            <a:off x="4446413" y="3897548"/>
            <a:ext cx="190735" cy="2371416"/>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en-CA" dirty="0">
              <a:solidFill>
                <a:prstClr val="white">
                  <a:lumMod val="50000"/>
                </a:prstClr>
              </a:solidFill>
            </a:endParaRPr>
          </a:p>
        </p:txBody>
      </p:sp>
      <p:sp>
        <p:nvSpPr>
          <p:cNvPr id="19" name="ZoneTexte 18"/>
          <p:cNvSpPr txBox="1"/>
          <p:nvPr/>
        </p:nvSpPr>
        <p:spPr>
          <a:xfrm>
            <a:off x="4339862" y="5301208"/>
            <a:ext cx="479618" cy="307777"/>
          </a:xfrm>
          <a:prstGeom prst="rect">
            <a:avLst/>
          </a:prstGeom>
          <a:noFill/>
        </p:spPr>
        <p:txBody>
          <a:bodyPr wrap="none" rtlCol="0">
            <a:spAutoFit/>
          </a:bodyPr>
          <a:lstStyle/>
          <a:p>
            <a:r>
              <a:rPr lang="en-CA" sz="1400" b="1" dirty="0" smtClean="0">
                <a:solidFill>
                  <a:srgbClr val="595959"/>
                </a:solidFill>
                <a:latin typeface="Arial Narrow" panose="020B0606020202030204" pitchFamily="34" charset="0"/>
              </a:rPr>
              <a:t>86%</a:t>
            </a:r>
            <a:endParaRPr lang="en-CA" sz="1400" b="1" dirty="0">
              <a:solidFill>
                <a:srgbClr val="595959"/>
              </a:solidFill>
              <a:latin typeface="Arial Narrow" panose="020B0606020202030204" pitchFamily="34" charset="0"/>
            </a:endParaRPr>
          </a:p>
        </p:txBody>
      </p:sp>
      <p:sp>
        <p:nvSpPr>
          <p:cNvPr id="20" name="ZoneTexte 19"/>
          <p:cNvSpPr txBox="1"/>
          <p:nvPr/>
        </p:nvSpPr>
        <p:spPr>
          <a:xfrm>
            <a:off x="3743167" y="5559764"/>
            <a:ext cx="2151486" cy="307777"/>
          </a:xfrm>
          <a:prstGeom prst="rect">
            <a:avLst/>
          </a:prstGeom>
          <a:noFill/>
        </p:spPr>
        <p:txBody>
          <a:bodyPr wrap="none" rtlCol="0">
            <a:spAutoFit/>
          </a:bodyPr>
          <a:lstStyle/>
          <a:p>
            <a:r>
              <a:rPr lang="en-CA" sz="1400" dirty="0" smtClean="0">
                <a:solidFill>
                  <a:srgbClr val="595959"/>
                </a:solidFill>
                <a:latin typeface="Arial Narrow" panose="020B0606020202030204" pitchFamily="34" charset="0"/>
              </a:rPr>
              <a:t>Very and  fairly well integrated</a:t>
            </a:r>
            <a:endParaRPr lang="en-CA" sz="1400"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3921976613"/>
      </p:ext>
    </p:extLst>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Key findings</a:t>
            </a:r>
            <a:endParaRPr lang="en-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15</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en-CA" sz="1200" b="0" dirty="0" smtClean="0"/>
              <a:t>The continued prevalence of bullying is a source of great concern: three quarters (75%) of LGBT respondents admit to having been victims of bullying, a proportion that much exceeds the number of heterosexual cisgender individuals who experienced it (45%). </a:t>
            </a:r>
          </a:p>
          <a:p>
            <a:pPr marL="269875">
              <a:buClr>
                <a:srgbClr val="9BBB59"/>
              </a:buClr>
            </a:pPr>
            <a:r>
              <a:rPr lang="en-CA" sz="1200" b="0" dirty="0" smtClean="0"/>
              <a:t>The school environment and public spaces are, by far, the places where LGBT members report having been most often bullied, with about six in ten respondents saying that they were bullied by someone at school and/or in a public venue. In turn, the work environment and family settings are not exempt of the phenomenon (about 3 out of 10 respondents) and, surprisingly, the LGBT community places 5</a:t>
            </a:r>
            <a:r>
              <a:rPr lang="en-CA" sz="1200" b="0" baseline="30000" dirty="0" smtClean="0"/>
              <a:t>th</a:t>
            </a:r>
            <a:r>
              <a:rPr lang="en-CA" sz="1200" b="0" dirty="0" smtClean="0"/>
              <a:t> in the ranking of environments where intimidation occurred (two in ten respondents).</a:t>
            </a:r>
          </a:p>
          <a:p>
            <a:pPr marL="269875">
              <a:buClr>
                <a:srgbClr val="9BBB59"/>
              </a:buClr>
            </a:pPr>
            <a:r>
              <a:rPr lang="en-CA" sz="1200" b="0" dirty="0" smtClean="0"/>
              <a:t>Still</a:t>
            </a:r>
            <a:r>
              <a:rPr lang="en-CA" sz="1200" b="0" dirty="0"/>
              <a:t>, school </a:t>
            </a:r>
            <a:r>
              <a:rPr lang="en-CA" sz="1200" b="0" dirty="0" smtClean="0"/>
              <a:t>remains </a:t>
            </a:r>
            <a:r>
              <a:rPr lang="en-CA" sz="1200" b="0" dirty="0"/>
              <a:t>on </a:t>
            </a:r>
            <a:r>
              <a:rPr lang="en-CA" sz="1200" b="0" dirty="0" smtClean="0"/>
              <a:t>the whole the “preserve” of bullying in its broadest sense as it markedly stands out as the place where bullying occurs most often when not specifically related to the sexual orientation or gender identity of the victim: 70% of LGBT respondents said they faced instances of intimidation not directly related to their sexual orientation or gender identity at school, and 64% of heterosexual cisgender respondents also named school as the setting where bullying occurred.</a:t>
            </a:r>
          </a:p>
          <a:p>
            <a:pPr marL="269875">
              <a:buClr>
                <a:srgbClr val="9BBB59"/>
              </a:buClr>
            </a:pPr>
            <a:r>
              <a:rPr lang="en-CA" sz="1200" b="0" dirty="0" smtClean="0"/>
              <a:t>School environments are therefore a most suitable place to work on promoting tolerance and respect of diversity, but tackling the issue at its source with parallel awareness-raising in the general public would </a:t>
            </a:r>
            <a:r>
              <a:rPr lang="en-CA" sz="1200" b="0" dirty="0"/>
              <a:t>reinforce the notion of respecting other people’s differences as well as the wrongness of </a:t>
            </a:r>
            <a:r>
              <a:rPr lang="en-CA" sz="1200" b="0" dirty="0" smtClean="0"/>
              <a:t>bullying, and trickle down </a:t>
            </a:r>
            <a:r>
              <a:rPr lang="en-CA" sz="1200" b="0" dirty="0"/>
              <a:t>naturally to </a:t>
            </a:r>
            <a:r>
              <a:rPr lang="en-CA" sz="1200" b="0" dirty="0" smtClean="0"/>
              <a:t>the school level.</a:t>
            </a:r>
            <a:endParaRPr lang="en-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252613"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480212"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p.265</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252613" y="277240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480212" y="273040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p.270</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280655" y="411907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508254" y="407707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p.271</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88662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35383584"/>
              </p:ext>
            </p:extLst>
          </p:nvPr>
        </p:nvGraphicFramePr>
        <p:xfrm>
          <a:off x="539552" y="1203189"/>
          <a:ext cx="7992887" cy="4012144"/>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32468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321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59698">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655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Fairly well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Not very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Not at all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Very and fairly well integrated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93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Not very and not at all integrated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800" y="356345"/>
            <a:ext cx="5309344" cy="631545"/>
          </a:xfrm>
        </p:spPr>
        <p:txBody>
          <a:bodyPr/>
          <a:lstStyle/>
          <a:p>
            <a:r>
              <a:rPr lang="en-US" sz="2000" dirty="0">
                <a:solidFill>
                  <a:srgbClr val="9BBB59"/>
                </a:solidFill>
              </a:rPr>
              <a:t>Feeling of being personally integrated into Canadian </a:t>
            </a:r>
            <a:r>
              <a:rPr lang="en-US" sz="2000" dirty="0" smtClean="0">
                <a:solidFill>
                  <a:srgbClr val="9BBB59"/>
                </a:solidFill>
              </a:rPr>
              <a:t>society</a:t>
            </a:r>
            <a:r>
              <a:rPr lang="fr-CA" sz="2000" dirty="0" smtClean="0">
                <a:solidFill>
                  <a:srgbClr val="9BBB59"/>
                </a:solidFill>
              </a:rPr>
              <a:t/>
            </a:r>
            <a:br>
              <a:rPr lang="fr-CA" sz="2000" dirty="0" smtClean="0">
                <a:solidFill>
                  <a:srgbClr val="9BBB59"/>
                </a:solidFill>
              </a:rPr>
            </a:br>
            <a:endParaRPr lang="fr-CA" dirty="0"/>
          </a:p>
        </p:txBody>
      </p:sp>
      <p:sp>
        <p:nvSpPr>
          <p:cNvPr id="13" name="ZoneTexte 12"/>
          <p:cNvSpPr txBox="1"/>
          <p:nvPr>
            <p:custDataLst>
              <p:tags r:id="rId6"/>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Q80. </a:t>
            </a:r>
            <a:r>
              <a:rPr lang="en-US" sz="900" dirty="0" smtClean="0">
                <a:solidFill>
                  <a:srgbClr val="595959"/>
                </a:solidFill>
                <a:latin typeface="Arial" panose="020B0604020202020204" pitchFamily="34" charset="0"/>
                <a:cs typeface="Arial" panose="020B0604020202020204" pitchFamily="34" charset="0"/>
              </a:rPr>
              <a:t>Personally, to what extent do you feel you are integrated into Canadian society?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7693864"/>
      </p:ext>
    </p:extLst>
  </p:cSld>
  <p:clrMapOvr>
    <a:masterClrMapping/>
  </p:clrMapOvr>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734058725"/>
              </p:ext>
            </p:extLst>
          </p:nvPr>
        </p:nvGraphicFramePr>
        <p:xfrm>
          <a:off x="539552" y="1225719"/>
          <a:ext cx="8208910" cy="4075513"/>
        </p:xfrm>
        <a:graphic>
          <a:graphicData uri="http://schemas.openxmlformats.org/drawingml/2006/table">
            <a:tbl>
              <a:tblPr firstRow="1" bandRow="1">
                <a:tableStyleId>{2D5ABB26-0587-4C30-8999-92F81FD0307C}</a:tableStyleId>
              </a:tblPr>
              <a:tblGrid>
                <a:gridCol w="2520280"/>
                <a:gridCol w="632070"/>
                <a:gridCol w="632070"/>
                <a:gridCol w="632070"/>
                <a:gridCol w="632070"/>
                <a:gridCol w="632070"/>
                <a:gridCol w="632070"/>
                <a:gridCol w="632070"/>
                <a:gridCol w="632070"/>
                <a:gridCol w="632070"/>
              </a:tblGrid>
              <a:tr h="355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9630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Homo.</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Pan.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Narrow" panose="020B0606020202030204" pitchFamily="34" charset="0"/>
                        </a:rPr>
                        <a:t>Asex</a:t>
                      </a:r>
                      <a:r>
                        <a:rPr lang="en-CA" sz="900" b="1" i="0" u="none" strike="noStrike" noProof="0" dirty="0" smtClean="0">
                          <a:solidFill>
                            <a:srgbClr val="595959"/>
                          </a:solidFill>
                          <a:effectLst/>
                          <a:latin typeface="Arial Narrow" panose="020B0606020202030204" pitchFamily="34" charset="0"/>
                        </a:rPr>
                        <a:t>.</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Cisgender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 </a:t>
                      </a:r>
                      <a:r>
                        <a:rPr lang="en-CA" sz="900" b="1" i="0" u="none" strike="noStrike" noProof="0" dirty="0" err="1" smtClean="0">
                          <a:solidFill>
                            <a:srgbClr val="595959"/>
                          </a:solidFill>
                          <a:effectLst/>
                          <a:latin typeface="Arial Narrow" panose="020B0606020202030204" pitchFamily="34" charset="0"/>
                        </a:rPr>
                        <a:t>genderfluid</a:t>
                      </a:r>
                      <a:r>
                        <a:rPr lang="en-CA" sz="900" b="1" i="0" u="none" strike="noStrike" noProof="0" dirty="0" smtClean="0">
                          <a:solidFill>
                            <a:srgbClr val="595959"/>
                          </a:solidFill>
                          <a:effectLst/>
                          <a:latin typeface="Arial Narrow" panose="020B0606020202030204" pitchFamily="34" charset="0"/>
                        </a:rPr>
                        <a:t>, </a:t>
                      </a:r>
                      <a:r>
                        <a:rPr lang="en-CA" sz="900" b="1" i="0" u="none" strike="noStrike" noProof="0" dirty="0" err="1" smtClean="0">
                          <a:solidFill>
                            <a:srgbClr val="595959"/>
                          </a:solidFill>
                          <a:effectLst/>
                          <a:latin typeface="Arial Narrow" panose="020B0606020202030204" pitchFamily="34" charset="0"/>
                        </a:rPr>
                        <a:t>agender</a:t>
                      </a:r>
                      <a:r>
                        <a:rPr lang="en-CA" sz="900" b="1" i="0" u="none" strike="noStrike" noProof="0" dirty="0" smtClean="0">
                          <a:solidFill>
                            <a:srgbClr val="595959"/>
                          </a:solidFill>
                          <a:effectLst/>
                          <a:latin typeface="Arial Narrow" panose="020B0606020202030204" pitchFamily="34" charset="0"/>
                        </a:rPr>
                        <a:t> or demi-gender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1897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623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314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1526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147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40</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Fairly well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47</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52</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Not very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19</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10</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Not at all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0</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Very and fairly well integrated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Not very and not at all integrated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Q80. </a:t>
            </a:r>
            <a:r>
              <a:rPr lang="en-US" sz="900" dirty="0" smtClean="0">
                <a:solidFill>
                  <a:srgbClr val="595959"/>
                </a:solidFill>
                <a:latin typeface="Arial" panose="020B0604020202020204" pitchFamily="34" charset="0"/>
                <a:cs typeface="Arial" panose="020B0604020202020204" pitchFamily="34" charset="0"/>
              </a:rPr>
              <a:t>Personally, to what extent do you feel you are integrated into Canadian society?</a:t>
            </a:r>
            <a:endParaRPr lang="fr-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6"/>
            </p:custDataLst>
          </p:nvPr>
        </p:nvSpPr>
        <p:spPr>
          <a:xfrm>
            <a:off x="558800" y="356345"/>
            <a:ext cx="5453360" cy="631545"/>
          </a:xfrm>
        </p:spPr>
        <p:txBody>
          <a:bodyPr/>
          <a:lstStyle/>
          <a:p>
            <a:r>
              <a:rPr lang="en-US" sz="2000" dirty="0">
                <a:solidFill>
                  <a:srgbClr val="9BBB59"/>
                </a:solidFill>
              </a:rPr>
              <a:t>Feeling of being personally integrated into Canadian society</a:t>
            </a:r>
            <a:r>
              <a:rPr lang="fr-CA" sz="2000" dirty="0" smtClean="0">
                <a:solidFill>
                  <a:srgbClr val="9BBB59"/>
                </a:solidFill>
              </a:rPr>
              <a:t/>
            </a:r>
            <a:br>
              <a:rPr lang="fr-CA" sz="2000" dirty="0" smtClean="0">
                <a:solidFill>
                  <a:srgbClr val="9BBB59"/>
                </a:solidFill>
              </a:rPr>
            </a:br>
            <a:endParaRPr lang="fr-CA" dirty="0"/>
          </a:p>
        </p:txBody>
      </p:sp>
    </p:spTree>
    <p:extLst>
      <p:ext uri="{BB962C8B-B14F-4D97-AF65-F5344CB8AC3E}">
        <p14:creationId xmlns:p14="http://schemas.microsoft.com/office/powerpoint/2010/main" val="3250310192"/>
      </p:ext>
    </p:extLst>
  </p:cSld>
  <p:clrMapOvr>
    <a:masterClrMapping/>
  </p:clrMapOvr>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723829162"/>
              </p:ext>
            </p:extLst>
          </p:nvPr>
        </p:nvGraphicFramePr>
        <p:xfrm>
          <a:off x="539552" y="1203189"/>
          <a:ext cx="7848873" cy="4012144"/>
        </p:xfrm>
        <a:graphic>
          <a:graphicData uri="http://schemas.openxmlformats.org/drawingml/2006/table">
            <a:tbl>
              <a:tblPr firstRow="1" bandRow="1">
                <a:tableStyleId>{2D5ABB26-0587-4C30-8999-92F81FD0307C}</a:tableStyleId>
              </a:tblPr>
              <a:tblGrid>
                <a:gridCol w="3076758"/>
                <a:gridCol w="954423"/>
                <a:gridCol w="954423"/>
                <a:gridCol w="954423"/>
                <a:gridCol w="954423"/>
                <a:gridCol w="954423"/>
              </a:tblGrid>
              <a:tr h="32468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321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59698">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655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Fairly well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Not very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Not at all integrated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Very and fairly well integrated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Not very and not at all integrated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5"/>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Q80. </a:t>
            </a:r>
            <a:r>
              <a:rPr lang="en-US" sz="900" dirty="0" smtClean="0">
                <a:solidFill>
                  <a:srgbClr val="595959"/>
                </a:solidFill>
                <a:latin typeface="Arial" panose="020B0604020202020204" pitchFamily="34" charset="0"/>
                <a:cs typeface="Arial" panose="020B0604020202020204" pitchFamily="34" charset="0"/>
              </a:rPr>
              <a:t>Personally, to what extent do you feel you are integrated into Canadian society?</a:t>
            </a:r>
            <a:endParaRPr lang="fr-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6"/>
            </p:custDataLst>
          </p:nvPr>
        </p:nvSpPr>
        <p:spPr>
          <a:xfrm>
            <a:off x="558800" y="356345"/>
            <a:ext cx="5309344" cy="631545"/>
          </a:xfrm>
        </p:spPr>
        <p:txBody>
          <a:bodyPr/>
          <a:lstStyle/>
          <a:p>
            <a:r>
              <a:rPr lang="en-US" sz="2000" dirty="0">
                <a:solidFill>
                  <a:srgbClr val="9BBB59"/>
                </a:solidFill>
              </a:rPr>
              <a:t>Feeling of being personally integrated into Canadian society</a:t>
            </a:r>
            <a:r>
              <a:rPr lang="fr-CA" sz="2000" dirty="0" smtClean="0">
                <a:solidFill>
                  <a:srgbClr val="9BBB59"/>
                </a:solidFill>
              </a:rPr>
              <a:t/>
            </a:r>
            <a:br>
              <a:rPr lang="fr-CA" sz="2000" dirty="0" smtClean="0">
                <a:solidFill>
                  <a:srgbClr val="9BBB59"/>
                </a:solidFill>
              </a:rPr>
            </a:br>
            <a:endParaRPr lang="fr-CA" dirty="0"/>
          </a:p>
        </p:txBody>
      </p:sp>
    </p:spTree>
    <p:extLst>
      <p:ext uri="{BB962C8B-B14F-4D97-AF65-F5344CB8AC3E}">
        <p14:creationId xmlns:p14="http://schemas.microsoft.com/office/powerpoint/2010/main" val="4232114346"/>
      </p:ext>
    </p:extLst>
  </p:cSld>
  <p:clrMapOvr>
    <a:masterClrMapping/>
  </p:clrMapOvr>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153</a:t>
            </a:fld>
            <a:endParaRPr lang="en-CA" dirty="0">
              <a:solidFill>
                <a:srgbClr val="000000">
                  <a:tint val="75000"/>
                </a:srgbClr>
              </a:solidFill>
            </a:endParaRPr>
          </a:p>
        </p:txBody>
      </p:sp>
      <p:sp>
        <p:nvSpPr>
          <p:cNvPr id="7" name="Rectangle 6"/>
          <p:cNvSpPr/>
          <p:nvPr>
            <p:custDataLst>
              <p:tags r:id="rId3"/>
            </p:custDataLst>
          </p:nvPr>
        </p:nvSpPr>
        <p:spPr>
          <a:xfrm>
            <a:off x="532819" y="6088161"/>
            <a:ext cx="8052786" cy="369332"/>
          </a:xfrm>
          <a:prstGeom prst="rect">
            <a:avLst/>
          </a:prstGeom>
        </p:spPr>
        <p:txBody>
          <a:bodyPr wrap="square">
            <a:spAutoFit/>
          </a:bodyPr>
          <a:lstStyle/>
          <a:p>
            <a:r>
              <a:rPr lang="en-US" sz="900" dirty="0" smtClean="0">
                <a:solidFill>
                  <a:srgbClr val="7F7F7F"/>
                </a:solidFill>
                <a:latin typeface="Arial" panose="020B0604020202020204" pitchFamily="34" charset="0"/>
                <a:cs typeface="Arial" panose="020B0604020202020204" pitchFamily="34" charset="0"/>
              </a:rPr>
              <a:t/>
            </a:r>
            <a:br>
              <a:rPr lang="en-US" sz="900" dirty="0" smtClean="0">
                <a:solidFill>
                  <a:srgbClr val="7F7F7F"/>
                </a:solidFill>
                <a:latin typeface="Arial" panose="020B0604020202020204" pitchFamily="34" charset="0"/>
                <a:cs typeface="Arial" panose="020B0604020202020204" pitchFamily="34" charset="0"/>
              </a:rPr>
            </a:br>
            <a:r>
              <a:rPr lang="en-US" sz="900" dirty="0" smtClean="0">
                <a:solidFill>
                  <a:srgbClr val="595959"/>
                </a:solidFill>
                <a:latin typeface="Arial" panose="020B0604020202020204" pitchFamily="34" charset="0"/>
                <a:cs typeface="Arial" panose="020B0604020202020204" pitchFamily="34" charset="0"/>
              </a:rPr>
              <a:t>Q81-Q82. When you are in a romantic relationship, do you feel comfortable showing affection to your partner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789739317"/>
              </p:ext>
            </p:extLst>
          </p:nvPr>
        </p:nvGraphicFramePr>
        <p:xfrm>
          <a:off x="683568" y="1698385"/>
          <a:ext cx="6757684"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188640"/>
            <a:ext cx="5309344" cy="919577"/>
          </a:xfrm>
        </p:spPr>
        <p:txBody>
          <a:bodyPr>
            <a:noAutofit/>
          </a:bodyPr>
          <a:lstStyle/>
          <a:p>
            <a:r>
              <a:rPr lang="en-CA" sz="2000" dirty="0" smtClean="0">
                <a:solidFill>
                  <a:srgbClr val="9BBB59"/>
                </a:solidFill>
              </a:rPr>
              <a:t>Comfort level with showing affection to one’s partner in various situations</a:t>
            </a:r>
            <a:endParaRPr lang="en-CA" sz="2000" dirty="0">
              <a:solidFill>
                <a:srgbClr val="9BBB59"/>
              </a:solidFill>
            </a:endParaRPr>
          </a:p>
        </p:txBody>
      </p:sp>
      <p:sp>
        <p:nvSpPr>
          <p:cNvPr id="8" name="Rectangle 7"/>
          <p:cNvSpPr/>
          <p:nvPr>
            <p:custDataLst>
              <p:tags r:id="rId6"/>
            </p:custDataLst>
          </p:nvPr>
        </p:nvSpPr>
        <p:spPr>
          <a:xfrm>
            <a:off x="478260" y="1131202"/>
            <a:ext cx="5389884" cy="230832"/>
          </a:xfrm>
          <a:prstGeom prst="rect">
            <a:avLst/>
          </a:prstGeom>
        </p:spPr>
        <p:txBody>
          <a:bodyPr wrap="square">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did not identify as asexual (n=1756)</a:t>
            </a:r>
            <a:endParaRPr lang="en-CA" sz="900" dirty="0">
              <a:solidFill>
                <a:srgbClr val="000000"/>
              </a:solidFill>
              <a:latin typeface="Arial" panose="020B0604020202020204" pitchFamily="34" charset="0"/>
              <a:cs typeface="Arial" panose="020B0604020202020204" pitchFamily="34" charset="0"/>
            </a:endParaRPr>
          </a:p>
        </p:txBody>
      </p:sp>
      <p:graphicFrame>
        <p:nvGraphicFramePr>
          <p:cNvPr id="11" name="Tableau 10"/>
          <p:cNvGraphicFramePr>
            <a:graphicFrameLocks noGrp="1"/>
          </p:cNvGraphicFramePr>
          <p:nvPr>
            <p:extLst>
              <p:ext uri="{D42A27DB-BD31-4B8C-83A1-F6EECF244321}">
                <p14:modId xmlns:p14="http://schemas.microsoft.com/office/powerpoint/2010/main" val="4204235228"/>
              </p:ext>
            </p:extLst>
          </p:nvPr>
        </p:nvGraphicFramePr>
        <p:xfrm>
          <a:off x="7428656" y="1141158"/>
          <a:ext cx="1391816" cy="4145040"/>
        </p:xfrm>
        <a:graphic>
          <a:graphicData uri="http://schemas.openxmlformats.org/drawingml/2006/table">
            <a:tbl>
              <a:tblPr firstRow="1" bandRow="1">
                <a:tableStyleId>{073A0DAA-6AF3-43AB-8588-CEC1D06C72B9}</a:tableStyleId>
              </a:tblPr>
              <a:tblGrid>
                <a:gridCol w="1391816"/>
              </a:tblGrid>
              <a:tr h="583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200" u="none" noProof="0" dirty="0" smtClean="0">
                          <a:solidFill>
                            <a:srgbClr val="5A5A5A"/>
                          </a:solidFill>
                          <a:latin typeface="Arial" panose="020B0604020202020204" pitchFamily="34" charset="0"/>
                          <a:cs typeface="Arial" panose="020B0604020202020204" pitchFamily="34" charset="0"/>
                        </a:rPr>
                        <a:t>Total</a:t>
                      </a:r>
                      <a:r>
                        <a:rPr lang="en-CA" sz="1200" u="none" baseline="0" noProof="0" dirty="0" smtClean="0">
                          <a:solidFill>
                            <a:srgbClr val="5A5A5A"/>
                          </a:solidFill>
                          <a:latin typeface="Arial" panose="020B0604020202020204" pitchFamily="34" charset="0"/>
                          <a:cs typeface="Arial" panose="020B0604020202020204" pitchFamily="34" charset="0"/>
                        </a:rPr>
                        <a:t> Comfortable (Very + rather</a:t>
                      </a:r>
                      <a:r>
                        <a:rPr lang="fr-CA" sz="1200" u="none" baseline="0" dirty="0" smtClean="0">
                          <a:solidFill>
                            <a:srgbClr val="5A5A5A"/>
                          </a:solidFill>
                          <a:latin typeface="Arial" panose="020B0604020202020204" pitchFamily="34" charset="0"/>
                          <a:cs typeface="Arial" panose="020B0604020202020204" pitchFamily="34" charset="0"/>
                        </a:rPr>
                        <a:t>)</a:t>
                      </a:r>
                      <a:endParaRPr lang="fr-CA" sz="1200" u="none" dirty="0" smtClean="0">
                        <a:solidFill>
                          <a:srgbClr val="5A5A5A"/>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876240">
                <a:tc>
                  <a:txBody>
                    <a:bodyPr/>
                    <a:lstStyle/>
                    <a:p>
                      <a:pPr algn="ctr"/>
                      <a:r>
                        <a:rPr lang="fr-CA" sz="1200" b="1" dirty="0" smtClean="0">
                          <a:solidFill>
                            <a:srgbClr val="5A5A5A"/>
                          </a:solidFill>
                          <a:latin typeface="Arial" panose="020B0604020202020204" pitchFamily="34" charset="0"/>
                          <a:cs typeface="Arial" panose="020B0604020202020204" pitchFamily="34" charset="0"/>
                        </a:rPr>
                        <a:t>80%</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876240">
                <a:tc>
                  <a:txBody>
                    <a:bodyPr/>
                    <a:lstStyle/>
                    <a:p>
                      <a:pPr algn="ctr"/>
                      <a:r>
                        <a:rPr lang="fr-CA" sz="1200" b="1" dirty="0" smtClean="0">
                          <a:solidFill>
                            <a:srgbClr val="5A5A5A"/>
                          </a:solidFill>
                          <a:latin typeface="Arial" panose="020B0604020202020204" pitchFamily="34" charset="0"/>
                          <a:cs typeface="Arial" panose="020B0604020202020204" pitchFamily="34" charset="0"/>
                        </a:rPr>
                        <a:t>63%</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876240">
                <a:tc>
                  <a:txBody>
                    <a:bodyPr/>
                    <a:lstStyle/>
                    <a:p>
                      <a:pPr algn="ctr"/>
                      <a:r>
                        <a:rPr lang="fr-CA" sz="1200" b="1" dirty="0" smtClean="0">
                          <a:solidFill>
                            <a:srgbClr val="5A5A5A"/>
                          </a:solidFill>
                          <a:latin typeface="Arial" panose="020B0604020202020204" pitchFamily="34" charset="0"/>
                          <a:cs typeface="Arial" panose="020B0604020202020204" pitchFamily="34" charset="0"/>
                        </a:rPr>
                        <a:t>49%</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876240">
                <a:tc>
                  <a:txBody>
                    <a:bodyPr/>
                    <a:lstStyle/>
                    <a:p>
                      <a:pPr algn="ctr"/>
                      <a:r>
                        <a:rPr lang="fr-CA" sz="1200" b="1" dirty="0" smtClean="0">
                          <a:solidFill>
                            <a:srgbClr val="5A5A5A"/>
                          </a:solidFill>
                          <a:latin typeface="Arial" panose="020B0604020202020204" pitchFamily="34" charset="0"/>
                          <a:cs typeface="Arial" panose="020B0604020202020204" pitchFamily="34" charset="0"/>
                        </a:rPr>
                        <a:t>47%</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2243945503"/>
      </p:ext>
    </p:extLst>
  </p:cSld>
  <p:clrMapOvr>
    <a:masterClrMapping/>
  </p:clrMapOvr>
  <p:timing>
    <p:tnLst>
      <p:par>
        <p:cTn xmlns:p14="http://schemas.microsoft.com/office/powerpoint/2010/mai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154</a:t>
            </a:fld>
            <a:endParaRPr lang="en-CA" dirty="0">
              <a:solidFill>
                <a:srgbClr val="000000">
                  <a:tint val="75000"/>
                </a:srgbClr>
              </a:solidFill>
            </a:endParaRPr>
          </a:p>
        </p:txBody>
      </p:sp>
      <p:sp>
        <p:nvSpPr>
          <p:cNvPr id="7" name="Rectangle 6"/>
          <p:cNvSpPr/>
          <p:nvPr>
            <p:custDataLst>
              <p:tags r:id="rId3"/>
            </p:custDataLst>
          </p:nvPr>
        </p:nvSpPr>
        <p:spPr>
          <a:xfrm>
            <a:off x="532819" y="6003097"/>
            <a:ext cx="8052786" cy="507831"/>
          </a:xfrm>
          <a:prstGeom prst="rect">
            <a:avLst/>
          </a:prstGeom>
        </p:spPr>
        <p:txBody>
          <a:bodyPr wrap="square">
            <a:spAutoFit/>
          </a:bodyPr>
          <a:lstStyle/>
          <a:p>
            <a:r>
              <a:rPr lang="en-US" sz="900" dirty="0" smtClean="0">
                <a:solidFill>
                  <a:srgbClr val="7F7F7F"/>
                </a:solidFill>
                <a:latin typeface="Arial" panose="020B0604020202020204" pitchFamily="34" charset="0"/>
                <a:cs typeface="Arial" panose="020B0604020202020204" pitchFamily="34" charset="0"/>
              </a:rPr>
              <a:t/>
            </a:r>
            <a:br>
              <a:rPr lang="en-US" sz="900" dirty="0" smtClean="0">
                <a:solidFill>
                  <a:srgbClr val="7F7F7F"/>
                </a:solidFill>
                <a:latin typeface="Arial" panose="020B0604020202020204" pitchFamily="34" charset="0"/>
                <a:cs typeface="Arial" panose="020B0604020202020204" pitchFamily="34" charset="0"/>
              </a:rPr>
            </a:br>
            <a:r>
              <a:rPr lang="en-US" sz="900" dirty="0" smtClean="0">
                <a:solidFill>
                  <a:srgbClr val="595959"/>
                </a:solidFill>
                <a:latin typeface="Arial" panose="020B0604020202020204" pitchFamily="34" charset="0"/>
                <a:cs typeface="Arial" panose="020B0604020202020204" pitchFamily="34" charset="0"/>
              </a:rPr>
              <a:t>Q83. </a:t>
            </a:r>
            <a:r>
              <a:rPr lang="en-CA" sz="900" dirty="0">
                <a:solidFill>
                  <a:srgbClr val="595959"/>
                </a:solidFill>
                <a:latin typeface="Arial" panose="020B0604020202020204" pitchFamily="34" charset="0"/>
                <a:cs typeface="Arial" panose="020B0604020202020204" pitchFamily="34" charset="0"/>
              </a:rPr>
              <a:t>Do you ever feel that people around you feel uncomfortable because of your physical appearance, your way of expressing yourself or your behaviour in relation to your gender identity?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2173757416"/>
              </p:ext>
            </p:extLst>
          </p:nvPr>
        </p:nvGraphicFramePr>
        <p:xfrm>
          <a:off x="1187624" y="1698385"/>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260648"/>
            <a:ext cx="5885408" cy="805037"/>
          </a:xfrm>
        </p:spPr>
        <p:txBody>
          <a:bodyPr>
            <a:noAutofit/>
          </a:bodyPr>
          <a:lstStyle/>
          <a:p>
            <a:r>
              <a:rPr lang="en-US" sz="2000" dirty="0">
                <a:solidFill>
                  <a:srgbClr val="9BBB59"/>
                </a:solidFill>
              </a:rPr>
              <a:t>Feelings of discomfort in others regarding the appearance or behavior of transgender </a:t>
            </a:r>
            <a:r>
              <a:rPr lang="en-US" sz="2000" dirty="0" smtClean="0">
                <a:solidFill>
                  <a:srgbClr val="9BBB59"/>
                </a:solidFill>
              </a:rPr>
              <a:t>people</a:t>
            </a:r>
            <a:endParaRPr lang="fr-CA" sz="2000" dirty="0">
              <a:solidFill>
                <a:srgbClr val="9BBB59"/>
              </a:solidFill>
            </a:endParaRPr>
          </a:p>
        </p:txBody>
      </p:sp>
      <p:sp>
        <p:nvSpPr>
          <p:cNvPr id="8" name="Rectangle 7"/>
          <p:cNvSpPr/>
          <p:nvPr>
            <p:custDataLst>
              <p:tags r:id="rId6"/>
            </p:custDataLst>
          </p:nvPr>
        </p:nvSpPr>
        <p:spPr>
          <a:xfrm>
            <a:off x="478260" y="1131202"/>
            <a:ext cx="2162772"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répondants transgenres (n=319)</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1" name="Tableau 10"/>
          <p:cNvGraphicFramePr>
            <a:graphicFrameLocks noGrp="1"/>
          </p:cNvGraphicFramePr>
          <p:nvPr>
            <p:extLst>
              <p:ext uri="{D42A27DB-BD31-4B8C-83A1-F6EECF244321}">
                <p14:modId xmlns:p14="http://schemas.microsoft.com/office/powerpoint/2010/main" val="1574473814"/>
              </p:ext>
            </p:extLst>
          </p:nvPr>
        </p:nvGraphicFramePr>
        <p:xfrm>
          <a:off x="7428656" y="1109256"/>
          <a:ext cx="1391816" cy="4653475"/>
        </p:xfrm>
        <a:graphic>
          <a:graphicData uri="http://schemas.openxmlformats.org/drawingml/2006/table">
            <a:tbl>
              <a:tblPr firstRow="1" bandRow="1">
                <a:tableStyleId>{073A0DAA-6AF3-43AB-8588-CEC1D06C72B9}</a:tableStyleId>
              </a:tblPr>
              <a:tblGrid>
                <a:gridCol w="1391816"/>
              </a:tblGrid>
              <a:tr h="66373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200" u="none" noProof="0" dirty="0" smtClean="0">
                          <a:solidFill>
                            <a:srgbClr val="5A5A5A"/>
                          </a:solidFill>
                          <a:latin typeface="Arial" panose="020B0604020202020204" pitchFamily="34" charset="0"/>
                          <a:cs typeface="Arial" panose="020B0604020202020204" pitchFamily="34" charset="0"/>
                        </a:rPr>
                        <a:t>Total</a:t>
                      </a:r>
                      <a:r>
                        <a:rPr lang="en-CA" sz="1200" u="none" baseline="0" noProof="0" dirty="0" smtClean="0">
                          <a:solidFill>
                            <a:srgbClr val="5A5A5A"/>
                          </a:solidFill>
                          <a:latin typeface="Arial" panose="020B0604020202020204" pitchFamily="34" charset="0"/>
                          <a:cs typeface="Arial" panose="020B0604020202020204" pitchFamily="34" charset="0"/>
                        </a:rPr>
                        <a:t/>
                      </a:r>
                      <a:br>
                        <a:rPr lang="en-CA" sz="1200" u="none" baseline="0" noProof="0" dirty="0" smtClean="0">
                          <a:solidFill>
                            <a:srgbClr val="5A5A5A"/>
                          </a:solidFill>
                          <a:latin typeface="Arial" panose="020B0604020202020204" pitchFamily="34" charset="0"/>
                          <a:cs typeface="Arial" panose="020B0604020202020204" pitchFamily="34" charset="0"/>
                        </a:rPr>
                      </a:br>
                      <a:r>
                        <a:rPr lang="en-CA" sz="1200" u="none" baseline="0" noProof="0" dirty="0" smtClean="0">
                          <a:solidFill>
                            <a:srgbClr val="5A5A5A"/>
                          </a:solidFill>
                          <a:latin typeface="Arial" panose="020B0604020202020204" pitchFamily="34" charset="0"/>
                          <a:cs typeface="Arial" panose="020B0604020202020204" pitchFamily="34" charset="0"/>
                        </a:rPr>
                        <a:t>(Often + occasionally)</a:t>
                      </a:r>
                      <a:endParaRPr lang="en-CA" sz="1200" u="none" noProof="0" dirty="0" smtClean="0">
                        <a:solidFill>
                          <a:srgbClr val="5A5A5A"/>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997436">
                <a:tc>
                  <a:txBody>
                    <a:bodyPr/>
                    <a:lstStyle/>
                    <a:p>
                      <a:pPr algn="ctr"/>
                      <a:r>
                        <a:rPr lang="fr-CA" sz="1200" b="1" dirty="0" smtClean="0">
                          <a:solidFill>
                            <a:srgbClr val="5A5A5A"/>
                          </a:solidFill>
                          <a:latin typeface="Arial" panose="020B0604020202020204" pitchFamily="34" charset="0"/>
                          <a:cs typeface="Arial" panose="020B0604020202020204" pitchFamily="34" charset="0"/>
                        </a:rPr>
                        <a:t>70%</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997436">
                <a:tc>
                  <a:txBody>
                    <a:bodyPr/>
                    <a:lstStyle/>
                    <a:p>
                      <a:pPr algn="ctr"/>
                      <a:r>
                        <a:rPr lang="fr-CA" sz="1200" b="1" dirty="0" smtClean="0">
                          <a:solidFill>
                            <a:srgbClr val="5A5A5A"/>
                          </a:solidFill>
                          <a:latin typeface="Arial" panose="020B0604020202020204" pitchFamily="34" charset="0"/>
                          <a:cs typeface="Arial" panose="020B0604020202020204" pitchFamily="34" charset="0"/>
                        </a:rPr>
                        <a:t>64%</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997436">
                <a:tc>
                  <a:txBody>
                    <a:bodyPr/>
                    <a:lstStyle/>
                    <a:p>
                      <a:pPr algn="ctr"/>
                      <a:r>
                        <a:rPr lang="fr-CA" sz="1200" b="1" dirty="0" smtClean="0">
                          <a:solidFill>
                            <a:srgbClr val="5A5A5A"/>
                          </a:solidFill>
                          <a:latin typeface="Arial" panose="020B0604020202020204" pitchFamily="34" charset="0"/>
                          <a:cs typeface="Arial" panose="020B0604020202020204" pitchFamily="34" charset="0"/>
                        </a:rPr>
                        <a:t>45%</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997436">
                <a:tc>
                  <a:txBody>
                    <a:bodyPr/>
                    <a:lstStyle/>
                    <a:p>
                      <a:pPr algn="ctr"/>
                      <a:r>
                        <a:rPr lang="fr-CA" sz="1200" b="1" dirty="0" smtClean="0">
                          <a:solidFill>
                            <a:srgbClr val="5A5A5A"/>
                          </a:solidFill>
                          <a:latin typeface="Arial" panose="020B0604020202020204" pitchFamily="34" charset="0"/>
                          <a:cs typeface="Arial" panose="020B0604020202020204" pitchFamily="34" charset="0"/>
                        </a:rPr>
                        <a:t>17%</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4170024502"/>
      </p:ext>
    </p:extLst>
  </p:cSld>
  <p:clrMapOvr>
    <a:masterClrMapping/>
  </p:clrMapOvr>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155</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723654"/>
            <a:ext cx="5669384" cy="631545"/>
          </a:xfrm>
        </p:spPr>
        <p:txBody>
          <a:bodyPr>
            <a:normAutofit/>
          </a:bodyPr>
          <a:lstStyle/>
          <a:p>
            <a:r>
              <a:rPr lang="en-CA" sz="2000" dirty="0" smtClean="0">
                <a:solidFill>
                  <a:srgbClr val="9BBB59"/>
                </a:solidFill>
              </a:rPr>
              <a:t>Feeling of having been discriminated against</a:t>
            </a:r>
            <a:br>
              <a:rPr lang="en-CA" sz="2000" dirty="0" smtClean="0">
                <a:solidFill>
                  <a:srgbClr val="9BBB59"/>
                </a:solidFill>
              </a:rPr>
            </a:br>
            <a:endParaRPr lang="en-CA" dirty="0"/>
          </a:p>
        </p:txBody>
      </p:sp>
      <p:sp>
        <p:nvSpPr>
          <p:cNvPr id="14" name="ZoneTexte 13"/>
          <p:cNvSpPr txBox="1"/>
          <p:nvPr>
            <p:custDataLst>
              <p:tags r:id="rId4"/>
            </p:custDataLst>
          </p:nvPr>
        </p:nvSpPr>
        <p:spPr>
          <a:xfrm>
            <a:off x="500202" y="6200577"/>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Q38. </a:t>
            </a:r>
            <a:r>
              <a:rPr lang="en-US" sz="900" dirty="0" smtClean="0">
                <a:solidFill>
                  <a:srgbClr val="595959"/>
                </a:solidFill>
                <a:latin typeface="Arial" panose="020B0604020202020204" pitchFamily="34" charset="0"/>
                <a:cs typeface="Arial" panose="020B0604020202020204" pitchFamily="34" charset="0"/>
              </a:rPr>
              <a:t>Have you ever felt that you were being discriminated against because of your sexual orientation / gender identity?</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extLst>
              <p:ext uri="{D42A27DB-BD31-4B8C-83A1-F6EECF244321}">
                <p14:modId xmlns:p14="http://schemas.microsoft.com/office/powerpoint/2010/main" val="2994326975"/>
              </p:ext>
            </p:extLst>
          </p:nvPr>
        </p:nvGraphicFramePr>
        <p:xfrm>
          <a:off x="2203162" y="1628800"/>
          <a:ext cx="4176464" cy="4392488"/>
        </p:xfrm>
        <a:graphic>
          <a:graphicData uri="http://schemas.openxmlformats.org/drawingml/2006/chart">
            <c:chart xmlns:c="http://schemas.openxmlformats.org/drawingml/2006/chart" xmlns:r="http://schemas.openxmlformats.org/officeDocument/2006/relationships" r:id="rId8"/>
          </a:graphicData>
        </a:graphic>
      </p:graphicFrame>
      <p:sp>
        <p:nvSpPr>
          <p:cNvPr id="9" name="ZoneTexte 8"/>
          <p:cNvSpPr txBox="1"/>
          <p:nvPr/>
        </p:nvSpPr>
        <p:spPr>
          <a:xfrm>
            <a:off x="2643630" y="3573016"/>
            <a:ext cx="560218" cy="307777"/>
          </a:xfrm>
          <a:prstGeom prst="rect">
            <a:avLst/>
          </a:prstGeom>
          <a:noFill/>
        </p:spPr>
        <p:txBody>
          <a:bodyPr wrap="square" rtlCol="0">
            <a:spAutoFit/>
          </a:bodyPr>
          <a:lstStyle/>
          <a:p>
            <a:r>
              <a:rPr lang="fr-CA" sz="1400" b="1" dirty="0" smtClean="0">
                <a:solidFill>
                  <a:schemeClr val="bg1"/>
                </a:solidFill>
                <a:latin typeface="Arial Narrow" panose="020B0606020202030204" pitchFamily="34" charset="0"/>
              </a:rPr>
              <a:t>No</a:t>
            </a:r>
            <a:endParaRPr lang="fr-CA" sz="1400" b="1" dirty="0">
              <a:solidFill>
                <a:schemeClr val="bg1"/>
              </a:solidFill>
              <a:latin typeface="Arial Narrow" panose="020B0606020202030204" pitchFamily="34" charset="0"/>
            </a:endParaRPr>
          </a:p>
        </p:txBody>
      </p:sp>
      <p:sp>
        <p:nvSpPr>
          <p:cNvPr id="11" name="ZoneTexte 10"/>
          <p:cNvSpPr txBox="1"/>
          <p:nvPr/>
        </p:nvSpPr>
        <p:spPr>
          <a:xfrm>
            <a:off x="5148064" y="2773609"/>
            <a:ext cx="508786" cy="307777"/>
          </a:xfrm>
          <a:prstGeom prst="rect">
            <a:avLst/>
          </a:prstGeom>
          <a:noFill/>
        </p:spPr>
        <p:txBody>
          <a:bodyPr wrap="square" rtlCol="0">
            <a:spAutoFit/>
          </a:bodyPr>
          <a:lstStyle/>
          <a:p>
            <a:r>
              <a:rPr lang="en-CA" sz="1400" b="1" dirty="0" smtClean="0">
                <a:solidFill>
                  <a:schemeClr val="bg1"/>
                </a:solidFill>
                <a:latin typeface="Arial Narrow" panose="020B0606020202030204" pitchFamily="34" charset="0"/>
              </a:rPr>
              <a:t>Yes</a:t>
            </a:r>
            <a:endParaRPr lang="fr-CA" sz="1400" b="1" dirty="0">
              <a:solidFill>
                <a:schemeClr val="bg1"/>
              </a:solidFill>
              <a:latin typeface="Arial Narrow" panose="020B0606020202030204" pitchFamily="34" charset="0"/>
            </a:endParaRPr>
          </a:p>
        </p:txBody>
      </p:sp>
      <p:sp>
        <p:nvSpPr>
          <p:cNvPr id="10" name="Rectangle 9"/>
          <p:cNvSpPr/>
          <p:nvPr>
            <p:custDataLst>
              <p:tags r:id="rId5"/>
            </p:custDataLst>
          </p:nvPr>
        </p:nvSpPr>
        <p:spPr>
          <a:xfrm>
            <a:off x="747516" y="1131202"/>
            <a:ext cx="1925527" cy="230832"/>
          </a:xfrm>
          <a:prstGeom prst="rect">
            <a:avLst/>
          </a:prstGeom>
        </p:spPr>
        <p:txBody>
          <a:bodyPr wrap="none">
            <a:spAutoFit/>
          </a:bodyPr>
          <a:lstStyle/>
          <a:p>
            <a:pPr algn="ctr"/>
            <a:r>
              <a:rPr lang="fr-CA" sz="900" dirty="0" smtClean="0">
                <a:solidFill>
                  <a:srgbClr val="9BBB59"/>
                </a:solidFill>
                <a:latin typeface="Arial" panose="020B0604020202020204" pitchFamily="34" charset="0"/>
                <a:cs typeface="Arial" panose="020B0604020202020204" pitchFamily="34" charset="0"/>
              </a:rPr>
              <a:t>Base: Total </a:t>
            </a:r>
            <a:r>
              <a:rPr lang="en-CA" sz="900" dirty="0" smtClean="0">
                <a:solidFill>
                  <a:srgbClr val="9BBB59"/>
                </a:solidFill>
                <a:latin typeface="Arial" panose="020B0604020202020204" pitchFamily="34" charset="0"/>
                <a:cs typeface="Arial" panose="020B0604020202020204" pitchFamily="34" charset="0"/>
              </a:rPr>
              <a:t>respondents</a:t>
            </a:r>
            <a:r>
              <a:rPr lang="fr-CA" sz="900" dirty="0" smtClean="0">
                <a:solidFill>
                  <a:srgbClr val="9BBB59"/>
                </a:solidFill>
                <a:latin typeface="Arial" panose="020B0604020202020204" pitchFamily="34" charset="0"/>
                <a:cs typeface="Arial" panose="020B0604020202020204" pitchFamily="34" charset="0"/>
              </a:rPr>
              <a:t> </a:t>
            </a:r>
            <a:r>
              <a:rPr lang="fr-CA" sz="900" dirty="0">
                <a:solidFill>
                  <a:srgbClr val="9BBB59"/>
                </a:solidFill>
                <a:latin typeface="Arial" panose="020B0604020202020204" pitchFamily="34" charset="0"/>
                <a:cs typeface="Arial" panose="020B0604020202020204" pitchFamily="34" charset="0"/>
              </a:rPr>
              <a:t>(</a:t>
            </a:r>
            <a:r>
              <a:rPr lang="fr-CA" sz="900" dirty="0" smtClean="0">
                <a:solidFill>
                  <a:srgbClr val="9BBB59"/>
                </a:solidFill>
                <a:latin typeface="Arial" panose="020B0604020202020204" pitchFamily="34" charset="0"/>
                <a:cs typeface="Arial" panose="020B0604020202020204" pitchFamily="34" charset="0"/>
              </a:rPr>
              <a:t>n=1897)</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4568994"/>
      </p:ext>
    </p:extLst>
  </p:cSld>
  <p:clrMapOvr>
    <a:masterClrMapping/>
  </p:clrMapOvr>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946579673"/>
              </p:ext>
            </p:extLst>
          </p:nvPr>
        </p:nvGraphicFramePr>
        <p:xfrm>
          <a:off x="539552" y="1203189"/>
          <a:ext cx="7992887" cy="2003952"/>
        </p:xfrm>
        <a:graphic>
          <a:graphicData uri="http://schemas.openxmlformats.org/drawingml/2006/table">
            <a:tbl>
              <a:tblPr firstRow="1" bandRow="1">
                <a:tableStyleId>{2D5ABB26-0587-4C30-8999-92F81FD0307C}</a:tableStyleId>
              </a:tblPr>
              <a:tblGrid>
                <a:gridCol w="2232248"/>
                <a:gridCol w="864096"/>
                <a:gridCol w="987538"/>
                <a:gridCol w="781801"/>
                <a:gridCol w="781801"/>
                <a:gridCol w="781801"/>
                <a:gridCol w="781801"/>
                <a:gridCol w="781801"/>
              </a:tblGrid>
              <a:tr h="34990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433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5644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21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dirty="0"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789294"/>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800" y="260648"/>
            <a:ext cx="5669384" cy="631545"/>
          </a:xfrm>
        </p:spPr>
        <p:txBody>
          <a:bodyPr/>
          <a:lstStyle/>
          <a:p>
            <a:r>
              <a:rPr lang="en-US" sz="2000" dirty="0">
                <a:solidFill>
                  <a:srgbClr val="9BBB59"/>
                </a:solidFill>
              </a:rPr>
              <a:t>Feeling of having been discriminated against</a:t>
            </a:r>
            <a:endParaRPr lang="fr-CA" dirty="0"/>
          </a:p>
        </p:txBody>
      </p:sp>
      <p:sp>
        <p:nvSpPr>
          <p:cNvPr id="13" name="ZoneTexte 12"/>
          <p:cNvSpPr txBox="1"/>
          <p:nvPr>
            <p:custDataLst>
              <p:tags r:id="rId6"/>
            </p:custDataLst>
          </p:nvPr>
        </p:nvSpPr>
        <p:spPr>
          <a:xfrm>
            <a:off x="500202" y="6200577"/>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Q38. </a:t>
            </a:r>
            <a:r>
              <a:rPr lang="en-US" sz="900" dirty="0" smtClean="0">
                <a:solidFill>
                  <a:srgbClr val="595959"/>
                </a:solidFill>
                <a:latin typeface="Arial" panose="020B0604020202020204" pitchFamily="34" charset="0"/>
                <a:cs typeface="Arial" panose="020B0604020202020204" pitchFamily="34" charset="0"/>
              </a:rPr>
              <a:t>Have you ever felt that you were being discriminated against because of your sexual orientation / gender identity?</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6" name="Tableau 5"/>
          <p:cNvGraphicFramePr>
            <a:graphicFrameLocks noGrp="1"/>
          </p:cNvGraphicFramePr>
          <p:nvPr>
            <p:extLst>
              <p:ext uri="{D42A27DB-BD31-4B8C-83A1-F6EECF244321}">
                <p14:modId xmlns:p14="http://schemas.microsoft.com/office/powerpoint/2010/main" val="3595617031"/>
              </p:ext>
            </p:extLst>
          </p:nvPr>
        </p:nvGraphicFramePr>
        <p:xfrm>
          <a:off x="510159" y="3501008"/>
          <a:ext cx="8022282" cy="2203513"/>
        </p:xfrm>
        <a:graphic>
          <a:graphicData uri="http://schemas.openxmlformats.org/drawingml/2006/table">
            <a:tbl>
              <a:tblPr firstRow="1" bandRow="1">
                <a:tableStyleId>{2D5ABB26-0587-4C30-8999-92F81FD0307C}</a:tableStyleId>
              </a:tblPr>
              <a:tblGrid>
                <a:gridCol w="2462982"/>
                <a:gridCol w="617700"/>
                <a:gridCol w="617700"/>
                <a:gridCol w="617700"/>
                <a:gridCol w="617700"/>
                <a:gridCol w="617700"/>
                <a:gridCol w="617700"/>
                <a:gridCol w="617700"/>
                <a:gridCol w="617700"/>
                <a:gridCol w="617700"/>
              </a:tblGrid>
              <a:tr h="355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9630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Narrow" panose="020B0606020202030204" pitchFamily="34" charset="0"/>
                        </a:rPr>
                        <a:t>Asex</a:t>
                      </a:r>
                      <a:r>
                        <a:rPr lang="en-CA" sz="900" b="1" i="0" u="none" strike="noStrike" noProof="0" dirty="0" smtClean="0">
                          <a:solidFill>
                            <a:srgbClr val="595959"/>
                          </a:solidFill>
                          <a:effectLst/>
                          <a:latin typeface="Arial Narrow" panose="020B0606020202030204" pitchFamily="34" charset="0"/>
                        </a:rPr>
                        <a:t>.</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Cisgender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 </a:t>
                      </a:r>
                      <a:r>
                        <a:rPr lang="en-CA" sz="900" b="1" i="0" u="none" strike="noStrike" noProof="0" dirty="0" err="1" smtClean="0">
                          <a:solidFill>
                            <a:srgbClr val="595959"/>
                          </a:solidFill>
                          <a:effectLst/>
                          <a:latin typeface="Arial Narrow" panose="020B0606020202030204" pitchFamily="34" charset="0"/>
                        </a:rPr>
                        <a:t>genderfluid</a:t>
                      </a:r>
                      <a:r>
                        <a:rPr lang="en-CA" sz="900" b="1" i="0" u="none" strike="noStrike" noProof="0" dirty="0" smtClean="0">
                          <a:solidFill>
                            <a:srgbClr val="595959"/>
                          </a:solidFill>
                          <a:effectLst/>
                          <a:latin typeface="Arial Narrow" panose="020B0606020202030204" pitchFamily="34" charset="0"/>
                        </a:rPr>
                        <a:t>, </a:t>
                      </a:r>
                      <a:r>
                        <a:rPr lang="en-CA" sz="900" b="1" i="0" u="none" strike="noStrike" noProof="0" dirty="0" err="1" smtClean="0">
                          <a:solidFill>
                            <a:srgbClr val="595959"/>
                          </a:solidFill>
                          <a:effectLst/>
                          <a:latin typeface="Arial Narrow" panose="020B0606020202030204" pitchFamily="34" charset="0"/>
                        </a:rPr>
                        <a:t>agender</a:t>
                      </a:r>
                      <a:r>
                        <a:rPr lang="en-CA" sz="900" b="1" i="0" u="none" strike="noStrike" noProof="0" dirty="0" smtClean="0">
                          <a:solidFill>
                            <a:srgbClr val="595959"/>
                          </a:solidFill>
                          <a:effectLst/>
                          <a:latin typeface="Arial Narrow" panose="020B0606020202030204" pitchFamily="34" charset="0"/>
                        </a:rPr>
                        <a:t> or demi-gender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dirty="0"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2319485949"/>
      </p:ext>
    </p:extLst>
  </p:cSld>
  <p:clrMapOvr>
    <a:masterClrMapping/>
  </p:clrMapOvr>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982330898"/>
              </p:ext>
            </p:extLst>
          </p:nvPr>
        </p:nvGraphicFramePr>
        <p:xfrm>
          <a:off x="539552" y="1692200"/>
          <a:ext cx="7848874" cy="2136950"/>
        </p:xfrm>
        <a:graphic>
          <a:graphicData uri="http://schemas.openxmlformats.org/drawingml/2006/table">
            <a:tbl>
              <a:tblPr firstRow="1" bandRow="1">
                <a:tableStyleId>{2D5ABB26-0587-4C30-8999-92F81FD0307C}</a:tableStyleId>
              </a:tblPr>
              <a:tblGrid>
                <a:gridCol w="2725129"/>
                <a:gridCol w="1054889"/>
                <a:gridCol w="1205587"/>
                <a:gridCol w="954423"/>
                <a:gridCol w="954423"/>
                <a:gridCol w="954423"/>
              </a:tblGrid>
              <a:tr h="39348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57439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307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dirty="0"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789294"/>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5"/>
            </p:custDataLst>
          </p:nvPr>
        </p:nvSpPr>
        <p:spPr>
          <a:xfrm>
            <a:off x="500202" y="6200577"/>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Q38. </a:t>
            </a:r>
            <a:r>
              <a:rPr lang="en-US" sz="900" dirty="0" smtClean="0">
                <a:solidFill>
                  <a:srgbClr val="595959"/>
                </a:solidFill>
                <a:latin typeface="Arial" panose="020B0604020202020204" pitchFamily="34" charset="0"/>
                <a:cs typeface="Arial" panose="020B0604020202020204" pitchFamily="34" charset="0"/>
              </a:rPr>
              <a:t>Have you ever felt that you were being discriminated against because of your sexual orientation / gender identity?</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6"/>
            </p:custDataLst>
          </p:nvPr>
        </p:nvSpPr>
        <p:spPr>
          <a:xfrm>
            <a:off x="558800" y="260648"/>
            <a:ext cx="5669384" cy="631545"/>
          </a:xfrm>
        </p:spPr>
        <p:txBody>
          <a:bodyPr/>
          <a:lstStyle/>
          <a:p>
            <a:r>
              <a:rPr lang="en-US" sz="2000" dirty="0">
                <a:solidFill>
                  <a:srgbClr val="9BBB59"/>
                </a:solidFill>
              </a:rPr>
              <a:t>Feeling of having been discriminated against</a:t>
            </a:r>
            <a:endParaRPr lang="fr-CA" dirty="0"/>
          </a:p>
        </p:txBody>
      </p:sp>
    </p:spTree>
    <p:extLst>
      <p:ext uri="{BB962C8B-B14F-4D97-AF65-F5344CB8AC3E}">
        <p14:creationId xmlns:p14="http://schemas.microsoft.com/office/powerpoint/2010/main" val="898843283"/>
      </p:ext>
    </p:extLst>
  </p:cSld>
  <p:clrMapOvr>
    <a:masterClrMapping/>
  </p:clrMapOvr>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158</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4072086615"/>
              </p:ext>
            </p:extLst>
          </p:nvPr>
        </p:nvGraphicFramePr>
        <p:xfrm>
          <a:off x="179512" y="1967645"/>
          <a:ext cx="4392488" cy="4040033"/>
        </p:xfrm>
        <a:graphic>
          <a:graphicData uri="http://schemas.openxmlformats.org/drawingml/2006/chart">
            <c:chart xmlns:c="http://schemas.openxmlformats.org/drawingml/2006/chart" xmlns:r="http://schemas.openxmlformats.org/officeDocument/2006/relationships" r:id="rId10"/>
          </a:graphicData>
        </a:graphic>
      </p:graphicFrame>
      <p:sp>
        <p:nvSpPr>
          <p:cNvPr id="12" name="Titre 4"/>
          <p:cNvSpPr>
            <a:spLocks noGrp="1"/>
          </p:cNvSpPr>
          <p:nvPr>
            <p:ph type="title"/>
            <p:custDataLst>
              <p:tags r:id="rId4"/>
            </p:custDataLst>
          </p:nvPr>
        </p:nvSpPr>
        <p:spPr>
          <a:xfrm>
            <a:off x="558800" y="575477"/>
            <a:ext cx="6605488" cy="631545"/>
          </a:xfrm>
        </p:spPr>
        <p:txBody>
          <a:bodyPr>
            <a:normAutofit/>
          </a:bodyPr>
          <a:lstStyle/>
          <a:p>
            <a:r>
              <a:rPr lang="en-CA" sz="2000" dirty="0" smtClean="0">
                <a:solidFill>
                  <a:srgbClr val="9BBB59"/>
                </a:solidFill>
              </a:rPr>
              <a:t>Context and type of discrimination experienced</a:t>
            </a:r>
            <a:r>
              <a:rPr lang="en-CA" dirty="0" smtClean="0">
                <a:solidFill>
                  <a:srgbClr val="9BBB59"/>
                </a:solidFill>
              </a:rPr>
              <a:t/>
            </a:r>
            <a:br>
              <a:rPr lang="en-CA" dirty="0" smtClean="0">
                <a:solidFill>
                  <a:srgbClr val="9BBB59"/>
                </a:solidFill>
              </a:rPr>
            </a:br>
            <a:endParaRPr lang="en-CA" dirty="0"/>
          </a:p>
        </p:txBody>
      </p:sp>
      <p:sp>
        <p:nvSpPr>
          <p:cNvPr id="13" name="ZoneTexte 12"/>
          <p:cNvSpPr txBox="1"/>
          <p:nvPr/>
        </p:nvSpPr>
        <p:spPr>
          <a:xfrm>
            <a:off x="2267744" y="1597300"/>
            <a:ext cx="732893" cy="307777"/>
          </a:xfrm>
          <a:prstGeom prst="rect">
            <a:avLst/>
          </a:prstGeom>
          <a:noFill/>
        </p:spPr>
        <p:txBody>
          <a:bodyPr wrap="none" rtlCol="0">
            <a:spAutoFit/>
          </a:bodyPr>
          <a:lstStyle/>
          <a:p>
            <a:r>
              <a:rPr lang="en-CA" sz="1400" b="1" dirty="0" smtClean="0">
                <a:solidFill>
                  <a:srgbClr val="595959"/>
                </a:solidFill>
                <a:latin typeface="Arial Narrow" panose="020B0606020202030204" pitchFamily="34" charset="0"/>
              </a:rPr>
              <a:t>Context</a:t>
            </a:r>
            <a:endParaRPr lang="en-CA" sz="1400" b="1" dirty="0">
              <a:solidFill>
                <a:srgbClr val="595959"/>
              </a:solidFill>
              <a:latin typeface="Arial Narrow" panose="020B0606020202030204" pitchFamily="34" charset="0"/>
            </a:endParaRPr>
          </a:p>
        </p:txBody>
      </p:sp>
      <p:graphicFrame>
        <p:nvGraphicFramePr>
          <p:cNvPr id="14" name="Graphique 13"/>
          <p:cNvGraphicFramePr/>
          <p:nvPr>
            <p:custDataLst>
              <p:tags r:id="rId5"/>
            </p:custDataLst>
            <p:extLst>
              <p:ext uri="{D42A27DB-BD31-4B8C-83A1-F6EECF244321}">
                <p14:modId xmlns:p14="http://schemas.microsoft.com/office/powerpoint/2010/main" val="3193746903"/>
              </p:ext>
            </p:extLst>
          </p:nvPr>
        </p:nvGraphicFramePr>
        <p:xfrm>
          <a:off x="3482500" y="1988839"/>
          <a:ext cx="4977932" cy="4369685"/>
        </p:xfrm>
        <a:graphic>
          <a:graphicData uri="http://schemas.openxmlformats.org/drawingml/2006/chart">
            <c:chart xmlns:c="http://schemas.openxmlformats.org/drawingml/2006/chart" xmlns:r="http://schemas.openxmlformats.org/officeDocument/2006/relationships" r:id="rId11"/>
          </a:graphicData>
        </a:graphic>
      </p:graphicFrame>
      <p:sp>
        <p:nvSpPr>
          <p:cNvPr id="15" name="ZoneTexte 14"/>
          <p:cNvSpPr txBox="1"/>
          <p:nvPr/>
        </p:nvSpPr>
        <p:spPr>
          <a:xfrm>
            <a:off x="6017315" y="1597301"/>
            <a:ext cx="1749646" cy="307777"/>
          </a:xfrm>
          <a:prstGeom prst="rect">
            <a:avLst/>
          </a:prstGeom>
          <a:noFill/>
        </p:spPr>
        <p:txBody>
          <a:bodyPr wrap="none" rtlCol="0">
            <a:spAutoFit/>
          </a:bodyPr>
          <a:lstStyle/>
          <a:p>
            <a:pPr algn="ctr"/>
            <a:r>
              <a:rPr lang="fr-CA" sz="1400" b="1" dirty="0" smtClean="0">
                <a:solidFill>
                  <a:srgbClr val="595959"/>
                </a:solidFill>
                <a:latin typeface="Arial Narrow" panose="020B0606020202030204" pitchFamily="34" charset="0"/>
              </a:rPr>
              <a:t>Type of discrimination</a:t>
            </a:r>
            <a:endParaRPr lang="fr-CA" sz="1400" b="1" dirty="0">
              <a:solidFill>
                <a:srgbClr val="595959"/>
              </a:solidFill>
              <a:latin typeface="Arial Narrow" panose="020B0606020202030204" pitchFamily="34" charset="0"/>
            </a:endParaRPr>
          </a:p>
        </p:txBody>
      </p:sp>
      <p:sp>
        <p:nvSpPr>
          <p:cNvPr id="18" name="Rectangle 17"/>
          <p:cNvSpPr/>
          <p:nvPr>
            <p:custDataLst>
              <p:tags r:id="rId6"/>
            </p:custDataLst>
          </p:nvPr>
        </p:nvSpPr>
        <p:spPr>
          <a:xfrm>
            <a:off x="520792" y="1139412"/>
            <a:ext cx="6067432" cy="230832"/>
          </a:xfrm>
          <a:prstGeom prst="rect">
            <a:avLst/>
          </a:prstGeom>
        </p:spPr>
        <p:txBody>
          <a:bodyPr wrap="square">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were subjected to discrimination because of their sexual orientation/gender identity (n=717)</a:t>
            </a:r>
            <a:endParaRPr lang="en-CA" sz="900" dirty="0">
              <a:solidFill>
                <a:srgbClr val="000000"/>
              </a:solidFill>
              <a:latin typeface="Arial" panose="020B0604020202020204" pitchFamily="34" charset="0"/>
              <a:cs typeface="Arial" panose="020B0604020202020204" pitchFamily="34" charset="0"/>
            </a:endParaRPr>
          </a:p>
        </p:txBody>
      </p:sp>
      <p:sp>
        <p:nvSpPr>
          <p:cNvPr id="21" name="ZoneTexte 20"/>
          <p:cNvSpPr txBox="1"/>
          <p:nvPr>
            <p:custDataLst>
              <p:tags r:id="rId7"/>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Q39</a:t>
            </a:r>
            <a:r>
              <a:rPr lang="fr-CA" sz="900" dirty="0">
                <a:solidFill>
                  <a:srgbClr val="595959"/>
                </a:solidFill>
                <a:latin typeface="Arial" panose="020B0604020202020204" pitchFamily="34" charset="0"/>
                <a:cs typeface="Arial" panose="020B0604020202020204" pitchFamily="34" charset="0"/>
              </a:rPr>
              <a:t>. </a:t>
            </a:r>
            <a:r>
              <a:rPr lang="en-US" sz="900" dirty="0" smtClean="0">
                <a:solidFill>
                  <a:srgbClr val="595959"/>
                </a:solidFill>
                <a:latin typeface="Arial" panose="020B0604020202020204" pitchFamily="34" charset="0"/>
                <a:cs typeface="Arial" panose="020B0604020202020204" pitchFamily="34" charset="0"/>
              </a:rPr>
              <a:t>In what context did this arise and what type of discrimination were you subjected to?</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39997168"/>
      </p:ext>
    </p:extLst>
  </p:cSld>
  <p:clrMapOvr>
    <a:masterClrMapping/>
  </p:clrMapOvr>
  <p:timing>
    <p:tnLst>
      <p:par>
        <p:cTn xmlns:p14="http://schemas.microsoft.com/office/powerpoint/2010/mai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09957481"/>
              </p:ext>
            </p:extLst>
          </p:nvPr>
        </p:nvGraphicFramePr>
        <p:xfrm>
          <a:off x="395533" y="1203189"/>
          <a:ext cx="8424935" cy="4896259"/>
        </p:xfrm>
        <a:graphic>
          <a:graphicData uri="http://schemas.openxmlformats.org/drawingml/2006/table">
            <a:tbl>
              <a:tblPr firstRow="1" bandRow="1">
                <a:tableStyleId>{2D5ABB26-0587-4C30-8999-92F81FD0307C}</a:tableStyleId>
              </a:tblPr>
              <a:tblGrid>
                <a:gridCol w="3672411"/>
                <a:gridCol w="678932"/>
                <a:gridCol w="678932"/>
                <a:gridCol w="678932"/>
                <a:gridCol w="678932"/>
                <a:gridCol w="678932"/>
                <a:gridCol w="678932"/>
                <a:gridCol w="678932"/>
              </a:tblGrid>
              <a:tr h="1846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1834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466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77955">
                <a:tc>
                  <a:txBody>
                    <a:bodyPr/>
                    <a:lstStyle/>
                    <a:p>
                      <a:pPr algn="l"/>
                      <a:r>
                        <a:rPr lang="fr-CA" sz="1000" b="1" dirty="0" err="1" smtClean="0">
                          <a:solidFill>
                            <a:srgbClr val="595959"/>
                          </a:solidFill>
                          <a:latin typeface="Arial Narrow" panose="020B0606020202030204" pitchFamily="34" charset="0"/>
                        </a:rPr>
                        <a:t>Context</a:t>
                      </a:r>
                      <a:endParaRPr lang="fr-CA" sz="1000" b="1" dirty="0">
                        <a:solidFill>
                          <a:srgbClr val="000000"/>
                        </a:solidFill>
                        <a:latin typeface="Arial Narrow" panose="020B060602020203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57851">
                <a:tc>
                  <a:txBody>
                    <a:bodyPr/>
                    <a:lstStyle/>
                    <a:p>
                      <a:pPr algn="l" fontAlgn="b"/>
                      <a:r>
                        <a:rPr lang="en-US" sz="1000" b="0" i="0" u="none" strike="noStrike" dirty="0" smtClean="0">
                          <a:solidFill>
                            <a:srgbClr val="595959"/>
                          </a:solidFill>
                          <a:effectLst/>
                          <a:latin typeface="Arial Narrow" panose="020B0606020202030204" pitchFamily="34" charset="0"/>
                        </a:rPr>
                        <a:t>At the workplace / Professional environment</a:t>
                      </a:r>
                      <a:endParaRPr lang="fr-CA" sz="1000" b="0" i="0" u="none" strike="noStrike"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US" sz="1000" b="0" i="0" u="none" strike="noStrike" dirty="0" smtClean="0">
                          <a:solidFill>
                            <a:srgbClr val="595959"/>
                          </a:solidFill>
                          <a:effectLst/>
                          <a:latin typeface="Arial Narrow" panose="020B0606020202030204" pitchFamily="34" charset="0"/>
                        </a:rPr>
                        <a:t>Public space / On the street (bar, restaurant, transport, washroom, travel...)</a:t>
                      </a:r>
                      <a:endParaRPr lang="fr-CA" sz="1000" b="0" i="0" u="none" strike="noStrike"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School / Academic environment</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Friends / Social/leisure activities</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Public services (health care, customs, administration...)</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Family</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Associative activities (sports, church, volunteering...)</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28787">
                <a:tc>
                  <a:txBody>
                    <a:bodyPr/>
                    <a:lstStyle/>
                    <a:p>
                      <a:pPr algn="l"/>
                      <a:r>
                        <a:rPr lang="en-CA" sz="1000" b="1" noProof="0" dirty="0" smtClean="0">
                          <a:solidFill>
                            <a:srgbClr val="595959"/>
                          </a:solidFill>
                          <a:latin typeface="Arial Narrow" panose="020B0606020202030204" pitchFamily="34" charset="0"/>
                        </a:rPr>
                        <a:t>Type </a:t>
                      </a:r>
                      <a:r>
                        <a:rPr lang="en-CA" sz="1000" b="1" baseline="0" noProof="0" dirty="0" smtClean="0">
                          <a:solidFill>
                            <a:srgbClr val="595959"/>
                          </a:solidFill>
                          <a:latin typeface="Arial Narrow" panose="020B0606020202030204" pitchFamily="34" charset="0"/>
                        </a:rPr>
                        <a:t>of</a:t>
                      </a:r>
                      <a:r>
                        <a:rPr lang="en-CA" sz="1000" b="1" noProof="0" dirty="0" smtClean="0">
                          <a:solidFill>
                            <a:srgbClr val="595959"/>
                          </a:solidFill>
                          <a:latin typeface="Arial Narrow" panose="020B0606020202030204" pitchFamily="34" charset="0"/>
                        </a:rPr>
                        <a:t> discrimination</a:t>
                      </a:r>
                      <a:endParaRPr lang="en-CA" sz="1000" noProof="0" dirty="0">
                        <a:solidFill>
                          <a:srgbClr val="000000"/>
                        </a:solidFill>
                        <a:latin typeface="Arial" panose="020B060402020202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Insults / slurs / Verbal attacks</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Dismissal / Denial of employment / Pressured to quit</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Discrimination in the tasks assigned / advancement (at work, school, sports...)</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6</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Rejection / Isolation / Rift / Distance</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Denial of/slow service / Denial of lease</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5</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Discrimination (unspecified)</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Afraid of me / Disgusted by me (hyper-</a:t>
                      </a:r>
                      <a:r>
                        <a:rPr lang="en-CA" sz="1000" b="0" i="0" u="none" strike="noStrike" noProof="0" dirty="0" err="1" smtClean="0">
                          <a:solidFill>
                            <a:srgbClr val="595959"/>
                          </a:solidFill>
                          <a:effectLst/>
                          <a:latin typeface="Arial Narrow" panose="020B0606020202030204" pitchFamily="34" charset="0"/>
                        </a:rPr>
                        <a:t>sexualization</a:t>
                      </a:r>
                      <a:r>
                        <a:rPr lang="en-CA" sz="1000" b="0" i="0" u="none" strike="noStrike" noProof="0" dirty="0" smtClean="0">
                          <a:solidFill>
                            <a:srgbClr val="595959"/>
                          </a:solidFill>
                          <a:effectLst/>
                          <a:latin typeface="Arial Narrow" panose="020B0606020202030204" pitchFamily="34" charset="0"/>
                        </a:rPr>
                        <a:t>, same sex people afraid of me, influence on children)</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36387">
                <a:tc>
                  <a:txBody>
                    <a:bodyPr/>
                    <a:lstStyle/>
                    <a:p>
                      <a:pPr algn="l" fontAlgn="b"/>
                      <a:r>
                        <a:rPr lang="en-CA" sz="1000" b="0" i="0" u="none" strike="noStrike" noProof="0" dirty="0" smtClean="0">
                          <a:solidFill>
                            <a:srgbClr val="595959"/>
                          </a:solidFill>
                          <a:effectLst/>
                          <a:latin typeface="Arial Narrow" panose="020B0606020202030204" pitchFamily="34" charset="0"/>
                        </a:rPr>
                        <a:t>Treated differently / Discomfort / Indiscreet questions / "Friendly" advice</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10</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Lack of understanding/support / Feeling bad about myself</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General prejudice/lack of understanding</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Bullying / Harassment (unspecified)</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7</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On the street: shock / contempt / disapproval</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Physical assault</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Other</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Prefer not to say</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en-CA" sz="1000" b="0" i="0" u="none" strike="noStrike" noProof="0" dirty="0" smtClean="0">
                          <a:solidFill>
                            <a:srgbClr val="595959"/>
                          </a:solidFill>
                          <a:effectLst/>
                          <a:latin typeface="Arial Narrow" panose="020B0606020202030204" pitchFamily="34" charset="0"/>
                        </a:rPr>
                        <a:t>No answer</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4"/>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Q39</a:t>
            </a:r>
            <a:r>
              <a:rPr lang="fr-CA" sz="900" dirty="0">
                <a:solidFill>
                  <a:srgbClr val="595959"/>
                </a:solidFill>
                <a:latin typeface="Arial" panose="020B0604020202020204" pitchFamily="34" charset="0"/>
                <a:cs typeface="Arial" panose="020B0604020202020204" pitchFamily="34" charset="0"/>
              </a:rPr>
              <a:t>. </a:t>
            </a:r>
            <a:r>
              <a:rPr lang="en-US" sz="900" dirty="0" smtClean="0">
                <a:solidFill>
                  <a:srgbClr val="595959"/>
                </a:solidFill>
                <a:latin typeface="Arial" panose="020B0604020202020204" pitchFamily="34" charset="0"/>
                <a:cs typeface="Arial" panose="020B0604020202020204" pitchFamily="34" charset="0"/>
              </a:rPr>
              <a:t>In what context did this arise and what type of discrimination were you subjected to?</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800" y="260648"/>
            <a:ext cx="6605488" cy="631545"/>
          </a:xfrm>
        </p:spPr>
        <p:txBody>
          <a:bodyPr>
            <a:normAutofit/>
          </a:bodyPr>
          <a:lstStyle/>
          <a:p>
            <a:r>
              <a:rPr lang="en-CA" sz="2000" dirty="0">
                <a:solidFill>
                  <a:srgbClr val="9BBB59"/>
                </a:solidFill>
              </a:rPr>
              <a:t>Context and type of discrimination experienced</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6"/>
            </p:custDataLst>
          </p:nvPr>
        </p:nvSpPr>
        <p:spPr>
          <a:xfrm>
            <a:off x="520792" y="804813"/>
            <a:ext cx="5923416" cy="230832"/>
          </a:xfrm>
          <a:prstGeom prst="rect">
            <a:avLst/>
          </a:prstGeom>
        </p:spPr>
        <p:txBody>
          <a:bodyPr wrap="square">
            <a:spAutoFit/>
          </a:bodyPr>
          <a:lstStyle/>
          <a:p>
            <a:r>
              <a:rPr lang="en-CA" sz="900" dirty="0">
                <a:solidFill>
                  <a:srgbClr val="9BBB59"/>
                </a:solidFill>
                <a:latin typeface="Arial" panose="020B0604020202020204" pitchFamily="34" charset="0"/>
                <a:cs typeface="Arial" panose="020B0604020202020204" pitchFamily="34" charset="0"/>
              </a:rPr>
              <a:t>Base: Respondents who were subjected to discrimination because of their sexual orientation/gender identity</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1520233"/>
      </p:ext>
    </p:extLst>
  </p:cSld>
  <p:clrMapOvr>
    <a:masterClrMapping/>
  </p:clrMapOvr>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Key findings</a:t>
            </a:r>
            <a:endParaRPr lang="en-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16</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71463" indent="-271463">
              <a:buClr>
                <a:srgbClr val="9BBB59"/>
              </a:buClr>
              <a:buFont typeface="Wingdings" panose="05000000000000000000" pitchFamily="2" charset="2"/>
              <a:buChar char="§"/>
            </a:pPr>
            <a:r>
              <a:rPr lang="en-CA" sz="1200" b="0" dirty="0" smtClean="0"/>
              <a:t>In addition, the bullying phenomenon seems to have evolved over time, but not exactly in the direction one would expect: we find the largest proportions of respondents who were victims of bullying among the younger generations (under 34 years old),  but the bullying was not, on average, as directly related to their sexual orientation or gender </a:t>
            </a:r>
            <a:r>
              <a:rPr lang="en-CA" sz="1200" b="0" dirty="0"/>
              <a:t>identity as it was for the older respondents. </a:t>
            </a:r>
          </a:p>
          <a:p>
            <a:pPr marL="271463">
              <a:buClr>
                <a:srgbClr val="9BBB59"/>
              </a:buClr>
            </a:pPr>
            <a:r>
              <a:rPr lang="en-CA" sz="1200" b="0" dirty="0" smtClean="0"/>
              <a:t>This may be due to the fact that, with the evolution of mentalities and society’s greater openness to sexual diversity (however moderate it may be), the younger generations feel more free to express all aspects of their identity and personality than the older generations, for whom self-affirmation and the disclosure of sexual identity or gender identity has come later in life, hence when they were no longer in school in most cases. However, by expressing themselves more freely, younger people are more often exposed to reactions of intolerance among their peers.</a:t>
            </a:r>
          </a:p>
          <a:p>
            <a:pPr marL="271463">
              <a:buClr>
                <a:srgbClr val="9BBB59"/>
              </a:buClr>
            </a:pPr>
            <a:r>
              <a:rPr lang="en-CA" sz="1200" b="0" dirty="0" smtClean="0"/>
              <a:t>Moreover, the fact that mentalities have progressed toward a greater acceptance of different sexual orientations and gender identities, or the fact that people are nowadays more aware that non-tolerant behaviours are proscribed, may be the reasons why bullying now targets other, more general reasons.</a:t>
            </a:r>
            <a:endParaRPr lang="fr-CA" sz="1200" b="0" dirty="0"/>
          </a:p>
          <a:p>
            <a:pPr marL="269875">
              <a:buClr>
                <a:srgbClr val="9BBB59"/>
              </a:buClr>
            </a:pPr>
            <a:endParaRPr lang="fr-CA" sz="1200" b="0" dirty="0">
              <a:solidFill>
                <a:srgbClr val="FF0000"/>
              </a:solidFill>
            </a:endParaRPr>
          </a:p>
          <a:p>
            <a:pPr marL="266700">
              <a:buClr>
                <a:srgbClr val="9BBB59"/>
              </a:buClr>
            </a:pPr>
            <a:endParaRPr lang="fr-CA" sz="1200" b="0" dirty="0">
              <a:solidFill>
                <a:srgbClr val="FF0000"/>
              </a:solidFill>
            </a:endParaRP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252613"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480212"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p.266</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70786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768477688"/>
              </p:ext>
            </p:extLst>
          </p:nvPr>
        </p:nvGraphicFramePr>
        <p:xfrm>
          <a:off x="395533" y="1098385"/>
          <a:ext cx="8424933" cy="5066919"/>
        </p:xfrm>
        <a:graphic>
          <a:graphicData uri="http://schemas.openxmlformats.org/drawingml/2006/table">
            <a:tbl>
              <a:tblPr firstRow="1" bandRow="1">
                <a:tableStyleId>{2D5ABB26-0587-4C30-8999-92F81FD0307C}</a:tableStyleId>
              </a:tblPr>
              <a:tblGrid>
                <a:gridCol w="3672411"/>
                <a:gridCol w="528058"/>
                <a:gridCol w="528058"/>
                <a:gridCol w="528058"/>
                <a:gridCol w="528058"/>
                <a:gridCol w="528058"/>
                <a:gridCol w="528058"/>
                <a:gridCol w="528058"/>
                <a:gridCol w="528058"/>
                <a:gridCol w="528058"/>
              </a:tblGrid>
              <a:tr h="16403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0801">
                <a:tc vMerge="1">
                  <a:txBody>
                    <a:bodyPr/>
                    <a:lstStyle/>
                    <a:p>
                      <a:endParaRPr lang="fr-CA"/>
                    </a:p>
                  </a:txBody>
                  <a:tcPr/>
                </a:tc>
                <a:tc vMerge="1">
                  <a:txBody>
                    <a:bodyPr/>
                    <a:lstStyle/>
                    <a:p>
                      <a:endParaRPr lang="fr-CA"/>
                    </a:p>
                  </a:txBody>
                  <a:tcPr/>
                </a:tc>
                <a:tc rowSpan="2">
                  <a:txBody>
                    <a:bodyPr/>
                    <a:lstStyle/>
                    <a:p>
                      <a:pPr algn="ctr" fontAlgn="b"/>
                      <a:r>
                        <a:rPr lang="fr-CA" sz="750" b="1" i="0" u="none" strike="noStrike" dirty="0" smtClean="0">
                          <a:solidFill>
                            <a:srgbClr val="595959"/>
                          </a:solidFill>
                          <a:effectLst/>
                          <a:latin typeface="Arial Narrow" panose="020B0606020202030204" pitchFamily="34" charset="0"/>
                        </a:rPr>
                        <a:t>Homo.</a:t>
                      </a:r>
                      <a:endParaRPr lang="fr-CA" sz="75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fr-CA" sz="750" b="1" i="0" u="none" strike="noStrike" dirty="0" smtClean="0">
                          <a:solidFill>
                            <a:srgbClr val="595959"/>
                          </a:solidFill>
                          <a:effectLst/>
                          <a:latin typeface="Arial Narrow" panose="020B0606020202030204" pitchFamily="34" charset="0"/>
                        </a:rPr>
                        <a:t>Bi.</a:t>
                      </a:r>
                      <a:endParaRPr lang="fr-CA" sz="75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fr-CA" sz="750" b="1" i="0" u="none" strike="noStrike" dirty="0" smtClean="0">
                          <a:solidFill>
                            <a:srgbClr val="595959"/>
                          </a:solidFill>
                          <a:effectLst/>
                          <a:latin typeface="Arial Narrow" panose="020B0606020202030204" pitchFamily="34" charset="0"/>
                        </a:rPr>
                        <a:t>Pan.</a:t>
                      </a:r>
                      <a:endParaRPr lang="fr-CA" sz="75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en-CA" sz="750" b="1" i="0" u="none" strike="noStrike" noProof="0" dirty="0" err="1" smtClean="0">
                          <a:solidFill>
                            <a:srgbClr val="595959"/>
                          </a:solidFill>
                          <a:effectLst/>
                          <a:latin typeface="Arial Narrow" panose="020B0606020202030204" pitchFamily="34" charset="0"/>
                        </a:rPr>
                        <a:t>Asex</a:t>
                      </a:r>
                      <a:r>
                        <a:rPr lang="en-CA" sz="750" b="1" i="0" u="none" strike="noStrike" noProof="0" dirty="0" smtClean="0">
                          <a:solidFill>
                            <a:srgbClr val="595959"/>
                          </a:solidFill>
                          <a:effectLst/>
                          <a:latin typeface="Arial Narrow" panose="020B0606020202030204" pitchFamily="34" charset="0"/>
                        </a:rPr>
                        <a:t>.</a:t>
                      </a:r>
                      <a:endParaRPr lang="en-CA" sz="75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en-CA" sz="750" b="1" i="0" u="none" strike="noStrike" noProof="0" dirty="0" smtClean="0">
                          <a:solidFill>
                            <a:srgbClr val="595959"/>
                          </a:solidFill>
                          <a:effectLst/>
                          <a:latin typeface="Arial Narrow" panose="020B0606020202030204" pitchFamily="34" charset="0"/>
                        </a:rPr>
                        <a:t>Cisgender</a:t>
                      </a:r>
                      <a:endParaRPr lang="en-CA" sz="75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en-CA" sz="750" b="1" i="0" u="none" strike="noStrike" noProof="0" dirty="0" smtClean="0">
                          <a:solidFill>
                            <a:srgbClr val="595959"/>
                          </a:solidFill>
                          <a:effectLst/>
                          <a:latin typeface="Arial Narrow" panose="020B0606020202030204" pitchFamily="34" charset="0"/>
                        </a:rPr>
                        <a:t>Binary Trans person</a:t>
                      </a:r>
                      <a:endParaRPr lang="en-CA" sz="75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en-CA" sz="750" b="1" i="0" u="none" strike="noStrike" noProof="0" dirty="0" smtClean="0">
                          <a:solidFill>
                            <a:srgbClr val="595959"/>
                          </a:solidFill>
                          <a:effectLst/>
                          <a:latin typeface="Arial Narrow" panose="020B0606020202030204" pitchFamily="34" charset="0"/>
                        </a:rPr>
                        <a:t>Non-binary Trans person</a:t>
                      </a:r>
                      <a:endParaRPr lang="en-CA" sz="75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en-CA" sz="750" b="1" i="0" u="none" strike="noStrike" noProof="0" dirty="0" smtClean="0">
                          <a:solidFill>
                            <a:srgbClr val="595959"/>
                          </a:solidFill>
                          <a:effectLst/>
                          <a:latin typeface="Arial Narrow" panose="020B0606020202030204" pitchFamily="34" charset="0"/>
                        </a:rPr>
                        <a:t>Non-bin.: </a:t>
                      </a:r>
                      <a:r>
                        <a:rPr lang="en-CA" sz="750" b="1" i="0" u="none" strike="noStrike" noProof="0" dirty="0" err="1" smtClean="0">
                          <a:solidFill>
                            <a:srgbClr val="595959"/>
                          </a:solidFill>
                          <a:effectLst/>
                          <a:latin typeface="Arial Narrow" panose="020B0606020202030204" pitchFamily="34" charset="0"/>
                        </a:rPr>
                        <a:t>genderfluid</a:t>
                      </a:r>
                      <a:r>
                        <a:rPr lang="en-CA" sz="750" b="1" i="0" u="none" strike="noStrike" noProof="0" dirty="0" smtClean="0">
                          <a:solidFill>
                            <a:srgbClr val="595959"/>
                          </a:solidFill>
                          <a:effectLst/>
                          <a:latin typeface="Arial Narrow" panose="020B0606020202030204" pitchFamily="34" charset="0"/>
                        </a:rPr>
                        <a:t>, </a:t>
                      </a:r>
                      <a:r>
                        <a:rPr lang="en-CA" sz="750" b="1" i="0" u="none" strike="noStrike" noProof="0" dirty="0" err="1" smtClean="0">
                          <a:solidFill>
                            <a:srgbClr val="595959"/>
                          </a:solidFill>
                          <a:effectLst/>
                          <a:latin typeface="Arial Narrow" panose="020B0606020202030204" pitchFamily="34" charset="0"/>
                        </a:rPr>
                        <a:t>agender</a:t>
                      </a:r>
                      <a:r>
                        <a:rPr lang="en-CA" sz="750" b="1" i="0" u="none" strike="noStrike" noProof="0" dirty="0" smtClean="0">
                          <a:solidFill>
                            <a:srgbClr val="595959"/>
                          </a:solidFill>
                          <a:effectLst/>
                          <a:latin typeface="Arial Narrow" panose="020B0606020202030204" pitchFamily="34" charset="0"/>
                        </a:rPr>
                        <a:t> or demi-gender</a:t>
                      </a:r>
                      <a:endParaRPr lang="en-CA" sz="75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4400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864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20*</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61254">
                <a:tc>
                  <a:txBody>
                    <a:bodyPr/>
                    <a:lstStyle/>
                    <a:p>
                      <a:pPr algn="l"/>
                      <a:r>
                        <a:rPr lang="en-CA" sz="1000" b="1" noProof="0" dirty="0" smtClean="0">
                          <a:solidFill>
                            <a:srgbClr val="595959"/>
                          </a:solidFill>
                          <a:latin typeface="Arial Narrow" panose="020B0606020202030204" pitchFamily="34" charset="0"/>
                        </a:rPr>
                        <a:t>Context</a:t>
                      </a:r>
                      <a:endParaRPr lang="en-CA" sz="1000" b="1" noProof="0" dirty="0">
                        <a:solidFill>
                          <a:srgbClr val="000000"/>
                        </a:solidFill>
                        <a:latin typeface="Arial Narrow" panose="020B060602020203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At the workplace / Professional environment</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Public space / On the street (bar, restaurant, transport, washroom, travel...)</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5</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School / Academic environment</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Friends / Social/leisure activities</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Public services (health care, customs, administration...)</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Family</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Associative activities (sports, church, volunteering...)</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6</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a:r>
                        <a:rPr lang="en-CA" sz="1000" b="1" noProof="0" dirty="0" smtClean="0">
                          <a:solidFill>
                            <a:srgbClr val="595959"/>
                          </a:solidFill>
                          <a:latin typeface="Arial Narrow" panose="020B0606020202030204" pitchFamily="34" charset="0"/>
                        </a:rPr>
                        <a:t>Type of discrimination</a:t>
                      </a:r>
                      <a:endParaRPr lang="en-CA" sz="1000" noProof="0" dirty="0">
                        <a:solidFill>
                          <a:srgbClr val="000000"/>
                        </a:solidFill>
                        <a:latin typeface="Arial" panose="020B060402020202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Insults / slurs / Verbal attacks</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Dismissal / Denial of employment / Pressured to quit</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14</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Discrimination in the tasks assigned / advancement (at work, school, sports...)</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7</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Rejection / Isolation / Rift / Distance</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9</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18</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Denial of/slow service / Denial of lease</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9</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Discrimination (unspecified)</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18</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6095">
                <a:tc>
                  <a:txBody>
                    <a:bodyPr/>
                    <a:lstStyle/>
                    <a:p>
                      <a:pPr algn="l" fontAlgn="b"/>
                      <a:r>
                        <a:rPr lang="en-CA" sz="1000" b="0" i="0" u="none" strike="noStrike" noProof="0" dirty="0" smtClean="0">
                          <a:solidFill>
                            <a:srgbClr val="595959"/>
                          </a:solidFill>
                          <a:effectLst/>
                          <a:latin typeface="Arial Narrow" panose="020B0606020202030204" pitchFamily="34" charset="0"/>
                        </a:rPr>
                        <a:t>Afraid of me / Disgusted by me (hyper-</a:t>
                      </a:r>
                      <a:r>
                        <a:rPr lang="en-CA" sz="1000" b="0" i="0" u="none" strike="noStrike" noProof="0" dirty="0" err="1" smtClean="0">
                          <a:solidFill>
                            <a:srgbClr val="595959"/>
                          </a:solidFill>
                          <a:effectLst/>
                          <a:latin typeface="Arial Narrow" panose="020B0606020202030204" pitchFamily="34" charset="0"/>
                        </a:rPr>
                        <a:t>sexualization</a:t>
                      </a:r>
                      <a:r>
                        <a:rPr lang="en-CA" sz="1000" b="0" i="0" u="none" strike="noStrike" noProof="0" dirty="0" smtClean="0">
                          <a:solidFill>
                            <a:srgbClr val="595959"/>
                          </a:solidFill>
                          <a:effectLst/>
                          <a:latin typeface="Arial Narrow" panose="020B0606020202030204" pitchFamily="34" charset="0"/>
                        </a:rPr>
                        <a:t>, same sex people afraid of me, influence on children)</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Treated differently / Discomfort / Indiscreet questions / "Friendly" advice</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Lack of understanding/support / Feeling bad about myself</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General prejudice/lack of understanding</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7</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Bullying / Harassment (unspecified)</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On the street: shock / contempt / disapproval</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Physical assault</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Other</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Prefer not to say</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en-CA" sz="1000" b="0" i="0" u="none" strike="noStrike" noProof="0" dirty="0" smtClean="0">
                          <a:solidFill>
                            <a:srgbClr val="595959"/>
                          </a:solidFill>
                          <a:effectLst/>
                          <a:latin typeface="Arial Narrow" panose="020B0606020202030204" pitchFamily="34" charset="0"/>
                        </a:rPr>
                        <a:t>No answer</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4"/>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Q39</a:t>
            </a:r>
            <a:r>
              <a:rPr lang="fr-CA" sz="900" dirty="0">
                <a:solidFill>
                  <a:srgbClr val="595959"/>
                </a:solidFill>
                <a:latin typeface="Arial" panose="020B0604020202020204" pitchFamily="34" charset="0"/>
                <a:cs typeface="Arial" panose="020B0604020202020204" pitchFamily="34" charset="0"/>
              </a:rPr>
              <a:t>. </a:t>
            </a:r>
            <a:r>
              <a:rPr lang="en-US" sz="900" dirty="0" smtClean="0">
                <a:solidFill>
                  <a:srgbClr val="595959"/>
                </a:solidFill>
                <a:latin typeface="Arial" panose="020B0604020202020204" pitchFamily="34" charset="0"/>
                <a:cs typeface="Arial" panose="020B0604020202020204" pitchFamily="34" charset="0"/>
              </a:rPr>
              <a:t>In what context did this arise and what type of discrimination were you subjected to?</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800" y="260648"/>
            <a:ext cx="6605488" cy="631545"/>
          </a:xfrm>
        </p:spPr>
        <p:txBody>
          <a:bodyPr>
            <a:normAutofit/>
          </a:bodyPr>
          <a:lstStyle/>
          <a:p>
            <a:r>
              <a:rPr lang="en-CA" sz="2000" dirty="0">
                <a:solidFill>
                  <a:srgbClr val="9BBB59"/>
                </a:solidFill>
              </a:rPr>
              <a:t>Context and type of discrimination experienced</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6"/>
            </p:custDataLst>
          </p:nvPr>
        </p:nvSpPr>
        <p:spPr>
          <a:xfrm>
            <a:off x="520792" y="764704"/>
            <a:ext cx="5923416" cy="230832"/>
          </a:xfrm>
          <a:prstGeom prst="rect">
            <a:avLst/>
          </a:prstGeom>
        </p:spPr>
        <p:txBody>
          <a:bodyPr wrap="square">
            <a:spAutoFit/>
          </a:bodyPr>
          <a:lstStyle/>
          <a:p>
            <a:r>
              <a:rPr lang="en-CA" sz="900" dirty="0">
                <a:solidFill>
                  <a:srgbClr val="9BBB59"/>
                </a:solidFill>
                <a:latin typeface="Arial" panose="020B0604020202020204" pitchFamily="34" charset="0"/>
                <a:cs typeface="Arial" panose="020B0604020202020204" pitchFamily="34" charset="0"/>
              </a:rPr>
              <a:t>Base: Respondents who were subjected to discrimination because of their sexual orientation/gender identity</a:t>
            </a:r>
            <a:endParaRPr lang="fr-CA" sz="900" dirty="0">
              <a:solidFill>
                <a:srgbClr val="000000"/>
              </a:solidFill>
              <a:latin typeface="Arial" panose="020B0604020202020204" pitchFamily="34" charset="0"/>
              <a:cs typeface="Arial" panose="020B0604020202020204" pitchFamily="34" charset="0"/>
            </a:endParaRPr>
          </a:p>
        </p:txBody>
      </p:sp>
      <p:sp>
        <p:nvSpPr>
          <p:cNvPr id="11" name="ZoneTexte 10"/>
          <p:cNvSpPr txBox="1"/>
          <p:nvPr/>
        </p:nvSpPr>
        <p:spPr>
          <a:xfrm>
            <a:off x="7380312" y="6284937"/>
            <a:ext cx="984565" cy="230832"/>
          </a:xfrm>
          <a:prstGeom prst="rect">
            <a:avLst/>
          </a:prstGeom>
          <a:noFill/>
        </p:spPr>
        <p:txBody>
          <a:bodyPr wrap="none" rtlCol="0">
            <a:spAutoFit/>
          </a:bodyPr>
          <a:lstStyle/>
          <a:p>
            <a:r>
              <a:rPr lang="en-CA" sz="900" dirty="0" smtClean="0">
                <a:solidFill>
                  <a:srgbClr val="595959"/>
                </a:solidFill>
                <a:latin typeface="Arial Narrow" panose="020B0606020202030204" pitchFamily="34" charset="0"/>
              </a:rPr>
              <a:t>*Small sample size</a:t>
            </a:r>
            <a:endParaRPr lang="en-CA" sz="900"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1909005407"/>
      </p:ext>
    </p:extLst>
  </p:cSld>
  <p:clrMapOvr>
    <a:masterClrMapping/>
  </p:clrMapOvr>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878579547"/>
              </p:ext>
            </p:extLst>
          </p:nvPr>
        </p:nvGraphicFramePr>
        <p:xfrm>
          <a:off x="395533" y="1124747"/>
          <a:ext cx="7511375" cy="5071098"/>
        </p:xfrm>
        <a:graphic>
          <a:graphicData uri="http://schemas.openxmlformats.org/drawingml/2006/table">
            <a:tbl>
              <a:tblPr firstRow="1" bandRow="1">
                <a:tableStyleId>{2D5ABB26-0587-4C30-8999-92F81FD0307C}</a:tableStyleId>
              </a:tblPr>
              <a:tblGrid>
                <a:gridCol w="3672000"/>
                <a:gridCol w="767875"/>
                <a:gridCol w="767875"/>
                <a:gridCol w="767875"/>
                <a:gridCol w="767875"/>
                <a:gridCol w="767875"/>
              </a:tblGrid>
              <a:tr h="20560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8076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6004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560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75747">
                <a:tc>
                  <a:txBody>
                    <a:bodyPr/>
                    <a:lstStyle/>
                    <a:p>
                      <a:pPr algn="l"/>
                      <a:r>
                        <a:rPr lang="en-CA" sz="1000" b="1" noProof="0" dirty="0" smtClean="0">
                          <a:solidFill>
                            <a:srgbClr val="595959"/>
                          </a:solidFill>
                          <a:latin typeface="Arial Narrow" panose="020B0606020202030204" pitchFamily="34" charset="0"/>
                        </a:rPr>
                        <a:t>Context</a:t>
                      </a:r>
                      <a:endParaRPr lang="en-CA" sz="1000" b="1" noProof="0" dirty="0">
                        <a:solidFill>
                          <a:srgbClr val="000000"/>
                        </a:solidFill>
                        <a:latin typeface="Arial Narrow" panose="020B060602020203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At the workplace / Professional environment</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49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Public space / On the street (bar, restaurant, transport, washroom, travel...)</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School / Academic environment</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4</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Friends / Social/leisure activities</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Public services (health care, customs, administration...)</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Family</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Associative activities (sports, church, volunteering...)</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a:r>
                        <a:rPr lang="en-CA" sz="1000" b="1" noProof="0" dirty="0" smtClean="0">
                          <a:solidFill>
                            <a:srgbClr val="595959"/>
                          </a:solidFill>
                          <a:latin typeface="Arial Narrow" panose="020B0606020202030204" pitchFamily="34" charset="0"/>
                        </a:rPr>
                        <a:t>Type of discrimination</a:t>
                      </a:r>
                      <a:endParaRPr lang="en-CA" sz="1000" noProof="0" dirty="0">
                        <a:solidFill>
                          <a:srgbClr val="000000"/>
                        </a:solidFill>
                        <a:latin typeface="Arial" panose="020B060402020202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Insults / slurs / Verbal attacks</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27</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Dismissal / Denial of employment / Pressured to quit</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Discrimination in the tasks assigned / advancement (at work, school, sports...)</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9</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Rejection / Isolation / Rift / Distance</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Denial of/slow service / Denial of lease</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Discrimination (unspecified)</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6</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1809">
                <a:tc>
                  <a:txBody>
                    <a:bodyPr/>
                    <a:lstStyle/>
                    <a:p>
                      <a:pPr algn="l" fontAlgn="b"/>
                      <a:r>
                        <a:rPr lang="en-CA" sz="1000" b="0" i="0" u="none" strike="noStrike" noProof="0" dirty="0" smtClean="0">
                          <a:solidFill>
                            <a:srgbClr val="595959"/>
                          </a:solidFill>
                          <a:effectLst/>
                          <a:latin typeface="Arial Narrow" panose="020B0606020202030204" pitchFamily="34" charset="0"/>
                        </a:rPr>
                        <a:t>Afraid of me / Disgusted by me (hyper-</a:t>
                      </a:r>
                      <a:r>
                        <a:rPr lang="en-CA" sz="1000" b="0" i="0" u="none" strike="noStrike" noProof="0" dirty="0" err="1" smtClean="0">
                          <a:solidFill>
                            <a:srgbClr val="595959"/>
                          </a:solidFill>
                          <a:effectLst/>
                          <a:latin typeface="Arial Narrow" panose="020B0606020202030204" pitchFamily="34" charset="0"/>
                        </a:rPr>
                        <a:t>sexualization</a:t>
                      </a:r>
                      <a:r>
                        <a:rPr lang="en-CA" sz="1000" b="0" i="0" u="none" strike="noStrike" noProof="0" dirty="0" smtClean="0">
                          <a:solidFill>
                            <a:srgbClr val="595959"/>
                          </a:solidFill>
                          <a:effectLst/>
                          <a:latin typeface="Arial Narrow" panose="020B0606020202030204" pitchFamily="34" charset="0"/>
                        </a:rPr>
                        <a:t>, same sex people afraid of me, influence on children)</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Treated differently / Discomfort / Indiscreet questions / "Friendly" advice</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Lack of understanding/support / Feeling bad about myself</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General prejudice/lack of understanding</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Bullying / Harassment (unspecified)</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On the street: shock / contempt / disapproval</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Physical assault</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Other</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Prefer not to say</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en-CA" sz="1000" b="0" i="0" u="none" strike="noStrike" noProof="0" dirty="0" smtClean="0">
                          <a:solidFill>
                            <a:srgbClr val="595959"/>
                          </a:solidFill>
                          <a:effectLst/>
                          <a:latin typeface="Arial Narrow" panose="020B0606020202030204" pitchFamily="34" charset="0"/>
                        </a:rPr>
                        <a:t>No answer</a:t>
                      </a:r>
                      <a:endParaRPr lang="en-CA" sz="1000" b="0" i="0" u="none" strike="noStrike" noProof="0"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4"/>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Q39</a:t>
            </a:r>
            <a:r>
              <a:rPr lang="fr-CA" sz="900" dirty="0">
                <a:solidFill>
                  <a:srgbClr val="595959"/>
                </a:solidFill>
                <a:latin typeface="Arial" panose="020B0604020202020204" pitchFamily="34" charset="0"/>
                <a:cs typeface="Arial" panose="020B0604020202020204" pitchFamily="34" charset="0"/>
              </a:rPr>
              <a:t>. </a:t>
            </a:r>
            <a:r>
              <a:rPr lang="en-US" sz="900" dirty="0" smtClean="0">
                <a:solidFill>
                  <a:srgbClr val="595959"/>
                </a:solidFill>
                <a:latin typeface="Arial" panose="020B0604020202020204" pitchFamily="34" charset="0"/>
                <a:cs typeface="Arial" panose="020B0604020202020204" pitchFamily="34" charset="0"/>
              </a:rPr>
              <a:t>In what context did this arise and what type of discrimination were you subjected to?</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800" y="260648"/>
            <a:ext cx="6605488" cy="631545"/>
          </a:xfrm>
        </p:spPr>
        <p:txBody>
          <a:bodyPr>
            <a:normAutofit/>
          </a:bodyPr>
          <a:lstStyle/>
          <a:p>
            <a:r>
              <a:rPr lang="en-CA" sz="2000" dirty="0">
                <a:solidFill>
                  <a:srgbClr val="9BBB59"/>
                </a:solidFill>
              </a:rPr>
              <a:t>Context and type of discrimination experienced</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6"/>
            </p:custDataLst>
          </p:nvPr>
        </p:nvSpPr>
        <p:spPr>
          <a:xfrm>
            <a:off x="520792" y="804813"/>
            <a:ext cx="5923416" cy="230832"/>
          </a:xfrm>
          <a:prstGeom prst="rect">
            <a:avLst/>
          </a:prstGeom>
        </p:spPr>
        <p:txBody>
          <a:bodyPr wrap="square">
            <a:spAutoFit/>
          </a:bodyPr>
          <a:lstStyle/>
          <a:p>
            <a:r>
              <a:rPr lang="en-CA" sz="900" dirty="0">
                <a:solidFill>
                  <a:srgbClr val="9BBB59"/>
                </a:solidFill>
                <a:latin typeface="Arial" panose="020B0604020202020204" pitchFamily="34" charset="0"/>
                <a:cs typeface="Arial" panose="020B0604020202020204" pitchFamily="34" charset="0"/>
              </a:rPr>
              <a:t>Base: Respondents who were subjected to discrimination because of their sexual orientation/gender identity</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28501223"/>
      </p:ext>
    </p:extLst>
  </p:cSld>
  <p:clrMapOvr>
    <a:masterClrMapping/>
  </p:clrMapOvr>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162</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884104129"/>
              </p:ext>
            </p:extLst>
          </p:nvPr>
        </p:nvGraphicFramePr>
        <p:xfrm>
          <a:off x="683568" y="1752582"/>
          <a:ext cx="7981695"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564159"/>
            <a:ext cx="8189664" cy="631545"/>
          </a:xfrm>
        </p:spPr>
        <p:txBody>
          <a:bodyPr>
            <a:normAutofit/>
          </a:bodyPr>
          <a:lstStyle/>
          <a:p>
            <a:r>
              <a:rPr lang="en-CA" sz="2000" dirty="0" smtClean="0">
                <a:solidFill>
                  <a:srgbClr val="9BBB59"/>
                </a:solidFill>
              </a:rPr>
              <a:t>Interventions that should be reinforced to promote the wellbeing and integration of LGBT people in Canadian society</a:t>
            </a:r>
            <a:endParaRPr lang="en-CA" dirty="0"/>
          </a:p>
        </p:txBody>
      </p:sp>
      <p:sp>
        <p:nvSpPr>
          <p:cNvPr id="13" name="Rectangle 12"/>
          <p:cNvSpPr/>
          <p:nvPr>
            <p:custDataLst>
              <p:tags r:id="rId5"/>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Q90</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In your opinion, what are the interventions that it would be most useful to reinforce in the future in order to encourage the integration and wellbeing of LGBTQ individuals in Canadian society today?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9411773"/>
      </p:ext>
    </p:extLst>
  </p:cSld>
  <p:clrMapOvr>
    <a:masterClrMapping/>
  </p:clrMapOvr>
  <p:timing>
    <p:tnLst>
      <p:par>
        <p:cTn xmlns:p14="http://schemas.microsoft.com/office/powerpoint/2010/mai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076238234"/>
              </p:ext>
            </p:extLst>
          </p:nvPr>
        </p:nvGraphicFramePr>
        <p:xfrm>
          <a:off x="539552" y="1203189"/>
          <a:ext cx="7992887" cy="4669884"/>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8996">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401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88753">
                <a:tc>
                  <a:txBody>
                    <a:bodyPr/>
                    <a:lstStyle/>
                    <a:p>
                      <a:pPr algn="l" fontAlgn="ctr"/>
                      <a:r>
                        <a:rPr lang="en-CA" sz="1100" b="0" i="0" u="none" strike="noStrike" noProof="0" dirty="0" smtClean="0">
                          <a:solidFill>
                            <a:srgbClr val="595959"/>
                          </a:solidFill>
                          <a:effectLst/>
                          <a:latin typeface="Arial Narrow" panose="020B0606020202030204" pitchFamily="34" charset="0"/>
                        </a:rPr>
                        <a:t>Return of / increase in sex education classes in schools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8753">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Increasing visibility of LGBTQ resources / groups (so that people who are in the process of coming out can connect to them more easily)</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Consciousness-building workshops in schools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7822">
                <a:tc>
                  <a:txBody>
                    <a:bodyPr/>
                    <a:lstStyle/>
                    <a:p>
                      <a:pPr algn="l" fontAlgn="ctr"/>
                      <a:r>
                        <a:rPr lang="en-CA" sz="1100" b="0" i="0" u="none" strike="noStrike" noProof="0" dirty="0" smtClean="0">
                          <a:solidFill>
                            <a:srgbClr val="595959"/>
                          </a:solidFill>
                          <a:effectLst/>
                          <a:latin typeface="Arial Narrow" panose="020B0606020202030204" pitchFamily="34" charset="0"/>
                        </a:rPr>
                        <a:t>Better representation of LGBTQ individuals in the media</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Ads against homophobia / transphobia</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7822">
                <a:tc>
                  <a:txBody>
                    <a:bodyPr/>
                    <a:lstStyle/>
                    <a:p>
                      <a:pPr algn="l" fontAlgn="ctr"/>
                      <a:r>
                        <a:rPr lang="en-CA" sz="1100" b="0" i="0" u="none" strike="noStrike" noProof="0" dirty="0" smtClean="0">
                          <a:solidFill>
                            <a:srgbClr val="595959"/>
                          </a:solidFill>
                          <a:effectLst/>
                          <a:latin typeface="Arial Narrow" panose="020B0606020202030204" pitchFamily="34" charset="0"/>
                        </a:rPr>
                        <a:t>More clinics specialized in health issues specific to LGBTQ individuals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7822">
                <a:tc>
                  <a:txBody>
                    <a:bodyPr/>
                    <a:lstStyle/>
                    <a:p>
                      <a:pPr algn="l" fontAlgn="ctr"/>
                      <a:r>
                        <a:rPr lang="en-CA" sz="1100" b="0" i="0" u="none" strike="noStrike" noProof="0" dirty="0" smtClean="0">
                          <a:solidFill>
                            <a:srgbClr val="595959"/>
                          </a:solidFill>
                          <a:effectLst/>
                          <a:latin typeface="Arial Narrow" panose="020B0606020202030204" pitchFamily="34" charset="0"/>
                        </a:rPr>
                        <a:t>Facilitating access to medical treatment for gender transition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Consciousness-building workshops in companies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7822">
                <a:tc>
                  <a:txBody>
                    <a:bodyPr/>
                    <a:lstStyle/>
                    <a:p>
                      <a:pPr algn="l" fontAlgn="ctr"/>
                      <a:r>
                        <a:rPr lang="en-CA" sz="1100" b="0" i="0" u="none" strike="noStrike" noProof="0" dirty="0" smtClean="0">
                          <a:solidFill>
                            <a:srgbClr val="595959"/>
                          </a:solidFill>
                          <a:effectLst/>
                          <a:latin typeface="Arial Narrow" panose="020B0606020202030204" pitchFamily="34" charset="0"/>
                        </a:rPr>
                        <a:t>Consciousness-building workshops in areas that deal with senior citizens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30225" y="205167"/>
            <a:ext cx="8146231" cy="631545"/>
          </a:xfrm>
        </p:spPr>
        <p:txBody>
          <a:bodyPr>
            <a:normAutofit/>
          </a:bodyPr>
          <a:lstStyle/>
          <a:p>
            <a:r>
              <a:rPr lang="en-CA" dirty="0">
                <a:solidFill>
                  <a:srgbClr val="9BBB59"/>
                </a:solidFill>
              </a:rPr>
              <a:t>Interventions that should be reinforced to promote the wellbeing and integration of LGBT people in Canadian society</a:t>
            </a:r>
            <a:endParaRPr lang="fr-CA" dirty="0"/>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Q90. </a:t>
            </a:r>
            <a:r>
              <a:rPr lang="en-CA" sz="900" dirty="0">
                <a:solidFill>
                  <a:srgbClr val="595959"/>
                </a:solidFill>
                <a:latin typeface="Arial" panose="020B0604020202020204" pitchFamily="34" charset="0"/>
                <a:cs typeface="Arial" panose="020B0604020202020204" pitchFamily="34" charset="0"/>
              </a:rPr>
              <a:t>In your opinion, what are the interventions that it would be most useful to reinforce in the future in order to encourage the integration and wellbeing of LGBTQ individuals in Canadian society today?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39261435"/>
      </p:ext>
    </p:extLst>
  </p:cSld>
  <p:clrMapOvr>
    <a:masterClrMapping/>
  </p:clrMapOvr>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074440814"/>
              </p:ext>
            </p:extLst>
          </p:nvPr>
        </p:nvGraphicFramePr>
        <p:xfrm>
          <a:off x="539552" y="1117093"/>
          <a:ext cx="8208910" cy="4746137"/>
        </p:xfrm>
        <a:graphic>
          <a:graphicData uri="http://schemas.openxmlformats.org/drawingml/2006/table">
            <a:tbl>
              <a:tblPr firstRow="1" bandRow="1">
                <a:tableStyleId>{2D5ABB26-0587-4C30-8999-92F81FD0307C}</a:tableStyleId>
              </a:tblPr>
              <a:tblGrid>
                <a:gridCol w="2520280"/>
                <a:gridCol w="632070"/>
                <a:gridCol w="632070"/>
                <a:gridCol w="632070"/>
                <a:gridCol w="632070"/>
                <a:gridCol w="632070"/>
                <a:gridCol w="632070"/>
                <a:gridCol w="632070"/>
                <a:gridCol w="632070"/>
                <a:gridCol w="632070"/>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9630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Cisgender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 </a:t>
                      </a:r>
                      <a:r>
                        <a:rPr lang="en-CA" sz="900" b="1" i="0" u="none" strike="noStrike" noProof="0" dirty="0" err="1" smtClean="0">
                          <a:solidFill>
                            <a:srgbClr val="595959"/>
                          </a:solidFill>
                          <a:effectLst/>
                          <a:latin typeface="Arial Narrow" panose="020B0606020202030204" pitchFamily="34" charset="0"/>
                        </a:rPr>
                        <a:t>genderfluid</a:t>
                      </a:r>
                      <a:r>
                        <a:rPr lang="en-CA" sz="900" b="1" i="0" u="none" strike="noStrike" noProof="0" dirty="0" smtClean="0">
                          <a:solidFill>
                            <a:srgbClr val="595959"/>
                          </a:solidFill>
                          <a:effectLst/>
                          <a:latin typeface="Arial Narrow" panose="020B0606020202030204" pitchFamily="34" charset="0"/>
                        </a:rPr>
                        <a:t>, </a:t>
                      </a:r>
                      <a:r>
                        <a:rPr lang="en-CA" sz="900" b="1" i="0" u="none" strike="noStrike" noProof="0" dirty="0" err="1" smtClean="0">
                          <a:solidFill>
                            <a:srgbClr val="595959"/>
                          </a:solidFill>
                          <a:effectLst/>
                          <a:latin typeface="Arial Narrow" panose="020B0606020202030204" pitchFamily="34" charset="0"/>
                        </a:rPr>
                        <a:t>agender</a:t>
                      </a:r>
                      <a:r>
                        <a:rPr lang="en-CA" sz="900" b="1" i="0" u="none" strike="noStrike" noProof="0" dirty="0" smtClean="0">
                          <a:solidFill>
                            <a:srgbClr val="595959"/>
                          </a:solidFill>
                          <a:effectLst/>
                          <a:latin typeface="Arial Narrow" panose="020B0606020202030204" pitchFamily="34" charset="0"/>
                        </a:rPr>
                        <a:t> or demi-gender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9528">
                <a:tc>
                  <a:txBody>
                    <a:bodyPr/>
                    <a:lstStyle/>
                    <a:p>
                      <a:pPr algn="l" fontAlgn="ctr"/>
                      <a:r>
                        <a:rPr lang="en-CA" sz="1100" b="0" i="0" u="none" strike="noStrike" noProof="0" dirty="0" smtClean="0">
                          <a:solidFill>
                            <a:srgbClr val="595959"/>
                          </a:solidFill>
                          <a:effectLst/>
                          <a:latin typeface="Arial Narrow" panose="020B0606020202030204" pitchFamily="34" charset="0"/>
                        </a:rPr>
                        <a:t>Return of / increase in sex education classes in schools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4981">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Increasing visibility of LGBTQ resources / groups (so that people who are in the process of coming out can connect to them more easily)</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Consciousness-building workshops in schools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9022">
                <a:tc>
                  <a:txBody>
                    <a:bodyPr/>
                    <a:lstStyle/>
                    <a:p>
                      <a:pPr algn="l" fontAlgn="ctr"/>
                      <a:r>
                        <a:rPr lang="en-CA" sz="1100" b="0" i="0" u="none" strike="noStrike" noProof="0" dirty="0" smtClean="0">
                          <a:solidFill>
                            <a:srgbClr val="595959"/>
                          </a:solidFill>
                          <a:effectLst/>
                          <a:latin typeface="Arial Narrow" panose="020B0606020202030204" pitchFamily="34" charset="0"/>
                        </a:rPr>
                        <a:t>Better representation of LGBTQ individuals in the media</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Ads against homophobia / transphobia</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9022">
                <a:tc>
                  <a:txBody>
                    <a:bodyPr/>
                    <a:lstStyle/>
                    <a:p>
                      <a:pPr algn="l" fontAlgn="ctr"/>
                      <a:r>
                        <a:rPr lang="en-CA" sz="1100" b="0" i="0" u="none" strike="noStrike" noProof="0" dirty="0" smtClean="0">
                          <a:solidFill>
                            <a:srgbClr val="595959"/>
                          </a:solidFill>
                          <a:effectLst/>
                          <a:latin typeface="Arial Narrow" panose="020B0606020202030204" pitchFamily="34" charset="0"/>
                        </a:rPr>
                        <a:t>More clinics specialized in health issues specific to LGBTQ individuals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9022">
                <a:tc>
                  <a:txBody>
                    <a:bodyPr/>
                    <a:lstStyle/>
                    <a:p>
                      <a:pPr algn="l" fontAlgn="ctr"/>
                      <a:r>
                        <a:rPr lang="en-CA" sz="1100" b="0" i="0" u="none" strike="noStrike" noProof="0" dirty="0" smtClean="0">
                          <a:solidFill>
                            <a:srgbClr val="595959"/>
                          </a:solidFill>
                          <a:effectLst/>
                          <a:latin typeface="Arial Narrow" panose="020B0606020202030204" pitchFamily="34" charset="0"/>
                        </a:rPr>
                        <a:t>Facilitating access to medical treatment for gender transition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Consciousness-building workshops in companies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9022">
                <a:tc>
                  <a:txBody>
                    <a:bodyPr/>
                    <a:lstStyle/>
                    <a:p>
                      <a:pPr algn="l" fontAlgn="ctr"/>
                      <a:r>
                        <a:rPr lang="en-CA" sz="1100" b="0" i="0" u="none" strike="noStrike" noProof="0" dirty="0" smtClean="0">
                          <a:solidFill>
                            <a:srgbClr val="595959"/>
                          </a:solidFill>
                          <a:effectLst/>
                          <a:latin typeface="Arial Narrow" panose="020B0606020202030204" pitchFamily="34" charset="0"/>
                        </a:rPr>
                        <a:t>Consciousness-building workshops in areas that deal with senior citizens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5"/>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Q90. </a:t>
            </a:r>
            <a:r>
              <a:rPr lang="en-CA" sz="900" dirty="0">
                <a:solidFill>
                  <a:srgbClr val="595959"/>
                </a:solidFill>
                <a:latin typeface="Arial" panose="020B0604020202020204" pitchFamily="34" charset="0"/>
                <a:cs typeface="Arial" panose="020B0604020202020204" pitchFamily="34" charset="0"/>
              </a:rPr>
              <a:t>In your opinion, what are the interventions that it would be most useful to reinforce in the future in order to encourage the integration and wellbeing of LGBTQ individuals in Canadian society today?</a:t>
            </a:r>
            <a:endParaRPr lang="fr-CA" sz="900" dirty="0">
              <a:solidFill>
                <a:srgbClr val="595959"/>
              </a:solidFill>
              <a:latin typeface="Arial" panose="020B0604020202020204" pitchFamily="34" charset="0"/>
              <a:cs typeface="Arial" panose="020B0604020202020204" pitchFamily="34" charset="0"/>
            </a:endParaRPr>
          </a:p>
        </p:txBody>
      </p:sp>
      <p:sp>
        <p:nvSpPr>
          <p:cNvPr id="13" name="Titre 4"/>
          <p:cNvSpPr>
            <a:spLocks noGrp="1"/>
          </p:cNvSpPr>
          <p:nvPr>
            <p:ph type="title"/>
            <p:custDataLst>
              <p:tags r:id="rId6"/>
            </p:custDataLst>
          </p:nvPr>
        </p:nvSpPr>
        <p:spPr>
          <a:xfrm>
            <a:off x="530225" y="205167"/>
            <a:ext cx="8218239" cy="631545"/>
          </a:xfrm>
        </p:spPr>
        <p:txBody>
          <a:bodyPr>
            <a:normAutofit/>
          </a:bodyPr>
          <a:lstStyle/>
          <a:p>
            <a:r>
              <a:rPr lang="en-CA" dirty="0">
                <a:solidFill>
                  <a:srgbClr val="9BBB59"/>
                </a:solidFill>
              </a:rPr>
              <a:t>Interventions that should be reinforced to promote the wellbeing and integration of LGBT people in Canadian society</a:t>
            </a:r>
            <a:endParaRPr lang="fr-CA" dirty="0"/>
          </a:p>
        </p:txBody>
      </p:sp>
    </p:spTree>
    <p:extLst>
      <p:ext uri="{BB962C8B-B14F-4D97-AF65-F5344CB8AC3E}">
        <p14:creationId xmlns:p14="http://schemas.microsoft.com/office/powerpoint/2010/main" val="1616172485"/>
      </p:ext>
    </p:extLst>
  </p:cSld>
  <p:clrMapOvr>
    <a:masterClrMapping/>
  </p:clrMapOvr>
  <p:timing>
    <p:tnLst>
      <p:par>
        <p:cTn xmlns:p14="http://schemas.microsoft.com/office/powerpoint/2010/mai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140132214"/>
              </p:ext>
            </p:extLst>
          </p:nvPr>
        </p:nvGraphicFramePr>
        <p:xfrm>
          <a:off x="539552" y="1196751"/>
          <a:ext cx="6966745" cy="4724190"/>
        </p:xfrm>
        <a:graphic>
          <a:graphicData uri="http://schemas.openxmlformats.org/drawingml/2006/table">
            <a:tbl>
              <a:tblPr firstRow="1" bandRow="1">
                <a:tableStyleId>{2D5ABB26-0587-4C30-8999-92F81FD0307C}</a:tableStyleId>
              </a:tblPr>
              <a:tblGrid>
                <a:gridCol w="2520000"/>
                <a:gridCol w="889349"/>
                <a:gridCol w="889349"/>
                <a:gridCol w="889349"/>
                <a:gridCol w="889349"/>
                <a:gridCol w="889349"/>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8499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1873">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389">
                <a:tc>
                  <a:txBody>
                    <a:bodyPr/>
                    <a:lstStyle/>
                    <a:p>
                      <a:pPr algn="l" fontAlgn="ctr"/>
                      <a:r>
                        <a:rPr lang="en-CA" sz="1100" b="0" i="0" u="none" strike="noStrike" noProof="0" dirty="0" smtClean="0">
                          <a:solidFill>
                            <a:srgbClr val="595959"/>
                          </a:solidFill>
                          <a:effectLst/>
                          <a:latin typeface="Arial Narrow" panose="020B0606020202030204" pitchFamily="34" charset="0"/>
                        </a:rPr>
                        <a:t>Return of / increase in sex education classes in schools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7103">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Increasing visibility of LGBTQ resources / groups (so that people who are in the process of coming out can connect to them more easily)</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Consciousness-building workshops in schools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515">
                <a:tc>
                  <a:txBody>
                    <a:bodyPr/>
                    <a:lstStyle/>
                    <a:p>
                      <a:pPr algn="l" fontAlgn="ctr"/>
                      <a:r>
                        <a:rPr lang="en-CA" sz="1100" b="0" i="0" u="none" strike="noStrike" noProof="0" dirty="0" smtClean="0">
                          <a:solidFill>
                            <a:srgbClr val="595959"/>
                          </a:solidFill>
                          <a:effectLst/>
                          <a:latin typeface="Arial Narrow" panose="020B0606020202030204" pitchFamily="34" charset="0"/>
                        </a:rPr>
                        <a:t>Better representation of LGBTQ individuals in the media</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Ads against homophobia / transphobia</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515">
                <a:tc>
                  <a:txBody>
                    <a:bodyPr/>
                    <a:lstStyle/>
                    <a:p>
                      <a:pPr algn="l" fontAlgn="ctr"/>
                      <a:r>
                        <a:rPr lang="en-CA" sz="1100" b="0" i="0" u="none" strike="noStrike" noProof="0" dirty="0" smtClean="0">
                          <a:solidFill>
                            <a:srgbClr val="595959"/>
                          </a:solidFill>
                          <a:effectLst/>
                          <a:latin typeface="Arial Narrow" panose="020B0606020202030204" pitchFamily="34" charset="0"/>
                        </a:rPr>
                        <a:t>More clinics specialized in health issues specific to LGBTQ individuals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515">
                <a:tc>
                  <a:txBody>
                    <a:bodyPr/>
                    <a:lstStyle/>
                    <a:p>
                      <a:pPr algn="l" fontAlgn="ctr"/>
                      <a:r>
                        <a:rPr lang="en-CA" sz="1100" b="0" i="0" u="none" strike="noStrike" noProof="0" dirty="0" smtClean="0">
                          <a:solidFill>
                            <a:srgbClr val="595959"/>
                          </a:solidFill>
                          <a:effectLst/>
                          <a:latin typeface="Arial Narrow" panose="020B0606020202030204" pitchFamily="34" charset="0"/>
                        </a:rPr>
                        <a:t>Facilitating access to medical treatment for gender transition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Consciousness-building workshops in companies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515">
                <a:tc>
                  <a:txBody>
                    <a:bodyPr/>
                    <a:lstStyle/>
                    <a:p>
                      <a:pPr algn="l" fontAlgn="ctr"/>
                      <a:r>
                        <a:rPr lang="en-CA" sz="1100" b="0" i="0" u="none" strike="noStrike" noProof="0" dirty="0" smtClean="0">
                          <a:solidFill>
                            <a:srgbClr val="595959"/>
                          </a:solidFill>
                          <a:effectLst/>
                          <a:latin typeface="Arial Narrow" panose="020B0606020202030204" pitchFamily="34" charset="0"/>
                        </a:rPr>
                        <a:t>Consciousness-building workshops in areas that deal with senior citizens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5"/>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Q90. </a:t>
            </a:r>
            <a:r>
              <a:rPr lang="en-CA" sz="900" dirty="0" smtClean="0">
                <a:solidFill>
                  <a:srgbClr val="595959"/>
                </a:solidFill>
                <a:latin typeface="Arial" panose="020B0604020202020204" pitchFamily="34" charset="0"/>
                <a:cs typeface="Arial" panose="020B0604020202020204" pitchFamily="34" charset="0"/>
              </a:rPr>
              <a:t>In </a:t>
            </a:r>
            <a:r>
              <a:rPr lang="en-CA" sz="900" dirty="0">
                <a:solidFill>
                  <a:srgbClr val="595959"/>
                </a:solidFill>
                <a:latin typeface="Arial" panose="020B0604020202020204" pitchFamily="34" charset="0"/>
                <a:cs typeface="Arial" panose="020B0604020202020204" pitchFamily="34" charset="0"/>
              </a:rPr>
              <a:t>your opinion, what are the interventions that it would be most useful to reinforce in the future in order to encourage the integration and wellbeing of LGBTQ individuals in Canadian society today?</a:t>
            </a:r>
            <a:endParaRPr lang="fr-CA" sz="900" dirty="0">
              <a:solidFill>
                <a:srgbClr val="595959"/>
              </a:solidFill>
              <a:latin typeface="Arial" panose="020B0604020202020204" pitchFamily="34" charset="0"/>
              <a:cs typeface="Arial" panose="020B0604020202020204" pitchFamily="34" charset="0"/>
            </a:endParaRPr>
          </a:p>
        </p:txBody>
      </p:sp>
      <p:sp>
        <p:nvSpPr>
          <p:cNvPr id="13" name="Titre 4"/>
          <p:cNvSpPr>
            <a:spLocks noGrp="1"/>
          </p:cNvSpPr>
          <p:nvPr>
            <p:ph type="title"/>
            <p:custDataLst>
              <p:tags r:id="rId6"/>
            </p:custDataLst>
          </p:nvPr>
        </p:nvSpPr>
        <p:spPr>
          <a:xfrm>
            <a:off x="530225" y="205167"/>
            <a:ext cx="8146231" cy="631545"/>
          </a:xfrm>
        </p:spPr>
        <p:txBody>
          <a:bodyPr>
            <a:normAutofit/>
          </a:bodyPr>
          <a:lstStyle/>
          <a:p>
            <a:r>
              <a:rPr lang="en-CA" dirty="0">
                <a:solidFill>
                  <a:srgbClr val="9BBB59"/>
                </a:solidFill>
              </a:rPr>
              <a:t>Interventions that should be reinforced to promote the wellbeing and integration of LGBT people in Canadian society</a:t>
            </a:r>
            <a:endParaRPr lang="fr-CA" dirty="0"/>
          </a:p>
        </p:txBody>
      </p:sp>
    </p:spTree>
    <p:extLst>
      <p:ext uri="{BB962C8B-B14F-4D97-AF65-F5344CB8AC3E}">
        <p14:creationId xmlns:p14="http://schemas.microsoft.com/office/powerpoint/2010/main" val="1256421232"/>
      </p:ext>
    </p:extLst>
  </p:cSld>
  <p:clrMapOvr>
    <a:masterClrMapping/>
  </p:clrMapOvr>
  <p:timing>
    <p:tnLst>
      <p:par>
        <p:cTn xmlns:p14="http://schemas.microsoft.com/office/powerpoint/2010/mai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166</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3401300943"/>
              </p:ext>
            </p:extLst>
          </p:nvPr>
        </p:nvGraphicFramePr>
        <p:xfrm>
          <a:off x="510159" y="1482765"/>
          <a:ext cx="9505056" cy="466571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564159"/>
            <a:ext cx="8189664" cy="631545"/>
          </a:xfrm>
        </p:spPr>
        <p:txBody>
          <a:bodyPr>
            <a:normAutofit/>
          </a:bodyPr>
          <a:lstStyle/>
          <a:p>
            <a:r>
              <a:rPr lang="en-CA" sz="2000" dirty="0" smtClean="0">
                <a:solidFill>
                  <a:srgbClr val="9BBB59"/>
                </a:solidFill>
              </a:rPr>
              <a:t>Stereotypes that need to be changed to promote the wellbeing and integration of LGBT people in Canadian society</a:t>
            </a:r>
            <a:endParaRPr lang="en-CA" dirty="0"/>
          </a:p>
        </p:txBody>
      </p:sp>
      <p:sp>
        <p:nvSpPr>
          <p:cNvPr id="13" name="Rectangle 12"/>
          <p:cNvSpPr/>
          <p:nvPr>
            <p:custDataLst>
              <p:tags r:id="rId5"/>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Q91</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In your opinion, what are the perceptions that it is important to evolve in order to encourage the integration and wellbeing of LGBTQ individuals in Canadian society today?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47898654"/>
      </p:ext>
    </p:extLst>
  </p:cSld>
  <p:clrMapOvr>
    <a:masterClrMapping/>
  </p:clrMapOvr>
  <p:timing>
    <p:tnLst>
      <p:par>
        <p:cTn xmlns:p14="http://schemas.microsoft.com/office/powerpoint/2010/mai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518050759"/>
              </p:ext>
            </p:extLst>
          </p:nvPr>
        </p:nvGraphicFramePr>
        <p:xfrm>
          <a:off x="539552" y="1203189"/>
          <a:ext cx="7992887" cy="4776761"/>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0723">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90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82489">
                <a:tc>
                  <a:txBody>
                    <a:bodyPr/>
                    <a:lstStyle/>
                    <a:p>
                      <a:pPr algn="l" fontAlgn="ctr"/>
                      <a:r>
                        <a:rPr lang="en-US" sz="900" b="0" i="0" u="none" strike="noStrike" dirty="0" smtClean="0">
                          <a:solidFill>
                            <a:srgbClr val="595959"/>
                          </a:solidFill>
                          <a:effectLst/>
                          <a:latin typeface="Arial Narrow" panose="020B0606020202030204" pitchFamily="34" charset="0"/>
                        </a:rPr>
                        <a:t>The belief that a child cannot have a balanced upbringing with LGBTQ parents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8623">
                <a:tc>
                  <a:txBody>
                    <a:bodyPr/>
                    <a:lstStyle/>
                    <a:p>
                      <a:pPr algn="l" fontAlgn="ctr"/>
                      <a:r>
                        <a:rPr lang="en-CA" sz="900" b="0" i="0" u="none" strike="noStrike" kern="1200" dirty="0" smtClean="0">
                          <a:solidFill>
                            <a:srgbClr val="595959"/>
                          </a:solidFill>
                          <a:effectLst/>
                          <a:latin typeface="Arial Narrow" panose="020B0606020202030204" pitchFamily="34" charset="0"/>
                          <a:ea typeface="+mn-ea"/>
                          <a:cs typeface="+mn-cs"/>
                        </a:rPr>
                        <a:t>The belief that it is possible to change one’s sexual orientation / gender identity with “therapy”</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1139">
                <a:tc>
                  <a:txBody>
                    <a:bodyPr/>
                    <a:lstStyle/>
                    <a:p>
                      <a:pPr algn="l" fontAlgn="ctr"/>
                      <a:r>
                        <a:rPr lang="en-US" sz="900" b="0" i="0" u="none" strike="noStrike" dirty="0" smtClean="0">
                          <a:solidFill>
                            <a:srgbClr val="595959"/>
                          </a:solidFill>
                          <a:effectLst/>
                          <a:latin typeface="Arial Narrow" panose="020B0606020202030204" pitchFamily="34" charset="0"/>
                        </a:rPr>
                        <a:t>The belief that LGBTQ people could be attracted to children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4697">
                <a:tc>
                  <a:txBody>
                    <a:bodyPr/>
                    <a:lstStyle/>
                    <a:p>
                      <a:pPr algn="l" fontAlgn="ctr"/>
                      <a:r>
                        <a:rPr lang="en-US" sz="900" b="0" i="0" u="none" strike="noStrike" dirty="0" smtClean="0">
                          <a:solidFill>
                            <a:srgbClr val="595959"/>
                          </a:solidFill>
                          <a:effectLst/>
                          <a:latin typeface="Arial Narrow" panose="020B0606020202030204" pitchFamily="34" charset="0"/>
                        </a:rPr>
                        <a:t>The stereotypical images often associated with sexual minorities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8994">
                <a:tc>
                  <a:txBody>
                    <a:bodyPr/>
                    <a:lstStyle/>
                    <a:p>
                      <a:pPr marL="0" algn="l" defTabSz="914400" rtl="0" eaLnBrk="1" fontAlgn="ctr" latinLnBrk="0" hangingPunct="1"/>
                      <a:r>
                        <a:rPr lang="en-CA" sz="900" b="0" i="0" u="none" strike="noStrike" kern="1200" dirty="0" smtClean="0">
                          <a:solidFill>
                            <a:srgbClr val="595959"/>
                          </a:solidFill>
                          <a:effectLst/>
                          <a:latin typeface="Arial Narrow" panose="020B0606020202030204" pitchFamily="34" charset="0"/>
                          <a:ea typeface="+mn-ea"/>
                          <a:cs typeface="+mn-cs"/>
                        </a:rPr>
                        <a:t>The perception among heterosexuals that their homosexual or bisexual friends of the same sex might want to “hit on them”</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7759">
                <a:tc>
                  <a:txBody>
                    <a:bodyPr/>
                    <a:lstStyle/>
                    <a:p>
                      <a:pPr algn="l" fontAlgn="ctr"/>
                      <a:r>
                        <a:rPr lang="en-US" sz="900" b="0" i="0" u="none" strike="noStrike" dirty="0" smtClean="0">
                          <a:solidFill>
                            <a:srgbClr val="595959"/>
                          </a:solidFill>
                          <a:effectLst/>
                          <a:latin typeface="Arial Narrow" panose="020B0606020202030204" pitchFamily="34" charset="0"/>
                        </a:rPr>
                        <a:t>The belief that LGBTQ individuals are breaking down social values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7759">
                <a:tc>
                  <a:txBody>
                    <a:bodyPr/>
                    <a:lstStyle/>
                    <a:p>
                      <a:pPr algn="l" fontAlgn="ctr"/>
                      <a:r>
                        <a:rPr lang="en-US" sz="900" b="0" i="0" u="none" strike="noStrike" dirty="0" smtClean="0">
                          <a:solidFill>
                            <a:srgbClr val="595959"/>
                          </a:solidFill>
                          <a:effectLst/>
                          <a:latin typeface="Arial Narrow" panose="020B0606020202030204" pitchFamily="34" charset="0"/>
                        </a:rPr>
                        <a:t>The belief that gender is necessarily binary in nature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25</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7759">
                <a:tc>
                  <a:txBody>
                    <a:bodyPr/>
                    <a:lstStyle/>
                    <a:p>
                      <a:pPr algn="l" fontAlgn="ctr"/>
                      <a:r>
                        <a:rPr lang="en-US" sz="900" b="0" i="0" u="none" strike="noStrike" dirty="0" smtClean="0">
                          <a:solidFill>
                            <a:srgbClr val="595959"/>
                          </a:solidFill>
                          <a:effectLst/>
                          <a:latin typeface="Arial Narrow" panose="020B0606020202030204" pitchFamily="34" charset="0"/>
                        </a:rPr>
                        <a:t>The belief that gender is determined biologically at birth</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2489">
                <a:tc>
                  <a:txBody>
                    <a:bodyPr/>
                    <a:lstStyle/>
                    <a:p>
                      <a:pPr algn="l" fontAlgn="ctr"/>
                      <a:r>
                        <a:rPr lang="en-CA" sz="900" b="0" i="0" u="none" strike="noStrike" kern="1200" dirty="0" smtClean="0">
                          <a:solidFill>
                            <a:srgbClr val="595959"/>
                          </a:solidFill>
                          <a:effectLst/>
                          <a:latin typeface="Arial Narrow" panose="020B0606020202030204" pitchFamily="34" charset="0"/>
                          <a:ea typeface="+mn-ea"/>
                          <a:cs typeface="+mn-cs"/>
                        </a:rPr>
                        <a:t>The belief that LGBTQ individuals who show affection in public are “too sexualised”</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20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79820">
                <a:tc>
                  <a:txBody>
                    <a:bodyPr/>
                    <a:lstStyle/>
                    <a:p>
                      <a:pPr algn="l" fontAlgn="ctr"/>
                      <a:r>
                        <a:rPr lang="en-CA" sz="900" b="0" i="0" u="none" strike="noStrike" kern="1200" dirty="0" smtClean="0">
                          <a:solidFill>
                            <a:srgbClr val="595959"/>
                          </a:solidFill>
                          <a:effectLst/>
                          <a:latin typeface="Arial Narrow" panose="020B0606020202030204" pitchFamily="34" charset="0"/>
                          <a:ea typeface="+mn-ea"/>
                          <a:cs typeface="+mn-cs"/>
                        </a:rPr>
                        <a:t>The perception among heterosexuals that if they spend time with homosexual or bisexual individuals of the same sex they might also become homosexuals or bisexuals</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8032">
                <a:tc>
                  <a:txBody>
                    <a:bodyPr/>
                    <a:lstStyle/>
                    <a:p>
                      <a:pPr algn="l" fontAlgn="ctr"/>
                      <a:r>
                        <a:rPr lang="en-CA" sz="900" b="0" i="0" u="none" strike="noStrike" kern="1200" dirty="0" smtClean="0">
                          <a:solidFill>
                            <a:srgbClr val="595959"/>
                          </a:solidFill>
                          <a:effectLst/>
                          <a:latin typeface="Arial Narrow" panose="020B0606020202030204" pitchFamily="34" charset="0"/>
                          <a:ea typeface="+mn-ea"/>
                          <a:cs typeface="+mn-cs"/>
                        </a:rPr>
                        <a:t>The</a:t>
                      </a:r>
                      <a:r>
                        <a:rPr lang="en-CA" sz="900" kern="1200" dirty="0" smtClean="0">
                          <a:solidFill>
                            <a:schemeClr val="tx1"/>
                          </a:solidFill>
                          <a:effectLst/>
                          <a:latin typeface="Arial Narrow" panose="020B0606020202030204" pitchFamily="34" charset="0"/>
                          <a:ea typeface="+mn-ea"/>
                          <a:cs typeface="+mn-cs"/>
                        </a:rPr>
                        <a:t> </a:t>
                      </a:r>
                      <a:r>
                        <a:rPr lang="en-CA" sz="900" b="0" i="0" u="none" strike="noStrike" kern="1200" dirty="0" smtClean="0">
                          <a:solidFill>
                            <a:srgbClr val="595959"/>
                          </a:solidFill>
                          <a:effectLst/>
                          <a:latin typeface="Arial Narrow" panose="020B0606020202030204" pitchFamily="34" charset="0"/>
                          <a:ea typeface="+mn-ea"/>
                          <a:cs typeface="+mn-cs"/>
                        </a:rPr>
                        <a:t>belief that you must have undergone surgery to be a</a:t>
                      </a:r>
                      <a:r>
                        <a:rPr lang="en-CA" sz="900" b="0" i="0" u="none" strike="noStrike" kern="1200" baseline="0" dirty="0" smtClean="0">
                          <a:solidFill>
                            <a:srgbClr val="595959"/>
                          </a:solidFill>
                          <a:effectLst/>
                          <a:latin typeface="Arial Narrow" panose="020B0606020202030204" pitchFamily="34" charset="0"/>
                          <a:ea typeface="+mn-ea"/>
                          <a:cs typeface="+mn-cs"/>
                        </a:rPr>
                        <a:t> </a:t>
                      </a:r>
                      <a:r>
                        <a:rPr lang="en-CA" sz="900" b="0" i="0" u="none" strike="noStrike" kern="1200" dirty="0" smtClean="0">
                          <a:solidFill>
                            <a:srgbClr val="595959"/>
                          </a:solidFill>
                          <a:effectLst/>
                          <a:latin typeface="Arial Narrow" panose="020B0606020202030204" pitchFamily="34" charset="0"/>
                          <a:ea typeface="+mn-ea"/>
                          <a:cs typeface="+mn-cs"/>
                        </a:rPr>
                        <a:t>real” trans individual</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err="1" smtClean="0">
                          <a:solidFill>
                            <a:srgbClr val="595959"/>
                          </a:solidFill>
                          <a:effectLst/>
                          <a:latin typeface="Arial Narrow" panose="020B0606020202030204" pitchFamily="34" charset="0"/>
                        </a:rPr>
                        <a:t>Other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319">
                <a:tc>
                  <a:txBody>
                    <a:bodyPr/>
                    <a:lstStyle/>
                    <a:p>
                      <a:pPr algn="l" fontAlgn="ctr"/>
                      <a:r>
                        <a:rPr lang="fr-CA" sz="900" b="0" i="0" u="none" strike="noStrike" dirty="0" err="1">
                          <a:solidFill>
                            <a:srgbClr val="595959"/>
                          </a:solidFill>
                          <a:effectLst/>
                          <a:latin typeface="Arial Narrow" panose="020B0606020202030204" pitchFamily="34" charset="0"/>
                        </a:rPr>
                        <a:t>NSP</a:t>
                      </a:r>
                      <a:r>
                        <a:rPr lang="fr-CA" sz="900" b="0" i="0" u="none" strike="noStrike" dirty="0">
                          <a:solidFill>
                            <a:srgbClr val="595959"/>
                          </a:solidFill>
                          <a:effectLst/>
                          <a:latin typeface="Arial Narrow" panose="020B0606020202030204" pitchFamily="34" charset="0"/>
                        </a:rPr>
                        <a:t>/PR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800" y="260648"/>
            <a:ext cx="8189664" cy="631545"/>
          </a:xfrm>
        </p:spPr>
        <p:txBody>
          <a:bodyPr>
            <a:normAutofit fontScale="90000"/>
          </a:bodyPr>
          <a:lstStyle/>
          <a:p>
            <a:r>
              <a:rPr lang="en-US" sz="2000" dirty="0">
                <a:solidFill>
                  <a:srgbClr val="9BBB59"/>
                </a:solidFill>
              </a:rPr>
              <a:t>Stereotypes that need to be changed to promote the wellbeing and integration of LGBT people in Canadian society</a:t>
            </a:r>
            <a:r>
              <a:rPr lang="fr-CA" sz="2000" dirty="0" smtClean="0">
                <a:solidFill>
                  <a:srgbClr val="9BBB59"/>
                </a:solidFill>
              </a:rPr>
              <a:t/>
            </a:r>
            <a:br>
              <a:rPr lang="fr-CA" sz="2000" dirty="0" smtClean="0">
                <a:solidFill>
                  <a:srgbClr val="9BBB59"/>
                </a:solidFill>
              </a:rPr>
            </a:br>
            <a:endParaRPr lang="fr-CA" dirty="0"/>
          </a:p>
        </p:txBody>
      </p:sp>
      <p:sp>
        <p:nvSpPr>
          <p:cNvPr id="13" name="ZoneTexte 12"/>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Q91. </a:t>
            </a:r>
            <a:r>
              <a:rPr lang="en-CA" sz="900" dirty="0">
                <a:solidFill>
                  <a:srgbClr val="595959"/>
                </a:solidFill>
                <a:latin typeface="Arial" panose="020B0604020202020204" pitchFamily="34" charset="0"/>
                <a:cs typeface="Arial" panose="020B0604020202020204" pitchFamily="34" charset="0"/>
              </a:rPr>
              <a:t>In your opinion, what are the perceptions that it is important to evolve in order to encourage the integration and wellbeing of LGBTQ individuals in Canadian society today?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7287181"/>
      </p:ext>
    </p:extLst>
  </p:cSld>
  <p:clrMapOvr>
    <a:masterClrMapping/>
  </p:clrMapOvr>
  <p:timing>
    <p:tnLst>
      <p:par>
        <p:cTn xmlns:p14="http://schemas.microsoft.com/office/powerpoint/2010/mai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651196320"/>
              </p:ext>
            </p:extLst>
          </p:nvPr>
        </p:nvGraphicFramePr>
        <p:xfrm>
          <a:off x="539552" y="1117092"/>
          <a:ext cx="8208910" cy="4832185"/>
        </p:xfrm>
        <a:graphic>
          <a:graphicData uri="http://schemas.openxmlformats.org/drawingml/2006/table">
            <a:tbl>
              <a:tblPr firstRow="1" bandRow="1">
                <a:tableStyleId>{2D5ABB26-0587-4C30-8999-92F81FD0307C}</a:tableStyleId>
              </a:tblPr>
              <a:tblGrid>
                <a:gridCol w="2520280"/>
                <a:gridCol w="632070"/>
                <a:gridCol w="632070"/>
                <a:gridCol w="632070"/>
                <a:gridCol w="632070"/>
                <a:gridCol w="632070"/>
                <a:gridCol w="632070"/>
                <a:gridCol w="632070"/>
                <a:gridCol w="632070"/>
                <a:gridCol w="632070"/>
              </a:tblGrid>
              <a:tr h="22213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79245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Narrow" panose="020B0606020202030204" pitchFamily="34" charset="0"/>
                        </a:rPr>
                        <a:t>Asex</a:t>
                      </a:r>
                      <a:r>
                        <a:rPr lang="en-CA" sz="900" b="1" i="0" u="none" strike="noStrike" noProof="0" dirty="0" smtClean="0">
                          <a:solidFill>
                            <a:srgbClr val="595959"/>
                          </a:solidFill>
                          <a:effectLst/>
                          <a:latin typeface="Arial Narrow" panose="020B0606020202030204" pitchFamily="34" charset="0"/>
                        </a:rPr>
                        <a:t>.</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Cisgender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 </a:t>
                      </a:r>
                      <a:r>
                        <a:rPr lang="en-CA" sz="900" b="1" i="0" u="none" strike="noStrike" noProof="0" dirty="0" err="1" smtClean="0">
                          <a:solidFill>
                            <a:srgbClr val="595959"/>
                          </a:solidFill>
                          <a:effectLst/>
                          <a:latin typeface="Arial Narrow" panose="020B0606020202030204" pitchFamily="34" charset="0"/>
                        </a:rPr>
                        <a:t>genderfluid</a:t>
                      </a:r>
                      <a:r>
                        <a:rPr lang="en-CA" sz="900" b="1" i="0" u="none" strike="noStrike" noProof="0" dirty="0" smtClean="0">
                          <a:solidFill>
                            <a:srgbClr val="595959"/>
                          </a:solidFill>
                          <a:effectLst/>
                          <a:latin typeface="Arial Narrow" panose="020B0606020202030204" pitchFamily="34" charset="0"/>
                        </a:rPr>
                        <a:t>, </a:t>
                      </a:r>
                      <a:r>
                        <a:rPr lang="en-CA" sz="900" b="1" i="0" u="none" strike="noStrike" noProof="0" dirty="0" err="1" smtClean="0">
                          <a:solidFill>
                            <a:srgbClr val="595959"/>
                          </a:solidFill>
                          <a:effectLst/>
                          <a:latin typeface="Arial Narrow" panose="020B0606020202030204" pitchFamily="34" charset="0"/>
                        </a:rPr>
                        <a:t>agender</a:t>
                      </a:r>
                      <a:r>
                        <a:rPr lang="en-CA" sz="900" b="1" i="0" u="none" strike="noStrike" noProof="0" dirty="0" smtClean="0">
                          <a:solidFill>
                            <a:srgbClr val="595959"/>
                          </a:solidFill>
                          <a:effectLst/>
                          <a:latin typeface="Arial Narrow" panose="020B0606020202030204" pitchFamily="34" charset="0"/>
                        </a:rPr>
                        <a:t> or demi-gender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213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04215">
                <a:tc>
                  <a:txBody>
                    <a:bodyPr/>
                    <a:lstStyle/>
                    <a:p>
                      <a:pPr algn="l" fontAlgn="ctr"/>
                      <a:r>
                        <a:rPr lang="en-CA" sz="900" b="0" i="0" u="none" strike="noStrike" noProof="0" dirty="0" smtClean="0">
                          <a:solidFill>
                            <a:srgbClr val="595959"/>
                          </a:solidFill>
                          <a:effectLst/>
                          <a:latin typeface="Arial Narrow" panose="020B0606020202030204" pitchFamily="34" charset="0"/>
                        </a:rPr>
                        <a:t>The belief that a child cannot have a balanced upbringing with LGBTQ parents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48</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215">
                <a:tc>
                  <a:txBody>
                    <a:bodyPr/>
                    <a:lstStyle/>
                    <a:p>
                      <a:pPr algn="l" fontAlgn="ctr"/>
                      <a:r>
                        <a:rPr lang="en-CA" sz="900" b="0" i="0" u="none" strike="noStrike" kern="1200" noProof="0" dirty="0" smtClean="0">
                          <a:solidFill>
                            <a:srgbClr val="595959"/>
                          </a:solidFill>
                          <a:effectLst/>
                          <a:latin typeface="Arial Narrow" panose="020B0606020202030204" pitchFamily="34" charset="0"/>
                          <a:ea typeface="+mn-ea"/>
                          <a:cs typeface="+mn-cs"/>
                        </a:rPr>
                        <a:t>The belief that it is possible to change one’s sexual orientation / gender identity with “therapy”</a:t>
                      </a:r>
                      <a:endParaRPr lang="en-CA" sz="9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55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62</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3545">
                <a:tc>
                  <a:txBody>
                    <a:bodyPr/>
                    <a:lstStyle/>
                    <a:p>
                      <a:pPr algn="l" fontAlgn="ctr"/>
                      <a:r>
                        <a:rPr lang="en-CA" sz="900" b="0" i="0" u="none" strike="noStrike" noProof="0" dirty="0" smtClean="0">
                          <a:solidFill>
                            <a:srgbClr val="595959"/>
                          </a:solidFill>
                          <a:effectLst/>
                          <a:latin typeface="Arial Narrow" panose="020B0606020202030204" pitchFamily="34" charset="0"/>
                        </a:rPr>
                        <a:t>The belief that LGBTQ people could be attracted to children</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35</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36</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215">
                <a:tc>
                  <a:txBody>
                    <a:bodyPr/>
                    <a:lstStyle/>
                    <a:p>
                      <a:pPr algn="l" fontAlgn="ctr"/>
                      <a:r>
                        <a:rPr lang="en-CA" sz="900" b="0" i="0" u="none" strike="noStrike" noProof="0" dirty="0" smtClean="0">
                          <a:solidFill>
                            <a:srgbClr val="595959"/>
                          </a:solidFill>
                          <a:effectLst/>
                          <a:latin typeface="Arial Narrow" panose="020B0606020202030204" pitchFamily="34" charset="0"/>
                        </a:rPr>
                        <a:t>The stereotypical images often associated with sexual minorities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51218">
                <a:tc>
                  <a:txBody>
                    <a:bodyPr/>
                    <a:lstStyle/>
                    <a:p>
                      <a:pPr algn="l" fontAlgn="ctr"/>
                      <a:r>
                        <a:rPr lang="en-CA" sz="900" b="0" i="0" u="none" strike="noStrike" kern="1200" noProof="0" dirty="0" smtClean="0">
                          <a:solidFill>
                            <a:srgbClr val="595959"/>
                          </a:solidFill>
                          <a:effectLst/>
                          <a:latin typeface="Arial Narrow" panose="020B0606020202030204" pitchFamily="34" charset="0"/>
                          <a:ea typeface="+mn-ea"/>
                          <a:cs typeface="+mn-cs"/>
                        </a:rPr>
                        <a:t>The perception among heterosexuals that their homosexual or bisexual friends of the same sex might want to “hit on them”</a:t>
                      </a:r>
                      <a:endParaRPr lang="en-CA" sz="9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15</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215">
                <a:tc>
                  <a:txBody>
                    <a:bodyPr/>
                    <a:lstStyle/>
                    <a:p>
                      <a:pPr algn="l" fontAlgn="ctr"/>
                      <a:r>
                        <a:rPr lang="en-CA" sz="900" b="0" i="0" u="none" strike="noStrike" noProof="0" dirty="0" smtClean="0">
                          <a:solidFill>
                            <a:srgbClr val="595959"/>
                          </a:solidFill>
                          <a:effectLst/>
                          <a:latin typeface="Arial Narrow" panose="020B0606020202030204" pitchFamily="34" charset="0"/>
                        </a:rPr>
                        <a:t>The belief that LGBTQ individuals are breaking down social values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3545">
                <a:tc>
                  <a:txBody>
                    <a:bodyPr/>
                    <a:lstStyle/>
                    <a:p>
                      <a:pPr algn="l" fontAlgn="ctr"/>
                      <a:r>
                        <a:rPr lang="en-CA" sz="900" b="0" i="0" u="none" strike="noStrike" noProof="0" dirty="0" smtClean="0">
                          <a:solidFill>
                            <a:srgbClr val="595959"/>
                          </a:solidFill>
                          <a:effectLst/>
                          <a:latin typeface="Arial Narrow" panose="020B0606020202030204" pitchFamily="34" charset="0"/>
                        </a:rPr>
                        <a:t>The belief that gender is necessarily binary in nature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3545">
                <a:tc>
                  <a:txBody>
                    <a:bodyPr/>
                    <a:lstStyle/>
                    <a:p>
                      <a:pPr algn="l" fontAlgn="ctr"/>
                      <a:r>
                        <a:rPr lang="en-CA" sz="900" b="0" i="0" u="none" strike="noStrike" noProof="0" dirty="0" smtClean="0">
                          <a:solidFill>
                            <a:srgbClr val="595959"/>
                          </a:solidFill>
                          <a:effectLst/>
                          <a:latin typeface="Arial Narrow" panose="020B0606020202030204" pitchFamily="34" charset="0"/>
                        </a:rPr>
                        <a:t>The belief that gender is determined biologically at birth</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32</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215">
                <a:tc>
                  <a:txBody>
                    <a:bodyPr/>
                    <a:lstStyle/>
                    <a:p>
                      <a:pPr algn="l" fontAlgn="ctr"/>
                      <a:r>
                        <a:rPr lang="en-CA" sz="900" b="0" i="0" u="none" strike="noStrike" kern="1200" noProof="0" dirty="0" smtClean="0">
                          <a:solidFill>
                            <a:srgbClr val="595959"/>
                          </a:solidFill>
                          <a:effectLst/>
                          <a:latin typeface="Arial Narrow" panose="020B0606020202030204" pitchFamily="34" charset="0"/>
                          <a:ea typeface="+mn-ea"/>
                          <a:cs typeface="+mn-cs"/>
                        </a:rPr>
                        <a:t>The belief that LGBTQ individuals who show affection in public are “too sexualised”</a:t>
                      </a:r>
                      <a:endParaRPr lang="en-CA" sz="9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30</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51218">
                <a:tc>
                  <a:txBody>
                    <a:bodyPr/>
                    <a:lstStyle/>
                    <a:p>
                      <a:pPr algn="l" fontAlgn="ctr"/>
                      <a:r>
                        <a:rPr lang="en-CA" sz="900" b="0" i="0" u="none" strike="noStrike" kern="1200" noProof="0" dirty="0" smtClean="0">
                          <a:solidFill>
                            <a:srgbClr val="595959"/>
                          </a:solidFill>
                          <a:effectLst/>
                          <a:latin typeface="Arial Narrow" panose="020B0606020202030204" pitchFamily="34" charset="0"/>
                          <a:ea typeface="+mn-ea"/>
                          <a:cs typeface="+mn-cs"/>
                        </a:rPr>
                        <a:t>The perception among heterosexuals that if they spend time with homosexual or bisexual individuals of the same sex they might also become homosexuals or bisexuals</a:t>
                      </a:r>
                      <a:endParaRPr lang="en-CA" sz="9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215">
                <a:tc>
                  <a:txBody>
                    <a:bodyPr/>
                    <a:lstStyle/>
                    <a:p>
                      <a:pPr algn="l" fontAlgn="ctr"/>
                      <a:r>
                        <a:rPr lang="en-CA" sz="900" b="0" i="0" u="none" strike="noStrike" kern="1200" noProof="0" dirty="0" smtClean="0">
                          <a:solidFill>
                            <a:srgbClr val="595959"/>
                          </a:solidFill>
                          <a:effectLst/>
                          <a:latin typeface="Arial Narrow" panose="020B0606020202030204" pitchFamily="34" charset="0"/>
                          <a:ea typeface="+mn-ea"/>
                          <a:cs typeface="+mn-cs"/>
                        </a:rPr>
                        <a:t>The belief that you must have undergone surgery to be a “real” trans individual</a:t>
                      </a:r>
                      <a:endParaRPr lang="en-CA" sz="9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3545">
                <a:tc>
                  <a:txBody>
                    <a:bodyPr/>
                    <a:lstStyle/>
                    <a:p>
                      <a:pPr algn="l" fontAlgn="ctr"/>
                      <a:r>
                        <a:rPr lang="en-CA" sz="900" b="0" i="0" u="none" strike="noStrike" noProof="0" dirty="0" smtClean="0">
                          <a:solidFill>
                            <a:srgbClr val="595959"/>
                          </a:solidFill>
                          <a:effectLst/>
                          <a:latin typeface="Arial Narrow" panose="020B0606020202030204" pitchFamily="34" charset="0"/>
                        </a:rPr>
                        <a:t>Other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2</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3545">
                <a:tc>
                  <a:txBody>
                    <a:bodyPr/>
                    <a:lstStyle/>
                    <a:p>
                      <a:pPr algn="l" fontAlgn="ctr"/>
                      <a:r>
                        <a:rPr lang="en-CA" sz="900" b="0" i="0" u="none" strike="noStrike" noProof="0" dirty="0" smtClean="0">
                          <a:solidFill>
                            <a:srgbClr val="595959"/>
                          </a:solidFill>
                          <a:effectLst/>
                          <a:latin typeface="Arial Narrow" panose="020B0606020202030204" pitchFamily="34" charset="0"/>
                        </a:rPr>
                        <a:t>NSP/PR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800" y="250015"/>
            <a:ext cx="8189664" cy="631545"/>
          </a:xfrm>
        </p:spPr>
        <p:txBody>
          <a:bodyPr>
            <a:normAutofit fontScale="90000"/>
          </a:bodyPr>
          <a:lstStyle/>
          <a:p>
            <a:r>
              <a:rPr lang="en-US" sz="2000" dirty="0">
                <a:solidFill>
                  <a:srgbClr val="9BBB59"/>
                </a:solidFill>
              </a:rPr>
              <a:t>Stereotypes that need to be changed to promote the wellbeing and integration of LGBT people in Canadian society</a:t>
            </a:r>
            <a:r>
              <a:rPr lang="fr-CA" sz="2000" dirty="0" smtClean="0">
                <a:solidFill>
                  <a:srgbClr val="9BBB59"/>
                </a:solidFill>
              </a:rPr>
              <a:t/>
            </a:r>
            <a:br>
              <a:rPr lang="fr-CA" sz="2000" dirty="0" smtClean="0">
                <a:solidFill>
                  <a:srgbClr val="9BBB59"/>
                </a:solidFill>
              </a:rPr>
            </a:br>
            <a:endParaRPr lang="fr-CA" dirty="0"/>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Q91. </a:t>
            </a:r>
            <a:r>
              <a:rPr lang="en-CA" sz="900" dirty="0">
                <a:solidFill>
                  <a:srgbClr val="595959"/>
                </a:solidFill>
                <a:latin typeface="Arial" panose="020B0604020202020204" pitchFamily="34" charset="0"/>
                <a:cs typeface="Arial" panose="020B0604020202020204" pitchFamily="34" charset="0"/>
              </a:rPr>
              <a:t>In your opinion, what are the perceptions that it is important to evolve in order to encourage the integration and wellbeing of LGBTQ individuals in Canadian society today?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36550115"/>
      </p:ext>
    </p:extLst>
  </p:cSld>
  <p:clrMapOvr>
    <a:masterClrMapping/>
  </p:clrMapOvr>
  <p:timing>
    <p:tnLst>
      <p:par>
        <p:cTn xmlns:p14="http://schemas.microsoft.com/office/powerpoint/2010/mai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367570006"/>
              </p:ext>
            </p:extLst>
          </p:nvPr>
        </p:nvGraphicFramePr>
        <p:xfrm>
          <a:off x="611560" y="1340768"/>
          <a:ext cx="5760639" cy="4635278"/>
        </p:xfrm>
        <a:graphic>
          <a:graphicData uri="http://schemas.openxmlformats.org/drawingml/2006/table">
            <a:tbl>
              <a:tblPr firstRow="1" bandRow="1">
                <a:tableStyleId>{2D5ABB26-0587-4C30-8999-92F81FD0307C}</a:tableStyleId>
              </a:tblPr>
              <a:tblGrid>
                <a:gridCol w="3287322"/>
                <a:gridCol w="824439"/>
                <a:gridCol w="824439"/>
                <a:gridCol w="824439"/>
              </a:tblGrid>
              <a:tr h="24215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40592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Gay</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Lesbian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215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31622">
                <a:tc>
                  <a:txBody>
                    <a:bodyPr/>
                    <a:lstStyle/>
                    <a:p>
                      <a:pPr algn="l" fontAlgn="ctr"/>
                      <a:r>
                        <a:rPr lang="en-CA" sz="900" b="0" i="0" u="none" strike="noStrike" noProof="0" dirty="0" smtClean="0">
                          <a:solidFill>
                            <a:srgbClr val="595959"/>
                          </a:solidFill>
                          <a:effectLst/>
                          <a:latin typeface="Arial Narrow" panose="020B0606020202030204" pitchFamily="34" charset="0"/>
                        </a:rPr>
                        <a:t>The belief that a child cannot have a balanced upbringing with LGBTQ parents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58</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a:ea typeface="+mn-ea"/>
                          <a:cs typeface="+mn-cs"/>
                        </a:rPr>
                        <a:t>63</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a:ea typeface="+mn-ea"/>
                          <a:cs typeface="+mn-cs"/>
                        </a:rPr>
                        <a:t>67</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1622">
                <a:tc>
                  <a:txBody>
                    <a:bodyPr/>
                    <a:lstStyle/>
                    <a:p>
                      <a:pPr algn="l" fontAlgn="ctr"/>
                      <a:r>
                        <a:rPr lang="en-CA" sz="900" b="0" i="0" u="none" strike="noStrike" kern="1200" noProof="0" dirty="0" smtClean="0">
                          <a:solidFill>
                            <a:srgbClr val="595959"/>
                          </a:solidFill>
                          <a:effectLst/>
                          <a:latin typeface="Arial Narrow" panose="020B0606020202030204" pitchFamily="34" charset="0"/>
                          <a:ea typeface="+mn-ea"/>
                          <a:cs typeface="+mn-cs"/>
                        </a:rPr>
                        <a:t>The belief that it is possible to change one’s sexual orientation / gender identity with “therapy”</a:t>
                      </a:r>
                      <a:endParaRPr lang="en-CA" sz="9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53</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1" i="0" u="none" strike="noStrike" kern="1200" dirty="0" smtClean="0">
                          <a:solidFill>
                            <a:srgbClr val="E31836"/>
                          </a:solidFill>
                          <a:effectLst/>
                          <a:latin typeface="Arial"/>
                          <a:ea typeface="+mn-ea"/>
                          <a:cs typeface="+mn-cs"/>
                        </a:rPr>
                        <a:t>52</a:t>
                      </a:r>
                      <a:endParaRPr lang="fr-CA" sz="9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1" i="0" u="none" strike="noStrike" dirty="0" smtClean="0">
                          <a:solidFill>
                            <a:srgbClr val="00B0F0"/>
                          </a:solidFill>
                          <a:effectLst/>
                          <a:latin typeface="Arial"/>
                        </a:rPr>
                        <a:t>63</a:t>
                      </a:r>
                      <a:endParaRPr lang="fr-CA" sz="9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1622">
                <a:tc>
                  <a:txBody>
                    <a:bodyPr/>
                    <a:lstStyle/>
                    <a:p>
                      <a:pPr algn="l" fontAlgn="ctr"/>
                      <a:r>
                        <a:rPr lang="en-CA" sz="900" b="0" i="0" u="none" strike="noStrike" noProof="0" dirty="0" smtClean="0">
                          <a:solidFill>
                            <a:srgbClr val="595959"/>
                          </a:solidFill>
                          <a:effectLst/>
                          <a:latin typeface="Arial Narrow" panose="020B0606020202030204" pitchFamily="34" charset="0"/>
                        </a:rPr>
                        <a:t>The belief that LGBTQ people could be attracted to children</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46</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a:ea typeface="+mn-ea"/>
                          <a:cs typeface="+mn-cs"/>
                        </a:rPr>
                        <a:t>54</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48</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7556">
                <a:tc>
                  <a:txBody>
                    <a:bodyPr/>
                    <a:lstStyle/>
                    <a:p>
                      <a:pPr algn="l" fontAlgn="ctr"/>
                      <a:r>
                        <a:rPr lang="en-CA" sz="900" b="0" i="0" u="none" strike="noStrike" noProof="0" dirty="0" smtClean="0">
                          <a:solidFill>
                            <a:srgbClr val="595959"/>
                          </a:solidFill>
                          <a:effectLst/>
                          <a:latin typeface="Arial Narrow" panose="020B0606020202030204" pitchFamily="34" charset="0"/>
                        </a:rPr>
                        <a:t>The stereotypical images often associated with sexual minorities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42</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0" i="0" u="none" strike="noStrike" kern="1200" dirty="0" smtClean="0">
                          <a:solidFill>
                            <a:srgbClr val="595959"/>
                          </a:solidFill>
                          <a:effectLst/>
                          <a:latin typeface="Arial"/>
                          <a:ea typeface="+mn-ea"/>
                          <a:cs typeface="+mn-cs"/>
                        </a:rPr>
                        <a:t>51</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44</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1622">
                <a:tc>
                  <a:txBody>
                    <a:bodyPr/>
                    <a:lstStyle/>
                    <a:p>
                      <a:pPr algn="l" fontAlgn="ctr"/>
                      <a:r>
                        <a:rPr lang="en-CA" sz="900" b="0" i="0" u="none" strike="noStrike" kern="1200" noProof="0" dirty="0" smtClean="0">
                          <a:solidFill>
                            <a:srgbClr val="595959"/>
                          </a:solidFill>
                          <a:effectLst/>
                          <a:latin typeface="Arial Narrow" panose="020B0606020202030204" pitchFamily="34" charset="0"/>
                          <a:ea typeface="+mn-ea"/>
                          <a:cs typeface="+mn-cs"/>
                        </a:rPr>
                        <a:t>The perception among heterosexuals that their homosexual or bisexual friends of the same sex might want to “hit on them”</a:t>
                      </a:r>
                      <a:endParaRPr lang="en-CA" sz="9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38</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0" i="0" u="none" strike="noStrike" dirty="0" smtClean="0">
                          <a:solidFill>
                            <a:srgbClr val="00B0F0"/>
                          </a:solidFill>
                          <a:effectLst/>
                          <a:latin typeface="Arial"/>
                        </a:rPr>
                        <a:t>42</a:t>
                      </a:r>
                      <a:endParaRPr lang="fr-CA" sz="9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1" i="0" u="none" strike="noStrike" dirty="0" smtClean="0">
                          <a:solidFill>
                            <a:srgbClr val="E31836"/>
                          </a:solidFill>
                          <a:effectLst/>
                          <a:latin typeface="Arial"/>
                        </a:rPr>
                        <a:t>27</a:t>
                      </a:r>
                      <a:endParaRPr lang="fr-CA" sz="9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9180">
                <a:tc>
                  <a:txBody>
                    <a:bodyPr/>
                    <a:lstStyle/>
                    <a:p>
                      <a:pPr algn="l" fontAlgn="ctr"/>
                      <a:r>
                        <a:rPr lang="en-CA" sz="900" b="0" i="0" u="none" strike="noStrike" noProof="0" dirty="0" smtClean="0">
                          <a:solidFill>
                            <a:srgbClr val="595959"/>
                          </a:solidFill>
                          <a:effectLst/>
                          <a:latin typeface="Arial Narrow" panose="020B0606020202030204" pitchFamily="34" charset="0"/>
                        </a:rPr>
                        <a:t>The belief that LGBTQ individuals are breaking down social values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36</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1" i="0" u="none" strike="noStrike" kern="1200" dirty="0" smtClean="0">
                          <a:solidFill>
                            <a:srgbClr val="E31836"/>
                          </a:solidFill>
                          <a:effectLst/>
                          <a:latin typeface="Arial"/>
                          <a:ea typeface="+mn-ea"/>
                          <a:cs typeface="+mn-cs"/>
                        </a:rPr>
                        <a:t>35</a:t>
                      </a:r>
                      <a:endParaRPr lang="fr-CA" sz="9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1" i="0" u="none" strike="noStrike" dirty="0" smtClean="0">
                          <a:solidFill>
                            <a:srgbClr val="00B0F0"/>
                          </a:solidFill>
                          <a:effectLst/>
                          <a:latin typeface="Arial"/>
                        </a:rPr>
                        <a:t>43</a:t>
                      </a:r>
                      <a:endParaRPr lang="fr-CA" sz="9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9180">
                <a:tc>
                  <a:txBody>
                    <a:bodyPr/>
                    <a:lstStyle/>
                    <a:p>
                      <a:pPr algn="l" fontAlgn="ctr"/>
                      <a:r>
                        <a:rPr lang="en-CA" sz="900" b="0" i="0" u="none" strike="noStrike" noProof="0" dirty="0" smtClean="0">
                          <a:solidFill>
                            <a:srgbClr val="595959"/>
                          </a:solidFill>
                          <a:effectLst/>
                          <a:latin typeface="Arial Narrow" panose="020B0606020202030204" pitchFamily="34" charset="0"/>
                        </a:rPr>
                        <a:t>The belief that gender is necessarily binary in nature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36</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a:ea typeface="+mn-ea"/>
                          <a:cs typeface="+mn-cs"/>
                        </a:rPr>
                        <a:t>29</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34</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9180">
                <a:tc>
                  <a:txBody>
                    <a:bodyPr/>
                    <a:lstStyle/>
                    <a:p>
                      <a:pPr algn="l" fontAlgn="ctr"/>
                      <a:r>
                        <a:rPr lang="en-CA" sz="900" b="0" i="0" u="none" strike="noStrike" noProof="0" dirty="0" smtClean="0">
                          <a:solidFill>
                            <a:srgbClr val="595959"/>
                          </a:solidFill>
                          <a:effectLst/>
                          <a:latin typeface="Arial Narrow" panose="020B0606020202030204" pitchFamily="34" charset="0"/>
                        </a:rPr>
                        <a:t>The belief that gender is determined biologically at birth</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36</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1" i="0" u="none" strike="noStrike" dirty="0" smtClean="0">
                          <a:solidFill>
                            <a:srgbClr val="E31836"/>
                          </a:solidFill>
                          <a:effectLst/>
                          <a:latin typeface="Arial"/>
                        </a:rPr>
                        <a:t>26</a:t>
                      </a:r>
                      <a:endParaRPr lang="fr-CA" sz="9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00B0F0"/>
                          </a:solidFill>
                          <a:effectLst/>
                          <a:latin typeface="Arial"/>
                        </a:rPr>
                        <a:t>41</a:t>
                      </a:r>
                      <a:endParaRPr lang="fr-CA" sz="9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1622">
                <a:tc>
                  <a:txBody>
                    <a:bodyPr/>
                    <a:lstStyle/>
                    <a:p>
                      <a:pPr algn="l" fontAlgn="ctr"/>
                      <a:r>
                        <a:rPr lang="en-CA" sz="900" b="0" i="0" u="none" strike="noStrike" kern="1200" noProof="0" dirty="0" smtClean="0">
                          <a:solidFill>
                            <a:srgbClr val="595959"/>
                          </a:solidFill>
                          <a:effectLst/>
                          <a:latin typeface="Arial Narrow" panose="020B0606020202030204" pitchFamily="34" charset="0"/>
                          <a:ea typeface="+mn-ea"/>
                          <a:cs typeface="+mn-cs"/>
                        </a:rPr>
                        <a:t>The belief that LGBTQ individuals who show affection in public are “too sexualised”</a:t>
                      </a:r>
                      <a:endParaRPr lang="en-CA" sz="9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27</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a:ea typeface="+mn-ea"/>
                          <a:cs typeface="+mn-cs"/>
                        </a:rPr>
                        <a:t>31</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25</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91868">
                <a:tc>
                  <a:txBody>
                    <a:bodyPr/>
                    <a:lstStyle/>
                    <a:p>
                      <a:pPr algn="l" fontAlgn="ctr"/>
                      <a:r>
                        <a:rPr lang="en-CA" sz="900" b="0" i="0" u="none" strike="noStrike" kern="1200" noProof="0" dirty="0" smtClean="0">
                          <a:solidFill>
                            <a:srgbClr val="595959"/>
                          </a:solidFill>
                          <a:effectLst/>
                          <a:latin typeface="Arial Narrow" panose="020B0606020202030204" pitchFamily="34" charset="0"/>
                          <a:ea typeface="+mn-ea"/>
                          <a:cs typeface="+mn-cs"/>
                        </a:rPr>
                        <a:t>The perception among heterosexuals that if they spend time with homosexual or bisexual individuals of the same sex they might also become homosexuals or bisexuals</a:t>
                      </a:r>
                      <a:endParaRPr lang="en-CA" sz="9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27</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0" i="0" u="none" strike="noStrike" dirty="0" smtClean="0">
                          <a:solidFill>
                            <a:srgbClr val="595959"/>
                          </a:solidFill>
                          <a:effectLst/>
                          <a:latin typeface="Arial"/>
                        </a:rPr>
                        <a:t>26</a:t>
                      </a:r>
                      <a:endParaRPr lang="fr-CA" sz="9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30</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1622">
                <a:tc>
                  <a:txBody>
                    <a:bodyPr/>
                    <a:lstStyle/>
                    <a:p>
                      <a:pPr algn="l" fontAlgn="ctr"/>
                      <a:r>
                        <a:rPr lang="en-CA" sz="900" b="0" i="0" u="none" strike="noStrike" kern="1200" noProof="0" dirty="0" smtClean="0">
                          <a:solidFill>
                            <a:srgbClr val="595959"/>
                          </a:solidFill>
                          <a:effectLst/>
                          <a:latin typeface="Arial Narrow" panose="020B0606020202030204" pitchFamily="34" charset="0"/>
                          <a:ea typeface="+mn-ea"/>
                          <a:cs typeface="+mn-cs"/>
                        </a:rPr>
                        <a:t>The belief that you must have undergone surgery to be a “real” trans individual</a:t>
                      </a:r>
                      <a:endParaRPr lang="en-CA" sz="9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25</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1" i="0" u="none" strike="noStrike" dirty="0" smtClean="0">
                          <a:solidFill>
                            <a:srgbClr val="E31836"/>
                          </a:solidFill>
                          <a:effectLst/>
                          <a:latin typeface="Arial"/>
                        </a:rPr>
                        <a:t>15</a:t>
                      </a:r>
                      <a:endParaRPr lang="fr-CA" sz="9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900" b="1" i="0" u="none" strike="noStrike" kern="1200" dirty="0" smtClean="0">
                          <a:solidFill>
                            <a:srgbClr val="00B0F0"/>
                          </a:solidFill>
                          <a:effectLst/>
                          <a:latin typeface="Arial"/>
                          <a:ea typeface="+mn-ea"/>
                          <a:cs typeface="+mn-cs"/>
                        </a:rPr>
                        <a:t>24</a:t>
                      </a:r>
                      <a:endParaRPr lang="fr-CA" sz="900" b="1" i="0" u="none" strike="noStrike" kern="1200" dirty="0">
                        <a:solidFill>
                          <a:srgbClr val="00B0F0"/>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9180">
                <a:tc>
                  <a:txBody>
                    <a:bodyPr/>
                    <a:lstStyle/>
                    <a:p>
                      <a:pPr algn="l" fontAlgn="ctr"/>
                      <a:r>
                        <a:rPr lang="en-CA" sz="900" b="0" i="0" u="none" strike="noStrike" noProof="0" dirty="0" smtClean="0">
                          <a:solidFill>
                            <a:srgbClr val="595959"/>
                          </a:solidFill>
                          <a:effectLst/>
                          <a:latin typeface="Arial Narrow" panose="020B0606020202030204" pitchFamily="34" charset="0"/>
                        </a:rPr>
                        <a:t>Other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9180">
                <a:tc>
                  <a:txBody>
                    <a:bodyPr/>
                    <a:lstStyle/>
                    <a:p>
                      <a:pPr algn="l" fontAlgn="ctr"/>
                      <a:r>
                        <a:rPr lang="en-CA" sz="900" b="0" i="0" u="none" strike="noStrike" noProof="0" dirty="0" smtClean="0">
                          <a:solidFill>
                            <a:srgbClr val="595959"/>
                          </a:solidFill>
                          <a:effectLst/>
                          <a:latin typeface="Arial Narrow" panose="020B0606020202030204" pitchFamily="34" charset="0"/>
                        </a:rPr>
                        <a:t>NSP/PR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46706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800" y="250015"/>
            <a:ext cx="8189664" cy="631545"/>
          </a:xfrm>
        </p:spPr>
        <p:txBody>
          <a:bodyPr>
            <a:normAutofit fontScale="90000"/>
          </a:bodyPr>
          <a:lstStyle/>
          <a:p>
            <a:r>
              <a:rPr lang="en-US" sz="2000" dirty="0">
                <a:solidFill>
                  <a:srgbClr val="9BBB59"/>
                </a:solidFill>
              </a:rPr>
              <a:t>Stereotypes that need to be changed to promote the wellbeing and integration of LGBT people in Canadian </a:t>
            </a:r>
            <a:r>
              <a:rPr lang="en-US" sz="2000" dirty="0" smtClean="0">
                <a:solidFill>
                  <a:srgbClr val="9BBB59"/>
                </a:solidFill>
              </a:rPr>
              <a:t>society</a:t>
            </a:r>
            <a:r>
              <a:rPr lang="fr-CA" sz="2000" dirty="0" smtClean="0">
                <a:solidFill>
                  <a:srgbClr val="9BBB59"/>
                </a:solidFill>
              </a:rPr>
              <a:t/>
            </a:r>
            <a:br>
              <a:rPr lang="fr-CA" sz="2000" dirty="0" smtClean="0">
                <a:solidFill>
                  <a:srgbClr val="9BBB59"/>
                </a:solidFill>
              </a:rPr>
            </a:br>
            <a:endParaRPr lang="fr-CA" dirty="0"/>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Q91. </a:t>
            </a:r>
            <a:r>
              <a:rPr lang="en-CA" sz="900" dirty="0">
                <a:solidFill>
                  <a:srgbClr val="595959"/>
                </a:solidFill>
                <a:latin typeface="Arial" panose="020B0604020202020204" pitchFamily="34" charset="0"/>
                <a:cs typeface="Arial" panose="020B0604020202020204" pitchFamily="34" charset="0"/>
              </a:rPr>
              <a:t>In your opinion, what are the perceptions that it is important to evolve in order to encourage the integration and wellbeing of LGBTQ individuals in Canadian society today?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12857867"/>
      </p:ext>
    </p:extLst>
  </p:cSld>
  <p:clrMapOvr>
    <a:masterClrMapping/>
  </p:clrMapOvr>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Key </a:t>
            </a:r>
            <a:r>
              <a:rPr lang="fr-CA" dirty="0" err="1" smtClean="0">
                <a:solidFill>
                  <a:srgbClr val="9BBB59"/>
                </a:solidFill>
              </a:rPr>
              <a:t>findings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17</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lnSpcReduction="10000"/>
          </a:bodyPr>
          <a:lstStyle/>
          <a:p>
            <a:pPr marL="228600" indent="-228600">
              <a:buClr>
                <a:srgbClr val="9BBB59"/>
              </a:buClr>
              <a:buFont typeface="Wingdings" panose="05000000000000000000" pitchFamily="2" charset="2"/>
              <a:buChar char="§"/>
            </a:pPr>
            <a:r>
              <a:rPr lang="en-CA" sz="1200" b="0" dirty="0" smtClean="0"/>
              <a:t>According to respondents, schools, the media and public institutions (particularly healthcare services) would have the most impact on making a difference toward a more LGBT-tolerant society. </a:t>
            </a:r>
            <a:endParaRPr lang="fr-CA" sz="1200" b="0" dirty="0" smtClean="0"/>
          </a:p>
          <a:p>
            <a:pPr marL="228600" indent="-228600">
              <a:buClr>
                <a:srgbClr val="9BBB59"/>
              </a:buClr>
              <a:buFont typeface="Wingdings" panose="05000000000000000000" pitchFamily="2" charset="2"/>
              <a:buChar char="§"/>
            </a:pPr>
            <a:r>
              <a:rPr lang="en-CA" sz="1200" b="0" dirty="0" smtClean="0"/>
              <a:t>In terms of LGBT representation in the media, we detect a clear perception of stereotyping: respondents plead for a more diverse representation of the community on all levels (age, origin, orientation, gender identity, “normal” behaviours etc.).</a:t>
            </a:r>
          </a:p>
          <a:p>
            <a:pPr marL="228600" indent="-228600">
              <a:buClr>
                <a:srgbClr val="9BBB59"/>
              </a:buClr>
              <a:buFont typeface="Wingdings" panose="05000000000000000000" pitchFamily="2" charset="2"/>
              <a:buChar char="§"/>
            </a:pPr>
            <a:r>
              <a:rPr lang="en-CA" sz="1200" b="0" dirty="0" smtClean="0"/>
              <a:t>In fact, within the LGBT community itself, some work needs to be done to counter existing stereotypes as, according to a majority of respondents, some LGBTQ groups do tend to put labels on other LGBTQ groups</a:t>
            </a:r>
            <a:r>
              <a:rPr lang="fr-CA" sz="1200" b="0" dirty="0" smtClean="0"/>
              <a:t>. </a:t>
            </a:r>
            <a:r>
              <a:rPr lang="en-CA" sz="1200" b="0" dirty="0" smtClean="0"/>
              <a:t>To this effect, note that the majority felt they were “</a:t>
            </a:r>
            <a:r>
              <a:rPr lang="en-CA" sz="1200" b="0" i="1" u="sng" dirty="0" smtClean="0"/>
              <a:t>rather</a:t>
            </a:r>
            <a:r>
              <a:rPr lang="en-CA" sz="1200" b="0" dirty="0" smtClean="0"/>
              <a:t> well” (not “</a:t>
            </a:r>
            <a:r>
              <a:rPr lang="en-CA" sz="1200" b="0" i="1" u="sng" dirty="0" smtClean="0"/>
              <a:t>very</a:t>
            </a:r>
            <a:r>
              <a:rPr lang="en-CA" sz="1200" b="0" dirty="0" smtClean="0"/>
              <a:t> well”) </a:t>
            </a:r>
            <a:r>
              <a:rPr lang="en-CA" sz="1200" b="0" dirty="0"/>
              <a:t>represented by </a:t>
            </a:r>
            <a:r>
              <a:rPr lang="en-CA" sz="1200" b="0" dirty="0" smtClean="0"/>
              <a:t>the LGBT movement. Here again, the respondents plead for a more inclusive approach and a more diverse representation</a:t>
            </a:r>
            <a:r>
              <a:rPr lang="fr-CA" sz="1200" b="0" dirty="0" smtClean="0"/>
              <a:t>.</a:t>
            </a:r>
          </a:p>
          <a:p>
            <a:pPr marL="228600" indent="-228600">
              <a:buClr>
                <a:srgbClr val="9BBB59"/>
              </a:buClr>
              <a:buFont typeface="Wingdings" panose="05000000000000000000" pitchFamily="2" charset="2"/>
              <a:buChar char="§"/>
            </a:pPr>
            <a:r>
              <a:rPr lang="en-CA" sz="1200" b="0" dirty="0" smtClean="0"/>
              <a:t>It did not come as a surprise to find that being part of a sexual minority generally makes life a little more difficult: the majority of LGBT respondents report having experienced at one time or another some negative or depressive feelings in connection with their sexual orientation or gender identity; in addition, a larger proportion of LGBT respondents than of heterosexual cisgender individuals admit to engaging (or to having engaged) in high-risk behaviour, at least occasionally (drugs, alcohol, unprotected sex). However, only a minority of LGBT respondents think that their sexual orientation or gender identity has </a:t>
            </a:r>
            <a:r>
              <a:rPr lang="en-CA" sz="1200" b="0" i="1" u="sng" dirty="0" smtClean="0"/>
              <a:t>greatly</a:t>
            </a:r>
            <a:r>
              <a:rPr lang="en-CA" sz="1200" b="0" dirty="0" smtClean="0"/>
              <a:t> hindered them in life: 17% believe that their life has been/will be made </a:t>
            </a:r>
            <a:r>
              <a:rPr lang="en-CA" sz="1200" b="0" i="1" u="sng" dirty="0" smtClean="0"/>
              <a:t>a lot more</a:t>
            </a:r>
            <a:r>
              <a:rPr lang="en-CA" sz="1200" b="0" i="1" dirty="0" smtClean="0"/>
              <a:t> </a:t>
            </a:r>
            <a:r>
              <a:rPr lang="en-CA" sz="1200" b="0" dirty="0" smtClean="0"/>
              <a:t>difficult because of it, and 2% to 7% think that it has a </a:t>
            </a:r>
            <a:r>
              <a:rPr lang="en-CA" sz="1200" b="0" i="1" u="sng" dirty="0" smtClean="0"/>
              <a:t>very</a:t>
            </a:r>
            <a:r>
              <a:rPr lang="en-CA" sz="1200" b="0" dirty="0" smtClean="0"/>
              <a:t> negative impact on various aspects of their lives (health, finances, career, family life etc.).</a:t>
            </a:r>
          </a:p>
          <a:p>
            <a:pPr marL="228600" indent="-228600">
              <a:buClr>
                <a:srgbClr val="9BBB59"/>
              </a:buClr>
              <a:buFont typeface="Wingdings" panose="05000000000000000000" pitchFamily="2" charset="2"/>
              <a:buChar char="§"/>
            </a:pPr>
            <a:endParaRPr lang="fr-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252613"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480212"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p.162</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241038" y="231887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468637" y="227687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p.171</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229463" y="339899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457062" y="335699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p.189, 180</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217888" y="505517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445487" y="5013176"/>
            <a:ext cx="2199300" cy="584775"/>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p.208, 272, 273, 198, 202</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296513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233889725"/>
              </p:ext>
            </p:extLst>
          </p:nvPr>
        </p:nvGraphicFramePr>
        <p:xfrm>
          <a:off x="539552" y="1117093"/>
          <a:ext cx="6926685" cy="4992978"/>
        </p:xfrm>
        <a:graphic>
          <a:graphicData uri="http://schemas.openxmlformats.org/drawingml/2006/table">
            <a:tbl>
              <a:tblPr firstRow="1" bandRow="1">
                <a:tableStyleId>{2D5ABB26-0587-4C30-8999-92F81FD0307C}</a:tableStyleId>
              </a:tblPr>
              <a:tblGrid>
                <a:gridCol w="2520000"/>
                <a:gridCol w="881337"/>
                <a:gridCol w="881337"/>
                <a:gridCol w="881337"/>
                <a:gridCol w="881337"/>
                <a:gridCol w="881337"/>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8897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463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81663">
                <a:tc>
                  <a:txBody>
                    <a:bodyPr/>
                    <a:lstStyle/>
                    <a:p>
                      <a:pPr algn="l" fontAlgn="ctr"/>
                      <a:r>
                        <a:rPr lang="en-US" sz="900" b="0" i="0" u="none" strike="noStrike" dirty="0" smtClean="0">
                          <a:solidFill>
                            <a:srgbClr val="595959"/>
                          </a:solidFill>
                          <a:effectLst/>
                          <a:latin typeface="Arial Narrow" panose="020B0606020202030204" pitchFamily="34" charset="0"/>
                        </a:rPr>
                        <a:t>The belief that a child cannot have a balanced upbringing with LGBTQ parents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0250">
                <a:tc>
                  <a:txBody>
                    <a:bodyPr/>
                    <a:lstStyle/>
                    <a:p>
                      <a:pPr algn="l" fontAlgn="ctr"/>
                      <a:r>
                        <a:rPr lang="en-CA" sz="900" b="0" i="0" u="none" strike="noStrike" kern="1200" dirty="0" smtClean="0">
                          <a:solidFill>
                            <a:srgbClr val="595959"/>
                          </a:solidFill>
                          <a:effectLst/>
                          <a:latin typeface="Arial Narrow" panose="020B0606020202030204" pitchFamily="34" charset="0"/>
                          <a:ea typeface="+mn-ea"/>
                          <a:cs typeface="+mn-cs"/>
                        </a:rPr>
                        <a:t>The belief that it is possible to change one’s sexual orientation / gender identity with “therapy”</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0250">
                <a:tc>
                  <a:txBody>
                    <a:bodyPr/>
                    <a:lstStyle/>
                    <a:p>
                      <a:pPr algn="l" fontAlgn="ctr"/>
                      <a:r>
                        <a:rPr lang="en-US" sz="900" b="0" i="0" u="none" strike="noStrike" dirty="0" smtClean="0">
                          <a:solidFill>
                            <a:srgbClr val="595959"/>
                          </a:solidFill>
                          <a:effectLst/>
                          <a:latin typeface="Arial Narrow" panose="020B0606020202030204" pitchFamily="34" charset="0"/>
                        </a:rPr>
                        <a:t>The belief that LGBTQ people could be attracted to children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en-US" sz="900" b="0" i="0" u="none" strike="noStrike" dirty="0" smtClean="0">
                          <a:solidFill>
                            <a:srgbClr val="595959"/>
                          </a:solidFill>
                          <a:effectLst/>
                          <a:latin typeface="Arial Narrow" panose="020B0606020202030204" pitchFamily="34" charset="0"/>
                        </a:rPr>
                        <a:t>The stereotypical images often associated with sexual minorities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0250">
                <a:tc>
                  <a:txBody>
                    <a:bodyPr/>
                    <a:lstStyle/>
                    <a:p>
                      <a:pPr algn="l" fontAlgn="ctr"/>
                      <a:r>
                        <a:rPr lang="en-CA" sz="900" b="0" i="0" u="none" strike="noStrike" kern="1200" dirty="0" smtClean="0">
                          <a:solidFill>
                            <a:srgbClr val="595959"/>
                          </a:solidFill>
                          <a:effectLst/>
                          <a:latin typeface="Arial Narrow" panose="020B0606020202030204" pitchFamily="34" charset="0"/>
                          <a:ea typeface="+mn-ea"/>
                          <a:cs typeface="+mn-cs"/>
                        </a:rPr>
                        <a:t>The perception among heterosexuals that their homosexual or bisexual friends of the same sex might want to “hit on them”</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en-US" sz="900" b="0" i="0" u="none" strike="noStrike" dirty="0" smtClean="0">
                          <a:solidFill>
                            <a:srgbClr val="595959"/>
                          </a:solidFill>
                          <a:effectLst/>
                          <a:latin typeface="Arial Narrow" panose="020B0606020202030204" pitchFamily="34" charset="0"/>
                        </a:rPr>
                        <a:t>The belief that LGBTQ individuals are breaking down social values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en-US" sz="900" b="0" i="0" u="none" strike="noStrike" dirty="0" smtClean="0">
                          <a:solidFill>
                            <a:srgbClr val="595959"/>
                          </a:solidFill>
                          <a:effectLst/>
                          <a:latin typeface="Arial Narrow" panose="020B0606020202030204" pitchFamily="34" charset="0"/>
                        </a:rPr>
                        <a:t>The belief that gender is necessarily binary in nature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en-US" sz="900" b="0" i="0" u="none" strike="noStrike" dirty="0" smtClean="0">
                          <a:solidFill>
                            <a:srgbClr val="595959"/>
                          </a:solidFill>
                          <a:effectLst/>
                          <a:latin typeface="Arial Narrow" panose="020B0606020202030204" pitchFamily="34" charset="0"/>
                        </a:rPr>
                        <a:t>The belief that gender is determined biologically at birth</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0250">
                <a:tc>
                  <a:txBody>
                    <a:bodyPr/>
                    <a:lstStyle/>
                    <a:p>
                      <a:pPr algn="l" fontAlgn="ctr"/>
                      <a:r>
                        <a:rPr lang="en-CA" sz="900" b="0" i="0" u="none" strike="noStrike" kern="1200" dirty="0" smtClean="0">
                          <a:solidFill>
                            <a:srgbClr val="595959"/>
                          </a:solidFill>
                          <a:effectLst/>
                          <a:latin typeface="Arial Narrow" panose="020B0606020202030204" pitchFamily="34" charset="0"/>
                          <a:ea typeface="+mn-ea"/>
                          <a:cs typeface="+mn-cs"/>
                        </a:rPr>
                        <a:t>The belief that LGBTQ individuals who show affection in public are “too sexualised”</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5673">
                <a:tc>
                  <a:txBody>
                    <a:bodyPr/>
                    <a:lstStyle/>
                    <a:p>
                      <a:pPr algn="l" fontAlgn="ctr"/>
                      <a:r>
                        <a:rPr lang="en-CA" sz="900" b="0" i="0" u="none" strike="noStrike" kern="1200" dirty="0" smtClean="0">
                          <a:solidFill>
                            <a:srgbClr val="595959"/>
                          </a:solidFill>
                          <a:effectLst/>
                          <a:latin typeface="Arial Narrow" panose="020B0606020202030204" pitchFamily="34" charset="0"/>
                          <a:ea typeface="+mn-ea"/>
                          <a:cs typeface="+mn-cs"/>
                        </a:rPr>
                        <a:t>The perception among heterosexuals that if they spend time with homosexual or bisexual individuals of the same sex they might also become homosexuals or bisexuals</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0250">
                <a:tc>
                  <a:txBody>
                    <a:bodyPr/>
                    <a:lstStyle/>
                    <a:p>
                      <a:pPr algn="l" fontAlgn="ctr"/>
                      <a:r>
                        <a:rPr lang="en-CA" sz="900" b="0" i="0" u="none" strike="noStrike" kern="1200" dirty="0" smtClean="0">
                          <a:solidFill>
                            <a:srgbClr val="595959"/>
                          </a:solidFill>
                          <a:effectLst/>
                          <a:latin typeface="Arial Narrow" panose="020B0606020202030204" pitchFamily="34" charset="0"/>
                          <a:ea typeface="+mn-ea"/>
                          <a:cs typeface="+mn-cs"/>
                        </a:rPr>
                        <a:t>The belief that you must have undergone surgery to be a “real” trans individual</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fr-CA" sz="900" b="0" i="0" u="none" strike="noStrike" dirty="0" err="1" smtClean="0">
                          <a:solidFill>
                            <a:srgbClr val="595959"/>
                          </a:solidFill>
                          <a:effectLst/>
                          <a:latin typeface="Arial Narrow" panose="020B0606020202030204" pitchFamily="34" charset="0"/>
                        </a:rPr>
                        <a:t>Other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fr-CA" sz="900" b="0" i="0" u="none" strike="noStrike" dirty="0" err="1">
                          <a:solidFill>
                            <a:srgbClr val="595959"/>
                          </a:solidFill>
                          <a:effectLst/>
                          <a:latin typeface="Arial Narrow" panose="020B0606020202030204" pitchFamily="34" charset="0"/>
                        </a:rPr>
                        <a:t>NSP</a:t>
                      </a:r>
                      <a:r>
                        <a:rPr lang="fr-CA" sz="900" b="0" i="0" u="none" strike="noStrike" dirty="0">
                          <a:solidFill>
                            <a:srgbClr val="595959"/>
                          </a:solidFill>
                          <a:effectLst/>
                          <a:latin typeface="Arial Narrow" panose="020B0606020202030204" pitchFamily="34" charset="0"/>
                        </a:rPr>
                        <a:t>/PR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800" y="250015"/>
            <a:ext cx="8189664" cy="631545"/>
          </a:xfrm>
        </p:spPr>
        <p:txBody>
          <a:bodyPr>
            <a:normAutofit fontScale="90000"/>
          </a:bodyPr>
          <a:lstStyle/>
          <a:p>
            <a:r>
              <a:rPr lang="en-US" sz="2000" dirty="0">
                <a:solidFill>
                  <a:srgbClr val="9BBB59"/>
                </a:solidFill>
              </a:rPr>
              <a:t>Stereotypes that need to be changed to promote the wellbeing and integration of LGBT people in Canadian society</a:t>
            </a:r>
            <a:r>
              <a:rPr lang="fr-CA" sz="2000" dirty="0" smtClean="0">
                <a:solidFill>
                  <a:srgbClr val="9BBB59"/>
                </a:solidFill>
              </a:rPr>
              <a:t/>
            </a:r>
            <a:br>
              <a:rPr lang="fr-CA" sz="2000" dirty="0" smtClean="0">
                <a:solidFill>
                  <a:srgbClr val="9BBB59"/>
                </a:solidFill>
              </a:rPr>
            </a:br>
            <a:endParaRPr lang="fr-CA" dirty="0"/>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Q91. </a:t>
            </a:r>
            <a:r>
              <a:rPr lang="en-CA" sz="900" dirty="0">
                <a:solidFill>
                  <a:srgbClr val="595959"/>
                </a:solidFill>
                <a:latin typeface="Arial" panose="020B0604020202020204" pitchFamily="34" charset="0"/>
                <a:cs typeface="Arial" panose="020B0604020202020204" pitchFamily="34" charset="0"/>
              </a:rPr>
              <a:t>In your opinion, what are the perceptions that it is important to evolve in order to encourage the integration and wellbeing of LGBTQ individuals in Canadian society today?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70412382"/>
      </p:ext>
    </p:extLst>
  </p:cSld>
  <p:clrMapOvr>
    <a:masterClrMapping/>
  </p:clrMapOvr>
  <p:timing>
    <p:tnLst>
      <p:par>
        <p:cTn xmlns:p14="http://schemas.microsoft.com/office/powerpoint/2010/mai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171</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5669384" cy="631545"/>
          </a:xfrm>
        </p:spPr>
        <p:txBody>
          <a:bodyPr>
            <a:normAutofit/>
          </a:bodyPr>
          <a:lstStyle/>
          <a:p>
            <a:r>
              <a:rPr lang="en-CA" sz="2000" dirty="0" smtClean="0">
                <a:solidFill>
                  <a:srgbClr val="9BBB59"/>
                </a:solidFill>
              </a:rPr>
              <a:t>Perception of LGBT representation in Canadian media</a:t>
            </a:r>
            <a:endParaRPr lang="en-CA" dirty="0"/>
          </a:p>
        </p:txBody>
      </p:sp>
      <p:sp>
        <p:nvSpPr>
          <p:cNvPr id="14" name="ZoneTexte 13"/>
          <p:cNvSpPr txBox="1"/>
          <p:nvPr>
            <p:custDataLst>
              <p:tags r:id="rId4"/>
            </p:custDataLst>
          </p:nvPr>
        </p:nvSpPr>
        <p:spPr>
          <a:xfrm>
            <a:off x="500202" y="6115513"/>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Q78. </a:t>
            </a:r>
            <a:r>
              <a:rPr lang="en-US" sz="900" dirty="0" smtClean="0">
                <a:solidFill>
                  <a:srgbClr val="595959"/>
                </a:solidFill>
                <a:latin typeface="Arial" panose="020B0604020202020204" pitchFamily="34" charset="0"/>
                <a:cs typeface="Arial" panose="020B0604020202020204" pitchFamily="34" charset="0"/>
              </a:rPr>
              <a:t>Do you find that LGBTQ individuals are well represented in Canadian media (TV, film)?</a:t>
            </a:r>
            <a:r>
              <a:rPr lang="fr-CA" sz="900" dirty="0" smtClean="0">
                <a:solidFill>
                  <a:srgbClr val="595959"/>
                </a:solidFill>
                <a:latin typeface="Arial" panose="020B0604020202020204" pitchFamily="34" charset="0"/>
                <a:cs typeface="Arial" panose="020B0604020202020204" pitchFamily="34" charset="0"/>
              </a:rPr>
              <a:t>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Q79</a:t>
            </a:r>
            <a:r>
              <a:rPr lang="fr-CA" sz="900" dirty="0">
                <a:solidFill>
                  <a:srgbClr val="595959"/>
                </a:solidFill>
                <a:latin typeface="Arial" panose="020B0604020202020204" pitchFamily="34" charset="0"/>
                <a:cs typeface="Arial" panose="020B0604020202020204" pitchFamily="34" charset="0"/>
              </a:rPr>
              <a:t>. </a:t>
            </a:r>
            <a:r>
              <a:rPr lang="en-US" sz="900" dirty="0" smtClean="0">
                <a:solidFill>
                  <a:srgbClr val="595959"/>
                </a:solidFill>
                <a:latin typeface="Arial" panose="020B0604020202020204" pitchFamily="34" charset="0"/>
                <a:cs typeface="Arial" panose="020B0604020202020204" pitchFamily="34" charset="0"/>
              </a:rPr>
              <a:t>What could be improved in this representation?</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extLst>
              <p:ext uri="{D42A27DB-BD31-4B8C-83A1-F6EECF244321}">
                <p14:modId xmlns:p14="http://schemas.microsoft.com/office/powerpoint/2010/main" val="1048215286"/>
              </p:ext>
            </p:extLst>
          </p:nvPr>
        </p:nvGraphicFramePr>
        <p:xfrm>
          <a:off x="527315" y="2416190"/>
          <a:ext cx="2952328"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2677820" y="4383944"/>
            <a:ext cx="816249"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Rather well</a:t>
            </a:r>
            <a:endParaRPr lang="en-CA" sz="1200" dirty="0">
              <a:solidFill>
                <a:srgbClr val="595959"/>
              </a:solidFill>
              <a:latin typeface="Arial Narrow" panose="020B0606020202030204" pitchFamily="34" charset="0"/>
            </a:endParaRPr>
          </a:p>
        </p:txBody>
      </p:sp>
      <p:graphicFrame>
        <p:nvGraphicFramePr>
          <p:cNvPr id="17" name="Graphique 16"/>
          <p:cNvGraphicFramePr/>
          <p:nvPr>
            <p:custDataLst>
              <p:tags r:id="rId5"/>
            </p:custDataLst>
            <p:extLst>
              <p:ext uri="{D42A27DB-BD31-4B8C-83A1-F6EECF244321}">
                <p14:modId xmlns:p14="http://schemas.microsoft.com/office/powerpoint/2010/main" val="3077405539"/>
              </p:ext>
            </p:extLst>
          </p:nvPr>
        </p:nvGraphicFramePr>
        <p:xfrm>
          <a:off x="3851920" y="2132713"/>
          <a:ext cx="5112568" cy="3832974"/>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5495987" y="1532549"/>
            <a:ext cx="2980303" cy="553998"/>
          </a:xfrm>
          <a:prstGeom prst="rect">
            <a:avLst/>
          </a:prstGeom>
          <a:noFill/>
        </p:spPr>
        <p:txBody>
          <a:bodyPr wrap="none" rtlCol="0">
            <a:spAutoFit/>
          </a:bodyPr>
          <a:lstStyle/>
          <a:p>
            <a:pPr algn="ctr"/>
            <a:r>
              <a:rPr lang="en-CA" sz="1200" b="1" dirty="0" smtClean="0">
                <a:solidFill>
                  <a:srgbClr val="595959"/>
                </a:solidFill>
                <a:latin typeface="Arial Narrow" panose="020B0606020202030204" pitchFamily="34" charset="0"/>
              </a:rPr>
              <a:t>Suggested improvements</a:t>
            </a:r>
            <a:br>
              <a:rPr lang="en-CA" sz="1200" b="1" dirty="0" smtClean="0">
                <a:solidFill>
                  <a:srgbClr val="595959"/>
                </a:solidFill>
                <a:latin typeface="Arial Narrow" panose="020B0606020202030204" pitchFamily="34" charset="0"/>
              </a:rPr>
            </a:br>
            <a:r>
              <a:rPr lang="en-CA" sz="900" dirty="0" smtClean="0">
                <a:solidFill>
                  <a:srgbClr val="9BBB59"/>
                </a:solidFill>
                <a:latin typeface="Arial" panose="020B0604020202020204" pitchFamily="34" charset="0"/>
                <a:cs typeface="Arial" panose="020B0604020202020204" pitchFamily="34" charset="0"/>
              </a:rPr>
              <a:t>Base: Respondents who think that LGBT communities </a:t>
            </a:r>
            <a:br>
              <a:rPr lang="en-CA" sz="900" dirty="0" smtClean="0">
                <a:solidFill>
                  <a:srgbClr val="9BBB59"/>
                </a:solidFill>
                <a:latin typeface="Arial" panose="020B0604020202020204" pitchFamily="34" charset="0"/>
                <a:cs typeface="Arial" panose="020B0604020202020204" pitchFamily="34" charset="0"/>
              </a:rPr>
            </a:br>
            <a:r>
              <a:rPr lang="en-CA" sz="900" dirty="0" smtClean="0">
                <a:solidFill>
                  <a:srgbClr val="9BBB59"/>
                </a:solidFill>
                <a:latin typeface="Arial" panose="020B0604020202020204" pitchFamily="34" charset="0"/>
                <a:cs typeface="Arial" panose="020B0604020202020204" pitchFamily="34" charset="0"/>
              </a:rPr>
              <a:t>are poorly represented  in the media (n=1750)</a:t>
            </a:r>
            <a:endParaRPr lang="en-CA" sz="900" dirty="0">
              <a:solidFill>
                <a:srgbClr val="000000"/>
              </a:solidFill>
              <a:latin typeface="Arial" panose="020B0604020202020204" pitchFamily="34" charset="0"/>
              <a:cs typeface="Arial" panose="020B0604020202020204" pitchFamily="34" charset="0"/>
            </a:endParaRPr>
          </a:p>
        </p:txBody>
      </p:sp>
      <p:sp>
        <p:nvSpPr>
          <p:cNvPr id="22" name="ZoneTexte 21"/>
          <p:cNvSpPr txBox="1"/>
          <p:nvPr/>
        </p:nvSpPr>
        <p:spPr>
          <a:xfrm>
            <a:off x="389579" y="1532549"/>
            <a:ext cx="3090064" cy="600164"/>
          </a:xfrm>
          <a:prstGeom prst="rect">
            <a:avLst/>
          </a:prstGeom>
          <a:noFill/>
        </p:spPr>
        <p:txBody>
          <a:bodyPr wrap="square" rtlCol="0">
            <a:spAutoFit/>
          </a:bodyPr>
          <a:lstStyle/>
          <a:p>
            <a:pPr algn="ctr"/>
            <a:r>
              <a:rPr lang="en-CA" sz="1200" b="1" dirty="0" smtClean="0">
                <a:solidFill>
                  <a:srgbClr val="595959"/>
                </a:solidFill>
                <a:latin typeface="Arial Narrow" panose="020B0606020202030204" pitchFamily="34" charset="0"/>
              </a:rPr>
              <a:t>Quality of LGBT representation </a:t>
            </a:r>
            <a:br>
              <a:rPr lang="en-CA" sz="1200" b="1" dirty="0" smtClean="0">
                <a:solidFill>
                  <a:srgbClr val="595959"/>
                </a:solidFill>
                <a:latin typeface="Arial Narrow" panose="020B0606020202030204" pitchFamily="34" charset="0"/>
              </a:rPr>
            </a:br>
            <a:r>
              <a:rPr lang="en-CA" sz="1200" b="1" dirty="0" smtClean="0">
                <a:solidFill>
                  <a:srgbClr val="595959"/>
                </a:solidFill>
                <a:latin typeface="Arial Narrow" panose="020B0606020202030204" pitchFamily="34" charset="0"/>
              </a:rPr>
              <a:t>in Canadian media</a:t>
            </a:r>
            <a:br>
              <a:rPr lang="en-CA" sz="1200" b="1" dirty="0" smtClean="0">
                <a:solidFill>
                  <a:srgbClr val="595959"/>
                </a:solidFill>
                <a:latin typeface="Arial Narrow" panose="020B0606020202030204" pitchFamily="34" charset="0"/>
              </a:rPr>
            </a:br>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nvSpPr>
        <p:spPr>
          <a:xfrm>
            <a:off x="2123727" y="2452785"/>
            <a:ext cx="689099"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Very well</a:t>
            </a:r>
            <a:endParaRPr lang="en-CA" sz="1200" dirty="0">
              <a:solidFill>
                <a:srgbClr val="595959"/>
              </a:solidFill>
              <a:latin typeface="Arial Narrow" panose="020B0606020202030204" pitchFamily="34" charset="0"/>
            </a:endParaRPr>
          </a:p>
        </p:txBody>
      </p:sp>
      <p:sp>
        <p:nvSpPr>
          <p:cNvPr id="15" name="ZoneTexte 14"/>
          <p:cNvSpPr txBox="1"/>
          <p:nvPr/>
        </p:nvSpPr>
        <p:spPr>
          <a:xfrm>
            <a:off x="35496" y="3892354"/>
            <a:ext cx="942887"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Rather poorly</a:t>
            </a:r>
            <a:endParaRPr lang="en-CA" sz="1200" dirty="0">
              <a:solidFill>
                <a:srgbClr val="595959"/>
              </a:solidFill>
              <a:latin typeface="Arial Narrow" panose="020B0606020202030204" pitchFamily="34" charset="0"/>
            </a:endParaRPr>
          </a:p>
        </p:txBody>
      </p:sp>
      <p:sp>
        <p:nvSpPr>
          <p:cNvPr id="16" name="ZoneTexte 15"/>
          <p:cNvSpPr txBox="1"/>
          <p:nvPr/>
        </p:nvSpPr>
        <p:spPr>
          <a:xfrm>
            <a:off x="1263978" y="2452785"/>
            <a:ext cx="815736"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Very poorly</a:t>
            </a:r>
            <a:endParaRPr lang="en-CA" sz="1200"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267755236"/>
      </p:ext>
    </p:extLst>
  </p:cSld>
  <p:clrMapOvr>
    <a:masterClrMapping/>
  </p:clrMapOvr>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570802881"/>
              </p:ext>
            </p:extLst>
          </p:nvPr>
        </p:nvGraphicFramePr>
        <p:xfrm>
          <a:off x="539552" y="1203188"/>
          <a:ext cx="7992887" cy="3810060"/>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Rather poorly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poorly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and 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and rather poorly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5"/>
            </p:custDataLst>
          </p:nvPr>
        </p:nvSpPr>
        <p:spPr>
          <a:xfrm>
            <a:off x="500202" y="6233137"/>
            <a:ext cx="7818207" cy="230832"/>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Q78. </a:t>
            </a:r>
            <a:r>
              <a:rPr lang="en-US" sz="900" dirty="0" smtClean="0">
                <a:solidFill>
                  <a:srgbClr val="595959"/>
                </a:solidFill>
                <a:latin typeface="Arial" panose="020B0604020202020204" pitchFamily="34" charset="0"/>
                <a:cs typeface="Arial" panose="020B0604020202020204" pitchFamily="34" charset="0"/>
              </a:rPr>
              <a:t>Do you find that LGBTQ individuals are well represented in Canadian media (TV, film)?</a:t>
            </a:r>
            <a:endParaRPr lang="fr-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6"/>
            </p:custDataLst>
          </p:nvPr>
        </p:nvSpPr>
        <p:spPr>
          <a:xfrm>
            <a:off x="558800" y="188640"/>
            <a:ext cx="5669384" cy="631545"/>
          </a:xfrm>
        </p:spPr>
        <p:txBody>
          <a:bodyPr/>
          <a:lstStyle/>
          <a:p>
            <a:r>
              <a:rPr lang="en-CA" sz="2000" dirty="0">
                <a:solidFill>
                  <a:srgbClr val="9BBB59"/>
                </a:solidFill>
              </a:rPr>
              <a:t>Perception of LGBT representation in Canadian media</a:t>
            </a:r>
            <a:endParaRPr lang="fr-CA" dirty="0"/>
          </a:p>
        </p:txBody>
      </p:sp>
    </p:spTree>
    <p:extLst>
      <p:ext uri="{BB962C8B-B14F-4D97-AF65-F5344CB8AC3E}">
        <p14:creationId xmlns:p14="http://schemas.microsoft.com/office/powerpoint/2010/main" val="1611271244"/>
      </p:ext>
    </p:extLst>
  </p:cSld>
  <p:clrMapOvr>
    <a:masterClrMapping/>
  </p:clrMapOvr>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113400053"/>
              </p:ext>
            </p:extLst>
          </p:nvPr>
        </p:nvGraphicFramePr>
        <p:xfrm>
          <a:off x="539552" y="1159624"/>
          <a:ext cx="8208912" cy="4132512"/>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7785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73939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Narrow" panose="020B0606020202030204" pitchFamily="34" charset="0"/>
                        </a:rPr>
                        <a:t>Asex</a:t>
                      </a:r>
                      <a:r>
                        <a:rPr lang="en-CA" sz="900" b="1" i="0" u="none" strike="noStrike" noProof="0" dirty="0" smtClean="0">
                          <a:solidFill>
                            <a:srgbClr val="595959"/>
                          </a:solidFill>
                          <a:effectLst/>
                          <a:latin typeface="Arial Narrow" panose="020B0606020202030204" pitchFamily="34" charset="0"/>
                        </a:rPr>
                        <a:t>.</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Cisgender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 </a:t>
                      </a:r>
                      <a:r>
                        <a:rPr lang="en-CA" sz="900" b="1" i="0" u="none" strike="noStrike" noProof="0" dirty="0" err="1" smtClean="0">
                          <a:solidFill>
                            <a:srgbClr val="595959"/>
                          </a:solidFill>
                          <a:effectLst/>
                          <a:latin typeface="Arial Narrow" panose="020B0606020202030204" pitchFamily="34" charset="0"/>
                        </a:rPr>
                        <a:t>genderfluid</a:t>
                      </a:r>
                      <a:r>
                        <a:rPr lang="en-CA" sz="900" b="1" i="0" u="none" strike="noStrike" noProof="0" dirty="0" smtClean="0">
                          <a:solidFill>
                            <a:srgbClr val="595959"/>
                          </a:solidFill>
                          <a:effectLst/>
                          <a:latin typeface="Arial Narrow" panose="020B0606020202030204" pitchFamily="34" charset="0"/>
                        </a:rPr>
                        <a:t>, </a:t>
                      </a:r>
                      <a:r>
                        <a:rPr lang="en-CA" sz="900" b="1" i="0" u="none" strike="noStrike" noProof="0" dirty="0" err="1" smtClean="0">
                          <a:solidFill>
                            <a:srgbClr val="595959"/>
                          </a:solidFill>
                          <a:effectLst/>
                          <a:latin typeface="Arial Narrow" panose="020B0606020202030204" pitchFamily="34" charset="0"/>
                        </a:rPr>
                        <a:t>agender</a:t>
                      </a:r>
                      <a:r>
                        <a:rPr lang="en-CA" sz="900" b="1" i="0" u="none" strike="noStrike" noProof="0" dirty="0" smtClean="0">
                          <a:solidFill>
                            <a:srgbClr val="595959"/>
                          </a:solidFill>
                          <a:effectLst/>
                          <a:latin typeface="Arial Narrow" panose="020B0606020202030204" pitchFamily="34" charset="0"/>
                        </a:rPr>
                        <a:t> or demi-gender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518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Rather poorly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poorly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and 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and rather poorly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en-CA" sz="900" dirty="0" smtClean="0">
                <a:solidFill>
                  <a:srgbClr val="9BBB59"/>
                </a:solidFill>
                <a:latin typeface="Arial" panose="020B0604020202020204" pitchFamily="34" charset="0"/>
                <a:cs typeface="Arial" panose="020B0604020202020204" pitchFamily="34" charset="0"/>
              </a:rPr>
              <a:t>respondents</a:t>
            </a:r>
            <a:endParaRPr lang="en-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5"/>
            </p:custDataLst>
          </p:nvPr>
        </p:nvSpPr>
        <p:spPr>
          <a:xfrm>
            <a:off x="500202" y="6233137"/>
            <a:ext cx="7818207" cy="230832"/>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Q78. </a:t>
            </a:r>
            <a:r>
              <a:rPr lang="en-US" sz="900" dirty="0" smtClean="0">
                <a:solidFill>
                  <a:srgbClr val="595959"/>
                </a:solidFill>
                <a:latin typeface="Arial" panose="020B0604020202020204" pitchFamily="34" charset="0"/>
                <a:cs typeface="Arial" panose="020B0604020202020204" pitchFamily="34" charset="0"/>
              </a:rPr>
              <a:t>Do you find that LGBTQ individuals are well represented in Canadian media (TV, film)?</a:t>
            </a:r>
            <a:endParaRPr lang="fr-CA" sz="900" dirty="0">
              <a:solidFill>
                <a:srgbClr val="595959"/>
              </a:solidFill>
              <a:latin typeface="Arial" panose="020B0604020202020204" pitchFamily="34" charset="0"/>
              <a:cs typeface="Arial" panose="020B0604020202020204" pitchFamily="34" charset="0"/>
            </a:endParaRPr>
          </a:p>
        </p:txBody>
      </p:sp>
      <p:sp>
        <p:nvSpPr>
          <p:cNvPr id="9" name="Titre 4"/>
          <p:cNvSpPr>
            <a:spLocks noGrp="1"/>
          </p:cNvSpPr>
          <p:nvPr>
            <p:ph type="title"/>
            <p:custDataLst>
              <p:tags r:id="rId6"/>
            </p:custDataLst>
          </p:nvPr>
        </p:nvSpPr>
        <p:spPr>
          <a:xfrm>
            <a:off x="558800" y="188640"/>
            <a:ext cx="5669384" cy="631545"/>
          </a:xfrm>
        </p:spPr>
        <p:txBody>
          <a:bodyPr/>
          <a:lstStyle/>
          <a:p>
            <a:r>
              <a:rPr lang="en-CA" sz="2000" dirty="0">
                <a:solidFill>
                  <a:srgbClr val="9BBB59"/>
                </a:solidFill>
              </a:rPr>
              <a:t>Perception of LGBT representation in Canadian media</a:t>
            </a:r>
            <a:endParaRPr lang="fr-CA" dirty="0"/>
          </a:p>
        </p:txBody>
      </p:sp>
    </p:spTree>
    <p:extLst>
      <p:ext uri="{BB962C8B-B14F-4D97-AF65-F5344CB8AC3E}">
        <p14:creationId xmlns:p14="http://schemas.microsoft.com/office/powerpoint/2010/main" val="1245154862"/>
      </p:ext>
    </p:extLst>
  </p:cSld>
  <p:clrMapOvr>
    <a:masterClrMapping/>
  </p:clrMapOvr>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567001705"/>
              </p:ext>
            </p:extLst>
          </p:nvPr>
        </p:nvGraphicFramePr>
        <p:xfrm>
          <a:off x="539552" y="1484781"/>
          <a:ext cx="7488832" cy="3829573"/>
        </p:xfrm>
        <a:graphic>
          <a:graphicData uri="http://schemas.openxmlformats.org/drawingml/2006/table">
            <a:tbl>
              <a:tblPr firstRow="1" bandRow="1">
                <a:tableStyleId>{2D5ABB26-0587-4C30-8999-92F81FD0307C}</a:tableStyleId>
              </a:tblPr>
              <a:tblGrid>
                <a:gridCol w="2935622"/>
                <a:gridCol w="910642"/>
                <a:gridCol w="910642"/>
                <a:gridCol w="910642"/>
                <a:gridCol w="910642"/>
                <a:gridCol w="910642"/>
              </a:tblGrid>
              <a:tr h="27545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1496">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89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462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Rather poorly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poorly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and 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Very and rather poorly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5"/>
            </p:custDataLst>
          </p:nvPr>
        </p:nvSpPr>
        <p:spPr>
          <a:xfrm>
            <a:off x="500202" y="6233137"/>
            <a:ext cx="7818207" cy="230832"/>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Q78. </a:t>
            </a:r>
            <a:r>
              <a:rPr lang="en-US" sz="900" dirty="0" smtClean="0">
                <a:solidFill>
                  <a:srgbClr val="595959"/>
                </a:solidFill>
                <a:latin typeface="Arial" panose="020B0604020202020204" pitchFamily="34" charset="0"/>
                <a:cs typeface="Arial" panose="020B0604020202020204" pitchFamily="34" charset="0"/>
              </a:rPr>
              <a:t>Do you find that LGBTQ individuals are well represented in Canadian media (TV, film)?</a:t>
            </a:r>
            <a:endParaRPr lang="fr-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6"/>
            </p:custDataLst>
          </p:nvPr>
        </p:nvSpPr>
        <p:spPr>
          <a:xfrm>
            <a:off x="558800" y="188640"/>
            <a:ext cx="5669384" cy="631545"/>
          </a:xfrm>
        </p:spPr>
        <p:txBody>
          <a:bodyPr/>
          <a:lstStyle/>
          <a:p>
            <a:r>
              <a:rPr lang="en-CA" sz="2000" dirty="0">
                <a:solidFill>
                  <a:srgbClr val="9BBB59"/>
                </a:solidFill>
              </a:rPr>
              <a:t>Perception of LGBT representation in Canadian media</a:t>
            </a:r>
            <a:endParaRPr lang="fr-CA" dirty="0"/>
          </a:p>
        </p:txBody>
      </p:sp>
    </p:spTree>
    <p:extLst>
      <p:ext uri="{BB962C8B-B14F-4D97-AF65-F5344CB8AC3E}">
        <p14:creationId xmlns:p14="http://schemas.microsoft.com/office/powerpoint/2010/main" val="2305329775"/>
      </p:ext>
    </p:extLst>
  </p:cSld>
  <p:clrMapOvr>
    <a:masterClrMapping/>
  </p:clrMapOvr>
  <p:timing>
    <p:tnLst>
      <p:par>
        <p:cTn xmlns:p14="http://schemas.microsoft.com/office/powerpoint/2010/mai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7901631" cy="2594674"/>
          </a:xfrm>
        </p:spPr>
        <p:txBody>
          <a:bodyPr/>
          <a:lstStyle/>
          <a:p>
            <a:r>
              <a:rPr lang="en-CA" dirty="0" smtClean="0"/>
              <a:t>Feeling of integration into </a:t>
            </a:r>
            <a:br>
              <a:rPr lang="en-CA" dirty="0" smtClean="0"/>
            </a:br>
            <a:r>
              <a:rPr lang="en-CA" dirty="0" smtClean="0"/>
              <a:t>the LGBT environment</a:t>
            </a:r>
            <a:endParaRPr lang="en-CA" dirty="0"/>
          </a:p>
        </p:txBody>
      </p:sp>
      <p:sp>
        <p:nvSpPr>
          <p:cNvPr id="3" name="Espace réservé du texte 2"/>
          <p:cNvSpPr>
            <a:spLocks noGrp="1"/>
          </p:cNvSpPr>
          <p:nvPr>
            <p:ph type="body" sz="quarter" idx="10"/>
            <p:custDataLst>
              <p:tags r:id="rId2"/>
            </p:custDataLst>
          </p:nvPr>
        </p:nvSpPr>
        <p:spPr/>
        <p:txBody>
          <a:bodyPr/>
          <a:lstStyle/>
          <a:p>
            <a:r>
              <a:rPr lang="en-US" i="1" dirty="0" smtClean="0"/>
              <a:t>REPORT PREPARED FOR FONDATION JASMIN ROY</a:t>
            </a:r>
            <a:endParaRPr lang="fr-CA" i="1" dirty="0"/>
          </a:p>
          <a:p>
            <a:endParaRPr lang="en-CA" dirty="0"/>
          </a:p>
        </p:txBody>
      </p:sp>
    </p:spTree>
    <p:extLst>
      <p:ext uri="{BB962C8B-B14F-4D97-AF65-F5344CB8AC3E}">
        <p14:creationId xmlns:p14="http://schemas.microsoft.com/office/powerpoint/2010/main" val="3961439066"/>
      </p:ext>
    </p:extLst>
  </p:cSld>
  <p:clrMapOvr>
    <a:masterClrMapping/>
  </p:clrMapOvr>
  <p:timing>
    <p:tnLst>
      <p:par>
        <p:cTn xmlns:p14="http://schemas.microsoft.com/office/powerpoint/2010/mai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176</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799" y="500361"/>
            <a:ext cx="6101433" cy="631545"/>
          </a:xfrm>
        </p:spPr>
        <p:txBody>
          <a:bodyPr/>
          <a:lstStyle/>
          <a:p>
            <a:r>
              <a:rPr lang="en-CA" sz="2000" dirty="0" smtClean="0">
                <a:solidFill>
                  <a:srgbClr val="9BBB59"/>
                </a:solidFill>
              </a:rPr>
              <a:t>Feeling of belonging to the LGBT movement</a:t>
            </a:r>
            <a:endParaRPr lang="en-CA" dirty="0"/>
          </a:p>
        </p:txBody>
      </p:sp>
      <p:sp>
        <p:nvSpPr>
          <p:cNvPr id="14" name="ZoneTexte 13"/>
          <p:cNvSpPr txBox="1"/>
          <p:nvPr>
            <p:custDataLst>
              <p:tags r:id="rId4"/>
            </p:custDataLst>
          </p:nvPr>
        </p:nvSpPr>
        <p:spPr>
          <a:xfrm>
            <a:off x="500202" y="624730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Q72. </a:t>
            </a:r>
            <a:r>
              <a:rPr lang="en-US" sz="900" dirty="0" smtClean="0">
                <a:solidFill>
                  <a:srgbClr val="595959"/>
                </a:solidFill>
                <a:latin typeface="Arial" panose="020B0604020202020204" pitchFamily="34" charset="0"/>
                <a:cs typeface="Arial" panose="020B0604020202020204" pitchFamily="34" charset="0"/>
              </a:rPr>
              <a:t>Do you feel you belong to the LGBTQ community?</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extLst>
              <p:ext uri="{D42A27DB-BD31-4B8C-83A1-F6EECF244321}">
                <p14:modId xmlns:p14="http://schemas.microsoft.com/office/powerpoint/2010/main" val="3501520269"/>
              </p:ext>
            </p:extLst>
          </p:nvPr>
        </p:nvGraphicFramePr>
        <p:xfrm>
          <a:off x="1890789" y="2049815"/>
          <a:ext cx="4423584" cy="3354682"/>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1368430" y="3392408"/>
            <a:ext cx="928459"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No, not really</a:t>
            </a:r>
            <a:endParaRPr lang="en-CA" sz="1200" dirty="0">
              <a:solidFill>
                <a:srgbClr val="595959"/>
              </a:solidFill>
              <a:latin typeface="Arial Narrow" panose="020B0606020202030204" pitchFamily="34" charset="0"/>
            </a:endParaRPr>
          </a:p>
        </p:txBody>
      </p:sp>
      <p:sp>
        <p:nvSpPr>
          <p:cNvPr id="13" name="ZoneTexte 12"/>
          <p:cNvSpPr txBox="1"/>
          <p:nvPr/>
        </p:nvSpPr>
        <p:spPr>
          <a:xfrm>
            <a:off x="4169668" y="5301208"/>
            <a:ext cx="790281"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Yes, a little</a:t>
            </a:r>
            <a:endParaRPr lang="en-CA" sz="1200" dirty="0">
              <a:solidFill>
                <a:srgbClr val="595959"/>
              </a:solidFill>
              <a:latin typeface="Arial Narrow" panose="020B0606020202030204" pitchFamily="34" charset="0"/>
            </a:endParaRPr>
          </a:p>
        </p:txBody>
      </p:sp>
      <p:sp>
        <p:nvSpPr>
          <p:cNvPr id="15" name="ZoneTexte 14"/>
          <p:cNvSpPr txBox="1"/>
          <p:nvPr/>
        </p:nvSpPr>
        <p:spPr>
          <a:xfrm>
            <a:off x="3260617" y="1844824"/>
            <a:ext cx="894797"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No, not at all</a:t>
            </a:r>
            <a:endParaRPr lang="en-CA" sz="1200" dirty="0">
              <a:solidFill>
                <a:srgbClr val="595959"/>
              </a:solidFill>
              <a:latin typeface="Arial Narrow" panose="020B0606020202030204" pitchFamily="34" charset="0"/>
            </a:endParaRPr>
          </a:p>
        </p:txBody>
      </p:sp>
      <p:sp>
        <p:nvSpPr>
          <p:cNvPr id="16" name="ZoneTexte 15"/>
          <p:cNvSpPr txBox="1"/>
          <p:nvPr/>
        </p:nvSpPr>
        <p:spPr>
          <a:xfrm>
            <a:off x="5220072" y="2276872"/>
            <a:ext cx="700513"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Yes, a lot</a:t>
            </a:r>
            <a:endParaRPr lang="en-CA" sz="1200" dirty="0">
              <a:solidFill>
                <a:srgbClr val="595959"/>
              </a:solidFill>
              <a:latin typeface="Arial Narrow" panose="020B0606020202030204" pitchFamily="34" charset="0"/>
            </a:endParaRPr>
          </a:p>
        </p:txBody>
      </p:sp>
      <p:sp>
        <p:nvSpPr>
          <p:cNvPr id="27" name="Rectangle 26"/>
          <p:cNvSpPr/>
          <p:nvPr>
            <p:custDataLst>
              <p:tags r:id="rId5"/>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360617860"/>
              </p:ext>
            </p:extLst>
          </p:nvPr>
        </p:nvGraphicFramePr>
        <p:xfrm>
          <a:off x="6372200" y="3212976"/>
          <a:ext cx="2520280" cy="1312202"/>
        </p:xfrm>
        <a:graphic>
          <a:graphicData uri="http://schemas.openxmlformats.org/drawingml/2006/table">
            <a:tbl>
              <a:tblPr firstRow="1" bandRow="1">
                <a:tableStyleId>{073A0DAA-6AF3-43AB-8588-CEC1D06C72B9}</a:tableStyleId>
              </a:tblPr>
              <a:tblGrid>
                <a:gridCol w="2520280"/>
              </a:tblGrid>
              <a:tr h="44725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u="none" dirty="0" smtClean="0">
                          <a:solidFill>
                            <a:srgbClr val="5A5A5A"/>
                          </a:solidFill>
                          <a:latin typeface="Arial" panose="020B0604020202020204" pitchFamily="34" charset="0"/>
                          <a:cs typeface="Arial" panose="020B0604020202020204" pitchFamily="34" charset="0"/>
                        </a:rPr>
                        <a:t>Total </a:t>
                      </a:r>
                      <a:br>
                        <a:rPr lang="fr-CA" sz="1200" u="none" dirty="0" smtClean="0">
                          <a:solidFill>
                            <a:srgbClr val="5A5A5A"/>
                          </a:solidFill>
                          <a:latin typeface="Arial" panose="020B0604020202020204" pitchFamily="34" charset="0"/>
                          <a:cs typeface="Arial" panose="020B0604020202020204" pitchFamily="34" charset="0"/>
                        </a:rPr>
                      </a:br>
                      <a:r>
                        <a:rPr lang="fr-CA" sz="1200" u="none" dirty="0" smtClean="0">
                          <a:solidFill>
                            <a:srgbClr val="5A5A5A"/>
                          </a:solidFill>
                          <a:latin typeface="Arial" panose="020B0604020202020204" pitchFamily="34" charset="0"/>
                          <a:cs typeface="Arial" panose="020B0604020202020204" pitchFamily="34" charset="0"/>
                        </a:rPr>
                        <a:t>(A</a:t>
                      </a:r>
                      <a:r>
                        <a:rPr lang="fr-CA" sz="1200" u="none" baseline="0" dirty="0" smtClean="0">
                          <a:solidFill>
                            <a:srgbClr val="5A5A5A"/>
                          </a:solidFill>
                          <a:latin typeface="Arial" panose="020B0604020202020204" pitchFamily="34" charset="0"/>
                          <a:cs typeface="Arial" panose="020B0604020202020204" pitchFamily="34" charset="0"/>
                        </a:rPr>
                        <a:t> lot</a:t>
                      </a:r>
                      <a:r>
                        <a:rPr lang="fr-CA" sz="1200" u="none" dirty="0" smtClean="0">
                          <a:solidFill>
                            <a:srgbClr val="5A5A5A"/>
                          </a:solidFill>
                          <a:latin typeface="Arial" panose="020B0604020202020204" pitchFamily="34" charset="0"/>
                          <a:cs typeface="Arial" panose="020B0604020202020204" pitchFamily="34" charset="0"/>
                        </a:rPr>
                        <a:t> and a</a:t>
                      </a:r>
                      <a:r>
                        <a:rPr lang="fr-CA" sz="1200" u="none" baseline="0" dirty="0" smtClean="0">
                          <a:solidFill>
                            <a:srgbClr val="5A5A5A"/>
                          </a:solidFill>
                          <a:latin typeface="Arial" panose="020B0604020202020204" pitchFamily="34" charset="0"/>
                          <a:cs typeface="Arial" panose="020B0604020202020204" pitchFamily="34" charset="0"/>
                        </a:rPr>
                        <a:t> </a:t>
                      </a:r>
                      <a:r>
                        <a:rPr lang="fr-CA" sz="1200" u="none" baseline="0" dirty="0" err="1" smtClean="0">
                          <a:solidFill>
                            <a:srgbClr val="5A5A5A"/>
                          </a:solidFill>
                          <a:latin typeface="Arial" panose="020B0604020202020204" pitchFamily="34" charset="0"/>
                          <a:cs typeface="Arial" panose="020B0604020202020204" pitchFamily="34" charset="0"/>
                        </a:rPr>
                        <a:t>little</a:t>
                      </a:r>
                      <a:r>
                        <a:rPr lang="fr-CA" sz="1200" u="none" dirty="0" smtClean="0">
                          <a:solidFill>
                            <a:srgbClr val="5A5A5A"/>
                          </a:solidFill>
                          <a:latin typeface="Arial" panose="020B0604020202020204" pitchFamily="34" charset="0"/>
                          <a:cs typeface="Arial" panose="020B0604020202020204" pitchFamily="34" charset="0"/>
                        </a:rPr>
                        <a:t>)</a:t>
                      </a:r>
                      <a:br>
                        <a:rPr lang="fr-CA" sz="1200" u="none" dirty="0" smtClean="0">
                          <a:solidFill>
                            <a:srgbClr val="5A5A5A"/>
                          </a:solidFill>
                          <a:latin typeface="Arial" panose="020B0604020202020204" pitchFamily="34" charset="0"/>
                          <a:cs typeface="Arial" panose="020B0604020202020204" pitchFamily="34" charset="0"/>
                        </a:rPr>
                      </a:br>
                      <a:r>
                        <a:rPr lang="fr-CA" sz="1200" u="none" dirty="0" smtClean="0">
                          <a:solidFill>
                            <a:srgbClr val="5A5A5A"/>
                          </a:solidFill>
                          <a:latin typeface="Arial" panose="020B0604020202020204" pitchFamily="34" charset="0"/>
                          <a:cs typeface="Arial" panose="020B0604020202020204" pitchFamily="34" charset="0"/>
                        </a:rPr>
                        <a:t>63%</a:t>
                      </a:r>
                    </a:p>
                  </a:txBody>
                  <a:tcPr>
                    <a:lnB w="19050" cap="flat" cmpd="sng" algn="ctr">
                      <a:solidFill>
                        <a:schemeClr val="tx1">
                          <a:lumMod val="50000"/>
                          <a:lumOff val="50000"/>
                        </a:schemeClr>
                      </a:solidFill>
                      <a:prstDash val="solid"/>
                      <a:round/>
                      <a:headEnd type="none" w="med" len="med"/>
                      <a:tailEnd type="none" w="med" len="med"/>
                    </a:lnB>
                    <a:noFill/>
                  </a:tcPr>
                </a:tc>
              </a:tr>
              <a:tr h="672122">
                <a:tc>
                  <a:txBody>
                    <a:bodyPr/>
                    <a:lstStyle/>
                    <a:p>
                      <a:pPr algn="ctr"/>
                      <a:r>
                        <a:rPr lang="fr-CA" sz="1200" b="1" dirty="0" smtClean="0">
                          <a:solidFill>
                            <a:srgbClr val="5A5A5A"/>
                          </a:solidFill>
                          <a:latin typeface="Arial" panose="020B0604020202020204" pitchFamily="34" charset="0"/>
                          <a:cs typeface="Arial" panose="020B0604020202020204" pitchFamily="34" charset="0"/>
                        </a:rPr>
                        <a:t>Total</a:t>
                      </a:r>
                      <a:br>
                        <a:rPr lang="fr-CA" sz="1200" b="1" dirty="0" smtClean="0">
                          <a:solidFill>
                            <a:srgbClr val="5A5A5A"/>
                          </a:solidFill>
                          <a:latin typeface="Arial" panose="020B0604020202020204" pitchFamily="34" charset="0"/>
                          <a:cs typeface="Arial" panose="020B0604020202020204" pitchFamily="34" charset="0"/>
                        </a:rPr>
                      </a:br>
                      <a:r>
                        <a:rPr lang="fr-CA" sz="1200" b="1" dirty="0" smtClean="0">
                          <a:solidFill>
                            <a:srgbClr val="5A5A5A"/>
                          </a:solidFill>
                          <a:latin typeface="Arial" panose="020B0604020202020204" pitchFamily="34" charset="0"/>
                          <a:cs typeface="Arial" panose="020B0604020202020204" pitchFamily="34" charset="0"/>
                        </a:rPr>
                        <a:t> (Not</a:t>
                      </a:r>
                      <a:r>
                        <a:rPr lang="fr-CA" sz="1200" b="1" baseline="0" dirty="0" smtClean="0">
                          <a:solidFill>
                            <a:srgbClr val="5A5A5A"/>
                          </a:solidFill>
                          <a:latin typeface="Arial" panose="020B0604020202020204" pitchFamily="34" charset="0"/>
                          <a:cs typeface="Arial" panose="020B0604020202020204" pitchFamily="34" charset="0"/>
                        </a:rPr>
                        <a:t> </a:t>
                      </a:r>
                      <a:r>
                        <a:rPr lang="fr-CA" sz="1200" b="1" baseline="0" dirty="0" err="1" smtClean="0">
                          <a:solidFill>
                            <a:srgbClr val="5A5A5A"/>
                          </a:solidFill>
                          <a:latin typeface="Arial" panose="020B0604020202020204" pitchFamily="34" charset="0"/>
                          <a:cs typeface="Arial" panose="020B0604020202020204" pitchFamily="34" charset="0"/>
                        </a:rPr>
                        <a:t>really</a:t>
                      </a:r>
                      <a:r>
                        <a:rPr lang="fr-CA" sz="1200" b="1" dirty="0" smtClean="0">
                          <a:solidFill>
                            <a:srgbClr val="5A5A5A"/>
                          </a:solidFill>
                          <a:latin typeface="Arial" panose="020B0604020202020204" pitchFamily="34" charset="0"/>
                          <a:cs typeface="Arial" panose="020B0604020202020204" pitchFamily="34" charset="0"/>
                        </a:rPr>
                        <a:t> and not</a:t>
                      </a:r>
                      <a:r>
                        <a:rPr lang="fr-CA" sz="1200" b="1" baseline="0" dirty="0" smtClean="0">
                          <a:solidFill>
                            <a:srgbClr val="5A5A5A"/>
                          </a:solidFill>
                          <a:latin typeface="Arial" panose="020B0604020202020204" pitchFamily="34" charset="0"/>
                          <a:cs typeface="Arial" panose="020B0604020202020204" pitchFamily="34" charset="0"/>
                        </a:rPr>
                        <a:t> at all</a:t>
                      </a:r>
                      <a:r>
                        <a:rPr lang="fr-CA" sz="1200" b="1" dirty="0" smtClean="0">
                          <a:solidFill>
                            <a:srgbClr val="5A5A5A"/>
                          </a:solidFill>
                          <a:latin typeface="Arial" panose="020B0604020202020204" pitchFamily="34" charset="0"/>
                          <a:cs typeface="Arial" panose="020B0604020202020204" pitchFamily="34" charset="0"/>
                        </a:rPr>
                        <a:t>)</a:t>
                      </a:r>
                    </a:p>
                    <a:p>
                      <a:pPr algn="ctr"/>
                      <a:r>
                        <a:rPr lang="fr-CA" sz="1200" b="1" dirty="0" smtClean="0">
                          <a:solidFill>
                            <a:srgbClr val="5A5A5A"/>
                          </a:solidFill>
                          <a:latin typeface="Arial" panose="020B0604020202020204" pitchFamily="34" charset="0"/>
                          <a:cs typeface="Arial" panose="020B0604020202020204" pitchFamily="34" charset="0"/>
                        </a:rPr>
                        <a:t> 37%</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bl>
          </a:graphicData>
        </a:graphic>
      </p:graphicFrame>
    </p:spTree>
    <p:extLst>
      <p:ext uri="{BB962C8B-B14F-4D97-AF65-F5344CB8AC3E}">
        <p14:creationId xmlns:p14="http://schemas.microsoft.com/office/powerpoint/2010/main" val="3040615759"/>
      </p:ext>
    </p:extLst>
  </p:cSld>
  <p:clrMapOvr>
    <a:masterClrMapping/>
  </p:clrMapOvr>
  <p:timing>
    <p:tnLst>
      <p:par>
        <p:cTn xmlns:p14="http://schemas.microsoft.com/office/powerpoint/2010/mai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845351737"/>
              </p:ext>
            </p:extLst>
          </p:nvPr>
        </p:nvGraphicFramePr>
        <p:xfrm>
          <a:off x="539552" y="1213531"/>
          <a:ext cx="7992889" cy="4128308"/>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36919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6284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2272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6554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 lot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 </a:t>
                      </a:r>
                      <a:r>
                        <a:rPr lang="fr-CA" sz="1100" b="0" i="0" u="none" strike="noStrike" dirty="0" err="1" smtClean="0">
                          <a:solidFill>
                            <a:srgbClr val="595959"/>
                          </a:solidFill>
                          <a:effectLst/>
                          <a:latin typeface="Arial Narrow" panose="020B0606020202030204" pitchFamily="34" charset="0"/>
                        </a:rPr>
                        <a:t>little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 not </a:t>
                      </a:r>
                      <a:r>
                        <a:rPr lang="fr-CA" sz="1100" b="0" i="0" u="none" strike="noStrike" dirty="0" err="1" smtClean="0">
                          <a:solidFill>
                            <a:srgbClr val="595959"/>
                          </a:solidFill>
                          <a:effectLst/>
                          <a:latin typeface="Arial Narrow" panose="020B0606020202030204" pitchFamily="34" charset="0"/>
                        </a:rPr>
                        <a:t>really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 not at all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A lot + a </a:t>
                      </a:r>
                      <a:r>
                        <a:rPr lang="fr-CA" sz="1100" b="0" i="0" u="none" strike="noStrike" dirty="0" err="1" smtClean="0">
                          <a:solidFill>
                            <a:srgbClr val="595959"/>
                          </a:solidFill>
                          <a:effectLst/>
                          <a:latin typeface="Arial Narrow" panose="020B0606020202030204" pitchFamily="34" charset="0"/>
                        </a:rPr>
                        <a:t>little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Not really + not at all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ZoneTexte 8"/>
          <p:cNvSpPr txBox="1"/>
          <p:nvPr>
            <p:custDataLst>
              <p:tags r:id="rId4"/>
            </p:custDataLst>
          </p:nvPr>
        </p:nvSpPr>
        <p:spPr>
          <a:xfrm>
            <a:off x="510159" y="624730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Q72. </a:t>
            </a:r>
            <a:r>
              <a:rPr lang="en-US" sz="900" dirty="0" smtClean="0">
                <a:solidFill>
                  <a:srgbClr val="595959"/>
                </a:solidFill>
                <a:latin typeface="Arial" panose="020B0604020202020204" pitchFamily="34" charset="0"/>
                <a:cs typeface="Arial" panose="020B0604020202020204" pitchFamily="34" charset="0"/>
              </a:rPr>
              <a:t>Do you feel you belong to the LGBTQ community?</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799" y="116632"/>
            <a:ext cx="5927545" cy="631545"/>
          </a:xfrm>
        </p:spPr>
        <p:txBody>
          <a:bodyPr/>
          <a:lstStyle/>
          <a:p>
            <a:r>
              <a:rPr lang="en-CA" sz="2000" dirty="0">
                <a:solidFill>
                  <a:srgbClr val="9BBB59"/>
                </a:solidFill>
              </a:rPr>
              <a:t>Feeling of belonging to the LGBT movement</a:t>
            </a:r>
            <a:endParaRPr lang="fr-CA" dirty="0"/>
          </a:p>
        </p:txBody>
      </p:sp>
      <p:sp>
        <p:nvSpPr>
          <p:cNvPr id="11" name="Rectangle 10"/>
          <p:cNvSpPr/>
          <p:nvPr>
            <p:custDataLst>
              <p:tags r:id="rId6"/>
            </p:custDataLst>
          </p:nvPr>
        </p:nvSpPr>
        <p:spPr>
          <a:xfrm>
            <a:off x="510159" y="77694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60069675"/>
      </p:ext>
    </p:extLst>
  </p:cSld>
  <p:clrMapOvr>
    <a:masterClrMapping/>
  </p:clrMapOvr>
  <p:timing>
    <p:tnLst>
      <p:par>
        <p:cTn xmlns:p14="http://schemas.microsoft.com/office/powerpoint/2010/mai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812377811"/>
              </p:ext>
            </p:extLst>
          </p:nvPr>
        </p:nvGraphicFramePr>
        <p:xfrm>
          <a:off x="539552" y="1103510"/>
          <a:ext cx="7992889" cy="4398625"/>
        </p:xfrm>
        <a:graphic>
          <a:graphicData uri="http://schemas.openxmlformats.org/drawingml/2006/table">
            <a:tbl>
              <a:tblPr firstRow="1" bandRow="1">
                <a:tableStyleId>{2D5ABB26-0587-4C30-8999-92F81FD0307C}</a:tableStyleId>
              </a:tblPr>
              <a:tblGrid>
                <a:gridCol w="2088232"/>
                <a:gridCol w="656073"/>
                <a:gridCol w="656073"/>
                <a:gridCol w="656073"/>
                <a:gridCol w="656073"/>
                <a:gridCol w="656073"/>
                <a:gridCol w="656073"/>
                <a:gridCol w="656073"/>
                <a:gridCol w="656073"/>
                <a:gridCol w="656073"/>
              </a:tblGrid>
              <a:tr h="34781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3409">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839242">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Cisgender</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Binary</a:t>
                      </a:r>
                      <a:r>
                        <a:rPr lang="fr-CA" sz="900" b="1" i="0" u="none" strike="noStrike" dirty="0" smtClean="0">
                          <a:solidFill>
                            <a:srgbClr val="595959"/>
                          </a:solidFill>
                          <a:effectLst/>
                          <a:latin typeface="Arial Narrow" panose="020B0606020202030204" pitchFamily="34" charset="0"/>
                        </a:rPr>
                        <a:t> Trans </a:t>
                      </a:r>
                      <a:r>
                        <a:rPr lang="fr-CA" sz="900" b="1" i="0" u="none" strike="noStrike" dirty="0" err="1" smtClean="0">
                          <a:solidFill>
                            <a:srgbClr val="595959"/>
                          </a:solidFill>
                          <a:effectLst/>
                          <a:latin typeface="Arial Narrow" panose="020B0606020202030204" pitchFamily="34" charset="0"/>
                        </a:rPr>
                        <a:t>person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a:t>
                      </a:r>
                      <a:r>
                        <a:rPr lang="fr-CA" sz="900" b="1" i="0" u="none" strike="noStrike" dirty="0" err="1" smtClean="0">
                          <a:solidFill>
                            <a:srgbClr val="595959"/>
                          </a:solidFill>
                          <a:effectLst/>
                          <a:latin typeface="Arial Narrow" panose="020B0606020202030204" pitchFamily="34" charset="0"/>
                        </a:rPr>
                        <a:t>binary</a:t>
                      </a:r>
                      <a:r>
                        <a:rPr lang="fr-CA" sz="900" b="1" i="0" u="none" strike="noStrike" dirty="0" smtClean="0">
                          <a:solidFill>
                            <a:srgbClr val="595959"/>
                          </a:solidFill>
                          <a:effectLst/>
                          <a:latin typeface="Arial Narrow" panose="020B0606020202030204" pitchFamily="34" charset="0"/>
                        </a:rPr>
                        <a:t> Trans </a:t>
                      </a:r>
                      <a:r>
                        <a:rPr lang="fr-CA" sz="900" b="1" i="0" u="none" strike="noStrike" dirty="0" err="1" smtClean="0">
                          <a:solidFill>
                            <a:srgbClr val="595959"/>
                          </a:solidFill>
                          <a:effectLst/>
                          <a:latin typeface="Arial Narrow" panose="020B0606020202030204" pitchFamily="34" charset="0"/>
                        </a:rPr>
                        <a:t>person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de-DE" sz="900" b="1" i="0" u="none" strike="noStrike" dirty="0" smtClean="0">
                          <a:solidFill>
                            <a:srgbClr val="595959"/>
                          </a:solidFill>
                          <a:effectLst/>
                          <a:latin typeface="Arial Narrow" panose="020B0606020202030204" pitchFamily="34" charset="0"/>
                        </a:rPr>
                        <a:t>Non-bin.: genderfluid, </a:t>
                      </a:r>
                      <a:r>
                        <a:rPr lang="de-DE" sz="900" b="1" i="0" u="none" strike="noStrike" dirty="0" err="1" smtClean="0">
                          <a:solidFill>
                            <a:srgbClr val="595959"/>
                          </a:solidFill>
                          <a:effectLst/>
                          <a:latin typeface="Arial Narrow" panose="020B0606020202030204" pitchFamily="34" charset="0"/>
                        </a:rPr>
                        <a:t>agender</a:t>
                      </a:r>
                      <a:r>
                        <a:rPr lang="de-DE" sz="900" b="1" i="0" u="none" strike="noStrike" dirty="0" smtClean="0">
                          <a:solidFill>
                            <a:srgbClr val="595959"/>
                          </a:solidFill>
                          <a:effectLst/>
                          <a:latin typeface="Arial Narrow" panose="020B0606020202030204" pitchFamily="34" charset="0"/>
                        </a:rPr>
                        <a:t> </a:t>
                      </a:r>
                      <a:r>
                        <a:rPr lang="de-DE" sz="900" b="1" i="0" u="none" strike="noStrike" dirty="0" err="1" smtClean="0">
                          <a:solidFill>
                            <a:srgbClr val="595959"/>
                          </a:solidFill>
                          <a:effectLst/>
                          <a:latin typeface="Arial Narrow" panose="020B0606020202030204" pitchFamily="34" charset="0"/>
                        </a:rPr>
                        <a:t>or</a:t>
                      </a:r>
                      <a:r>
                        <a:rPr lang="de-DE" sz="900" b="1" i="0" u="none" strike="noStrike" dirty="0" smtClean="0">
                          <a:solidFill>
                            <a:srgbClr val="595959"/>
                          </a:solidFill>
                          <a:effectLst/>
                          <a:latin typeface="Arial Narrow" panose="020B0606020202030204" pitchFamily="34" charset="0"/>
                        </a:rPr>
                        <a:t> </a:t>
                      </a:r>
                      <a:r>
                        <a:rPr lang="de-DE" sz="900" b="1" i="0" u="none" strike="noStrike" dirty="0" err="1" smtClean="0">
                          <a:solidFill>
                            <a:srgbClr val="595959"/>
                          </a:solidFill>
                          <a:effectLst/>
                          <a:latin typeface="Arial Narrow" panose="020B0606020202030204" pitchFamily="34" charset="0"/>
                        </a:rPr>
                        <a:t>demi</a:t>
                      </a:r>
                      <a:r>
                        <a:rPr lang="de-DE" sz="900" b="1" i="0" u="none" strike="noStrike" dirty="0" smtClean="0">
                          <a:solidFill>
                            <a:srgbClr val="595959"/>
                          </a:solidFill>
                          <a:effectLst/>
                          <a:latin typeface="Arial Narrow" panose="020B0606020202030204" pitchFamily="34" charset="0"/>
                        </a:rPr>
                        <a:t>-gender</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0163">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 lot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 </a:t>
                      </a:r>
                      <a:r>
                        <a:rPr lang="fr-CA" sz="1100" b="0" i="0" u="none" strike="noStrike" dirty="0" err="1" smtClean="0">
                          <a:solidFill>
                            <a:srgbClr val="595959"/>
                          </a:solidFill>
                          <a:effectLst/>
                          <a:latin typeface="Arial Narrow" panose="020B0606020202030204" pitchFamily="34" charset="0"/>
                        </a:rPr>
                        <a:t>little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 not </a:t>
                      </a:r>
                      <a:r>
                        <a:rPr lang="fr-CA" sz="1100" b="0" i="0" u="none" strike="noStrike" dirty="0" err="1" smtClean="0">
                          <a:solidFill>
                            <a:srgbClr val="595959"/>
                          </a:solidFill>
                          <a:effectLst/>
                          <a:latin typeface="Arial Narrow" panose="020B0606020202030204" pitchFamily="34" charset="0"/>
                        </a:rPr>
                        <a:t>really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 not at all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A lot + a </a:t>
                      </a:r>
                      <a:r>
                        <a:rPr lang="fr-CA" sz="1100" b="0" i="0" u="none" strike="noStrike" dirty="0" err="1" smtClean="0">
                          <a:solidFill>
                            <a:srgbClr val="595959"/>
                          </a:solidFill>
                          <a:effectLst/>
                          <a:latin typeface="Arial Narrow" panose="020B0606020202030204" pitchFamily="34" charset="0"/>
                        </a:rPr>
                        <a:t>little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Not really + not at all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4"/>
            </p:custDataLst>
          </p:nvPr>
        </p:nvSpPr>
        <p:spPr>
          <a:xfrm>
            <a:off x="510159" y="624730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Q72. </a:t>
            </a:r>
            <a:r>
              <a:rPr lang="en-US" sz="900" dirty="0" smtClean="0">
                <a:solidFill>
                  <a:srgbClr val="595959"/>
                </a:solidFill>
                <a:latin typeface="Arial" panose="020B0604020202020204" pitchFamily="34" charset="0"/>
                <a:cs typeface="Arial" panose="020B0604020202020204" pitchFamily="34" charset="0"/>
              </a:rPr>
              <a:t>Do you feel you belong to the LGBTQ community?</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799" y="116632"/>
            <a:ext cx="5927545" cy="631545"/>
          </a:xfrm>
        </p:spPr>
        <p:txBody>
          <a:bodyPr/>
          <a:lstStyle/>
          <a:p>
            <a:r>
              <a:rPr lang="en-CA" sz="2000" dirty="0">
                <a:solidFill>
                  <a:srgbClr val="9BBB59"/>
                </a:solidFill>
              </a:rPr>
              <a:t>Feeling of belonging to the LGBT movement</a:t>
            </a:r>
            <a:endParaRPr lang="fr-CA" dirty="0"/>
          </a:p>
        </p:txBody>
      </p:sp>
      <p:sp>
        <p:nvSpPr>
          <p:cNvPr id="13" name="Rectangle 12"/>
          <p:cNvSpPr/>
          <p:nvPr>
            <p:custDataLst>
              <p:tags r:id="rId6"/>
            </p:custDataLst>
          </p:nvPr>
        </p:nvSpPr>
        <p:spPr>
          <a:xfrm>
            <a:off x="510159" y="77694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18795418"/>
      </p:ext>
    </p:extLst>
  </p:cSld>
  <p:clrMapOvr>
    <a:masterClrMapping/>
  </p:clrMapOvr>
  <p:timing>
    <p:tnLst>
      <p:par>
        <p:cTn xmlns:p14="http://schemas.microsoft.com/office/powerpoint/2010/mai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420698203"/>
              </p:ext>
            </p:extLst>
          </p:nvPr>
        </p:nvGraphicFramePr>
        <p:xfrm>
          <a:off x="539552" y="1357548"/>
          <a:ext cx="7920879" cy="4128308"/>
        </p:xfrm>
        <a:graphic>
          <a:graphicData uri="http://schemas.openxmlformats.org/drawingml/2006/table">
            <a:tbl>
              <a:tblPr firstRow="1" bandRow="1">
                <a:tableStyleId>{2D5ABB26-0587-4C30-8999-92F81FD0307C}</a:tableStyleId>
              </a:tblPr>
              <a:tblGrid>
                <a:gridCol w="2854059"/>
                <a:gridCol w="1094116"/>
                <a:gridCol w="993176"/>
                <a:gridCol w="993176"/>
                <a:gridCol w="993176"/>
                <a:gridCol w="993176"/>
              </a:tblGrid>
              <a:tr h="36919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6284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2272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6554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 lot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 </a:t>
                      </a:r>
                      <a:r>
                        <a:rPr lang="fr-CA" sz="1100" b="0" i="0" u="none" strike="noStrike" dirty="0" err="1" smtClean="0">
                          <a:solidFill>
                            <a:srgbClr val="595959"/>
                          </a:solidFill>
                          <a:effectLst/>
                          <a:latin typeface="Arial Narrow" panose="020B0606020202030204" pitchFamily="34" charset="0"/>
                        </a:rPr>
                        <a:t>little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 not </a:t>
                      </a:r>
                      <a:r>
                        <a:rPr lang="fr-CA" sz="1100" b="0" i="0" u="none" strike="noStrike" dirty="0" err="1" smtClean="0">
                          <a:solidFill>
                            <a:srgbClr val="595959"/>
                          </a:solidFill>
                          <a:effectLst/>
                          <a:latin typeface="Arial Narrow" panose="020B0606020202030204" pitchFamily="34" charset="0"/>
                        </a:rPr>
                        <a:t>really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 not at all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A lot + a </a:t>
                      </a:r>
                      <a:r>
                        <a:rPr lang="fr-CA" sz="1100" b="0" i="0" u="none" strike="noStrike" dirty="0" err="1" smtClean="0">
                          <a:solidFill>
                            <a:srgbClr val="595959"/>
                          </a:solidFill>
                          <a:effectLst/>
                          <a:latin typeface="Arial Narrow" panose="020B0606020202030204" pitchFamily="34" charset="0"/>
                        </a:rPr>
                        <a:t>little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US" sz="1100" b="0" i="0" u="none" strike="noStrike" dirty="0" smtClean="0">
                          <a:solidFill>
                            <a:srgbClr val="595959"/>
                          </a:solidFill>
                          <a:effectLst/>
                          <a:latin typeface="Arial Narrow" panose="020B0606020202030204" pitchFamily="34" charset="0"/>
                        </a:rPr>
                        <a:t>Not really + not at all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ZoneTexte 8"/>
          <p:cNvSpPr txBox="1"/>
          <p:nvPr>
            <p:custDataLst>
              <p:tags r:id="rId4"/>
            </p:custDataLst>
          </p:nvPr>
        </p:nvSpPr>
        <p:spPr>
          <a:xfrm>
            <a:off x="510159" y="624730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Q72. </a:t>
            </a:r>
            <a:r>
              <a:rPr lang="en-US" sz="900" dirty="0" smtClean="0">
                <a:solidFill>
                  <a:srgbClr val="595959"/>
                </a:solidFill>
                <a:latin typeface="Arial" panose="020B0604020202020204" pitchFamily="34" charset="0"/>
                <a:cs typeface="Arial" panose="020B0604020202020204" pitchFamily="34" charset="0"/>
              </a:rPr>
              <a:t>Do you feel you belong to the LGBTQ community?</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799" y="116632"/>
            <a:ext cx="5927545" cy="631545"/>
          </a:xfrm>
        </p:spPr>
        <p:txBody>
          <a:bodyPr/>
          <a:lstStyle/>
          <a:p>
            <a:r>
              <a:rPr lang="en-CA" sz="2000" dirty="0">
                <a:solidFill>
                  <a:srgbClr val="9BBB59"/>
                </a:solidFill>
              </a:rPr>
              <a:t>Feeling of belonging to the LGBT movement</a:t>
            </a:r>
            <a:endParaRPr lang="fr-CA" dirty="0"/>
          </a:p>
        </p:txBody>
      </p:sp>
      <p:sp>
        <p:nvSpPr>
          <p:cNvPr id="11" name="Rectangle 10"/>
          <p:cNvSpPr/>
          <p:nvPr>
            <p:custDataLst>
              <p:tags r:id="rId6"/>
            </p:custDataLst>
          </p:nvPr>
        </p:nvSpPr>
        <p:spPr>
          <a:xfrm>
            <a:off x="510159" y="77694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5435489"/>
      </p:ext>
    </p:extLst>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Key </a:t>
            </a:r>
            <a:r>
              <a:rPr lang="fr-CA" dirty="0" err="1" smtClean="0">
                <a:solidFill>
                  <a:srgbClr val="9BBB59"/>
                </a:solidFill>
              </a:rPr>
              <a:t>findings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18</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en-CA" sz="1200" b="0" dirty="0" smtClean="0"/>
              <a:t>In fact, LGBT respondents display, on average, an overall level of happiness in life that matches that of the heterosexual cisgender population, with one exception: the younger LGBT groups (15-24 years old) are a little less happy than their heterosexual cisgender counterparts. </a:t>
            </a:r>
          </a:p>
          <a:p>
            <a:pPr marL="266700">
              <a:buClr>
                <a:srgbClr val="9BBB59"/>
              </a:buClr>
            </a:pPr>
            <a:r>
              <a:rPr lang="en-CA" sz="1200" b="0" dirty="0" smtClean="0"/>
              <a:t>This may be partly explained by the fact that a larger proportion of the young people surveyed are still in the process of figuring out their sexual orientation/gender identity, and also by the fact that more people among the younger generations identify as pansexual, asexual, transgender or non-binary, orientations and identities that generally face more difficulties in life (see pages 19 to 23 for more details).</a:t>
            </a:r>
          </a:p>
          <a:p>
            <a:pPr marL="228600" indent="-228600">
              <a:buClr>
                <a:srgbClr val="9BBB59"/>
              </a:buClr>
              <a:buFont typeface="Wingdings" panose="05000000000000000000" pitchFamily="2" charset="2"/>
              <a:buChar char="§"/>
            </a:pPr>
            <a:r>
              <a:rPr lang="en-CA" sz="1200" b="0" dirty="0" smtClean="0"/>
              <a:t>In terms of values, four main axes distinguish the LGBT population from the average population:</a:t>
            </a:r>
          </a:p>
          <a:p>
            <a:pPr marL="541338">
              <a:spcBef>
                <a:spcPts val="600"/>
              </a:spcBef>
              <a:buClr>
                <a:srgbClr val="9BBB59"/>
              </a:buClr>
            </a:pPr>
            <a:r>
              <a:rPr lang="en-CA" sz="1200" b="0" dirty="0" smtClean="0"/>
              <a:t>A great desire for personal fulfillment and authenticity that drives them to work at their wellbeing, value all the pleasures of life and find ways to express their “true” selves </a:t>
            </a:r>
          </a:p>
          <a:p>
            <a:pPr marL="541338">
              <a:spcBef>
                <a:spcPts val="600"/>
              </a:spcBef>
              <a:buClr>
                <a:srgbClr val="9BBB59"/>
              </a:buClr>
            </a:pPr>
            <a:r>
              <a:rPr lang="en-CA" sz="1200" b="0" dirty="0" smtClean="0"/>
              <a:t>A more developed creativity than the average population, which makes them more apt to think outside-the-box and to adapt more easily to the world around them</a:t>
            </a:r>
          </a:p>
          <a:p>
            <a:pPr marL="541338">
              <a:spcBef>
                <a:spcPts val="600"/>
              </a:spcBef>
              <a:buClr>
                <a:srgbClr val="9BBB59"/>
              </a:buClr>
            </a:pPr>
            <a:r>
              <a:rPr lang="en-CA" sz="1200" b="0" dirty="0" smtClean="0"/>
              <a:t>A heightened social and environmental awareness that makes them more concerned about the environment in a global sense </a:t>
            </a:r>
            <a:r>
              <a:rPr lang="fr-CA" sz="1200" b="0" dirty="0" smtClean="0"/>
              <a:t>(people and </a:t>
            </a:r>
            <a:r>
              <a:rPr lang="en-CA" sz="1200" b="0" dirty="0" smtClean="0"/>
              <a:t>planet)</a:t>
            </a:r>
          </a:p>
          <a:p>
            <a:pPr marL="541338">
              <a:spcBef>
                <a:spcPts val="600"/>
              </a:spcBef>
              <a:buClr>
                <a:srgbClr val="9BBB59"/>
              </a:buClr>
            </a:pPr>
            <a:r>
              <a:rPr lang="en-CA" sz="1200" b="0" dirty="0" smtClean="0"/>
              <a:t>A fairly marked disengagement from traditional family values</a:t>
            </a:r>
            <a:endParaRPr lang="en-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329228" y="174280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556827" y="170080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p.219, 220</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432477" y="476714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660076" y="472514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p.276 à 279</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95660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180</a:t>
            </a:fld>
            <a:endParaRPr lang="en-CA" dirty="0">
              <a:solidFill>
                <a:srgbClr val="000000">
                  <a:tint val="75000"/>
                </a:srgbClr>
              </a:solidFill>
            </a:endParaRPr>
          </a:p>
        </p:txBody>
      </p:sp>
      <p:sp>
        <p:nvSpPr>
          <p:cNvPr id="7" name="Rectangle 6"/>
          <p:cNvSpPr/>
          <p:nvPr>
            <p:custDataLst>
              <p:tags r:id="rId3"/>
            </p:custDataLst>
          </p:nvPr>
        </p:nvSpPr>
        <p:spPr>
          <a:xfrm>
            <a:off x="532819" y="6126922"/>
            <a:ext cx="8052786" cy="369332"/>
          </a:xfrm>
          <a:prstGeom prst="rect">
            <a:avLst/>
          </a:prstGeom>
        </p:spPr>
        <p:txBody>
          <a:bodyPr wrap="square">
            <a:spAutoFit/>
          </a:bodyPr>
          <a:lstStyle/>
          <a:p>
            <a:r>
              <a:rPr lang="en-US" sz="900" dirty="0" smtClean="0">
                <a:solidFill>
                  <a:srgbClr val="7F7F7F"/>
                </a:solidFill>
                <a:latin typeface="Arial" panose="020B0604020202020204" pitchFamily="34" charset="0"/>
                <a:cs typeface="Arial" panose="020B0604020202020204" pitchFamily="34" charset="0"/>
              </a:rPr>
              <a:t/>
            </a:r>
            <a:br>
              <a:rPr lang="en-US" sz="900" dirty="0" smtClean="0">
                <a:solidFill>
                  <a:srgbClr val="7F7F7F"/>
                </a:solidFill>
                <a:latin typeface="Arial" panose="020B0604020202020204" pitchFamily="34" charset="0"/>
                <a:cs typeface="Arial" panose="020B0604020202020204" pitchFamily="34" charset="0"/>
              </a:rPr>
            </a:br>
            <a:r>
              <a:rPr lang="en-US" sz="900" dirty="0" smtClean="0">
                <a:solidFill>
                  <a:srgbClr val="595959"/>
                </a:solidFill>
                <a:latin typeface="Arial" panose="020B0604020202020204" pitchFamily="34" charset="0"/>
                <a:cs typeface="Arial" panose="020B0604020202020204" pitchFamily="34" charset="0"/>
              </a:rPr>
              <a:t>Q70. To what extent would you say current LGBTQ movements and groups represent…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2479409874"/>
              </p:ext>
            </p:extLst>
          </p:nvPr>
        </p:nvGraphicFramePr>
        <p:xfrm>
          <a:off x="251520" y="1679683"/>
          <a:ext cx="6624736"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34140"/>
            <a:ext cx="5309344" cy="631545"/>
          </a:xfrm>
        </p:spPr>
        <p:txBody>
          <a:bodyPr>
            <a:noAutofit/>
          </a:bodyPr>
          <a:lstStyle/>
          <a:p>
            <a:r>
              <a:rPr lang="en-CA" sz="2000" dirty="0" smtClean="0">
                <a:solidFill>
                  <a:srgbClr val="9BBB59"/>
                </a:solidFill>
              </a:rPr>
              <a:t>Ability of LGBT movements to represent the values of all members</a:t>
            </a:r>
            <a:endParaRPr lang="en-CA" sz="2000" dirty="0">
              <a:solidFill>
                <a:srgbClr val="9BBB59"/>
              </a:solidFill>
            </a:endParaRPr>
          </a:p>
        </p:txBody>
      </p:sp>
      <p:graphicFrame>
        <p:nvGraphicFramePr>
          <p:cNvPr id="11" name="Tableau 10"/>
          <p:cNvGraphicFramePr>
            <a:graphicFrameLocks noGrp="1"/>
          </p:cNvGraphicFramePr>
          <p:nvPr>
            <p:extLst>
              <p:ext uri="{D42A27DB-BD31-4B8C-83A1-F6EECF244321}">
                <p14:modId xmlns:p14="http://schemas.microsoft.com/office/powerpoint/2010/main" val="2297879637"/>
              </p:ext>
            </p:extLst>
          </p:nvPr>
        </p:nvGraphicFramePr>
        <p:xfrm>
          <a:off x="7092280" y="1276094"/>
          <a:ext cx="1728192" cy="3593066"/>
        </p:xfrm>
        <a:graphic>
          <a:graphicData uri="http://schemas.openxmlformats.org/drawingml/2006/table">
            <a:tbl>
              <a:tblPr firstRow="1" bandRow="1">
                <a:tableStyleId>{073A0DAA-6AF3-43AB-8588-CEC1D06C72B9}</a:tableStyleId>
              </a:tblPr>
              <a:tblGrid>
                <a:gridCol w="1728192"/>
              </a:tblGrid>
              <a:tr h="60673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200" u="none" noProof="0" dirty="0" smtClean="0">
                          <a:solidFill>
                            <a:srgbClr val="5A5A5A"/>
                          </a:solidFill>
                          <a:latin typeface="Arial" panose="020B0604020202020204" pitchFamily="34" charset="0"/>
                          <a:cs typeface="Arial" panose="020B0604020202020204" pitchFamily="34" charset="0"/>
                        </a:rPr>
                        <a:t>Total</a:t>
                      </a:r>
                      <a:r>
                        <a:rPr lang="en-CA" sz="1200" u="none" baseline="0" noProof="0" dirty="0" smtClean="0">
                          <a:solidFill>
                            <a:srgbClr val="5A5A5A"/>
                          </a:solidFill>
                          <a:latin typeface="Arial" panose="020B0604020202020204" pitchFamily="34" charset="0"/>
                          <a:cs typeface="Arial" panose="020B0604020202020204" pitchFamily="34" charset="0"/>
                        </a:rPr>
                        <a:t/>
                      </a:r>
                      <a:br>
                        <a:rPr lang="en-CA" sz="1200" u="none" baseline="0" noProof="0" dirty="0" smtClean="0">
                          <a:solidFill>
                            <a:srgbClr val="5A5A5A"/>
                          </a:solidFill>
                          <a:latin typeface="Arial" panose="020B0604020202020204" pitchFamily="34" charset="0"/>
                          <a:cs typeface="Arial" panose="020B0604020202020204" pitchFamily="34" charset="0"/>
                        </a:rPr>
                      </a:br>
                      <a:r>
                        <a:rPr lang="en-CA" sz="1200" u="none" baseline="0" noProof="0" dirty="0" smtClean="0">
                          <a:solidFill>
                            <a:srgbClr val="5A5A5A"/>
                          </a:solidFill>
                          <a:latin typeface="Arial" panose="020B0604020202020204" pitchFamily="34" charset="0"/>
                          <a:cs typeface="Arial" panose="020B0604020202020204" pitchFamily="34" charset="0"/>
                        </a:rPr>
                        <a:t>(Very + rather well)</a:t>
                      </a:r>
                      <a:endParaRPr lang="en-CA" sz="1200" u="none" noProof="0" dirty="0" smtClean="0">
                        <a:solidFill>
                          <a:srgbClr val="5A5A5A"/>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1493166">
                <a:tc>
                  <a:txBody>
                    <a:bodyPr/>
                    <a:lstStyle/>
                    <a:p>
                      <a:pPr algn="ctr"/>
                      <a:r>
                        <a:rPr lang="fr-CA" sz="1200" b="1" dirty="0" smtClean="0">
                          <a:solidFill>
                            <a:srgbClr val="5A5A5A"/>
                          </a:solidFill>
                          <a:latin typeface="Arial" panose="020B0604020202020204" pitchFamily="34" charset="0"/>
                          <a:cs typeface="Arial" panose="020B0604020202020204" pitchFamily="34" charset="0"/>
                        </a:rPr>
                        <a:t>81%</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1493166">
                <a:tc>
                  <a:txBody>
                    <a:bodyPr/>
                    <a:lstStyle/>
                    <a:p>
                      <a:pPr algn="ctr"/>
                      <a:r>
                        <a:rPr lang="fr-CA" sz="1200" b="1" dirty="0" smtClean="0">
                          <a:solidFill>
                            <a:srgbClr val="5A5A5A"/>
                          </a:solidFill>
                          <a:latin typeface="Arial" panose="020B0604020202020204" pitchFamily="34" charset="0"/>
                          <a:cs typeface="Arial" panose="020B0604020202020204" pitchFamily="34" charset="0"/>
                        </a:rPr>
                        <a:t>76%</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
        <p:nvSpPr>
          <p:cNvPr id="10" name="Rectangle 9"/>
          <p:cNvSpPr/>
          <p:nvPr>
            <p:custDataLst>
              <p:tags r:id="rId6"/>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2" name="Rectangle 1"/>
          <p:cNvSpPr/>
          <p:nvPr/>
        </p:nvSpPr>
        <p:spPr>
          <a:xfrm>
            <a:off x="592115" y="1711382"/>
            <a:ext cx="2179685" cy="276999"/>
          </a:xfrm>
          <a:prstGeom prst="rect">
            <a:avLst/>
          </a:prstGeom>
        </p:spPr>
        <p:txBody>
          <a:bodyPr wrap="square">
            <a:spAutoFit/>
          </a:bodyPr>
          <a:lstStyle/>
          <a:p>
            <a:pPr>
              <a:defRPr/>
            </a:pPr>
            <a:r>
              <a:rPr lang="en-CA" sz="1200" b="1" dirty="0" smtClean="0">
                <a:solidFill>
                  <a:srgbClr val="5A5A5A"/>
                </a:solidFill>
                <a:latin typeface="Arial" panose="020B0604020202020204" pitchFamily="34" charset="0"/>
                <a:cs typeface="Arial" panose="020B0604020202020204" pitchFamily="34" charset="0"/>
              </a:rPr>
              <a:t>Ability to represent…</a:t>
            </a:r>
            <a:endParaRPr lang="en-CA" sz="1200" b="1" dirty="0">
              <a:solidFill>
                <a:srgbClr val="5A5A5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5933174"/>
      </p:ext>
    </p:extLst>
  </p:cSld>
  <p:clrMapOvr>
    <a:masterClrMapping/>
  </p:clrMapOvr>
  <p:timing>
    <p:tnLst>
      <p:par>
        <p:cTn xmlns:p14="http://schemas.microsoft.com/office/powerpoint/2010/mai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271526930"/>
              </p:ext>
            </p:extLst>
          </p:nvPr>
        </p:nvGraphicFramePr>
        <p:xfrm>
          <a:off x="539552" y="1318668"/>
          <a:ext cx="7992889" cy="3550532"/>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en-CA" sz="1100" b="1" i="0" u="none" strike="noStrike" noProof="0" dirty="0" smtClean="0">
                          <a:solidFill>
                            <a:srgbClr val="595959"/>
                          </a:solidFill>
                          <a:effectLst/>
                          <a:latin typeface="Arial Narrow" panose="020B0606020202030204" pitchFamily="34" charset="0"/>
                        </a:rPr>
                        <a:t>Your personal values and needs </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60000">
                <a:tc>
                  <a:txBody>
                    <a:bodyPr/>
                    <a:lstStyle/>
                    <a:p>
                      <a:pPr algn="l" fontAlgn="ctr"/>
                      <a:r>
                        <a:rPr lang="en-CA" sz="1100" b="1" i="0" u="none" strike="noStrike" noProof="0" dirty="0" smtClean="0">
                          <a:solidFill>
                            <a:srgbClr val="595959"/>
                          </a:solidFill>
                          <a:effectLst/>
                          <a:latin typeface="Arial Narrow" panose="020B0606020202030204" pitchFamily="34" charset="0"/>
                        </a:rPr>
                        <a:t>The values and needs of LGBTQ individuals overall</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4"/>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Q70. </a:t>
            </a:r>
            <a:r>
              <a:rPr lang="en-US" sz="900" dirty="0" smtClean="0">
                <a:solidFill>
                  <a:srgbClr val="595959"/>
                </a:solidFill>
                <a:latin typeface="Arial" panose="020B0604020202020204" pitchFamily="34" charset="0"/>
                <a:cs typeface="Arial" panose="020B0604020202020204" pitchFamily="34" charset="0"/>
              </a:rPr>
              <a:t>To what extent would you say current LGBTQ movements and groups represent… </a:t>
            </a:r>
            <a:endParaRPr lang="fr-CA" sz="900" dirty="0">
              <a:solidFill>
                <a:srgbClr val="595959"/>
              </a:solidFill>
              <a:latin typeface="Arial" panose="020B0604020202020204" pitchFamily="34" charset="0"/>
              <a:cs typeface="Arial" panose="020B0604020202020204" pitchFamily="34" charset="0"/>
            </a:endParaRPr>
          </a:p>
        </p:txBody>
      </p:sp>
      <p:sp>
        <p:nvSpPr>
          <p:cNvPr id="9" name="Rectangle 8"/>
          <p:cNvSpPr/>
          <p:nvPr>
            <p:custDataLst>
              <p:tags r:id="rId5"/>
            </p:custDataLst>
          </p:nvPr>
        </p:nvSpPr>
        <p:spPr>
          <a:xfrm>
            <a:off x="510159" y="81786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6"/>
            </p:custDataLst>
          </p:nvPr>
        </p:nvSpPr>
        <p:spPr>
          <a:xfrm>
            <a:off x="558800" y="115200"/>
            <a:ext cx="5309344" cy="631545"/>
          </a:xfrm>
        </p:spPr>
        <p:txBody>
          <a:bodyPr>
            <a:noAutofit/>
          </a:bodyPr>
          <a:lstStyle/>
          <a:p>
            <a:r>
              <a:rPr lang="en-CA" sz="2000" dirty="0">
                <a:solidFill>
                  <a:srgbClr val="9BBB59"/>
                </a:solidFill>
              </a:rPr>
              <a:t>Ability of LGBT movements to represent the values of all members</a:t>
            </a:r>
            <a:endParaRPr lang="fr-CA" sz="2000" dirty="0">
              <a:solidFill>
                <a:srgbClr val="9BBB59"/>
              </a:solidFill>
            </a:endParaRPr>
          </a:p>
        </p:txBody>
      </p:sp>
    </p:spTree>
    <p:extLst>
      <p:ext uri="{BB962C8B-B14F-4D97-AF65-F5344CB8AC3E}">
        <p14:creationId xmlns:p14="http://schemas.microsoft.com/office/powerpoint/2010/main" val="313698746"/>
      </p:ext>
    </p:extLst>
  </p:cSld>
  <p:clrMapOvr>
    <a:masterClrMapping/>
  </p:clrMapOvr>
  <p:timing>
    <p:tnLst>
      <p:par>
        <p:cTn xmlns:p14="http://schemas.microsoft.com/office/powerpoint/2010/mai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911974773"/>
              </p:ext>
            </p:extLst>
          </p:nvPr>
        </p:nvGraphicFramePr>
        <p:xfrm>
          <a:off x="539552" y="1312518"/>
          <a:ext cx="7992892" cy="3700698"/>
        </p:xfrm>
        <a:graphic>
          <a:graphicData uri="http://schemas.openxmlformats.org/drawingml/2006/table">
            <a:tbl>
              <a:tblPr firstRow="1" bandRow="1">
                <a:tableStyleId>{2D5ABB26-0587-4C30-8999-92F81FD0307C}</a:tableStyleId>
              </a:tblPr>
              <a:tblGrid>
                <a:gridCol w="1918025"/>
                <a:gridCol w="735283"/>
                <a:gridCol w="667448"/>
                <a:gridCol w="667448"/>
                <a:gridCol w="667448"/>
                <a:gridCol w="667448"/>
                <a:gridCol w="667448"/>
                <a:gridCol w="667448"/>
                <a:gridCol w="667448"/>
                <a:gridCol w="667448"/>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noProof="0"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Homo.</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Pan.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Narrow" panose="020B0606020202030204" pitchFamily="34" charset="0"/>
                        </a:rPr>
                        <a:t>Asex</a:t>
                      </a:r>
                      <a:r>
                        <a:rPr lang="en-CA" sz="900" b="1" i="0" u="none" strike="noStrike" noProof="0" dirty="0" smtClean="0">
                          <a:solidFill>
                            <a:srgbClr val="595959"/>
                          </a:solidFill>
                          <a:effectLst/>
                          <a:latin typeface="Arial Narrow" panose="020B0606020202030204" pitchFamily="34" charset="0"/>
                        </a:rPr>
                        <a:t>.</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Cisgender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 </a:t>
                      </a:r>
                      <a:r>
                        <a:rPr lang="en-CA" sz="900" b="1" i="0" u="none" strike="noStrike" noProof="0" dirty="0" err="1" smtClean="0">
                          <a:solidFill>
                            <a:srgbClr val="595959"/>
                          </a:solidFill>
                          <a:effectLst/>
                          <a:latin typeface="Arial Narrow" panose="020B0606020202030204" pitchFamily="34" charset="0"/>
                        </a:rPr>
                        <a:t>genderfluid</a:t>
                      </a:r>
                      <a:r>
                        <a:rPr lang="en-CA" sz="900" b="1" i="0" u="none" strike="noStrike" noProof="0" dirty="0" smtClean="0">
                          <a:solidFill>
                            <a:srgbClr val="595959"/>
                          </a:solidFill>
                          <a:effectLst/>
                          <a:latin typeface="Arial Narrow" panose="020B0606020202030204" pitchFamily="34" charset="0"/>
                        </a:rPr>
                        <a:t>, </a:t>
                      </a:r>
                      <a:r>
                        <a:rPr lang="en-CA" sz="900" b="1" i="0" u="none" strike="noStrike" noProof="0" dirty="0" err="1" smtClean="0">
                          <a:solidFill>
                            <a:srgbClr val="595959"/>
                          </a:solidFill>
                          <a:effectLst/>
                          <a:latin typeface="Arial Narrow" panose="020B0606020202030204" pitchFamily="34" charset="0"/>
                        </a:rPr>
                        <a:t>agender</a:t>
                      </a:r>
                      <a:r>
                        <a:rPr lang="en-CA" sz="900" b="1" i="0" u="none" strike="noStrike" noProof="0" dirty="0" smtClean="0">
                          <a:solidFill>
                            <a:srgbClr val="595959"/>
                          </a:solidFill>
                          <a:effectLst/>
                          <a:latin typeface="Arial Narrow" panose="020B0606020202030204" pitchFamily="34" charset="0"/>
                        </a:rPr>
                        <a:t> or demi-gender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1897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623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314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1526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147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en-CA" sz="1100" b="1" i="0" u="none" strike="noStrike" noProof="0" dirty="0" smtClean="0">
                          <a:solidFill>
                            <a:srgbClr val="595959"/>
                          </a:solidFill>
                          <a:effectLst/>
                          <a:latin typeface="Arial Narrow" panose="020B0606020202030204" pitchFamily="34" charset="0"/>
                        </a:rPr>
                        <a:t>Your personal values and needs </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20</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5</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23</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55</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50</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42</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60000">
                <a:tc>
                  <a:txBody>
                    <a:bodyPr/>
                    <a:lstStyle/>
                    <a:p>
                      <a:pPr algn="l" fontAlgn="ctr"/>
                      <a:r>
                        <a:rPr lang="en-CA" sz="1100" b="1" i="0" u="none" strike="noStrike" noProof="0" dirty="0" smtClean="0">
                          <a:solidFill>
                            <a:srgbClr val="595959"/>
                          </a:solidFill>
                          <a:effectLst/>
                          <a:latin typeface="Arial Narrow" panose="020B0606020202030204" pitchFamily="34" charset="0"/>
                        </a:rPr>
                        <a:t>The values and needs of LGBTQ individuals overall</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10</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48</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ZoneTexte 8"/>
          <p:cNvSpPr txBox="1"/>
          <p:nvPr>
            <p:custDataLst>
              <p:tags r:id="rId4"/>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Q70. </a:t>
            </a:r>
            <a:r>
              <a:rPr lang="en-US" sz="900" dirty="0" smtClean="0">
                <a:solidFill>
                  <a:srgbClr val="595959"/>
                </a:solidFill>
                <a:latin typeface="Arial" panose="020B0604020202020204" pitchFamily="34" charset="0"/>
                <a:cs typeface="Arial" panose="020B0604020202020204" pitchFamily="34" charset="0"/>
              </a:rPr>
              <a:t>To what extent would you say current LGBTQ movements and groups represent… </a:t>
            </a:r>
            <a:endParaRPr lang="fr-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800" y="116632"/>
            <a:ext cx="5309344" cy="631545"/>
          </a:xfrm>
        </p:spPr>
        <p:txBody>
          <a:bodyPr>
            <a:noAutofit/>
          </a:bodyPr>
          <a:lstStyle/>
          <a:p>
            <a:r>
              <a:rPr lang="en-CA" sz="2000" dirty="0">
                <a:solidFill>
                  <a:srgbClr val="9BBB59"/>
                </a:solidFill>
              </a:rPr>
              <a:t>Ability of LGBT movements to represent the values of all members</a:t>
            </a:r>
            <a:endParaRPr lang="fr-CA" sz="2000" dirty="0">
              <a:solidFill>
                <a:srgbClr val="9BBB59"/>
              </a:solidFill>
            </a:endParaRPr>
          </a:p>
        </p:txBody>
      </p:sp>
      <p:sp>
        <p:nvSpPr>
          <p:cNvPr id="11" name="Rectangle 10"/>
          <p:cNvSpPr/>
          <p:nvPr>
            <p:custDataLst>
              <p:tags r:id="rId6"/>
            </p:custDataLst>
          </p:nvPr>
        </p:nvSpPr>
        <p:spPr>
          <a:xfrm>
            <a:off x="510159" y="815446"/>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en-CA" sz="900" dirty="0" smtClean="0">
                <a:solidFill>
                  <a:srgbClr val="9BBB59"/>
                </a:solidFill>
                <a:latin typeface="Arial" panose="020B0604020202020204" pitchFamily="34" charset="0"/>
                <a:cs typeface="Arial" panose="020B0604020202020204" pitchFamily="34" charset="0"/>
              </a:rPr>
              <a:t>respondents</a:t>
            </a:r>
            <a:endParaRPr lang="en-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1057218"/>
      </p:ext>
    </p:extLst>
  </p:cSld>
  <p:clrMapOvr>
    <a:masterClrMapping/>
  </p:clrMapOvr>
  <p:timing>
    <p:tnLst>
      <p:par>
        <p:cTn xmlns:p14="http://schemas.microsoft.com/office/powerpoint/2010/mai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210209363"/>
              </p:ext>
            </p:extLst>
          </p:nvPr>
        </p:nvGraphicFramePr>
        <p:xfrm>
          <a:off x="510159" y="1196752"/>
          <a:ext cx="5400600" cy="4824336"/>
        </p:xfrm>
        <a:graphic>
          <a:graphicData uri="http://schemas.openxmlformats.org/drawingml/2006/table">
            <a:tbl>
              <a:tblPr firstRow="1" bandRow="1">
                <a:tableStyleId>{2D5ABB26-0587-4C30-8999-92F81FD0307C}</a:tableStyleId>
              </a:tblPr>
              <a:tblGrid>
                <a:gridCol w="2597281"/>
                <a:gridCol w="995679"/>
                <a:gridCol w="903820"/>
                <a:gridCol w="903820"/>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Narrow" panose="020B0606020202030204" pitchFamily="34" charset="0"/>
                        </a:rPr>
                        <a:t>Gay</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Lesbian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en-CA" sz="1100" b="1" i="0" u="none" strike="noStrike" noProof="0" dirty="0" smtClean="0">
                          <a:solidFill>
                            <a:srgbClr val="595959"/>
                          </a:solidFill>
                          <a:effectLst/>
                          <a:latin typeface="Arial Narrow" panose="020B0606020202030204" pitchFamily="34" charset="0"/>
                        </a:rPr>
                        <a:t>Your personal values and needs </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15</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20</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60</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66</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Very + rather well</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76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75</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86</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Very+ rather poorly</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a:ea typeface="+mn-ea"/>
                          <a:cs typeface="+mn-cs"/>
                        </a:rPr>
                        <a:t>25</a:t>
                      </a:r>
                      <a:endParaRPr lang="fr-CA" sz="1100" b="1" i="0" u="none" strike="noStrike" kern="1200" dirty="0">
                        <a:solidFill>
                          <a:srgbClr val="00B0F0"/>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804">
                <a:tc>
                  <a:txBody>
                    <a:bodyPr/>
                    <a:lstStyle/>
                    <a:p>
                      <a:pPr algn="l"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60000">
                <a:tc>
                  <a:txBody>
                    <a:bodyPr/>
                    <a:lstStyle/>
                    <a:p>
                      <a:pPr algn="l" fontAlgn="ctr"/>
                      <a:r>
                        <a:rPr lang="en-CA" sz="1100" b="1" i="0" u="none" strike="noStrike" noProof="0" dirty="0" smtClean="0">
                          <a:solidFill>
                            <a:srgbClr val="595959"/>
                          </a:solidFill>
                          <a:effectLst/>
                          <a:latin typeface="Arial Narrow" panose="020B0606020202030204" pitchFamily="34" charset="0"/>
                        </a:rPr>
                        <a:t>The values and needs of LGBTQ individuals overall</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18</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68</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Very + rather well</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81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80</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90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Very+ rather poorly</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a:ea typeface="+mn-ea"/>
                          <a:cs typeface="+mn-cs"/>
                        </a:rPr>
                        <a:t>20</a:t>
                      </a:r>
                      <a:endParaRPr lang="fr-CA" sz="1100" b="1" i="0" u="none" strike="noStrike" kern="1200" dirty="0">
                        <a:solidFill>
                          <a:srgbClr val="00B0F0"/>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ZoneTexte 8"/>
          <p:cNvSpPr txBox="1"/>
          <p:nvPr>
            <p:custDataLst>
              <p:tags r:id="rId4"/>
            </p:custDataLst>
          </p:nvPr>
        </p:nvSpPr>
        <p:spPr>
          <a:xfrm>
            <a:off x="500202" y="6251980"/>
            <a:ext cx="7818207" cy="2308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Q70. To what extent would you say current LGBTQ movements and groups represent… </a:t>
            </a:r>
            <a:endParaRPr lang="en-CA" sz="900" dirty="0">
              <a:solidFill>
                <a:srgbClr val="595959"/>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800" y="116632"/>
            <a:ext cx="6821512" cy="631545"/>
          </a:xfrm>
        </p:spPr>
        <p:txBody>
          <a:bodyPr>
            <a:noAutofit/>
          </a:bodyPr>
          <a:lstStyle/>
          <a:p>
            <a:r>
              <a:rPr lang="en-CA" sz="2000" dirty="0" smtClean="0">
                <a:solidFill>
                  <a:srgbClr val="9BBB59"/>
                </a:solidFill>
              </a:rPr>
              <a:t>Ability of LGBT movements to represent the values of all members</a:t>
            </a:r>
            <a:endParaRPr lang="en-CA" sz="2000" dirty="0">
              <a:solidFill>
                <a:srgbClr val="9BBB59"/>
              </a:solidFill>
            </a:endParaRPr>
          </a:p>
        </p:txBody>
      </p:sp>
      <p:sp>
        <p:nvSpPr>
          <p:cNvPr id="11" name="Rectangle 10"/>
          <p:cNvSpPr/>
          <p:nvPr>
            <p:custDataLst>
              <p:tags r:id="rId6"/>
            </p:custDataLst>
          </p:nvPr>
        </p:nvSpPr>
        <p:spPr>
          <a:xfrm>
            <a:off x="510159" y="815446"/>
            <a:ext cx="1467068"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 Total respondents</a:t>
            </a:r>
            <a:endParaRPr lang="en-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34468924"/>
      </p:ext>
    </p:extLst>
  </p:cSld>
  <p:clrMapOvr>
    <a:masterClrMapping/>
  </p:clrMapOvr>
  <p:timing>
    <p:tnLst>
      <p:par>
        <p:cTn xmlns:p14="http://schemas.microsoft.com/office/powerpoint/2010/mai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410072126"/>
              </p:ext>
            </p:extLst>
          </p:nvPr>
        </p:nvGraphicFramePr>
        <p:xfrm>
          <a:off x="539552" y="1213531"/>
          <a:ext cx="7778859" cy="3550532"/>
        </p:xfrm>
        <a:graphic>
          <a:graphicData uri="http://schemas.openxmlformats.org/drawingml/2006/table">
            <a:tbl>
              <a:tblPr firstRow="1" bandRow="1">
                <a:tableStyleId>{2D5ABB26-0587-4C30-8999-92F81FD0307C}</a:tableStyleId>
              </a:tblPr>
              <a:tblGrid>
                <a:gridCol w="2802885"/>
                <a:gridCol w="1074498"/>
                <a:gridCol w="975369"/>
                <a:gridCol w="975369"/>
                <a:gridCol w="975369"/>
                <a:gridCol w="975369"/>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en-CA" sz="1100" b="1" i="0" u="none" strike="noStrike" noProof="0" dirty="0" smtClean="0">
                          <a:solidFill>
                            <a:srgbClr val="595959"/>
                          </a:solidFill>
                          <a:effectLst/>
                          <a:latin typeface="Arial Narrow" panose="020B0606020202030204" pitchFamily="34" charset="0"/>
                        </a:rPr>
                        <a:t>Your personal values and needs </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60000">
                <a:tc>
                  <a:txBody>
                    <a:bodyPr/>
                    <a:lstStyle/>
                    <a:p>
                      <a:pPr algn="l" fontAlgn="ctr"/>
                      <a:r>
                        <a:rPr lang="en-CA" sz="1100" b="1" i="0" u="none" strike="noStrike" noProof="0" dirty="0" smtClean="0">
                          <a:solidFill>
                            <a:srgbClr val="595959"/>
                          </a:solidFill>
                          <a:effectLst/>
                          <a:latin typeface="Arial Narrow" panose="020B0606020202030204" pitchFamily="34" charset="0"/>
                        </a:rPr>
                        <a:t>The values and needs of LGBTQ individuals overall</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4"/>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Q70. </a:t>
            </a:r>
            <a:r>
              <a:rPr lang="en-US" sz="900" dirty="0" smtClean="0">
                <a:solidFill>
                  <a:srgbClr val="595959"/>
                </a:solidFill>
                <a:latin typeface="Arial" panose="020B0604020202020204" pitchFamily="34" charset="0"/>
                <a:cs typeface="Arial" panose="020B0604020202020204" pitchFamily="34" charset="0"/>
              </a:rPr>
              <a:t>To what extent would you say current LGBTQ movements and groups represent… </a:t>
            </a:r>
            <a:endParaRPr lang="fr-CA" sz="900" dirty="0">
              <a:solidFill>
                <a:srgbClr val="595959"/>
              </a:solidFill>
              <a:latin typeface="Arial" panose="020B0604020202020204" pitchFamily="34" charset="0"/>
              <a:cs typeface="Arial" panose="020B0604020202020204" pitchFamily="34" charset="0"/>
            </a:endParaRPr>
          </a:p>
        </p:txBody>
      </p:sp>
      <p:sp>
        <p:nvSpPr>
          <p:cNvPr id="9" name="Rectangle 8"/>
          <p:cNvSpPr/>
          <p:nvPr>
            <p:custDataLst>
              <p:tags r:id="rId5"/>
            </p:custDataLst>
          </p:nvPr>
        </p:nvSpPr>
        <p:spPr>
          <a:xfrm>
            <a:off x="510159" y="817869"/>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6"/>
            </p:custDataLst>
          </p:nvPr>
        </p:nvSpPr>
        <p:spPr>
          <a:xfrm>
            <a:off x="558800" y="115200"/>
            <a:ext cx="5237336" cy="631545"/>
          </a:xfrm>
        </p:spPr>
        <p:txBody>
          <a:bodyPr>
            <a:noAutofit/>
          </a:bodyPr>
          <a:lstStyle/>
          <a:p>
            <a:r>
              <a:rPr lang="en-CA" sz="2000" dirty="0">
                <a:solidFill>
                  <a:srgbClr val="9BBB59"/>
                </a:solidFill>
              </a:rPr>
              <a:t>Ability of LGBT movements to represent the values of all members</a:t>
            </a:r>
            <a:endParaRPr lang="fr-CA" sz="2000" dirty="0">
              <a:solidFill>
                <a:srgbClr val="9BBB59"/>
              </a:solidFill>
            </a:endParaRPr>
          </a:p>
        </p:txBody>
      </p:sp>
    </p:spTree>
    <p:extLst>
      <p:ext uri="{BB962C8B-B14F-4D97-AF65-F5344CB8AC3E}">
        <p14:creationId xmlns:p14="http://schemas.microsoft.com/office/powerpoint/2010/main" val="3825312136"/>
      </p:ext>
    </p:extLst>
  </p:cSld>
  <p:clrMapOvr>
    <a:masterClrMapping/>
  </p:clrMapOvr>
  <p:timing>
    <p:tnLst>
      <p:par>
        <p:cTn xmlns:p14="http://schemas.microsoft.com/office/powerpoint/2010/mai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185</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6893520" cy="631545"/>
          </a:xfrm>
        </p:spPr>
        <p:txBody>
          <a:bodyPr>
            <a:normAutofit/>
          </a:bodyPr>
          <a:lstStyle/>
          <a:p>
            <a:r>
              <a:rPr lang="en-CA" sz="2000" dirty="0" smtClean="0">
                <a:solidFill>
                  <a:srgbClr val="9BBB59"/>
                </a:solidFill>
              </a:rPr>
              <a:t>Suggestions on how to improve LGBT movements’ representation of the values of most members</a:t>
            </a:r>
            <a:endParaRPr lang="en-CA" dirty="0"/>
          </a:p>
        </p:txBody>
      </p:sp>
      <p:graphicFrame>
        <p:nvGraphicFramePr>
          <p:cNvPr id="17" name="Graphique 16"/>
          <p:cNvGraphicFramePr/>
          <p:nvPr>
            <p:custDataLst>
              <p:tags r:id="rId4"/>
            </p:custDataLst>
            <p:extLst>
              <p:ext uri="{D42A27DB-BD31-4B8C-83A1-F6EECF244321}">
                <p14:modId xmlns:p14="http://schemas.microsoft.com/office/powerpoint/2010/main" val="4183221176"/>
              </p:ext>
            </p:extLst>
          </p:nvPr>
        </p:nvGraphicFramePr>
        <p:xfrm>
          <a:off x="899592" y="1844824"/>
          <a:ext cx="4431838" cy="4184049"/>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497260" y="1138511"/>
            <a:ext cx="8424935" cy="230832"/>
          </a:xfrm>
          <a:prstGeom prst="rect">
            <a:avLst/>
          </a:prstGeom>
          <a:noFill/>
        </p:spPr>
        <p:txBody>
          <a:bodyPr wrap="square" rtlCol="0">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think that LGBT movements and groups do not fully represent their values and needs </a:t>
            </a:r>
            <a:r>
              <a:rPr lang="fr-CA" sz="900" dirty="0" smtClean="0">
                <a:solidFill>
                  <a:srgbClr val="9BBB59"/>
                </a:solidFill>
                <a:latin typeface="Arial" panose="020B0604020202020204" pitchFamily="34" charset="0"/>
                <a:cs typeface="Arial" panose="020B0604020202020204" pitchFamily="34" charset="0"/>
              </a:rPr>
              <a:t>(n=1614)</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20" name="Graphique 19"/>
          <p:cNvGraphicFramePr/>
          <p:nvPr>
            <p:custDataLst>
              <p:tags r:id="rId5"/>
            </p:custDataLst>
            <p:extLst>
              <p:ext uri="{D42A27DB-BD31-4B8C-83A1-F6EECF244321}">
                <p14:modId xmlns:p14="http://schemas.microsoft.com/office/powerpoint/2010/main" val="3109339381"/>
              </p:ext>
            </p:extLst>
          </p:nvPr>
        </p:nvGraphicFramePr>
        <p:xfrm>
          <a:off x="4499992" y="1844824"/>
          <a:ext cx="4248472" cy="4176464"/>
        </p:xfrm>
        <a:graphic>
          <a:graphicData uri="http://schemas.openxmlformats.org/drawingml/2006/chart">
            <c:chart xmlns:c="http://schemas.openxmlformats.org/drawingml/2006/chart" xmlns:r="http://schemas.openxmlformats.org/officeDocument/2006/relationships" r:id="rId10"/>
          </a:graphicData>
        </a:graphic>
      </p:graphicFrame>
      <p:sp>
        <p:nvSpPr>
          <p:cNvPr id="9" name="ZoneTexte 8"/>
          <p:cNvSpPr txBox="1"/>
          <p:nvPr>
            <p:custDataLst>
              <p:tags r:id="rId6"/>
            </p:custDataLst>
          </p:nvPr>
        </p:nvSpPr>
        <p:spPr>
          <a:xfrm>
            <a:off x="500202" y="6138284"/>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Q71. </a:t>
            </a:r>
            <a:r>
              <a:rPr lang="en-CA" sz="900" dirty="0">
                <a:solidFill>
                  <a:srgbClr val="595959"/>
                </a:solidFill>
                <a:latin typeface="Arial" panose="020B0604020202020204" pitchFamily="34" charset="0"/>
                <a:cs typeface="Arial" panose="020B0604020202020204" pitchFamily="34" charset="0"/>
              </a:rPr>
              <a:t>What could be done to improve the way in which current LGBTQ movements and groups represent your personal values and needs and those of LGBTQ individuals overall?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84931"/>
      </p:ext>
    </p:extLst>
  </p:cSld>
  <p:clrMapOvr>
    <a:masterClrMapping/>
  </p:clrMapOvr>
  <p:timing>
    <p:tnLst>
      <p:par>
        <p:cTn xmlns:p14="http://schemas.microsoft.com/office/powerpoint/2010/mai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874492441"/>
              </p:ext>
            </p:extLst>
          </p:nvPr>
        </p:nvGraphicFramePr>
        <p:xfrm>
          <a:off x="611557" y="1113235"/>
          <a:ext cx="8117235" cy="4937707"/>
        </p:xfrm>
        <a:graphic>
          <a:graphicData uri="http://schemas.openxmlformats.org/drawingml/2006/table">
            <a:tbl>
              <a:tblPr firstRow="1" bandRow="1">
                <a:tableStyleId>{2D5ABB26-0587-4C30-8999-92F81FD0307C}</a:tableStyleId>
              </a:tblPr>
              <a:tblGrid>
                <a:gridCol w="3867808"/>
                <a:gridCol w="607061"/>
                <a:gridCol w="607061"/>
                <a:gridCol w="607061"/>
                <a:gridCol w="607061"/>
                <a:gridCol w="607061"/>
                <a:gridCol w="607061"/>
                <a:gridCol w="607061"/>
              </a:tblGrid>
              <a:tr h="22607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2607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26072">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607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653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91703">
                <a:tc>
                  <a:txBody>
                    <a:bodyPr/>
                    <a:lstStyle/>
                    <a:p>
                      <a:pPr algn="l" fontAlgn="ctr"/>
                      <a:r>
                        <a:rPr lang="en-US" sz="900" b="0" i="0" u="none" strike="noStrike" dirty="0" smtClean="0">
                          <a:solidFill>
                            <a:srgbClr val="595959"/>
                          </a:solidFill>
                          <a:effectLst/>
                          <a:latin typeface="Arial Narrow" panose="020B0606020202030204" pitchFamily="34" charset="0"/>
                        </a:rPr>
                        <a:t>Be more united / Include other identities than L-G (trans, bisexual, asexual, queer)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en-US" sz="900" b="0" i="0" u="none" strike="noStrike" dirty="0" smtClean="0">
                          <a:solidFill>
                            <a:srgbClr val="595959"/>
                          </a:solidFill>
                          <a:effectLst/>
                          <a:latin typeface="Arial Narrow" panose="020B0606020202030204" pitchFamily="34" charset="0"/>
                        </a:rPr>
                        <a:t>More ethnic, rural, senior, political, professional (police) inclusion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1568">
                <a:tc>
                  <a:txBody>
                    <a:bodyPr/>
                    <a:lstStyle/>
                    <a:p>
                      <a:pPr algn="l" fontAlgn="ctr"/>
                      <a:r>
                        <a:rPr lang="en-US" sz="900" b="0" i="0" u="none" strike="noStrike" dirty="0" smtClean="0">
                          <a:solidFill>
                            <a:srgbClr val="595959"/>
                          </a:solidFill>
                          <a:effectLst/>
                          <a:latin typeface="Arial Narrow" panose="020B0606020202030204" pitchFamily="34" charset="0"/>
                        </a:rPr>
                        <a:t>Be more democratic / Diverse spokespeople (other than white gay men / trans people)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1703">
                <a:tc>
                  <a:txBody>
                    <a:bodyPr/>
                    <a:lstStyle/>
                    <a:p>
                      <a:pPr algn="l" fontAlgn="ctr"/>
                      <a:r>
                        <a:rPr lang="en-US" sz="900" b="0" i="0" u="none" strike="noStrike" dirty="0" smtClean="0">
                          <a:solidFill>
                            <a:srgbClr val="595959"/>
                          </a:solidFill>
                          <a:effectLst/>
                          <a:latin typeface="Arial Narrow" panose="020B0606020202030204" pitchFamily="34" charset="0"/>
                        </a:rPr>
                        <a:t>Avoid stereotypes (image not based on sexuality/partying /</a:t>
                      </a:r>
                      <a:r>
                        <a:rPr lang="fr-CA" sz="900" b="0" i="0" u="none" strike="noStrike" baseline="0" dirty="0" smtClean="0">
                          <a:solidFill>
                            <a:srgbClr val="595959"/>
                          </a:solidFill>
                          <a:effectLst/>
                          <a:latin typeface="Arial Narrow" panose="020B0606020202030204" pitchFamily="34" charset="0"/>
                        </a:rPr>
                        <a:t> </a:t>
                      </a:r>
                      <a:r>
                        <a:rPr lang="en-US" sz="900" b="0" i="0" u="none" strike="noStrike" dirty="0" smtClean="0">
                          <a:solidFill>
                            <a:srgbClr val="595959"/>
                          </a:solidFill>
                          <a:effectLst/>
                          <a:latin typeface="Arial Narrow" panose="020B0606020202030204" pitchFamily="34" charset="0"/>
                        </a:rPr>
                        <a:t>ordinary people)/Put more emphasis on normality than difference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en-US" sz="900" b="0" i="0" u="none" strike="noStrike" dirty="0" smtClean="0">
                          <a:solidFill>
                            <a:srgbClr val="595959"/>
                          </a:solidFill>
                          <a:effectLst/>
                          <a:latin typeface="Arial Narrow" panose="020B0606020202030204" pitchFamily="34" charset="0"/>
                        </a:rPr>
                        <a:t>Greater accessibility/More communication with LGBTQ members (email, local branch)</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en-US" sz="900" b="0" i="0" u="none" strike="noStrike" dirty="0" smtClean="0">
                          <a:solidFill>
                            <a:srgbClr val="595959"/>
                          </a:solidFill>
                          <a:effectLst/>
                          <a:latin typeface="Arial Narrow" panose="020B0606020202030204" pitchFamily="34" charset="0"/>
                        </a:rPr>
                        <a:t>More visibility/awareness among the general public (media, activities, etc.)</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en-US" sz="900" b="0" i="0" u="none" strike="noStrike" dirty="0" smtClean="0">
                          <a:solidFill>
                            <a:srgbClr val="595959"/>
                          </a:solidFill>
                          <a:effectLst/>
                          <a:latin typeface="Arial Narrow" panose="020B0606020202030204" pitchFamily="34" charset="0"/>
                        </a:rPr>
                        <a:t>Fight for better laws (accessibility to health care / services / opportunities)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3962">
                <a:tc>
                  <a:txBody>
                    <a:bodyPr/>
                    <a:lstStyle/>
                    <a:p>
                      <a:pPr algn="l" fontAlgn="ctr"/>
                      <a:r>
                        <a:rPr lang="en-US" sz="900" b="0" i="0" u="none" strike="noStrike" dirty="0" smtClean="0">
                          <a:solidFill>
                            <a:srgbClr val="595959"/>
                          </a:solidFill>
                          <a:effectLst/>
                          <a:latin typeface="Arial Narrow" panose="020B0606020202030204" pitchFamily="34" charset="0"/>
                        </a:rPr>
                        <a:t>Avoid a negative approach in defending our rights</a:t>
                      </a:r>
                      <a:r>
                        <a:rPr lang="fr-CA" sz="900" b="0" i="0" u="none" strike="noStrike" dirty="0" smtClean="0">
                          <a:solidFill>
                            <a:srgbClr val="595959"/>
                          </a:solidFill>
                          <a:effectLst/>
                          <a:latin typeface="Arial Narrow" panose="020B0606020202030204" pitchFamily="34" charset="0"/>
                        </a:rPr>
                        <a:t> (</a:t>
                      </a:r>
                      <a:r>
                        <a:rPr lang="en-US" sz="900" b="0" i="0" u="none" strike="noStrike" dirty="0" smtClean="0">
                          <a:solidFill>
                            <a:srgbClr val="595959"/>
                          </a:solidFill>
                          <a:effectLst/>
                          <a:latin typeface="Arial Narrow" panose="020B0606020202030204" pitchFamily="34" charset="0"/>
                        </a:rPr>
                        <a:t>aggressiveness, self-pity, more positive slant, success stories) in communications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en-US" sz="900" b="0" i="0" u="none" strike="noStrike" dirty="0" smtClean="0">
                          <a:solidFill>
                            <a:srgbClr val="595959"/>
                          </a:solidFill>
                          <a:effectLst/>
                          <a:latin typeface="Arial Narrow" panose="020B0606020202030204" pitchFamily="34" charset="0"/>
                        </a:rPr>
                        <a:t>My sexuality is my business / did not come out yet / Don't need representation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en-US" sz="900" b="0" i="0" u="none" strike="noStrike" dirty="0" smtClean="0">
                          <a:solidFill>
                            <a:srgbClr val="595959"/>
                          </a:solidFill>
                          <a:effectLst/>
                          <a:latin typeface="Arial Narrow" panose="020B0606020202030204" pitchFamily="34" charset="0"/>
                        </a:rPr>
                        <a:t>Educate children on gender/sexual diversity</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en-US" sz="900" b="0" i="0" u="none" strike="noStrike" dirty="0" smtClean="0">
                          <a:solidFill>
                            <a:srgbClr val="595959"/>
                          </a:solidFill>
                          <a:effectLst/>
                          <a:latin typeface="Arial Narrow" panose="020B0606020202030204" pitchFamily="34" charset="0"/>
                        </a:rPr>
                        <a:t>They're doing fine / Keep up the good work</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en-US" sz="900" b="0" i="0" u="none" strike="noStrike" dirty="0" smtClean="0">
                          <a:solidFill>
                            <a:srgbClr val="595959"/>
                          </a:solidFill>
                          <a:effectLst/>
                          <a:latin typeface="Arial Narrow" panose="020B0606020202030204" pitchFamily="34" charset="0"/>
                        </a:rPr>
                        <a:t>Provide support (practical/emotional/spiritual) with how to come out/sex change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3962">
                <a:tc>
                  <a:txBody>
                    <a:bodyPr/>
                    <a:lstStyle/>
                    <a:p>
                      <a:pPr algn="l" fontAlgn="ctr"/>
                      <a:r>
                        <a:rPr lang="en-US" sz="900" b="0" i="0" u="none" strike="noStrike" dirty="0" smtClean="0">
                          <a:solidFill>
                            <a:srgbClr val="595959"/>
                          </a:solidFill>
                          <a:effectLst/>
                          <a:latin typeface="Arial Narrow" panose="020B0606020202030204" pitchFamily="34" charset="0"/>
                        </a:rPr>
                        <a:t>Inform/Educate the general public on the difference between gender identity/sexual orientation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en-US" sz="900" b="0" i="0" u="none" strike="noStrike" dirty="0" smtClean="0">
                          <a:solidFill>
                            <a:srgbClr val="595959"/>
                          </a:solidFill>
                          <a:effectLst/>
                          <a:latin typeface="Arial Narrow" panose="020B0606020202030204" pitchFamily="34" charset="0"/>
                        </a:rPr>
                        <a:t>Awareness raising among LGBTQ on gender identities/sexual orientations other than L-G</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3962">
                <a:tc>
                  <a:txBody>
                    <a:bodyPr/>
                    <a:lstStyle/>
                    <a:p>
                      <a:pPr algn="l" fontAlgn="ctr"/>
                      <a:r>
                        <a:rPr lang="en-US" sz="900" b="0" i="0" u="none" strike="noStrike" dirty="0" smtClean="0">
                          <a:solidFill>
                            <a:srgbClr val="595959"/>
                          </a:solidFill>
                          <a:effectLst/>
                          <a:latin typeface="Arial Narrow" panose="020B0606020202030204" pitchFamily="34" charset="0"/>
                        </a:rPr>
                        <a:t>Create contact opportunities between the general public and LGBTQ people outside of stereotypical events (e.g. </a:t>
                      </a:r>
                      <a:r>
                        <a:rPr lang="fr-CA" sz="900" b="0" i="0" u="none" strike="noStrike" dirty="0" smtClean="0">
                          <a:solidFill>
                            <a:srgbClr val="595959"/>
                          </a:solidFill>
                          <a:effectLst/>
                          <a:latin typeface="Arial Narrow" panose="020B0606020202030204" pitchFamily="34" charset="0"/>
                        </a:rPr>
                        <a:t>parade</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fr-CA" sz="900" b="0" i="0" u="none" strike="noStrike" dirty="0" err="1" smtClean="0">
                          <a:solidFill>
                            <a:srgbClr val="595959"/>
                          </a:solidFill>
                          <a:effectLst/>
                          <a:latin typeface="Arial Narrow" panose="020B0606020202030204" pitchFamily="34" charset="0"/>
                        </a:rPr>
                        <a:t>Cannot</a:t>
                      </a:r>
                      <a:r>
                        <a:rPr lang="fr-CA" sz="900" b="0" i="0" u="none" strike="noStrike" dirty="0" smtClean="0">
                          <a:solidFill>
                            <a:srgbClr val="595959"/>
                          </a:solidFill>
                          <a:effectLst/>
                          <a:latin typeface="Arial Narrow" panose="020B0606020202030204" pitchFamily="34" charset="0"/>
                        </a:rPr>
                        <a:t> </a:t>
                      </a:r>
                      <a:r>
                        <a:rPr lang="fr-CA" sz="900" b="0" i="0" u="none" strike="noStrike" dirty="0" err="1" smtClean="0">
                          <a:solidFill>
                            <a:srgbClr val="595959"/>
                          </a:solidFill>
                          <a:effectLst/>
                          <a:latin typeface="Arial Narrow" panose="020B0606020202030204" pitchFamily="34" charset="0"/>
                        </a:rPr>
                        <a:t>represent</a:t>
                      </a:r>
                      <a:r>
                        <a:rPr lang="fr-CA" sz="900" b="0" i="0" u="none" strike="noStrike" dirty="0" smtClean="0">
                          <a:solidFill>
                            <a:srgbClr val="595959"/>
                          </a:solidFill>
                          <a:effectLst/>
                          <a:latin typeface="Arial Narrow" panose="020B0606020202030204" pitchFamily="34" charset="0"/>
                        </a:rPr>
                        <a:t> us all</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en-US" sz="900" b="0" i="0" u="none" strike="noStrike" dirty="0" smtClean="0">
                          <a:solidFill>
                            <a:srgbClr val="595959"/>
                          </a:solidFill>
                          <a:effectLst/>
                          <a:latin typeface="Arial Narrow" panose="020B0606020202030204" pitchFamily="34" charset="0"/>
                        </a:rPr>
                        <a:t>More support / accessibility / meeting places for LGBTQ youth</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fr-CA" sz="900" b="0" i="0" u="none" strike="noStrike" dirty="0" err="1" smtClean="0">
                          <a:solidFill>
                            <a:srgbClr val="595959"/>
                          </a:solidFill>
                          <a:effectLst/>
                          <a:latin typeface="Arial Narrow" panose="020B0606020202030204" pitchFamily="34" charset="0"/>
                        </a:rPr>
                        <a:t>Other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2070">
                <a:tc>
                  <a:txBody>
                    <a:bodyPr/>
                    <a:lstStyle/>
                    <a:p>
                      <a:pPr algn="l" fontAlgn="ctr"/>
                      <a:r>
                        <a:rPr lang="en-US" sz="900" b="0" i="0" u="none" strike="noStrike" dirty="0" smtClean="0">
                          <a:solidFill>
                            <a:srgbClr val="595959"/>
                          </a:solidFill>
                          <a:effectLst/>
                          <a:latin typeface="Arial Narrow" panose="020B0606020202030204" pitchFamily="34" charset="0"/>
                        </a:rPr>
                        <a:t>Don't know / No answer / Nothing</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4"/>
            </p:custDataLst>
          </p:nvPr>
        </p:nvSpPr>
        <p:spPr>
          <a:xfrm>
            <a:off x="500202" y="6131147"/>
            <a:ext cx="8104246"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Q71. </a:t>
            </a:r>
            <a:r>
              <a:rPr lang="en-CA" sz="900" dirty="0">
                <a:solidFill>
                  <a:srgbClr val="595959"/>
                </a:solidFill>
                <a:latin typeface="Arial" panose="020B0604020202020204" pitchFamily="34" charset="0"/>
                <a:cs typeface="Arial" panose="020B0604020202020204" pitchFamily="34" charset="0"/>
              </a:rPr>
              <a:t>What could be done to improve the way in which current LGBTQ movements and groups represent your personal values and needs and those of LGBTQ individuals overall? </a:t>
            </a:r>
            <a:endParaRPr lang="fr-CA" sz="900" dirty="0">
              <a:solidFill>
                <a:srgbClr val="595959"/>
              </a:solidFill>
              <a:latin typeface="Arial" panose="020B0604020202020204" pitchFamily="34" charset="0"/>
              <a:cs typeface="Arial" panose="020B0604020202020204" pitchFamily="34" charset="0"/>
            </a:endParaRPr>
          </a:p>
        </p:txBody>
      </p:sp>
      <p:sp>
        <p:nvSpPr>
          <p:cNvPr id="9" name="Titre 4"/>
          <p:cNvSpPr>
            <a:spLocks noGrp="1"/>
          </p:cNvSpPr>
          <p:nvPr>
            <p:ph type="title"/>
            <p:custDataLst>
              <p:tags r:id="rId5"/>
            </p:custDataLst>
          </p:nvPr>
        </p:nvSpPr>
        <p:spPr>
          <a:xfrm>
            <a:off x="558800" y="96307"/>
            <a:ext cx="6893520" cy="631545"/>
          </a:xfrm>
        </p:spPr>
        <p:txBody>
          <a:bodyPr>
            <a:normAutofit/>
          </a:bodyPr>
          <a:lstStyle/>
          <a:p>
            <a:r>
              <a:rPr lang="en-US" sz="2000" dirty="0">
                <a:solidFill>
                  <a:srgbClr val="9BBB59"/>
                </a:solidFill>
              </a:rPr>
              <a:t>Suggestions on how to improve LGBT movements’ representation of the values of most members</a:t>
            </a:r>
            <a:endParaRPr lang="fr-CA" dirty="0"/>
          </a:p>
        </p:txBody>
      </p:sp>
      <p:sp>
        <p:nvSpPr>
          <p:cNvPr id="10" name="ZoneTexte 9"/>
          <p:cNvSpPr txBox="1"/>
          <p:nvPr/>
        </p:nvSpPr>
        <p:spPr>
          <a:xfrm>
            <a:off x="497260" y="787622"/>
            <a:ext cx="8424935" cy="230832"/>
          </a:xfrm>
          <a:prstGeom prst="rect">
            <a:avLst/>
          </a:prstGeom>
          <a:noFill/>
        </p:spPr>
        <p:txBody>
          <a:bodyPr wrap="square" rtlCol="0">
            <a:spAutoFit/>
          </a:bodyPr>
          <a:lstStyle/>
          <a:p>
            <a:r>
              <a:rPr lang="en-CA" sz="900" dirty="0">
                <a:solidFill>
                  <a:srgbClr val="9BBB59"/>
                </a:solidFill>
                <a:latin typeface="Arial" panose="020B0604020202020204" pitchFamily="34" charset="0"/>
                <a:cs typeface="Arial" panose="020B0604020202020204" pitchFamily="34" charset="0"/>
              </a:rPr>
              <a:t>Base: Respondents who think that LGBT movements and groups do not fully represent their values and needs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42211916"/>
      </p:ext>
    </p:extLst>
  </p:cSld>
  <p:clrMapOvr>
    <a:masterClrMapping/>
  </p:clrMapOvr>
  <p:timing>
    <p:tnLst>
      <p:par>
        <p:cTn xmlns:p14="http://schemas.microsoft.com/office/powerpoint/2010/mai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250083089"/>
              </p:ext>
            </p:extLst>
          </p:nvPr>
        </p:nvGraphicFramePr>
        <p:xfrm>
          <a:off x="500203" y="1112309"/>
          <a:ext cx="8248260" cy="5165025"/>
        </p:xfrm>
        <a:graphic>
          <a:graphicData uri="http://schemas.openxmlformats.org/drawingml/2006/table">
            <a:tbl>
              <a:tblPr firstRow="1" bandRow="1">
                <a:tableStyleId>{2D5ABB26-0587-4C30-8999-92F81FD0307C}</a:tableStyleId>
              </a:tblPr>
              <a:tblGrid>
                <a:gridCol w="3783765"/>
                <a:gridCol w="496055"/>
                <a:gridCol w="496055"/>
                <a:gridCol w="496055"/>
                <a:gridCol w="496055"/>
                <a:gridCol w="496055"/>
                <a:gridCol w="496055"/>
                <a:gridCol w="496055"/>
                <a:gridCol w="496055"/>
                <a:gridCol w="496055"/>
              </a:tblGrid>
              <a:tr h="23723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8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8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70863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Homo.</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Bi.</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Pan.</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Narrow" panose="020B0606020202030204" pitchFamily="34" charset="0"/>
                        </a:rPr>
                        <a:t>Asex</a:t>
                      </a:r>
                      <a:r>
                        <a:rPr lang="fr-CA" sz="800" b="1" i="0" u="none" strike="noStrike" dirty="0" smtClean="0">
                          <a:solidFill>
                            <a:srgbClr val="595959"/>
                          </a:solidFill>
                          <a:effectLst/>
                          <a:latin typeface="Arial Narrow" panose="020B0606020202030204" pitchFamily="34" charset="0"/>
                        </a:rPr>
                        <a:t>.</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Narrow" panose="020B0606020202030204" pitchFamily="34" charset="0"/>
                        </a:rPr>
                        <a:t>Cisgender</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Narrow" panose="020B0606020202030204" pitchFamily="34" charset="0"/>
                        </a:rPr>
                        <a:t>Binary</a:t>
                      </a:r>
                      <a:r>
                        <a:rPr lang="fr-CA" sz="800" b="1" i="0" u="none" strike="noStrike" dirty="0" smtClean="0">
                          <a:solidFill>
                            <a:srgbClr val="595959"/>
                          </a:solidFill>
                          <a:effectLst/>
                          <a:latin typeface="Arial Narrow" panose="020B0606020202030204" pitchFamily="34" charset="0"/>
                        </a:rPr>
                        <a:t> Trans </a:t>
                      </a:r>
                      <a:r>
                        <a:rPr lang="fr-CA" sz="800" b="1" i="0" u="none" strike="noStrike" dirty="0" err="1" smtClean="0">
                          <a:solidFill>
                            <a:srgbClr val="595959"/>
                          </a:solidFill>
                          <a:effectLst/>
                          <a:latin typeface="Arial Narrow" panose="020B0606020202030204" pitchFamily="34" charset="0"/>
                        </a:rPr>
                        <a:t>person</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Non-</a:t>
                      </a:r>
                      <a:r>
                        <a:rPr lang="fr-CA" sz="800" b="1" i="0" u="none" strike="noStrike" dirty="0" err="1" smtClean="0">
                          <a:solidFill>
                            <a:srgbClr val="595959"/>
                          </a:solidFill>
                          <a:effectLst/>
                          <a:latin typeface="Arial Narrow" panose="020B0606020202030204" pitchFamily="34" charset="0"/>
                        </a:rPr>
                        <a:t>binary</a:t>
                      </a:r>
                      <a:r>
                        <a:rPr lang="fr-CA" sz="800" b="1" i="0" u="none" strike="noStrike" dirty="0" smtClean="0">
                          <a:solidFill>
                            <a:srgbClr val="595959"/>
                          </a:solidFill>
                          <a:effectLst/>
                          <a:latin typeface="Arial Narrow" panose="020B0606020202030204" pitchFamily="34" charset="0"/>
                        </a:rPr>
                        <a:t> Trans </a:t>
                      </a:r>
                      <a:r>
                        <a:rPr lang="fr-CA" sz="800" b="1" i="0" u="none" strike="noStrike" dirty="0" err="1" smtClean="0">
                          <a:solidFill>
                            <a:srgbClr val="595959"/>
                          </a:solidFill>
                          <a:effectLst/>
                          <a:latin typeface="Arial Narrow" panose="020B0606020202030204" pitchFamily="34" charset="0"/>
                        </a:rPr>
                        <a:t>person</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de-DE" sz="800" b="1" i="0" u="none" strike="noStrike" dirty="0" smtClean="0">
                          <a:solidFill>
                            <a:srgbClr val="595959"/>
                          </a:solidFill>
                          <a:effectLst/>
                          <a:latin typeface="Arial Narrow" panose="020B0606020202030204" pitchFamily="34" charset="0"/>
                        </a:rPr>
                        <a:t>Non-bin.: genderfluid, </a:t>
                      </a:r>
                      <a:r>
                        <a:rPr lang="de-DE" sz="800" b="1" i="0" u="none" strike="noStrike" dirty="0" err="1" smtClean="0">
                          <a:solidFill>
                            <a:srgbClr val="595959"/>
                          </a:solidFill>
                          <a:effectLst/>
                          <a:latin typeface="Arial Narrow" panose="020B0606020202030204" pitchFamily="34" charset="0"/>
                        </a:rPr>
                        <a:t>agender</a:t>
                      </a:r>
                      <a:r>
                        <a:rPr lang="de-DE" sz="800" b="1" i="0" u="none" strike="noStrike" dirty="0" smtClean="0">
                          <a:solidFill>
                            <a:srgbClr val="595959"/>
                          </a:solidFill>
                          <a:effectLst/>
                          <a:latin typeface="Arial Narrow" panose="020B0606020202030204" pitchFamily="34" charset="0"/>
                        </a:rPr>
                        <a:t> </a:t>
                      </a:r>
                      <a:r>
                        <a:rPr lang="de-DE" sz="800" b="1" i="0" u="none" strike="noStrike" dirty="0" err="1" smtClean="0">
                          <a:solidFill>
                            <a:srgbClr val="595959"/>
                          </a:solidFill>
                          <a:effectLst/>
                          <a:latin typeface="Arial Narrow" panose="020B0606020202030204" pitchFamily="34" charset="0"/>
                        </a:rPr>
                        <a:t>or</a:t>
                      </a:r>
                      <a:r>
                        <a:rPr lang="de-DE" sz="800" b="1" i="0" u="none" strike="noStrike" dirty="0" smtClean="0">
                          <a:solidFill>
                            <a:srgbClr val="595959"/>
                          </a:solidFill>
                          <a:effectLst/>
                          <a:latin typeface="Arial Narrow" panose="020B0606020202030204" pitchFamily="34" charset="0"/>
                        </a:rPr>
                        <a:t> </a:t>
                      </a:r>
                      <a:r>
                        <a:rPr lang="de-DE" sz="800" b="1" i="0" u="none" strike="noStrike" dirty="0" err="1" smtClean="0">
                          <a:solidFill>
                            <a:srgbClr val="595959"/>
                          </a:solidFill>
                          <a:effectLst/>
                          <a:latin typeface="Arial Narrow" panose="020B0606020202030204" pitchFamily="34" charset="0"/>
                        </a:rPr>
                        <a:t>demi</a:t>
                      </a:r>
                      <a:r>
                        <a:rPr lang="de-DE" sz="800" b="1" i="0" u="none" strike="noStrike" dirty="0" smtClean="0">
                          <a:solidFill>
                            <a:srgbClr val="595959"/>
                          </a:solidFill>
                          <a:effectLst/>
                          <a:latin typeface="Arial Narrow" panose="020B0606020202030204" pitchFamily="34" charset="0"/>
                        </a:rPr>
                        <a:t>-gender</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723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1285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Be more united / Include other identities than L-G (trans, bisexual, asexual, queer)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More ethnic, rural, senior, political, professional (police) inclusion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1619">
                <a:tc>
                  <a:txBody>
                    <a:bodyPr/>
                    <a:lstStyle/>
                    <a:p>
                      <a:pPr algn="l" fontAlgn="ctr"/>
                      <a:r>
                        <a:rPr lang="en-US" sz="900" b="0" i="0" u="none" strike="noStrike" dirty="0" smtClean="0">
                          <a:solidFill>
                            <a:srgbClr val="595959"/>
                          </a:solidFill>
                          <a:effectLst/>
                          <a:latin typeface="Arial Narrow" panose="020B0606020202030204" pitchFamily="34" charset="0"/>
                        </a:rPr>
                        <a:t>Be more democratic / Diverse spokespeople (other than white gay men / trans people)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1619">
                <a:tc>
                  <a:txBody>
                    <a:bodyPr/>
                    <a:lstStyle/>
                    <a:p>
                      <a:pPr algn="l" fontAlgn="ctr"/>
                      <a:r>
                        <a:rPr lang="en-US" sz="900" b="0" i="0" u="none" strike="noStrike" dirty="0" smtClean="0">
                          <a:solidFill>
                            <a:srgbClr val="595959"/>
                          </a:solidFill>
                          <a:effectLst/>
                          <a:latin typeface="Arial Narrow" panose="020B0606020202030204" pitchFamily="34" charset="0"/>
                        </a:rPr>
                        <a:t>Avoid stereotypes (image not based on sexuality/partying /</a:t>
                      </a:r>
                      <a:r>
                        <a:rPr lang="fr-CA" sz="900" b="0" i="0" u="none" strike="noStrike" dirty="0" smtClean="0">
                          <a:solidFill>
                            <a:srgbClr val="595959"/>
                          </a:solidFill>
                          <a:effectLst/>
                          <a:latin typeface="Arial Narrow" panose="020B0606020202030204" pitchFamily="34" charset="0"/>
                        </a:rPr>
                        <a:t> </a:t>
                      </a:r>
                      <a:r>
                        <a:rPr lang="en-US" sz="900" b="0" i="0" u="none" strike="noStrike" dirty="0" smtClean="0">
                          <a:solidFill>
                            <a:srgbClr val="595959"/>
                          </a:solidFill>
                          <a:effectLst/>
                          <a:latin typeface="Arial Narrow" panose="020B0606020202030204" pitchFamily="34" charset="0"/>
                        </a:rPr>
                        <a:t>ordinary people)/Put more emphasis on normality than difference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7</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Greater accessibility/More communication with LGBTQ members (email, local branch)</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7</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More visibility/awareness among the general public (media, activities, etc.)</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My sexuality is my business / did not come out yet / Don't need representation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9853">
                <a:tc>
                  <a:txBody>
                    <a:bodyPr/>
                    <a:lstStyle/>
                    <a:p>
                      <a:pPr algn="l" fontAlgn="ctr"/>
                      <a:r>
                        <a:rPr lang="en-US" sz="900" b="0" i="0" u="none" strike="noStrike" dirty="0" smtClean="0">
                          <a:solidFill>
                            <a:srgbClr val="595959"/>
                          </a:solidFill>
                          <a:effectLst/>
                          <a:latin typeface="Arial Narrow" panose="020B0606020202030204" pitchFamily="34" charset="0"/>
                        </a:rPr>
                        <a:t>Avoid a negative approach in defending our rights</a:t>
                      </a:r>
                      <a:r>
                        <a:rPr lang="fr-CA" sz="900" b="0" i="0" u="none" strike="noStrike" dirty="0" smtClean="0">
                          <a:solidFill>
                            <a:srgbClr val="595959"/>
                          </a:solidFill>
                          <a:effectLst/>
                          <a:latin typeface="Arial Narrow" panose="020B0606020202030204" pitchFamily="34" charset="0"/>
                        </a:rPr>
                        <a:t> (</a:t>
                      </a:r>
                      <a:r>
                        <a:rPr lang="en-US" sz="900" b="0" i="0" u="none" strike="noStrike" dirty="0" smtClean="0">
                          <a:solidFill>
                            <a:srgbClr val="595959"/>
                          </a:solidFill>
                          <a:effectLst/>
                          <a:latin typeface="Arial Narrow" panose="020B0606020202030204" pitchFamily="34" charset="0"/>
                        </a:rPr>
                        <a:t>aggressiveness, self-pity, more positive slant, success stories) in communications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Fight for better laws (accessibility to health care / services / opportunities)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2</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Educate children on gender/sexual diversity</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They're doing fine / Keep up the good work</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9853">
                <a:tc>
                  <a:txBody>
                    <a:bodyPr/>
                    <a:lstStyle/>
                    <a:p>
                      <a:pPr algn="l" fontAlgn="ctr"/>
                      <a:r>
                        <a:rPr lang="en-US" sz="900" b="0" i="0" u="none" strike="noStrike" dirty="0" smtClean="0">
                          <a:solidFill>
                            <a:srgbClr val="595959"/>
                          </a:solidFill>
                          <a:effectLst/>
                          <a:latin typeface="Arial Narrow" panose="020B0606020202030204" pitchFamily="34" charset="0"/>
                        </a:rPr>
                        <a:t>Provide support (practical/emotional/spiritual) with how to come out/sex change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Inform/Educate the general public on the difference between gender identity/sexual orientation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Awareness raising among LGBTQ on gender identities/sexual orientations other than L-G</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1619">
                <a:tc>
                  <a:txBody>
                    <a:bodyPr/>
                    <a:lstStyle/>
                    <a:p>
                      <a:pPr algn="l" fontAlgn="ctr"/>
                      <a:r>
                        <a:rPr lang="en-US" sz="900" b="0" i="0" u="none" strike="noStrike" dirty="0" smtClean="0">
                          <a:solidFill>
                            <a:srgbClr val="595959"/>
                          </a:solidFill>
                          <a:effectLst/>
                          <a:latin typeface="Arial Narrow" panose="020B0606020202030204" pitchFamily="34" charset="0"/>
                        </a:rPr>
                        <a:t>Create contact opportunities between the general public and LGBTQ people outside of stereotypical events (e.g.</a:t>
                      </a:r>
                      <a:r>
                        <a:rPr lang="fr-CA" sz="900" b="0" i="0" u="none" strike="noStrike" dirty="0" smtClean="0">
                          <a:solidFill>
                            <a:srgbClr val="595959"/>
                          </a:solidFill>
                          <a:effectLst/>
                          <a:latin typeface="Arial Narrow" panose="020B0606020202030204" pitchFamily="34" charset="0"/>
                        </a:rPr>
                        <a:t>parade</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err="1" smtClean="0">
                          <a:solidFill>
                            <a:srgbClr val="595959"/>
                          </a:solidFill>
                          <a:effectLst/>
                          <a:latin typeface="Arial Narrow" panose="020B0606020202030204" pitchFamily="34" charset="0"/>
                        </a:rPr>
                        <a:t>Cannot</a:t>
                      </a:r>
                      <a:r>
                        <a:rPr lang="fr-CA" sz="900" b="0" i="0" u="none" strike="noStrike" dirty="0" smtClean="0">
                          <a:solidFill>
                            <a:srgbClr val="595959"/>
                          </a:solidFill>
                          <a:effectLst/>
                          <a:latin typeface="Arial Narrow" panose="020B0606020202030204" pitchFamily="34" charset="0"/>
                        </a:rPr>
                        <a:t> </a:t>
                      </a:r>
                      <a:r>
                        <a:rPr lang="fr-CA" sz="900" b="0" i="0" u="none" strike="noStrike" dirty="0" err="1" smtClean="0">
                          <a:solidFill>
                            <a:srgbClr val="595959"/>
                          </a:solidFill>
                          <a:effectLst/>
                          <a:latin typeface="Arial Narrow" panose="020B0606020202030204" pitchFamily="34" charset="0"/>
                        </a:rPr>
                        <a:t>represent</a:t>
                      </a:r>
                      <a:r>
                        <a:rPr lang="fr-CA" sz="900" b="0" i="0" u="none" strike="noStrike" dirty="0" smtClean="0">
                          <a:solidFill>
                            <a:srgbClr val="595959"/>
                          </a:solidFill>
                          <a:effectLst/>
                          <a:latin typeface="Arial Narrow" panose="020B0606020202030204" pitchFamily="34" charset="0"/>
                        </a:rPr>
                        <a:t> us all</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More support / accessibility / meeting places for LGBTQ youth</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err="1" smtClean="0">
                          <a:solidFill>
                            <a:srgbClr val="595959"/>
                          </a:solidFill>
                          <a:effectLst/>
                          <a:latin typeface="Arial Narrow" panose="020B0606020202030204" pitchFamily="34" charset="0"/>
                        </a:rPr>
                        <a:t>Other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en-US" sz="900" b="0" i="0" u="none" strike="noStrike" dirty="0" smtClean="0">
                          <a:solidFill>
                            <a:srgbClr val="595959"/>
                          </a:solidFill>
                          <a:effectLst/>
                          <a:latin typeface="Arial Narrow" panose="020B0606020202030204" pitchFamily="34" charset="0"/>
                        </a:rPr>
                        <a:t>Don't know / No answer / Nothing</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4"/>
            </p:custDataLst>
          </p:nvPr>
        </p:nvSpPr>
        <p:spPr>
          <a:xfrm>
            <a:off x="483852" y="6162881"/>
            <a:ext cx="8320270"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Q71. </a:t>
            </a:r>
            <a:r>
              <a:rPr lang="en-CA" sz="900" dirty="0">
                <a:solidFill>
                  <a:srgbClr val="595959"/>
                </a:solidFill>
                <a:latin typeface="Arial" panose="020B0604020202020204" pitchFamily="34" charset="0"/>
                <a:cs typeface="Arial" panose="020B0604020202020204" pitchFamily="34" charset="0"/>
              </a:rPr>
              <a:t>What could be done to improve the way in which current LGBTQ movements and groups represent your personal values and needs and those of LGBTQ individuals overall? </a:t>
            </a:r>
            <a:endParaRPr lang="fr-CA" sz="900" dirty="0">
              <a:solidFill>
                <a:srgbClr val="595959"/>
              </a:solidFill>
              <a:latin typeface="Arial" panose="020B0604020202020204" pitchFamily="34" charset="0"/>
              <a:cs typeface="Arial" panose="020B0604020202020204" pitchFamily="34" charset="0"/>
            </a:endParaRPr>
          </a:p>
        </p:txBody>
      </p:sp>
      <p:sp>
        <p:nvSpPr>
          <p:cNvPr id="9" name="Titre 4"/>
          <p:cNvSpPr>
            <a:spLocks noGrp="1"/>
          </p:cNvSpPr>
          <p:nvPr>
            <p:ph type="title"/>
            <p:custDataLst>
              <p:tags r:id="rId5"/>
            </p:custDataLst>
          </p:nvPr>
        </p:nvSpPr>
        <p:spPr>
          <a:xfrm>
            <a:off x="558800" y="96307"/>
            <a:ext cx="6893520" cy="631545"/>
          </a:xfrm>
        </p:spPr>
        <p:txBody>
          <a:bodyPr>
            <a:normAutofit/>
          </a:bodyPr>
          <a:lstStyle/>
          <a:p>
            <a:r>
              <a:rPr lang="en-US" sz="2000" dirty="0">
                <a:solidFill>
                  <a:srgbClr val="9BBB59"/>
                </a:solidFill>
              </a:rPr>
              <a:t>Suggestions on how to improve LGBT movements’ representation of the values of most members</a:t>
            </a:r>
            <a:endParaRPr lang="fr-CA" dirty="0"/>
          </a:p>
        </p:txBody>
      </p:sp>
      <p:sp>
        <p:nvSpPr>
          <p:cNvPr id="10" name="ZoneTexte 9"/>
          <p:cNvSpPr txBox="1"/>
          <p:nvPr/>
        </p:nvSpPr>
        <p:spPr>
          <a:xfrm>
            <a:off x="497260" y="787622"/>
            <a:ext cx="8424935" cy="230832"/>
          </a:xfrm>
          <a:prstGeom prst="rect">
            <a:avLst/>
          </a:prstGeom>
          <a:noFill/>
        </p:spPr>
        <p:txBody>
          <a:bodyPr wrap="square" rtlCol="0">
            <a:spAutoFit/>
          </a:bodyPr>
          <a:lstStyle/>
          <a:p>
            <a:r>
              <a:rPr lang="en-CA" sz="900" dirty="0">
                <a:solidFill>
                  <a:srgbClr val="9BBB59"/>
                </a:solidFill>
                <a:latin typeface="Arial" panose="020B0604020202020204" pitchFamily="34" charset="0"/>
                <a:cs typeface="Arial" panose="020B0604020202020204" pitchFamily="34" charset="0"/>
              </a:rPr>
              <a:t>Base: Respondents who think that LGBT movements and groups do not fully represent their values and needs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8023373"/>
      </p:ext>
    </p:extLst>
  </p:cSld>
  <p:clrMapOvr>
    <a:masterClrMapping/>
  </p:clrMapOvr>
  <p:timing>
    <p:tnLst>
      <p:par>
        <p:cTn xmlns:p14="http://schemas.microsoft.com/office/powerpoint/2010/mai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013168997"/>
              </p:ext>
            </p:extLst>
          </p:nvPr>
        </p:nvGraphicFramePr>
        <p:xfrm>
          <a:off x="539552" y="1196752"/>
          <a:ext cx="7848873" cy="4909701"/>
        </p:xfrm>
        <a:graphic>
          <a:graphicData uri="http://schemas.openxmlformats.org/drawingml/2006/table">
            <a:tbl>
              <a:tblPr firstRow="1" bandRow="1">
                <a:tableStyleId>{2D5ABB26-0587-4C30-8999-92F81FD0307C}</a:tableStyleId>
              </a:tblPr>
              <a:tblGrid>
                <a:gridCol w="4397718"/>
                <a:gridCol w="690231"/>
                <a:gridCol w="690231"/>
                <a:gridCol w="690231"/>
                <a:gridCol w="690231"/>
                <a:gridCol w="690231"/>
              </a:tblGrid>
              <a:tr h="22354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22354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4499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354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88445">
                <a:tc>
                  <a:txBody>
                    <a:bodyPr/>
                    <a:lstStyle/>
                    <a:p>
                      <a:pPr algn="l" fontAlgn="ctr"/>
                      <a:r>
                        <a:rPr lang="en-US" sz="900" b="0" i="0" u="none" strike="noStrike" dirty="0" smtClean="0">
                          <a:solidFill>
                            <a:srgbClr val="595959"/>
                          </a:solidFill>
                          <a:effectLst/>
                          <a:latin typeface="Arial Narrow" panose="020B0606020202030204" pitchFamily="34" charset="0"/>
                        </a:rPr>
                        <a:t>Be more united / Include other identities than L-G (trans, bisexual, asexual, queer)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More ethnic, rural, senior, political, professional (police) inclusion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28982">
                <a:tc>
                  <a:txBody>
                    <a:bodyPr/>
                    <a:lstStyle/>
                    <a:p>
                      <a:pPr algn="l" fontAlgn="ctr"/>
                      <a:r>
                        <a:rPr lang="en-US" sz="900" b="0" i="0" u="none" strike="noStrike" dirty="0" smtClean="0">
                          <a:solidFill>
                            <a:srgbClr val="595959"/>
                          </a:solidFill>
                          <a:effectLst/>
                          <a:latin typeface="Arial Narrow" panose="020B0606020202030204" pitchFamily="34" charset="0"/>
                        </a:rPr>
                        <a:t>Be more democratic / Diverse spokespeople (other than white gay men / trans people)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8445">
                <a:tc>
                  <a:txBody>
                    <a:bodyPr/>
                    <a:lstStyle/>
                    <a:p>
                      <a:pPr algn="l" fontAlgn="ctr"/>
                      <a:r>
                        <a:rPr lang="en-US" sz="900" b="0" i="0" u="none" strike="noStrike" dirty="0" smtClean="0">
                          <a:solidFill>
                            <a:srgbClr val="595959"/>
                          </a:solidFill>
                          <a:effectLst/>
                          <a:latin typeface="Arial Narrow" panose="020B0606020202030204" pitchFamily="34" charset="0"/>
                        </a:rPr>
                        <a:t>Avoid stereotypes (image not based on sexuality/partying /</a:t>
                      </a:r>
                      <a:r>
                        <a:rPr lang="fr-CA" sz="900" b="0" i="0" u="none" strike="noStrike" dirty="0" smtClean="0">
                          <a:solidFill>
                            <a:srgbClr val="595959"/>
                          </a:solidFill>
                          <a:effectLst/>
                          <a:latin typeface="Arial Narrow" panose="020B0606020202030204" pitchFamily="34" charset="0"/>
                        </a:rPr>
                        <a:t> </a:t>
                      </a:r>
                      <a:r>
                        <a:rPr lang="en-US" sz="900" b="0" i="0" u="none" strike="noStrike" dirty="0" smtClean="0">
                          <a:solidFill>
                            <a:srgbClr val="595959"/>
                          </a:solidFill>
                          <a:effectLst/>
                          <a:latin typeface="Arial Narrow" panose="020B0606020202030204" pitchFamily="34" charset="0"/>
                        </a:rPr>
                        <a:t>ordinary people)/Put more emphasis on normality than difference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Greater accessibility/More communication with LGBTQ members (email, local branch)</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More visibility/awareness among the general public (media, activities, etc.)</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Fight for better laws (accessibility to health care / services / opportunities)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0902">
                <a:tc>
                  <a:txBody>
                    <a:bodyPr/>
                    <a:lstStyle/>
                    <a:p>
                      <a:pPr algn="l" fontAlgn="ctr"/>
                      <a:r>
                        <a:rPr lang="en-US" sz="900" b="0" i="0" u="none" strike="noStrike" dirty="0" smtClean="0">
                          <a:solidFill>
                            <a:srgbClr val="595959"/>
                          </a:solidFill>
                          <a:effectLst/>
                          <a:latin typeface="Arial Narrow" panose="020B0606020202030204" pitchFamily="34" charset="0"/>
                        </a:rPr>
                        <a:t>Avoid a negative approach in defending our rights</a:t>
                      </a:r>
                      <a:r>
                        <a:rPr lang="fr-CA" sz="900" b="0" i="0" u="none" strike="noStrike" dirty="0" smtClean="0">
                          <a:solidFill>
                            <a:srgbClr val="595959"/>
                          </a:solidFill>
                          <a:effectLst/>
                          <a:latin typeface="Arial Narrow" panose="020B0606020202030204" pitchFamily="34" charset="0"/>
                        </a:rPr>
                        <a:t> (</a:t>
                      </a:r>
                      <a:r>
                        <a:rPr lang="en-US" sz="900" b="0" i="0" u="none" strike="noStrike" dirty="0" smtClean="0">
                          <a:solidFill>
                            <a:srgbClr val="595959"/>
                          </a:solidFill>
                          <a:effectLst/>
                          <a:latin typeface="Arial Narrow" panose="020B0606020202030204" pitchFamily="34" charset="0"/>
                        </a:rPr>
                        <a:t>aggressiveness, self-pity, more positive slant, success stories) in communications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My sexuality is my business / did not come out yet / Don't need representation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Educate children on gender/sexual diversity</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They're doing fine / Keep up the good work</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Provide support (practical/emotional/spiritual) with how to come out/sex change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Inform/Educate the general public on the difference between gender identity/sexual orientation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Awareness raising among LGBTQ on gender identities/sexual orientations other than L-G</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0902">
                <a:tc>
                  <a:txBody>
                    <a:bodyPr/>
                    <a:lstStyle/>
                    <a:p>
                      <a:pPr algn="l" fontAlgn="ctr"/>
                      <a:r>
                        <a:rPr lang="en-US" sz="900" b="0" i="0" u="none" strike="noStrike" dirty="0" smtClean="0">
                          <a:solidFill>
                            <a:srgbClr val="595959"/>
                          </a:solidFill>
                          <a:effectLst/>
                          <a:latin typeface="Arial Narrow" panose="020B0606020202030204" pitchFamily="34" charset="0"/>
                        </a:rPr>
                        <a:t>Create contact opportunities between the general public and LGBTQ people outside of stereotypical events (e.g.</a:t>
                      </a:r>
                      <a:r>
                        <a:rPr lang="fr-CA" sz="900" b="0" i="0" u="none" strike="noStrike" dirty="0" smtClean="0">
                          <a:solidFill>
                            <a:srgbClr val="595959"/>
                          </a:solidFill>
                          <a:effectLst/>
                          <a:latin typeface="Arial Narrow" panose="020B0606020202030204" pitchFamily="34" charset="0"/>
                        </a:rPr>
                        <a:t>parade</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err="1" smtClean="0">
                          <a:solidFill>
                            <a:srgbClr val="595959"/>
                          </a:solidFill>
                          <a:effectLst/>
                          <a:latin typeface="Arial Narrow" panose="020B0606020202030204" pitchFamily="34" charset="0"/>
                        </a:rPr>
                        <a:t>Cannot</a:t>
                      </a:r>
                      <a:r>
                        <a:rPr lang="fr-CA" sz="900" b="0" i="0" u="none" strike="noStrike" dirty="0" smtClean="0">
                          <a:solidFill>
                            <a:srgbClr val="595959"/>
                          </a:solidFill>
                          <a:effectLst/>
                          <a:latin typeface="Arial Narrow" panose="020B0606020202030204" pitchFamily="34" charset="0"/>
                        </a:rPr>
                        <a:t> </a:t>
                      </a:r>
                      <a:r>
                        <a:rPr lang="fr-CA" sz="900" b="0" i="0" u="none" strike="noStrike" dirty="0" err="1" smtClean="0">
                          <a:solidFill>
                            <a:srgbClr val="595959"/>
                          </a:solidFill>
                          <a:effectLst/>
                          <a:latin typeface="Arial Narrow" panose="020B0606020202030204" pitchFamily="34" charset="0"/>
                        </a:rPr>
                        <a:t>represent</a:t>
                      </a:r>
                      <a:r>
                        <a:rPr lang="fr-CA" sz="900" b="0" i="0" u="none" strike="noStrike" dirty="0" smtClean="0">
                          <a:solidFill>
                            <a:srgbClr val="595959"/>
                          </a:solidFill>
                          <a:effectLst/>
                          <a:latin typeface="Arial Narrow" panose="020B0606020202030204" pitchFamily="34" charset="0"/>
                        </a:rPr>
                        <a:t> us all</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More support / accessibility / meeting places for LGBTQ youth</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err="1" smtClean="0">
                          <a:solidFill>
                            <a:srgbClr val="595959"/>
                          </a:solidFill>
                          <a:effectLst/>
                          <a:latin typeface="Arial Narrow" panose="020B0606020202030204" pitchFamily="34" charset="0"/>
                        </a:rPr>
                        <a:t>Other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en-US" sz="900" b="0" i="0" u="none" strike="noStrike" dirty="0" smtClean="0">
                          <a:solidFill>
                            <a:srgbClr val="595959"/>
                          </a:solidFill>
                          <a:effectLst/>
                          <a:latin typeface="Arial Narrow" panose="020B0606020202030204" pitchFamily="34" charset="0"/>
                        </a:rPr>
                        <a:t>Don't know / No answer / Nothing</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4"/>
            </p:custDataLst>
          </p:nvPr>
        </p:nvSpPr>
        <p:spPr>
          <a:xfrm>
            <a:off x="500202" y="6131147"/>
            <a:ext cx="8104246"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Q71. </a:t>
            </a:r>
            <a:r>
              <a:rPr lang="en-CA" sz="900" dirty="0">
                <a:solidFill>
                  <a:srgbClr val="595959"/>
                </a:solidFill>
                <a:latin typeface="Arial" panose="020B0604020202020204" pitchFamily="34" charset="0"/>
                <a:cs typeface="Arial" panose="020B0604020202020204" pitchFamily="34" charset="0"/>
              </a:rPr>
              <a:t>What could be done to improve the way in which current LGBTQ movements and groups represent your personal values and needs and those of LGBTQ individuals overall? </a:t>
            </a:r>
            <a:endParaRPr lang="fr-CA" sz="900" dirty="0">
              <a:solidFill>
                <a:srgbClr val="595959"/>
              </a:solidFill>
              <a:latin typeface="Arial" panose="020B0604020202020204" pitchFamily="34" charset="0"/>
              <a:cs typeface="Arial" panose="020B0604020202020204" pitchFamily="34" charset="0"/>
            </a:endParaRPr>
          </a:p>
        </p:txBody>
      </p:sp>
      <p:sp>
        <p:nvSpPr>
          <p:cNvPr id="9" name="Titre 4"/>
          <p:cNvSpPr>
            <a:spLocks noGrp="1"/>
          </p:cNvSpPr>
          <p:nvPr>
            <p:ph type="title"/>
            <p:custDataLst>
              <p:tags r:id="rId5"/>
            </p:custDataLst>
          </p:nvPr>
        </p:nvSpPr>
        <p:spPr>
          <a:xfrm>
            <a:off x="558800" y="96307"/>
            <a:ext cx="6893520" cy="631545"/>
          </a:xfrm>
        </p:spPr>
        <p:txBody>
          <a:bodyPr>
            <a:normAutofit/>
          </a:bodyPr>
          <a:lstStyle/>
          <a:p>
            <a:r>
              <a:rPr lang="en-US" sz="2000" dirty="0">
                <a:solidFill>
                  <a:srgbClr val="9BBB59"/>
                </a:solidFill>
              </a:rPr>
              <a:t>Suggestions on how to improve LGBT movements’ representation of the values of most members</a:t>
            </a:r>
            <a:endParaRPr lang="fr-CA" dirty="0"/>
          </a:p>
        </p:txBody>
      </p:sp>
      <p:sp>
        <p:nvSpPr>
          <p:cNvPr id="10" name="ZoneTexte 9"/>
          <p:cNvSpPr txBox="1"/>
          <p:nvPr/>
        </p:nvSpPr>
        <p:spPr>
          <a:xfrm>
            <a:off x="497260" y="787622"/>
            <a:ext cx="8424935" cy="230832"/>
          </a:xfrm>
          <a:prstGeom prst="rect">
            <a:avLst/>
          </a:prstGeom>
          <a:noFill/>
        </p:spPr>
        <p:txBody>
          <a:bodyPr wrap="square" rtlCol="0">
            <a:spAutoFit/>
          </a:bodyPr>
          <a:lstStyle/>
          <a:p>
            <a:r>
              <a:rPr lang="en-CA" sz="900" dirty="0">
                <a:solidFill>
                  <a:srgbClr val="9BBB59"/>
                </a:solidFill>
                <a:latin typeface="Arial" panose="020B0604020202020204" pitchFamily="34" charset="0"/>
                <a:cs typeface="Arial" panose="020B0604020202020204" pitchFamily="34" charset="0"/>
              </a:rPr>
              <a:t>Base: Respondents who think that LGBT movements and groups do not fully represent their values and needs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26944495"/>
      </p:ext>
    </p:extLst>
  </p:cSld>
  <p:clrMapOvr>
    <a:masterClrMapping/>
  </p:clrMapOvr>
  <p:timing>
    <p:tnLst>
      <p:par>
        <p:cTn xmlns:p14="http://schemas.microsoft.com/office/powerpoint/2010/mai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189</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5309344" cy="631545"/>
          </a:xfrm>
        </p:spPr>
        <p:txBody>
          <a:bodyPr>
            <a:normAutofit/>
          </a:bodyPr>
          <a:lstStyle/>
          <a:p>
            <a:r>
              <a:rPr lang="en-CA" sz="2000" dirty="0" smtClean="0">
                <a:solidFill>
                  <a:srgbClr val="9BBB59"/>
                </a:solidFill>
              </a:rPr>
              <a:t>Perceived existence of stereotypes among LGBT communities</a:t>
            </a:r>
            <a:endParaRPr lang="en-CA" dirty="0"/>
          </a:p>
        </p:txBody>
      </p:sp>
      <p:sp>
        <p:nvSpPr>
          <p:cNvPr id="14" name="ZoneTexte 13"/>
          <p:cNvSpPr txBox="1"/>
          <p:nvPr>
            <p:custDataLst>
              <p:tags r:id="rId4"/>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Q73. </a:t>
            </a:r>
            <a:r>
              <a:rPr lang="en-US" sz="900" dirty="0" smtClean="0">
                <a:solidFill>
                  <a:srgbClr val="595959"/>
                </a:solidFill>
                <a:latin typeface="Arial" panose="020B0604020202020204" pitchFamily="34" charset="0"/>
                <a:cs typeface="Arial" panose="020B0604020202020204" pitchFamily="34" charset="0"/>
              </a:rPr>
              <a:t>Do you feel some LGBTQ groups stereotype other LGBTQ groups?</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extLst>
              <p:ext uri="{D42A27DB-BD31-4B8C-83A1-F6EECF244321}">
                <p14:modId xmlns:p14="http://schemas.microsoft.com/office/powerpoint/2010/main" val="1252050494"/>
              </p:ext>
            </p:extLst>
          </p:nvPr>
        </p:nvGraphicFramePr>
        <p:xfrm>
          <a:off x="2382068" y="2185469"/>
          <a:ext cx="3384376"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5000997" y="2596340"/>
            <a:ext cx="700513"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Yes, a lot</a:t>
            </a:r>
            <a:endParaRPr lang="en-CA" sz="1200" dirty="0">
              <a:solidFill>
                <a:srgbClr val="595959"/>
              </a:solidFill>
              <a:latin typeface="Arial Narrow" panose="020B0606020202030204" pitchFamily="34" charset="0"/>
            </a:endParaRPr>
          </a:p>
        </p:txBody>
      </p:sp>
      <p:sp>
        <p:nvSpPr>
          <p:cNvPr id="15" name="ZoneTexte 14"/>
          <p:cNvSpPr txBox="1"/>
          <p:nvPr/>
        </p:nvSpPr>
        <p:spPr>
          <a:xfrm>
            <a:off x="2768749" y="4602460"/>
            <a:ext cx="790281"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Yes, a little</a:t>
            </a:r>
            <a:endParaRPr lang="en-CA" sz="1200" dirty="0">
              <a:solidFill>
                <a:srgbClr val="595959"/>
              </a:solidFill>
              <a:latin typeface="Arial Narrow" panose="020B0606020202030204" pitchFamily="34" charset="0"/>
            </a:endParaRPr>
          </a:p>
        </p:txBody>
      </p:sp>
      <p:sp>
        <p:nvSpPr>
          <p:cNvPr id="16" name="ZoneTexte 15"/>
          <p:cNvSpPr txBox="1"/>
          <p:nvPr/>
        </p:nvSpPr>
        <p:spPr>
          <a:xfrm>
            <a:off x="2842213" y="2319341"/>
            <a:ext cx="346570"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No</a:t>
            </a:r>
            <a:endParaRPr lang="en-CA" sz="1200" dirty="0">
              <a:solidFill>
                <a:srgbClr val="595959"/>
              </a:solidFill>
              <a:latin typeface="Arial Narrow" panose="020B0606020202030204" pitchFamily="34" charset="0"/>
            </a:endParaRPr>
          </a:p>
        </p:txBody>
      </p:sp>
      <p:sp>
        <p:nvSpPr>
          <p:cNvPr id="18" name="Accolade fermante 17"/>
          <p:cNvSpPr/>
          <p:nvPr/>
        </p:nvSpPr>
        <p:spPr>
          <a:xfrm>
            <a:off x="6126484" y="2347749"/>
            <a:ext cx="129439" cy="2596832"/>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9" name="ZoneTexte 18"/>
          <p:cNvSpPr txBox="1"/>
          <p:nvPr/>
        </p:nvSpPr>
        <p:spPr>
          <a:xfrm>
            <a:off x="6289287" y="3409333"/>
            <a:ext cx="818879" cy="523220"/>
          </a:xfrm>
          <a:prstGeom prst="rect">
            <a:avLst/>
          </a:prstGeom>
          <a:noFill/>
        </p:spPr>
        <p:txBody>
          <a:bodyPr wrap="none" rtlCol="0">
            <a:spAutoFit/>
          </a:bodyPr>
          <a:lstStyle/>
          <a:p>
            <a:pPr algn="ctr"/>
            <a:r>
              <a:rPr lang="en-CA" sz="1400" b="1" dirty="0" smtClean="0">
                <a:solidFill>
                  <a:srgbClr val="595959"/>
                </a:solidFill>
                <a:latin typeface="Arial Narrow" panose="020B0606020202030204" pitchFamily="34" charset="0"/>
              </a:rPr>
              <a:t>Total Yes</a:t>
            </a:r>
            <a:br>
              <a:rPr lang="en-CA" sz="1400" b="1" dirty="0" smtClean="0">
                <a:solidFill>
                  <a:srgbClr val="595959"/>
                </a:solidFill>
                <a:latin typeface="Arial Narrow" panose="020B0606020202030204" pitchFamily="34" charset="0"/>
              </a:rPr>
            </a:br>
            <a:r>
              <a:rPr lang="en-CA" sz="1400" b="1" dirty="0" smtClean="0">
                <a:solidFill>
                  <a:srgbClr val="595959"/>
                </a:solidFill>
                <a:latin typeface="Arial Narrow" panose="020B0606020202030204" pitchFamily="34" charset="0"/>
              </a:rPr>
              <a:t>78%</a:t>
            </a:r>
            <a:endParaRPr lang="en-CA" sz="1400" b="1" dirty="0">
              <a:solidFill>
                <a:srgbClr val="595959"/>
              </a:solidFill>
              <a:latin typeface="Arial Narrow" panose="020B0606020202030204" pitchFamily="34" charset="0"/>
            </a:endParaRPr>
          </a:p>
        </p:txBody>
      </p:sp>
      <p:sp>
        <p:nvSpPr>
          <p:cNvPr id="20" name="Rectangle 19"/>
          <p:cNvSpPr/>
          <p:nvPr>
            <p:custDataLst>
              <p:tags r:id="rId5"/>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28757911"/>
      </p:ext>
    </p:extLst>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Key findings</a:t>
            </a:r>
            <a:endParaRPr lang="en-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19</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en-CA" sz="1200" b="0" dirty="0" smtClean="0"/>
              <a:t>The expression of these values is particularly noticeable in their choice of personal activities that are more focused on friends and culture than the average heterosexual cisgender individual, in the fact that they tend to support a wider variety of social causes and to do it more often, adopt a dress style that is their own, with little to do with fashion trends, and manifest less desire to get married and have children.</a:t>
            </a:r>
          </a:p>
          <a:p>
            <a:pPr>
              <a:spcBef>
                <a:spcPts val="1800"/>
              </a:spcBef>
              <a:buClr>
                <a:srgbClr val="9BBB59"/>
              </a:buClr>
            </a:pPr>
            <a:r>
              <a:rPr lang="en-CA" sz="1200" i="1" dirty="0" smtClean="0"/>
              <a:t>Specificities according to sexual orientation and gender identity</a:t>
            </a:r>
          </a:p>
          <a:p>
            <a:pPr marL="228600" indent="-228600">
              <a:buClr>
                <a:srgbClr val="9BBB59"/>
              </a:buClr>
              <a:buFont typeface="Wingdings" panose="05000000000000000000" pitchFamily="2" charset="2"/>
              <a:buChar char="§"/>
            </a:pPr>
            <a:r>
              <a:rPr lang="en-CA" sz="1200" b="0" dirty="0" smtClean="0"/>
              <a:t>Our study results distinctly show that some LGBT groups face more of a struggle than others, and have needs that are different from those expressed, on average, by the community: these are mainly transgender (</a:t>
            </a:r>
            <a:r>
              <a:rPr lang="en-CA" sz="1200" b="0" dirty="0"/>
              <a:t>and/or non-binary) individuals </a:t>
            </a:r>
            <a:r>
              <a:rPr lang="en-CA" sz="1200" b="0" dirty="0" smtClean="0"/>
              <a:t>and asexual people.</a:t>
            </a:r>
          </a:p>
          <a:p>
            <a:pPr marL="228600" indent="-228600">
              <a:buClr>
                <a:srgbClr val="9BBB59"/>
              </a:buClr>
              <a:buFont typeface="Wingdings" panose="05000000000000000000" pitchFamily="2" charset="2"/>
              <a:buChar char="§"/>
            </a:pPr>
            <a:r>
              <a:rPr lang="en-CA" sz="1200" b="0" dirty="0" smtClean="0"/>
              <a:t>Transgender and/or non-binary people generally face much more negative reactions from the people around them when they come out of the closet: rift, rejection, incomprehension, denial, attempts to convince them that it’s just a phase etc. </a:t>
            </a:r>
          </a:p>
          <a:p>
            <a:pPr marL="266700">
              <a:buClr>
                <a:srgbClr val="9BBB59"/>
              </a:buClr>
            </a:pPr>
            <a:r>
              <a:rPr lang="en-CA" sz="1200" b="0" dirty="0" smtClean="0"/>
              <a:t>They don’t feel as listened to and supported by their family as other LGBT groups (about half of transgender binary individuals don’t feel that their close family really listened to them or supported them when they came out, a proportion that ratchets up to two-thirds among the non-binary transgender group); Also compared </a:t>
            </a:r>
            <a:r>
              <a:rPr lang="en-CA" sz="1200" b="0" dirty="0"/>
              <a:t>to other LGBT </a:t>
            </a:r>
            <a:r>
              <a:rPr lang="en-CA" sz="1200" b="0" dirty="0" smtClean="0"/>
              <a:t>groups, </a:t>
            </a:r>
            <a:r>
              <a:rPr lang="en-CA" sz="1200" b="0" dirty="0"/>
              <a:t>they </a:t>
            </a:r>
            <a:r>
              <a:rPr lang="en-CA" sz="1200" b="0" dirty="0" smtClean="0"/>
              <a:t>feel less accepted in their work and/or school environment and have more often the impression that their gender identity creates uneasiness among the people around them.</a:t>
            </a:r>
          </a:p>
          <a:p>
            <a:pPr marL="228600" indent="-228600">
              <a:buClr>
                <a:srgbClr val="9BBB59"/>
              </a:buClr>
              <a:buFont typeface="Wingdings" panose="05000000000000000000" pitchFamily="2" charset="2"/>
              <a:buChar char="§"/>
            </a:pPr>
            <a:endParaRPr lang="en-CA" sz="1200" b="0" dirty="0" smtClean="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329228" y="174280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556827" y="1614309"/>
            <a:ext cx="2199300" cy="584775"/>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p.221, 222, 229, 231, 262, 244, 247</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329228" y="4205570"/>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556827" y="4077072"/>
            <a:ext cx="2199300" cy="584775"/>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p.95, 99, 103, 106, 110, 114</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403936" y="5429706"/>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631535" y="5387707"/>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p.90, 80, 86</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912844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843273669"/>
              </p:ext>
            </p:extLst>
          </p:nvPr>
        </p:nvGraphicFramePr>
        <p:xfrm>
          <a:off x="539552" y="1213531"/>
          <a:ext cx="7992889" cy="3192308"/>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36919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6284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2272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6554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 lot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 </a:t>
                      </a:r>
                      <a:r>
                        <a:rPr lang="fr-CA" sz="1100" b="0" i="0" u="none" strike="noStrike" dirty="0" err="1" smtClean="0">
                          <a:solidFill>
                            <a:srgbClr val="595959"/>
                          </a:solidFill>
                          <a:effectLst/>
                          <a:latin typeface="Arial Narrow" panose="020B0606020202030204" pitchFamily="34" charset="0"/>
                        </a:rPr>
                        <a:t>little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77694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a:spLocks noGrp="1"/>
          </p:cNvSpPr>
          <p:nvPr>
            <p:ph type="title"/>
            <p:custDataLst>
              <p:tags r:id="rId5"/>
            </p:custDataLst>
          </p:nvPr>
        </p:nvSpPr>
        <p:spPr>
          <a:xfrm>
            <a:off x="558800" y="126157"/>
            <a:ext cx="5669384" cy="631545"/>
          </a:xfrm>
        </p:spPr>
        <p:txBody>
          <a:bodyPr/>
          <a:lstStyle/>
          <a:p>
            <a:r>
              <a:rPr lang="en-CA" sz="2000" dirty="0">
                <a:solidFill>
                  <a:srgbClr val="9BBB59"/>
                </a:solidFill>
              </a:rPr>
              <a:t>Perceived existence of stereotypes among LGBT communities</a:t>
            </a:r>
            <a:endParaRPr lang="fr-CA" dirty="0"/>
          </a:p>
        </p:txBody>
      </p:sp>
      <p:sp>
        <p:nvSpPr>
          <p:cNvPr id="15" name="ZoneTexte 14"/>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Q73. </a:t>
            </a:r>
            <a:r>
              <a:rPr lang="en-US" sz="900" dirty="0" smtClean="0">
                <a:solidFill>
                  <a:srgbClr val="595959"/>
                </a:solidFill>
                <a:latin typeface="Arial" panose="020B0604020202020204" pitchFamily="34" charset="0"/>
                <a:cs typeface="Arial" panose="020B0604020202020204" pitchFamily="34" charset="0"/>
              </a:rPr>
              <a:t>Do you feel some LGBTQ groups stereotype other LGBTQ groups?</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16144086"/>
      </p:ext>
    </p:extLst>
  </p:cSld>
  <p:clrMapOvr>
    <a:masterClrMapping/>
  </p:clrMapOvr>
  <p:timing>
    <p:tnLst>
      <p:par>
        <p:cTn xmlns:p14="http://schemas.microsoft.com/office/powerpoint/2010/mai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534707643"/>
              </p:ext>
            </p:extLst>
          </p:nvPr>
        </p:nvGraphicFramePr>
        <p:xfrm>
          <a:off x="539552" y="1103510"/>
          <a:ext cx="7992889" cy="3462625"/>
        </p:xfrm>
        <a:graphic>
          <a:graphicData uri="http://schemas.openxmlformats.org/drawingml/2006/table">
            <a:tbl>
              <a:tblPr firstRow="1" bandRow="1">
                <a:tableStyleId>{2D5ABB26-0587-4C30-8999-92F81FD0307C}</a:tableStyleId>
              </a:tblPr>
              <a:tblGrid>
                <a:gridCol w="2088232"/>
                <a:gridCol w="656073"/>
                <a:gridCol w="656073"/>
                <a:gridCol w="656073"/>
                <a:gridCol w="656073"/>
                <a:gridCol w="656073"/>
                <a:gridCol w="656073"/>
                <a:gridCol w="656073"/>
                <a:gridCol w="656073"/>
                <a:gridCol w="656073"/>
              </a:tblGrid>
              <a:tr h="34781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3409">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839242">
                <a:tc vMerge="1">
                  <a:txBody>
                    <a:bodyPr/>
                    <a:lstStyle/>
                    <a:p>
                      <a:endParaRPr lang="fr-CA"/>
                    </a:p>
                  </a:txBody>
                  <a:tcPr/>
                </a:tc>
                <a:tc vMerge="1">
                  <a:txBody>
                    <a:bodyPr/>
                    <a:lstStyle/>
                    <a:p>
                      <a:endParaRPr lang="fr-CA"/>
                    </a:p>
                  </a:txBody>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Homo.</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Pan.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Narrow" panose="020B0606020202030204" pitchFamily="34" charset="0"/>
                        </a:rPr>
                        <a:t>Asex</a:t>
                      </a:r>
                      <a:r>
                        <a:rPr lang="en-CA" sz="900" b="1" i="0" u="none" strike="noStrike" noProof="0" dirty="0" smtClean="0">
                          <a:solidFill>
                            <a:srgbClr val="595959"/>
                          </a:solidFill>
                          <a:effectLst/>
                          <a:latin typeface="Arial Narrow" panose="020B0606020202030204" pitchFamily="34" charset="0"/>
                        </a:rPr>
                        <a:t>.</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Cisgender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 </a:t>
                      </a:r>
                      <a:r>
                        <a:rPr lang="en-CA" sz="900" b="1" i="0" u="none" strike="noStrike" noProof="0" dirty="0" err="1" smtClean="0">
                          <a:solidFill>
                            <a:srgbClr val="595959"/>
                          </a:solidFill>
                          <a:effectLst/>
                          <a:latin typeface="Arial Narrow" panose="020B0606020202030204" pitchFamily="34" charset="0"/>
                        </a:rPr>
                        <a:t>genderfluid</a:t>
                      </a:r>
                      <a:r>
                        <a:rPr lang="en-CA" sz="900" b="1" i="0" u="none" strike="noStrike" noProof="0" dirty="0" smtClean="0">
                          <a:solidFill>
                            <a:srgbClr val="595959"/>
                          </a:solidFill>
                          <a:effectLst/>
                          <a:latin typeface="Arial Narrow" panose="020B0606020202030204" pitchFamily="34" charset="0"/>
                        </a:rPr>
                        <a:t>, </a:t>
                      </a:r>
                      <a:r>
                        <a:rPr lang="en-CA" sz="900" b="1" i="0" u="none" strike="noStrike" noProof="0" dirty="0" err="1" smtClean="0">
                          <a:solidFill>
                            <a:srgbClr val="595959"/>
                          </a:solidFill>
                          <a:effectLst/>
                          <a:latin typeface="Arial Narrow" panose="020B0606020202030204" pitchFamily="34" charset="0"/>
                        </a:rPr>
                        <a:t>agender</a:t>
                      </a:r>
                      <a:r>
                        <a:rPr lang="en-CA" sz="900" b="1" i="0" u="none" strike="noStrike" noProof="0" dirty="0" smtClean="0">
                          <a:solidFill>
                            <a:srgbClr val="595959"/>
                          </a:solidFill>
                          <a:effectLst/>
                          <a:latin typeface="Arial Narrow" panose="020B0606020202030204" pitchFamily="34" charset="0"/>
                        </a:rPr>
                        <a:t> or demi-gender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0163">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1897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623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314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1526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147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Yes, a lot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Yes, a little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32</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No</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31</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15</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Total yes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73</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69</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85</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custDataLst>
              <p:tags r:id="rId4"/>
            </p:custDataLst>
          </p:nvPr>
        </p:nvSpPr>
        <p:spPr>
          <a:xfrm>
            <a:off x="510159" y="77694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9" name="Titre 4"/>
          <p:cNvSpPr>
            <a:spLocks noGrp="1"/>
          </p:cNvSpPr>
          <p:nvPr>
            <p:ph type="title"/>
            <p:custDataLst>
              <p:tags r:id="rId5"/>
            </p:custDataLst>
          </p:nvPr>
        </p:nvSpPr>
        <p:spPr>
          <a:xfrm>
            <a:off x="558800" y="126000"/>
            <a:ext cx="5309344" cy="631545"/>
          </a:xfrm>
        </p:spPr>
        <p:txBody>
          <a:bodyPr/>
          <a:lstStyle/>
          <a:p>
            <a:r>
              <a:rPr lang="en-CA" sz="2000" dirty="0">
                <a:solidFill>
                  <a:srgbClr val="9BBB59"/>
                </a:solidFill>
              </a:rPr>
              <a:t>Perceived existence of stereotypes among LGBT communities</a:t>
            </a:r>
            <a:endParaRPr lang="fr-CA" dirty="0"/>
          </a:p>
        </p:txBody>
      </p:sp>
      <p:sp>
        <p:nvSpPr>
          <p:cNvPr id="15" name="ZoneTexte 14"/>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Q73. </a:t>
            </a:r>
            <a:r>
              <a:rPr lang="en-US" sz="900" dirty="0" smtClean="0">
                <a:solidFill>
                  <a:srgbClr val="595959"/>
                </a:solidFill>
                <a:latin typeface="Arial" panose="020B0604020202020204" pitchFamily="34" charset="0"/>
                <a:cs typeface="Arial" panose="020B0604020202020204" pitchFamily="34" charset="0"/>
              </a:rPr>
              <a:t>Do you feel some LGBTQ groups stereotype other LGBTQ groups?</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78553541"/>
      </p:ext>
    </p:extLst>
  </p:cSld>
  <p:clrMapOvr>
    <a:masterClrMapping/>
  </p:clrMapOvr>
  <p:timing>
    <p:tnLst>
      <p:par>
        <p:cTn xmlns:p14="http://schemas.microsoft.com/office/powerpoint/2010/mai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335002890"/>
              </p:ext>
            </p:extLst>
          </p:nvPr>
        </p:nvGraphicFramePr>
        <p:xfrm>
          <a:off x="539552" y="1213530"/>
          <a:ext cx="7344818" cy="3456945"/>
        </p:xfrm>
        <a:graphic>
          <a:graphicData uri="http://schemas.openxmlformats.org/drawingml/2006/table">
            <a:tbl>
              <a:tblPr firstRow="1" bandRow="1">
                <a:tableStyleId>{2D5ABB26-0587-4C30-8999-92F81FD0307C}</a:tableStyleId>
              </a:tblPr>
              <a:tblGrid>
                <a:gridCol w="2646491"/>
                <a:gridCol w="1014543"/>
                <a:gridCol w="920946"/>
                <a:gridCol w="920946"/>
                <a:gridCol w="920946"/>
                <a:gridCol w="920946"/>
              </a:tblGrid>
              <a:tr h="44319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9548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2749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1877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 lot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 </a:t>
                      </a:r>
                      <a:r>
                        <a:rPr lang="fr-CA" sz="1100" b="0" i="0" u="none" strike="noStrike" dirty="0" err="1" smtClean="0">
                          <a:solidFill>
                            <a:srgbClr val="595959"/>
                          </a:solidFill>
                          <a:effectLst/>
                          <a:latin typeface="Arial Narrow" panose="020B0606020202030204" pitchFamily="34" charset="0"/>
                        </a:rPr>
                        <a:t>little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77694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a:spLocks noGrp="1"/>
          </p:cNvSpPr>
          <p:nvPr>
            <p:ph type="title"/>
            <p:custDataLst>
              <p:tags r:id="rId5"/>
            </p:custDataLst>
          </p:nvPr>
        </p:nvSpPr>
        <p:spPr>
          <a:xfrm>
            <a:off x="558800" y="126157"/>
            <a:ext cx="5669384" cy="631545"/>
          </a:xfrm>
        </p:spPr>
        <p:txBody>
          <a:bodyPr/>
          <a:lstStyle/>
          <a:p>
            <a:r>
              <a:rPr lang="en-CA" sz="2000" dirty="0">
                <a:solidFill>
                  <a:srgbClr val="9BBB59"/>
                </a:solidFill>
              </a:rPr>
              <a:t>Perceived existence of stereotypes among LGBT communities</a:t>
            </a:r>
            <a:endParaRPr lang="fr-CA" dirty="0"/>
          </a:p>
        </p:txBody>
      </p:sp>
      <p:sp>
        <p:nvSpPr>
          <p:cNvPr id="15" name="ZoneTexte 14"/>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Q73. </a:t>
            </a:r>
            <a:r>
              <a:rPr lang="en-US" sz="900" dirty="0" smtClean="0">
                <a:solidFill>
                  <a:srgbClr val="595959"/>
                </a:solidFill>
                <a:latin typeface="Arial" panose="020B0604020202020204" pitchFamily="34" charset="0"/>
                <a:cs typeface="Arial" panose="020B0604020202020204" pitchFamily="34" charset="0"/>
              </a:rPr>
              <a:t>Do you feel some LGBTQ groups stereotype other LGBTQ groups?</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80858911"/>
      </p:ext>
    </p:extLst>
  </p:cSld>
  <p:clrMapOvr>
    <a:masterClrMapping/>
  </p:clrMapOvr>
  <p:timing>
    <p:tnLst>
      <p:par>
        <p:cTn xmlns:p14="http://schemas.microsoft.com/office/powerpoint/2010/mai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193</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332657"/>
            <a:ext cx="6173440" cy="799250"/>
          </a:xfrm>
        </p:spPr>
        <p:txBody>
          <a:bodyPr/>
          <a:lstStyle/>
          <a:p>
            <a:r>
              <a:rPr lang="en-CA" sz="2000" dirty="0" smtClean="0">
                <a:solidFill>
                  <a:srgbClr val="9BBB59"/>
                </a:solidFill>
              </a:rPr>
              <a:t>Perceived stereotypes within the LGBT community</a:t>
            </a:r>
            <a:endParaRPr lang="en-CA" dirty="0"/>
          </a:p>
        </p:txBody>
      </p:sp>
      <p:sp>
        <p:nvSpPr>
          <p:cNvPr id="14" name="ZoneTexte 13"/>
          <p:cNvSpPr txBox="1"/>
          <p:nvPr>
            <p:custDataLst>
              <p:tags r:id="rId4"/>
            </p:custDataLst>
          </p:nvPr>
        </p:nvSpPr>
        <p:spPr>
          <a:xfrm>
            <a:off x="500202" y="6267913"/>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Q74</a:t>
            </a:r>
            <a:r>
              <a:rPr lang="fr-CA" sz="900" dirty="0">
                <a:solidFill>
                  <a:srgbClr val="595959"/>
                </a:solidFill>
                <a:latin typeface="Arial" panose="020B0604020202020204" pitchFamily="34" charset="0"/>
                <a:cs typeface="Arial" panose="020B0604020202020204" pitchFamily="34" charset="0"/>
              </a:rPr>
              <a:t>. </a:t>
            </a:r>
            <a:r>
              <a:rPr lang="en-US" sz="900" dirty="0" smtClean="0">
                <a:solidFill>
                  <a:srgbClr val="595959"/>
                </a:solidFill>
                <a:latin typeface="Arial" panose="020B0604020202020204" pitchFamily="34" charset="0"/>
                <a:cs typeface="Arial" panose="020B0604020202020204" pitchFamily="34" charset="0"/>
              </a:rPr>
              <a:t>What stereotypes are there within the LGBTQ community?</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7" name="Graphique 16"/>
          <p:cNvGraphicFramePr/>
          <p:nvPr>
            <p:custDataLst>
              <p:tags r:id="rId5"/>
            </p:custDataLst>
            <p:extLst>
              <p:ext uri="{D42A27DB-BD31-4B8C-83A1-F6EECF244321}">
                <p14:modId xmlns:p14="http://schemas.microsoft.com/office/powerpoint/2010/main" val="3694493763"/>
              </p:ext>
            </p:extLst>
          </p:nvPr>
        </p:nvGraphicFramePr>
        <p:xfrm>
          <a:off x="500202" y="1844824"/>
          <a:ext cx="5223926" cy="4104456"/>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478800" y="1181944"/>
            <a:ext cx="7456174" cy="230832"/>
          </a:xfrm>
          <a:prstGeom prst="rect">
            <a:avLst/>
          </a:prstGeom>
          <a:noFill/>
        </p:spPr>
        <p:txBody>
          <a:bodyPr wrap="square" rtlCol="0">
            <a:spAutoFit/>
          </a:bodyPr>
          <a:lstStyle/>
          <a:p>
            <a:r>
              <a:rPr lang="en-CA" sz="900" dirty="0" smtClean="0">
                <a:solidFill>
                  <a:srgbClr val="9BBB59"/>
                </a:solidFill>
                <a:latin typeface="Arial" panose="020B0604020202020204" pitchFamily="34" charset="0"/>
                <a:cs typeface="Arial" panose="020B0604020202020204" pitchFamily="34" charset="0"/>
              </a:rPr>
              <a:t>Base: Respondent who think that some LGBT groups stereotype other LGBT groups</a:t>
            </a:r>
            <a:r>
              <a:rPr lang="fr-CA" sz="900" dirty="0" smtClean="0">
                <a:solidFill>
                  <a:srgbClr val="9BBB59"/>
                </a:solidFill>
                <a:latin typeface="Arial" panose="020B0604020202020204" pitchFamily="34" charset="0"/>
                <a:cs typeface="Arial" panose="020B0604020202020204" pitchFamily="34" charset="0"/>
              </a:rPr>
              <a:t> (n=1458)</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20" name="Graphique 19"/>
          <p:cNvGraphicFramePr/>
          <p:nvPr>
            <p:custDataLst>
              <p:tags r:id="rId6"/>
            </p:custDataLst>
            <p:extLst>
              <p:ext uri="{D42A27DB-BD31-4B8C-83A1-F6EECF244321}">
                <p14:modId xmlns:p14="http://schemas.microsoft.com/office/powerpoint/2010/main" val="2427257900"/>
              </p:ext>
            </p:extLst>
          </p:nvPr>
        </p:nvGraphicFramePr>
        <p:xfrm>
          <a:off x="4716016" y="1844824"/>
          <a:ext cx="4427984" cy="4176464"/>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147040946"/>
      </p:ext>
    </p:extLst>
  </p:cSld>
  <p:clrMapOvr>
    <a:masterClrMapping/>
  </p:clrMapOvr>
  <p:timing>
    <p:tnLst>
      <p:par>
        <p:cTn xmlns:p14="http://schemas.microsoft.com/office/powerpoint/2010/mai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535474741"/>
              </p:ext>
            </p:extLst>
          </p:nvPr>
        </p:nvGraphicFramePr>
        <p:xfrm>
          <a:off x="611557" y="1113235"/>
          <a:ext cx="8029427" cy="5014977"/>
        </p:xfrm>
        <a:graphic>
          <a:graphicData uri="http://schemas.openxmlformats.org/drawingml/2006/table">
            <a:tbl>
              <a:tblPr firstRow="1" bandRow="1">
                <a:tableStyleId>{2D5ABB26-0587-4C30-8999-92F81FD0307C}</a:tableStyleId>
              </a:tblPr>
              <a:tblGrid>
                <a:gridCol w="3780000"/>
                <a:gridCol w="607061"/>
                <a:gridCol w="607061"/>
                <a:gridCol w="607061"/>
                <a:gridCol w="607061"/>
                <a:gridCol w="607061"/>
                <a:gridCol w="607061"/>
                <a:gridCol w="60706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54341">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43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Lesbians are masculine / Butch/Dyke/Lipstick / Are scary/radical feminists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smtClean="0">
                          <a:solidFill>
                            <a:srgbClr val="595959"/>
                          </a:solidFill>
                          <a:effectLst/>
                          <a:latin typeface="Arial Narrow" panose="020B0606020202030204" pitchFamily="34" charset="0"/>
                        </a:rPr>
                        <a:t>Gays </a:t>
                      </a:r>
                      <a:r>
                        <a:rPr lang="en-CA" sz="900" b="0" i="0" u="none" strike="noStrike" noProof="0" dirty="0" smtClean="0">
                          <a:solidFill>
                            <a:srgbClr val="595959"/>
                          </a:solidFill>
                          <a:effectLst/>
                          <a:latin typeface="Arial Narrow" panose="020B0606020202030204" pitchFamily="34" charset="0"/>
                        </a:rPr>
                        <a:t>are effeminate / </a:t>
                      </a:r>
                      <a:r>
                        <a:rPr lang="en-CA" sz="900" b="0" i="0" u="none" strike="noStrike" noProof="0" dirty="0" err="1" smtClean="0">
                          <a:solidFill>
                            <a:srgbClr val="595959"/>
                          </a:solidFill>
                          <a:effectLst/>
                          <a:latin typeface="Arial Narrow" panose="020B0606020202030204" pitchFamily="34" charset="0"/>
                        </a:rPr>
                        <a:t>Twinks</a:t>
                      </a:r>
                      <a:r>
                        <a:rPr lang="en-CA" sz="900" b="0" i="0" u="none" strike="noStrike" noProof="0" dirty="0" smtClean="0">
                          <a:solidFill>
                            <a:srgbClr val="595959"/>
                          </a:solidFill>
                          <a:effectLst/>
                          <a:latin typeface="Arial Narrow" panose="020B0606020202030204" pitchFamily="34" charset="0"/>
                        </a:rPr>
                        <a:t>/bears/leather/bitch/fags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9624">
                <a:tc>
                  <a:txBody>
                    <a:bodyPr/>
                    <a:lstStyle/>
                    <a:p>
                      <a:pPr algn="l" fontAlgn="ctr"/>
                      <a:r>
                        <a:rPr lang="en-US" sz="900" b="0" i="0" u="none" strike="noStrike" dirty="0" smtClean="0">
                          <a:solidFill>
                            <a:srgbClr val="595959"/>
                          </a:solidFill>
                          <a:effectLst/>
                          <a:latin typeface="Arial Narrow" panose="020B0606020202030204" pitchFamily="34" charset="0"/>
                        </a:rPr>
                        <a:t>There's no such thing as bisexual/pansexual/asexual:</a:t>
                      </a:r>
                      <a:r>
                        <a:rPr lang="fr-CA" sz="900" b="0" i="0" u="none" strike="noStrike" dirty="0" smtClean="0">
                          <a:solidFill>
                            <a:srgbClr val="595959"/>
                          </a:solidFill>
                          <a:effectLst/>
                          <a:latin typeface="Arial Narrow" panose="020B0606020202030204" pitchFamily="34" charset="0"/>
                        </a:rPr>
                        <a:t> </a:t>
                      </a:r>
                      <a:r>
                        <a:rPr lang="en-US" sz="900" b="0" i="0" u="none" strike="noStrike" dirty="0" smtClean="0">
                          <a:solidFill>
                            <a:srgbClr val="595959"/>
                          </a:solidFill>
                          <a:effectLst/>
                          <a:latin typeface="Arial Narrow" panose="020B0606020202030204" pitchFamily="34" charset="0"/>
                        </a:rPr>
                        <a:t>confused/not in tune with their sexuality / Closet homosexuals / just looking for attention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9624">
                <a:tc>
                  <a:txBody>
                    <a:bodyPr/>
                    <a:lstStyle/>
                    <a:p>
                      <a:pPr algn="l" fontAlgn="ctr"/>
                      <a:r>
                        <a:rPr lang="en-US" sz="900" b="0" i="0" u="none" strike="noStrike" dirty="0" smtClean="0">
                          <a:solidFill>
                            <a:srgbClr val="595959"/>
                          </a:solidFill>
                          <a:effectLst/>
                          <a:latin typeface="Arial Narrow" panose="020B0606020202030204" pitchFamily="34" charset="0"/>
                        </a:rPr>
                        <a:t>All gay men are white, young &amp; handsome / Prejudice based on ethnic origin/age/religion/income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Incomprehension / Non-recognition / Contempt toward trans/non-binary people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Mutual gay-lesbian hostility / G-L antagonism toward Queer / Homonormativity</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All LGBTQ people have great bodies  / Cult of the body / Artificial people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The list is too long / All the stereotypes found in the general population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Conflicts / Stereotypes / labels for every type of LGBTQ (unspecified)</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LGBTQ people are flamboyant / flashy (appearance &amp; </a:t>
                      </a:r>
                      <a:r>
                        <a:rPr lang="en-US" sz="900" b="0" i="0" u="none" strike="noStrike" dirty="0" err="1" smtClean="0">
                          <a:solidFill>
                            <a:srgbClr val="595959"/>
                          </a:solidFill>
                          <a:effectLst/>
                          <a:latin typeface="Arial Narrow" panose="020B0606020202030204" pitchFamily="34" charset="0"/>
                        </a:rPr>
                        <a:t>behaviour</a:t>
                      </a:r>
                      <a:r>
                        <a:rPr lang="en-US" sz="900" b="0" i="0" u="none" strike="noStrike" dirty="0" smtClean="0">
                          <a:solidFill>
                            <a:srgbClr val="595959"/>
                          </a:solidFill>
                          <a:effectLst/>
                          <a:latin typeface="Arial Narrow" panose="020B0606020202030204" pitchFamily="34" charset="0"/>
                        </a:rPr>
                        <a:t>)</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9624">
                <a:tc>
                  <a:txBody>
                    <a:bodyPr/>
                    <a:lstStyle/>
                    <a:p>
                      <a:pPr algn="l" fontAlgn="ctr"/>
                      <a:r>
                        <a:rPr lang="en-US" sz="900" b="0" i="0" u="none" strike="noStrike" dirty="0" smtClean="0">
                          <a:solidFill>
                            <a:srgbClr val="595959"/>
                          </a:solidFill>
                          <a:effectLst/>
                          <a:latin typeface="Arial Narrow" panose="020B0606020202030204" pitchFamily="34" charset="0"/>
                        </a:rPr>
                        <a:t>Trans people are not "real" men/women / All trans people are Drag Queens</a:t>
                      </a:r>
                      <a:r>
                        <a:rPr lang="fr-CA" sz="900" b="0" i="0" u="none" strike="noStrike" dirty="0" smtClean="0">
                          <a:solidFill>
                            <a:srgbClr val="595959"/>
                          </a:solidFill>
                          <a:effectLst/>
                          <a:latin typeface="Arial Narrow" panose="020B0606020202030204" pitchFamily="34" charset="0"/>
                        </a:rPr>
                        <a:t>/</a:t>
                      </a:r>
                      <a:r>
                        <a:rPr lang="en-US" sz="900" b="0" i="0" u="none" strike="noStrike" dirty="0" smtClean="0">
                          <a:solidFill>
                            <a:srgbClr val="595959"/>
                          </a:solidFill>
                          <a:effectLst/>
                          <a:latin typeface="Arial Narrow" panose="020B0606020202030204" pitchFamily="34" charset="0"/>
                        </a:rPr>
                        <a:t>sex workers / Trans people are flaky/fragile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9624">
                <a:tc>
                  <a:txBody>
                    <a:bodyPr/>
                    <a:lstStyle/>
                    <a:p>
                      <a:pPr algn="l" fontAlgn="ctr"/>
                      <a:r>
                        <a:rPr lang="en-US" sz="900" b="0" i="0" u="none" strike="noStrike" dirty="0" smtClean="0">
                          <a:solidFill>
                            <a:srgbClr val="595959"/>
                          </a:solidFill>
                          <a:effectLst/>
                          <a:latin typeface="Arial Narrow" panose="020B0606020202030204" pitchFamily="34" charset="0"/>
                        </a:rPr>
                        <a:t>All gay/trans/LGBTQ people are excessive (sex, drugs, STDs, alcohol, partying)</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Bisexual/Pansexual people are obsessed with sex / would have sex with anyone / Unfaithful</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Bi-phobia / Prejudice against bisexual/pansexual/non-binary people (unspecified)</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Usual stereotypes about gays/lesbians/trans people...  (unspecified)</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Asexual people are afraid of sex / are prudes / will end up alone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err="1" smtClean="0">
                          <a:solidFill>
                            <a:srgbClr val="595959"/>
                          </a:solidFill>
                          <a:effectLst/>
                          <a:latin typeface="Arial Narrow" panose="020B0606020202030204" pitchFamily="34" charset="0"/>
                        </a:rPr>
                        <a:t>U-haul</a:t>
                      </a:r>
                      <a:r>
                        <a:rPr lang="en-US" sz="900" b="0" i="0" u="none" strike="noStrike" dirty="0" smtClean="0">
                          <a:solidFill>
                            <a:srgbClr val="595959"/>
                          </a:solidFill>
                          <a:effectLst/>
                          <a:latin typeface="Arial Narrow" panose="020B0606020202030204" pitchFamily="34" charset="0"/>
                        </a:rPr>
                        <a:t> phenomenon for lesbians (move in together right away)</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err="1" smtClean="0">
                          <a:solidFill>
                            <a:srgbClr val="595959"/>
                          </a:solidFill>
                          <a:effectLst/>
                          <a:latin typeface="Arial Narrow" panose="020B0606020202030204" pitchFamily="34" charset="0"/>
                        </a:rPr>
                        <a:t>Other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en-US" sz="900" b="0" i="0" u="none" strike="noStrike" dirty="0" smtClean="0">
                          <a:solidFill>
                            <a:srgbClr val="595959"/>
                          </a:solidFill>
                          <a:effectLst/>
                          <a:latin typeface="Arial Narrow" panose="020B0606020202030204" pitchFamily="34" charset="0"/>
                        </a:rPr>
                        <a:t>I don't know / No answer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4"/>
            </p:custDataLst>
          </p:nvPr>
        </p:nvSpPr>
        <p:spPr>
          <a:xfrm>
            <a:off x="500202" y="6267913"/>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Q74</a:t>
            </a:r>
            <a:r>
              <a:rPr lang="fr-CA" sz="900" dirty="0">
                <a:solidFill>
                  <a:srgbClr val="595959"/>
                </a:solidFill>
                <a:latin typeface="Arial" panose="020B0604020202020204" pitchFamily="34" charset="0"/>
                <a:cs typeface="Arial" panose="020B0604020202020204" pitchFamily="34" charset="0"/>
              </a:rPr>
              <a:t>. </a:t>
            </a:r>
            <a:r>
              <a:rPr lang="en-US" sz="900" dirty="0" smtClean="0">
                <a:solidFill>
                  <a:srgbClr val="595959"/>
                </a:solidFill>
                <a:latin typeface="Arial" panose="020B0604020202020204" pitchFamily="34" charset="0"/>
                <a:cs typeface="Arial" panose="020B0604020202020204" pitchFamily="34" charset="0"/>
              </a:rPr>
              <a:t>What stereotypes are there within the LGBTQ community?</a:t>
            </a:r>
            <a:endParaRPr lang="fr-CA" sz="900" dirty="0">
              <a:solidFill>
                <a:srgbClr val="595959"/>
              </a:solidFill>
              <a:latin typeface="Arial" panose="020B0604020202020204" pitchFamily="34" charset="0"/>
              <a:cs typeface="Arial" panose="020B0604020202020204" pitchFamily="34" charset="0"/>
            </a:endParaRPr>
          </a:p>
        </p:txBody>
      </p:sp>
      <p:sp>
        <p:nvSpPr>
          <p:cNvPr id="11" name="ZoneTexte 10"/>
          <p:cNvSpPr txBox="1"/>
          <p:nvPr/>
        </p:nvSpPr>
        <p:spPr>
          <a:xfrm>
            <a:off x="478800" y="763200"/>
            <a:ext cx="6615358" cy="230832"/>
          </a:xfrm>
          <a:prstGeom prst="rect">
            <a:avLst/>
          </a:prstGeom>
          <a:noFill/>
        </p:spPr>
        <p:txBody>
          <a:bodyPr wrap="square" rtlCol="0">
            <a:spAutoFit/>
          </a:bodyPr>
          <a:lstStyle/>
          <a:p>
            <a:r>
              <a:rPr lang="en-CA" sz="900" dirty="0">
                <a:solidFill>
                  <a:srgbClr val="9BBB59"/>
                </a:solidFill>
                <a:latin typeface="Arial" panose="020B0604020202020204" pitchFamily="34" charset="0"/>
                <a:cs typeface="Arial" panose="020B0604020202020204" pitchFamily="34" charset="0"/>
              </a:rPr>
              <a:t>Base: Respondent who think that some LGBT groups stereotype other LGBT groups</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a:spLocks noGrp="1"/>
          </p:cNvSpPr>
          <p:nvPr>
            <p:ph type="title"/>
            <p:custDataLst>
              <p:tags r:id="rId5"/>
            </p:custDataLst>
          </p:nvPr>
        </p:nvSpPr>
        <p:spPr>
          <a:xfrm>
            <a:off x="558800" y="180000"/>
            <a:ext cx="6461472" cy="631545"/>
          </a:xfrm>
        </p:spPr>
        <p:txBody>
          <a:bodyPr/>
          <a:lstStyle/>
          <a:p>
            <a:r>
              <a:rPr lang="en-US" sz="2000" dirty="0">
                <a:solidFill>
                  <a:srgbClr val="9BBB59"/>
                </a:solidFill>
              </a:rPr>
              <a:t>Perceived stereotypes within the LGBT community</a:t>
            </a:r>
            <a:endParaRPr lang="fr-CA" dirty="0"/>
          </a:p>
        </p:txBody>
      </p:sp>
    </p:spTree>
    <p:extLst>
      <p:ext uri="{BB962C8B-B14F-4D97-AF65-F5344CB8AC3E}">
        <p14:creationId xmlns:p14="http://schemas.microsoft.com/office/powerpoint/2010/main" val="3313850828"/>
      </p:ext>
    </p:extLst>
  </p:cSld>
  <p:clrMapOvr>
    <a:masterClrMapping/>
  </p:clrMapOvr>
  <p:timing>
    <p:tnLst>
      <p:par>
        <p:cTn xmlns:p14="http://schemas.microsoft.com/office/powerpoint/2010/mai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797091733"/>
              </p:ext>
            </p:extLst>
          </p:nvPr>
        </p:nvGraphicFramePr>
        <p:xfrm>
          <a:off x="500206" y="1112308"/>
          <a:ext cx="8244495" cy="5200164"/>
        </p:xfrm>
        <a:graphic>
          <a:graphicData uri="http://schemas.openxmlformats.org/drawingml/2006/table">
            <a:tbl>
              <a:tblPr firstRow="1" bandRow="1">
                <a:tableStyleId>{2D5ABB26-0587-4C30-8999-92F81FD0307C}</a:tableStyleId>
              </a:tblPr>
              <a:tblGrid>
                <a:gridCol w="3780000"/>
                <a:gridCol w="496055"/>
                <a:gridCol w="496055"/>
                <a:gridCol w="496055"/>
                <a:gridCol w="496055"/>
                <a:gridCol w="496055"/>
                <a:gridCol w="496055"/>
                <a:gridCol w="496055"/>
                <a:gridCol w="496055"/>
                <a:gridCol w="496055"/>
              </a:tblGrid>
              <a:tr h="21160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8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8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3207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Narrow" panose="020B0606020202030204" pitchFamily="34" charset="0"/>
                        </a:rPr>
                        <a:t>Homo.</a:t>
                      </a:r>
                      <a:endParaRPr lang="en-CA" sz="8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Narrow" panose="020B0606020202030204" pitchFamily="34" charset="0"/>
                        </a:rPr>
                        <a:t>Bi.</a:t>
                      </a:r>
                      <a:endParaRPr lang="en-CA" sz="8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Narrow" panose="020B0606020202030204" pitchFamily="34" charset="0"/>
                        </a:rPr>
                        <a:t>Pan.</a:t>
                      </a:r>
                      <a:endParaRPr lang="en-CA" sz="8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err="1" smtClean="0">
                          <a:solidFill>
                            <a:srgbClr val="595959"/>
                          </a:solidFill>
                          <a:effectLst/>
                          <a:latin typeface="Arial Narrow" panose="020B0606020202030204" pitchFamily="34" charset="0"/>
                        </a:rPr>
                        <a:t>Asex</a:t>
                      </a:r>
                      <a:r>
                        <a:rPr lang="en-CA" sz="800" b="1" i="0" u="none" strike="noStrike" noProof="0" dirty="0" smtClean="0">
                          <a:solidFill>
                            <a:srgbClr val="595959"/>
                          </a:solidFill>
                          <a:effectLst/>
                          <a:latin typeface="Arial Narrow" panose="020B0606020202030204" pitchFamily="34" charset="0"/>
                        </a:rPr>
                        <a:t>.</a:t>
                      </a:r>
                      <a:endParaRPr lang="en-CA" sz="8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Narrow" panose="020B0606020202030204" pitchFamily="34" charset="0"/>
                        </a:rPr>
                        <a:t>Cisgender</a:t>
                      </a:r>
                      <a:endParaRPr lang="en-CA" sz="8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Narrow" panose="020B0606020202030204" pitchFamily="34" charset="0"/>
                        </a:rPr>
                        <a:t>Binary Trans person</a:t>
                      </a:r>
                      <a:endParaRPr lang="en-CA" sz="8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Narrow" panose="020B0606020202030204" pitchFamily="34" charset="0"/>
                        </a:rPr>
                        <a:t>Non-binary Trans person</a:t>
                      </a:r>
                      <a:endParaRPr lang="en-CA" sz="8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Narrow" panose="020B0606020202030204" pitchFamily="34" charset="0"/>
                        </a:rPr>
                        <a:t>Non-bin.: </a:t>
                      </a:r>
                      <a:r>
                        <a:rPr lang="en-CA" sz="800" b="1" i="0" u="none" strike="noStrike" noProof="0" dirty="0" err="1" smtClean="0">
                          <a:solidFill>
                            <a:srgbClr val="595959"/>
                          </a:solidFill>
                          <a:effectLst/>
                          <a:latin typeface="Arial Narrow" panose="020B0606020202030204" pitchFamily="34" charset="0"/>
                        </a:rPr>
                        <a:t>genderfluid</a:t>
                      </a:r>
                      <a:r>
                        <a:rPr lang="en-CA" sz="800" b="1" i="0" u="none" strike="noStrike" noProof="0" dirty="0" smtClean="0">
                          <a:solidFill>
                            <a:srgbClr val="595959"/>
                          </a:solidFill>
                          <a:effectLst/>
                          <a:latin typeface="Arial Narrow" panose="020B0606020202030204" pitchFamily="34" charset="0"/>
                        </a:rPr>
                        <a:t>, </a:t>
                      </a:r>
                      <a:r>
                        <a:rPr lang="en-CA" sz="800" b="1" i="0" u="none" strike="noStrike" noProof="0" dirty="0" err="1" smtClean="0">
                          <a:solidFill>
                            <a:srgbClr val="595959"/>
                          </a:solidFill>
                          <a:effectLst/>
                          <a:latin typeface="Arial Narrow" panose="020B0606020202030204" pitchFamily="34" charset="0"/>
                        </a:rPr>
                        <a:t>agender</a:t>
                      </a:r>
                      <a:r>
                        <a:rPr lang="en-CA" sz="800" b="1" i="0" u="none" strike="noStrike" noProof="0" dirty="0" smtClean="0">
                          <a:solidFill>
                            <a:srgbClr val="595959"/>
                          </a:solidFill>
                          <a:effectLst/>
                          <a:latin typeface="Arial Narrow" panose="020B0606020202030204" pitchFamily="34" charset="0"/>
                        </a:rPr>
                        <a:t> or demi-gender</a:t>
                      </a:r>
                      <a:endParaRPr lang="en-CA" sz="8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16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1458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594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242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94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1158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134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41</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76098">
                <a:tc>
                  <a:txBody>
                    <a:bodyPr/>
                    <a:lstStyle/>
                    <a:p>
                      <a:pPr algn="l" fontAlgn="ctr"/>
                      <a:r>
                        <a:rPr lang="en-CA" sz="900" b="0" i="0" u="none" strike="noStrike" noProof="0" dirty="0" smtClean="0">
                          <a:solidFill>
                            <a:srgbClr val="595959"/>
                          </a:solidFill>
                          <a:effectLst/>
                          <a:latin typeface="Arial Narrow" panose="020B0606020202030204" pitchFamily="34" charset="0"/>
                        </a:rPr>
                        <a:t>Lesbians are masculine / Butch/Dyke/Lipstick / Are scary/radical feminists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13</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en-CA" sz="900" b="0" i="0" u="none" strike="noStrike" noProof="0" dirty="0" smtClean="0">
                          <a:solidFill>
                            <a:srgbClr val="595959"/>
                          </a:solidFill>
                          <a:effectLst/>
                          <a:latin typeface="Arial Narrow" panose="020B0606020202030204" pitchFamily="34" charset="0"/>
                        </a:rPr>
                        <a:t>Gays are effeminate / </a:t>
                      </a:r>
                      <a:r>
                        <a:rPr lang="en-CA" sz="900" b="0" i="0" u="none" strike="noStrike" noProof="0" dirty="0" err="1" smtClean="0">
                          <a:solidFill>
                            <a:srgbClr val="595959"/>
                          </a:solidFill>
                          <a:effectLst/>
                          <a:latin typeface="Arial Narrow" panose="020B0606020202030204" pitchFamily="34" charset="0"/>
                        </a:rPr>
                        <a:t>Twinks</a:t>
                      </a:r>
                      <a:r>
                        <a:rPr lang="en-CA" sz="900" b="0" i="0" u="none" strike="noStrike" noProof="0" dirty="0" smtClean="0">
                          <a:solidFill>
                            <a:srgbClr val="595959"/>
                          </a:solidFill>
                          <a:effectLst/>
                          <a:latin typeface="Arial Narrow" panose="020B0606020202030204" pitchFamily="34" charset="0"/>
                        </a:rPr>
                        <a:t>/bears/leather/bitch/fags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6</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9784">
                <a:tc>
                  <a:txBody>
                    <a:bodyPr/>
                    <a:lstStyle/>
                    <a:p>
                      <a:pPr algn="l" fontAlgn="ctr"/>
                      <a:r>
                        <a:rPr lang="en-CA" sz="900" b="0" i="0" u="none" strike="noStrike" noProof="0" dirty="0" smtClean="0">
                          <a:solidFill>
                            <a:srgbClr val="595959"/>
                          </a:solidFill>
                          <a:effectLst/>
                          <a:latin typeface="Arial Narrow" panose="020B0606020202030204" pitchFamily="34" charset="0"/>
                        </a:rPr>
                        <a:t>There's no such thing as bisexual/pansexual/asexual: confused/not in tune with their sexuality / Closet homosexuals / just looking for attention</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5</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12</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19</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59</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9784">
                <a:tc>
                  <a:txBody>
                    <a:bodyPr/>
                    <a:lstStyle/>
                    <a:p>
                      <a:pPr algn="l" fontAlgn="ctr"/>
                      <a:r>
                        <a:rPr lang="en-CA" sz="900" b="0" i="0" u="none" strike="noStrike" noProof="0" dirty="0" smtClean="0">
                          <a:solidFill>
                            <a:srgbClr val="595959"/>
                          </a:solidFill>
                          <a:effectLst/>
                          <a:latin typeface="Arial Narrow" panose="020B0606020202030204" pitchFamily="34" charset="0"/>
                        </a:rPr>
                        <a:t>All gay men are white, young &amp; handsome / Prejudice based on ethnic origin/age/religion/income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en-CA" sz="900" b="0" i="0" u="none" strike="noStrike" noProof="0" dirty="0" smtClean="0">
                          <a:solidFill>
                            <a:srgbClr val="595959"/>
                          </a:solidFill>
                          <a:effectLst/>
                          <a:latin typeface="Arial Narrow" panose="020B0606020202030204" pitchFamily="34" charset="0"/>
                        </a:rPr>
                        <a:t>Incomprehension / Non-recognition / Contempt toward trans/non-binary people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29</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en-CA" sz="900" b="0" i="0" u="none" strike="noStrike" noProof="0" dirty="0" smtClean="0">
                          <a:solidFill>
                            <a:srgbClr val="595959"/>
                          </a:solidFill>
                          <a:effectLst/>
                          <a:latin typeface="Arial Narrow" panose="020B0606020202030204" pitchFamily="34" charset="0"/>
                        </a:rPr>
                        <a:t>Mutual gay-lesbian hostility / G-L antagonism toward Queer / Homonormativity</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en-CA" sz="900" b="0" i="0" u="none" strike="noStrike" noProof="0" dirty="0" smtClean="0">
                          <a:solidFill>
                            <a:srgbClr val="595959"/>
                          </a:solidFill>
                          <a:effectLst/>
                          <a:latin typeface="Arial Narrow" panose="020B0606020202030204" pitchFamily="34" charset="0"/>
                        </a:rPr>
                        <a:t>All LGBTQ people have great bodies  / Cult of the body / Artificial people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7</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2</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1029">
                <a:tc>
                  <a:txBody>
                    <a:bodyPr/>
                    <a:lstStyle/>
                    <a:p>
                      <a:pPr algn="l" fontAlgn="ctr"/>
                      <a:r>
                        <a:rPr lang="en-CA" sz="900" b="0" i="0" u="none" strike="noStrike" noProof="0" dirty="0" smtClean="0">
                          <a:solidFill>
                            <a:srgbClr val="595959"/>
                          </a:solidFill>
                          <a:effectLst/>
                          <a:latin typeface="Arial Narrow" panose="020B0606020202030204" pitchFamily="34" charset="0"/>
                        </a:rPr>
                        <a:t>The list is too long / All the stereotypes found in the general population</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9</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1029">
                <a:tc>
                  <a:txBody>
                    <a:bodyPr/>
                    <a:lstStyle/>
                    <a:p>
                      <a:pPr algn="l" fontAlgn="ctr"/>
                      <a:r>
                        <a:rPr lang="en-CA" sz="900" b="0" i="0" u="none" strike="noStrike" noProof="0" dirty="0" smtClean="0">
                          <a:solidFill>
                            <a:srgbClr val="595959"/>
                          </a:solidFill>
                          <a:effectLst/>
                          <a:latin typeface="Arial Narrow" panose="020B0606020202030204" pitchFamily="34" charset="0"/>
                        </a:rPr>
                        <a:t>Conflicts / Stereotypes / labels for every type of LGBTQ (unspecified)</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2</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1029">
                <a:tc>
                  <a:txBody>
                    <a:bodyPr/>
                    <a:lstStyle/>
                    <a:p>
                      <a:pPr algn="l" fontAlgn="ctr"/>
                      <a:r>
                        <a:rPr lang="en-CA" sz="900" b="0" i="0" u="none" strike="noStrike" noProof="0" dirty="0" smtClean="0">
                          <a:solidFill>
                            <a:srgbClr val="595959"/>
                          </a:solidFill>
                          <a:effectLst/>
                          <a:latin typeface="Arial Narrow" panose="020B0606020202030204" pitchFamily="34" charset="0"/>
                        </a:rPr>
                        <a:t>LGBTQ people are flamboyant / flashy (appearance &amp; behaviour)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1</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9784">
                <a:tc>
                  <a:txBody>
                    <a:bodyPr/>
                    <a:lstStyle/>
                    <a:p>
                      <a:pPr algn="l" fontAlgn="ctr"/>
                      <a:r>
                        <a:rPr lang="en-CA" sz="900" b="0" i="0" u="none" strike="noStrike" noProof="0" dirty="0" smtClean="0">
                          <a:solidFill>
                            <a:srgbClr val="595959"/>
                          </a:solidFill>
                          <a:effectLst/>
                          <a:latin typeface="Arial Narrow" panose="020B0606020202030204" pitchFamily="34" charset="0"/>
                        </a:rPr>
                        <a:t>Trans people are not "real" men/women / All trans people are Drag Queens/sex workers / Trans people are flaky/fragile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9784">
                <a:tc>
                  <a:txBody>
                    <a:bodyPr/>
                    <a:lstStyle/>
                    <a:p>
                      <a:pPr algn="l" fontAlgn="ctr"/>
                      <a:r>
                        <a:rPr lang="en-CA" sz="900" b="0" i="0" u="none" strike="noStrike" noProof="0" dirty="0" smtClean="0">
                          <a:solidFill>
                            <a:srgbClr val="595959"/>
                          </a:solidFill>
                          <a:effectLst/>
                          <a:latin typeface="Arial Narrow" panose="020B0606020202030204" pitchFamily="34" charset="0"/>
                        </a:rPr>
                        <a:t>All gay/trans/LGBTQ people are excessive (sex, drugs, STDs, alcohol, partying)</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3</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10</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1</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1029">
                <a:tc>
                  <a:txBody>
                    <a:bodyPr/>
                    <a:lstStyle/>
                    <a:p>
                      <a:pPr algn="l" fontAlgn="ctr"/>
                      <a:r>
                        <a:rPr lang="en-CA" sz="900" b="0" i="0" u="none" strike="noStrike" noProof="0" dirty="0" smtClean="0">
                          <a:solidFill>
                            <a:srgbClr val="595959"/>
                          </a:solidFill>
                          <a:effectLst/>
                          <a:latin typeface="Arial Narrow" panose="020B0606020202030204" pitchFamily="34" charset="0"/>
                        </a:rPr>
                        <a:t>Bisexual/Pansexual people are obsessed with sex / would have sex with anyone / Unfaithful</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5</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en-CA" sz="900" b="0" i="0" u="none" strike="noStrike" noProof="0" dirty="0" smtClean="0">
                          <a:solidFill>
                            <a:srgbClr val="595959"/>
                          </a:solidFill>
                          <a:effectLst/>
                          <a:latin typeface="Arial Narrow" panose="020B0606020202030204" pitchFamily="34" charset="0"/>
                        </a:rPr>
                        <a:t>Bi-phobia / Prejudice against bisexual/pansexual/non-binary people (unspecified)</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en-CA" sz="900" b="0" i="0" u="none" strike="noStrike" noProof="0" dirty="0" smtClean="0">
                          <a:solidFill>
                            <a:srgbClr val="595959"/>
                          </a:solidFill>
                          <a:effectLst/>
                          <a:latin typeface="Arial Narrow" panose="020B0606020202030204" pitchFamily="34" charset="0"/>
                        </a:rPr>
                        <a:t>Usual stereotypes about gays/lesbians/trans people...  (unspecified)</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1</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en-CA" sz="900" b="0" i="0" u="none" strike="noStrike" noProof="0" dirty="0" smtClean="0">
                          <a:solidFill>
                            <a:srgbClr val="595959"/>
                          </a:solidFill>
                          <a:effectLst/>
                          <a:latin typeface="Arial Narrow" panose="020B0606020202030204" pitchFamily="34" charset="0"/>
                        </a:rPr>
                        <a:t>Asexual people are afraid of sex / are prudes / will end up alone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0</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1</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en-CA" sz="900" b="0" i="0" u="none" strike="noStrike" noProof="0" dirty="0" err="1" smtClean="0">
                          <a:solidFill>
                            <a:srgbClr val="595959"/>
                          </a:solidFill>
                          <a:effectLst/>
                          <a:latin typeface="Arial Narrow" panose="020B0606020202030204" pitchFamily="34" charset="0"/>
                        </a:rPr>
                        <a:t>U-haul</a:t>
                      </a:r>
                      <a:r>
                        <a:rPr lang="en-CA" sz="900" b="0" i="0" u="none" strike="noStrike" noProof="0" dirty="0" smtClean="0">
                          <a:solidFill>
                            <a:srgbClr val="595959"/>
                          </a:solidFill>
                          <a:effectLst/>
                          <a:latin typeface="Arial Narrow" panose="020B0606020202030204" pitchFamily="34" charset="0"/>
                        </a:rPr>
                        <a:t> phenomenon for lesbians (move in together right away)</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en-CA" sz="900" b="0" i="0" u="none" strike="noStrike" noProof="0" dirty="0" smtClean="0">
                          <a:solidFill>
                            <a:srgbClr val="595959"/>
                          </a:solidFill>
                          <a:effectLst/>
                          <a:latin typeface="Arial Narrow" panose="020B0606020202030204" pitchFamily="34" charset="0"/>
                        </a:rPr>
                        <a:t>Other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8</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en-CA" sz="900" b="0" i="0" u="none" strike="noStrike" noProof="0" dirty="0" smtClean="0">
                          <a:solidFill>
                            <a:srgbClr val="595959"/>
                          </a:solidFill>
                          <a:effectLst/>
                          <a:latin typeface="Arial Narrow" panose="020B0606020202030204" pitchFamily="34" charset="0"/>
                        </a:rPr>
                        <a:t>I don't know / No answer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4"/>
            </p:custDataLst>
          </p:nvPr>
        </p:nvSpPr>
        <p:spPr>
          <a:xfrm>
            <a:off x="500202" y="6267913"/>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Q74</a:t>
            </a:r>
            <a:r>
              <a:rPr lang="fr-CA" sz="900" dirty="0">
                <a:solidFill>
                  <a:srgbClr val="595959"/>
                </a:solidFill>
                <a:latin typeface="Arial" panose="020B0604020202020204" pitchFamily="34" charset="0"/>
                <a:cs typeface="Arial" panose="020B0604020202020204" pitchFamily="34" charset="0"/>
              </a:rPr>
              <a:t>. </a:t>
            </a:r>
            <a:r>
              <a:rPr lang="en-US" sz="900" dirty="0" smtClean="0">
                <a:solidFill>
                  <a:srgbClr val="595959"/>
                </a:solidFill>
                <a:latin typeface="Arial" panose="020B0604020202020204" pitchFamily="34" charset="0"/>
                <a:cs typeface="Arial" panose="020B0604020202020204" pitchFamily="34" charset="0"/>
              </a:rPr>
              <a:t>What stereotypes are there within the LGBTQ community?</a:t>
            </a:r>
            <a:endParaRPr lang="fr-CA" sz="900" dirty="0">
              <a:solidFill>
                <a:srgbClr val="595959"/>
              </a:solidFill>
              <a:latin typeface="Arial" panose="020B0604020202020204" pitchFamily="34" charset="0"/>
              <a:cs typeface="Arial" panose="020B0604020202020204" pitchFamily="34" charset="0"/>
            </a:endParaRPr>
          </a:p>
        </p:txBody>
      </p:sp>
      <p:sp>
        <p:nvSpPr>
          <p:cNvPr id="10" name="ZoneTexte 9"/>
          <p:cNvSpPr txBox="1"/>
          <p:nvPr/>
        </p:nvSpPr>
        <p:spPr>
          <a:xfrm>
            <a:off x="478800" y="763200"/>
            <a:ext cx="6875190" cy="230832"/>
          </a:xfrm>
          <a:prstGeom prst="rect">
            <a:avLst/>
          </a:prstGeom>
          <a:noFill/>
        </p:spPr>
        <p:txBody>
          <a:bodyPr wrap="square" rtlCol="0">
            <a:spAutoFit/>
          </a:bodyPr>
          <a:lstStyle/>
          <a:p>
            <a:r>
              <a:rPr lang="en-CA" sz="900" dirty="0">
                <a:solidFill>
                  <a:srgbClr val="9BBB59"/>
                </a:solidFill>
                <a:latin typeface="Arial" panose="020B0604020202020204" pitchFamily="34" charset="0"/>
                <a:cs typeface="Arial" panose="020B0604020202020204" pitchFamily="34" charset="0"/>
              </a:rPr>
              <a:t>Base: Respondent who think that some LGBT groups stereotype other LGBT groups</a:t>
            </a:r>
            <a:endParaRPr lang="fr-CA" sz="900" dirty="0">
              <a:solidFill>
                <a:srgbClr val="000000"/>
              </a:solidFill>
              <a:latin typeface="Arial" panose="020B0604020202020204" pitchFamily="34" charset="0"/>
              <a:cs typeface="Arial" panose="020B0604020202020204" pitchFamily="34" charset="0"/>
            </a:endParaRPr>
          </a:p>
        </p:txBody>
      </p:sp>
      <p:sp>
        <p:nvSpPr>
          <p:cNvPr id="14" name="Titre 4"/>
          <p:cNvSpPr>
            <a:spLocks noGrp="1"/>
          </p:cNvSpPr>
          <p:nvPr>
            <p:ph type="title"/>
            <p:custDataLst>
              <p:tags r:id="rId5"/>
            </p:custDataLst>
          </p:nvPr>
        </p:nvSpPr>
        <p:spPr>
          <a:xfrm>
            <a:off x="558800" y="180000"/>
            <a:ext cx="6677496" cy="631545"/>
          </a:xfrm>
        </p:spPr>
        <p:txBody>
          <a:bodyPr/>
          <a:lstStyle/>
          <a:p>
            <a:r>
              <a:rPr lang="en-CA" sz="2000" dirty="0">
                <a:solidFill>
                  <a:srgbClr val="9BBB59"/>
                </a:solidFill>
              </a:rPr>
              <a:t>Perceived stereotypes within the LGBT community</a:t>
            </a:r>
            <a:endParaRPr lang="fr-CA" dirty="0"/>
          </a:p>
        </p:txBody>
      </p:sp>
    </p:spTree>
    <p:extLst>
      <p:ext uri="{BB962C8B-B14F-4D97-AF65-F5344CB8AC3E}">
        <p14:creationId xmlns:p14="http://schemas.microsoft.com/office/powerpoint/2010/main" val="306702817"/>
      </p:ext>
    </p:extLst>
  </p:cSld>
  <p:clrMapOvr>
    <a:masterClrMapping/>
  </p:clrMapOvr>
  <p:timing>
    <p:tnLst>
      <p:par>
        <p:cTn xmlns:p14="http://schemas.microsoft.com/office/powerpoint/2010/mai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023763180"/>
              </p:ext>
            </p:extLst>
          </p:nvPr>
        </p:nvGraphicFramePr>
        <p:xfrm>
          <a:off x="611557" y="1124740"/>
          <a:ext cx="7149324" cy="5135435"/>
        </p:xfrm>
        <a:graphic>
          <a:graphicData uri="http://schemas.openxmlformats.org/drawingml/2006/table">
            <a:tbl>
              <a:tblPr firstRow="1" bandRow="1">
                <a:tableStyleId>{2D5ABB26-0587-4C30-8999-92F81FD0307C}</a:tableStyleId>
              </a:tblPr>
              <a:tblGrid>
                <a:gridCol w="3780000"/>
                <a:gridCol w="608400"/>
                <a:gridCol w="690231"/>
                <a:gridCol w="690231"/>
                <a:gridCol w="690231"/>
                <a:gridCol w="690231"/>
              </a:tblGrid>
              <a:tr h="24871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49742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87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485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Lesbians are masculine / Butch/Dyke/Lipstick / Are scary/radical feminists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smtClean="0">
                          <a:solidFill>
                            <a:srgbClr val="595959"/>
                          </a:solidFill>
                          <a:effectLst/>
                          <a:latin typeface="Arial Narrow" panose="020B0606020202030204" pitchFamily="34" charset="0"/>
                        </a:rPr>
                        <a:t>Gays are </a:t>
                      </a:r>
                      <a:r>
                        <a:rPr lang="fr-CA" sz="900" b="0" i="0" u="none" strike="noStrike" dirty="0" err="1" smtClean="0">
                          <a:solidFill>
                            <a:srgbClr val="595959"/>
                          </a:solidFill>
                          <a:effectLst/>
                          <a:latin typeface="Arial Narrow" panose="020B0606020202030204" pitchFamily="34" charset="0"/>
                        </a:rPr>
                        <a:t>effeminate</a:t>
                      </a:r>
                      <a:r>
                        <a:rPr lang="fr-CA" sz="900" b="0" i="0" u="none" strike="noStrike" dirty="0" smtClean="0">
                          <a:solidFill>
                            <a:srgbClr val="595959"/>
                          </a:solidFill>
                          <a:effectLst/>
                          <a:latin typeface="Arial Narrow" panose="020B0606020202030204" pitchFamily="34" charset="0"/>
                        </a:rPr>
                        <a:t> / </a:t>
                      </a:r>
                      <a:r>
                        <a:rPr lang="fr-CA" sz="900" b="0" i="0" u="none" strike="noStrike" dirty="0" err="1" smtClean="0">
                          <a:solidFill>
                            <a:srgbClr val="595959"/>
                          </a:solidFill>
                          <a:effectLst/>
                          <a:latin typeface="Arial Narrow" panose="020B0606020202030204" pitchFamily="34" charset="0"/>
                        </a:rPr>
                        <a:t>Twinks</a:t>
                      </a:r>
                      <a:r>
                        <a:rPr lang="fr-CA" sz="900" b="0" i="0" u="none" strike="noStrike" dirty="0" smtClean="0">
                          <a:solidFill>
                            <a:srgbClr val="595959"/>
                          </a:solidFill>
                          <a:effectLst/>
                          <a:latin typeface="Arial Narrow" panose="020B0606020202030204" pitchFamily="34" charset="0"/>
                        </a:rPr>
                        <a:t>/</a:t>
                      </a:r>
                      <a:r>
                        <a:rPr lang="fr-CA" sz="900" b="0" i="0" u="none" strike="noStrike" dirty="0" err="1" smtClean="0">
                          <a:solidFill>
                            <a:srgbClr val="595959"/>
                          </a:solidFill>
                          <a:effectLst/>
                          <a:latin typeface="Arial Narrow" panose="020B0606020202030204" pitchFamily="34" charset="0"/>
                        </a:rPr>
                        <a:t>bears</a:t>
                      </a:r>
                      <a:r>
                        <a:rPr lang="fr-CA" sz="900" b="0" i="0" u="none" strike="noStrike" dirty="0" smtClean="0">
                          <a:solidFill>
                            <a:srgbClr val="595959"/>
                          </a:solidFill>
                          <a:effectLst/>
                          <a:latin typeface="Arial Narrow" panose="020B0606020202030204" pitchFamily="34" charset="0"/>
                        </a:rPr>
                        <a:t>/</a:t>
                      </a:r>
                      <a:r>
                        <a:rPr lang="fr-CA" sz="900" b="0" i="0" u="none" strike="noStrike" dirty="0" err="1" smtClean="0">
                          <a:solidFill>
                            <a:srgbClr val="595959"/>
                          </a:solidFill>
                          <a:effectLst/>
                          <a:latin typeface="Arial Narrow" panose="020B0606020202030204" pitchFamily="34" charset="0"/>
                        </a:rPr>
                        <a:t>leather</a:t>
                      </a:r>
                      <a:r>
                        <a:rPr lang="fr-CA" sz="900" b="0" i="0" u="none" strike="noStrike" dirty="0" smtClean="0">
                          <a:solidFill>
                            <a:srgbClr val="595959"/>
                          </a:solidFill>
                          <a:effectLst/>
                          <a:latin typeface="Arial Narrow" panose="020B0606020202030204" pitchFamily="34" charset="0"/>
                        </a:rPr>
                        <a:t>/</a:t>
                      </a:r>
                      <a:r>
                        <a:rPr lang="fr-CA" sz="900" b="0" i="0" u="none" strike="noStrike" dirty="0" err="1" smtClean="0">
                          <a:solidFill>
                            <a:srgbClr val="595959"/>
                          </a:solidFill>
                          <a:effectLst/>
                          <a:latin typeface="Arial Narrow" panose="020B0606020202030204" pitchFamily="34" charset="0"/>
                        </a:rPr>
                        <a:t>bitch</a:t>
                      </a:r>
                      <a:r>
                        <a:rPr lang="fr-CA" sz="900" b="0" i="0" u="none" strike="noStrike" dirty="0" smtClean="0">
                          <a:solidFill>
                            <a:srgbClr val="595959"/>
                          </a:solidFill>
                          <a:effectLst/>
                          <a:latin typeface="Arial Narrow" panose="020B0606020202030204" pitchFamily="34" charset="0"/>
                        </a:rPr>
                        <a:t>/</a:t>
                      </a:r>
                      <a:r>
                        <a:rPr lang="fr-CA" sz="900" b="0" i="0" u="none" strike="noStrike" dirty="0" err="1" smtClean="0">
                          <a:solidFill>
                            <a:srgbClr val="595959"/>
                          </a:solidFill>
                          <a:effectLst/>
                          <a:latin typeface="Arial Narrow" panose="020B0606020202030204" pitchFamily="34" charset="0"/>
                        </a:rPr>
                        <a:t>fags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2768">
                <a:tc>
                  <a:txBody>
                    <a:bodyPr/>
                    <a:lstStyle/>
                    <a:p>
                      <a:pPr algn="l" fontAlgn="ctr"/>
                      <a:r>
                        <a:rPr lang="en-US" sz="900" b="0" i="0" u="none" strike="noStrike" dirty="0" smtClean="0">
                          <a:solidFill>
                            <a:srgbClr val="595959"/>
                          </a:solidFill>
                          <a:effectLst/>
                          <a:latin typeface="Arial Narrow" panose="020B0606020202030204" pitchFamily="34" charset="0"/>
                        </a:rPr>
                        <a:t>There's no such thing as bisexual/pansexual/asexual:</a:t>
                      </a:r>
                      <a:r>
                        <a:rPr lang="fr-CA" sz="900" b="0" i="0" u="none" strike="noStrike" dirty="0" smtClean="0">
                          <a:solidFill>
                            <a:srgbClr val="595959"/>
                          </a:solidFill>
                          <a:effectLst/>
                          <a:latin typeface="Arial Narrow" panose="020B0606020202030204" pitchFamily="34" charset="0"/>
                        </a:rPr>
                        <a:t> </a:t>
                      </a:r>
                      <a:r>
                        <a:rPr lang="en-US" sz="900" b="0" i="0" u="none" strike="noStrike" dirty="0" smtClean="0">
                          <a:solidFill>
                            <a:srgbClr val="595959"/>
                          </a:solidFill>
                          <a:effectLst/>
                          <a:latin typeface="Arial Narrow" panose="020B0606020202030204" pitchFamily="34" charset="0"/>
                        </a:rPr>
                        <a:t>confused/not in tune with their sexuality / Closet homosexuals / just looking for attention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2768">
                <a:tc>
                  <a:txBody>
                    <a:bodyPr/>
                    <a:lstStyle/>
                    <a:p>
                      <a:pPr algn="l" fontAlgn="ctr"/>
                      <a:r>
                        <a:rPr lang="en-US" sz="900" b="0" i="0" u="none" strike="noStrike" dirty="0" smtClean="0">
                          <a:solidFill>
                            <a:srgbClr val="595959"/>
                          </a:solidFill>
                          <a:effectLst/>
                          <a:latin typeface="Arial Narrow" panose="020B0606020202030204" pitchFamily="34" charset="0"/>
                        </a:rPr>
                        <a:t>All gay men are white, young &amp; handsome / Prejudice based on ethnic origin/age/religion/income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Incomprehension / Non-recognition / Contempt toward trans/non-binary people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Mutual gay-lesbian hostility / G-L antagonism toward Queer / Homonormativity</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All LGBTQ people have great bodies  / Cult of the body / Artificial people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The list is too long / All the stereotypes found in the general population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Conflicts / Stereotypes / labels for every type of LGBTQ (unspecified)</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LGBTQ people are flamboyant / flashy (appearance &amp; </a:t>
                      </a:r>
                      <a:r>
                        <a:rPr lang="en-US" sz="900" b="0" i="0" u="none" strike="noStrike" dirty="0" err="1" smtClean="0">
                          <a:solidFill>
                            <a:srgbClr val="595959"/>
                          </a:solidFill>
                          <a:effectLst/>
                          <a:latin typeface="Arial Narrow" panose="020B0606020202030204" pitchFamily="34" charset="0"/>
                        </a:rPr>
                        <a:t>behaviour</a:t>
                      </a:r>
                      <a:r>
                        <a:rPr lang="en-US" sz="900" b="0" i="0" u="none" strike="noStrike" dirty="0" smtClean="0">
                          <a:solidFill>
                            <a:srgbClr val="595959"/>
                          </a:solidFill>
                          <a:effectLst/>
                          <a:latin typeface="Arial Narrow" panose="020B0606020202030204" pitchFamily="34" charset="0"/>
                        </a:rPr>
                        <a:t>)</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2768">
                <a:tc>
                  <a:txBody>
                    <a:bodyPr/>
                    <a:lstStyle/>
                    <a:p>
                      <a:pPr algn="l" fontAlgn="ctr"/>
                      <a:r>
                        <a:rPr lang="en-US" sz="900" b="0" i="0" u="none" strike="noStrike" dirty="0" smtClean="0">
                          <a:solidFill>
                            <a:srgbClr val="595959"/>
                          </a:solidFill>
                          <a:effectLst/>
                          <a:latin typeface="Arial Narrow" panose="020B0606020202030204" pitchFamily="34" charset="0"/>
                        </a:rPr>
                        <a:t>Trans people are not "real" men/women / All trans people are Drag Queens</a:t>
                      </a:r>
                      <a:r>
                        <a:rPr lang="fr-CA" sz="900" b="0" i="0" u="none" strike="noStrike" dirty="0" smtClean="0">
                          <a:solidFill>
                            <a:srgbClr val="595959"/>
                          </a:solidFill>
                          <a:effectLst/>
                          <a:latin typeface="Arial Narrow" panose="020B0606020202030204" pitchFamily="34" charset="0"/>
                        </a:rPr>
                        <a:t>/</a:t>
                      </a:r>
                      <a:r>
                        <a:rPr lang="en-US" sz="900" b="0" i="0" u="none" strike="noStrike" dirty="0" smtClean="0">
                          <a:solidFill>
                            <a:srgbClr val="595959"/>
                          </a:solidFill>
                          <a:effectLst/>
                          <a:latin typeface="Arial Narrow" panose="020B0606020202030204" pitchFamily="34" charset="0"/>
                        </a:rPr>
                        <a:t>sex workers / Trans people are flaky/fragile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2768">
                <a:tc>
                  <a:txBody>
                    <a:bodyPr/>
                    <a:lstStyle/>
                    <a:p>
                      <a:pPr algn="l" fontAlgn="ctr"/>
                      <a:r>
                        <a:rPr lang="en-US" sz="900" b="0" i="0" u="none" strike="noStrike" dirty="0" smtClean="0">
                          <a:solidFill>
                            <a:srgbClr val="595959"/>
                          </a:solidFill>
                          <a:effectLst/>
                          <a:latin typeface="Arial Narrow" panose="020B0606020202030204" pitchFamily="34" charset="0"/>
                        </a:rPr>
                        <a:t>All gay/trans/LGBTQ people are excessive (sex, drugs, STDs, alcohol, partying)</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Bisexual/Pansexual people are obsessed with sex / would have sex with anyone / Unfaithful</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Bi-phobia / Prejudice against bisexual/pansexual/non-binary people (unspecified)</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Usual stereotypes about gays/lesbians/trans people...  (unspecified)</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Asexual people are afraid of sex / are prudes / will end up alone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err="1" smtClean="0">
                          <a:solidFill>
                            <a:srgbClr val="595959"/>
                          </a:solidFill>
                          <a:effectLst/>
                          <a:latin typeface="Arial Narrow" panose="020B0606020202030204" pitchFamily="34" charset="0"/>
                        </a:rPr>
                        <a:t>U-haul</a:t>
                      </a:r>
                      <a:r>
                        <a:rPr lang="en-US" sz="900" b="0" i="0" u="none" strike="noStrike" dirty="0" smtClean="0">
                          <a:solidFill>
                            <a:srgbClr val="595959"/>
                          </a:solidFill>
                          <a:effectLst/>
                          <a:latin typeface="Arial Narrow" panose="020B0606020202030204" pitchFamily="34" charset="0"/>
                        </a:rPr>
                        <a:t> phenomenon for lesbians (move in together right away)</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err="1" smtClean="0">
                          <a:solidFill>
                            <a:srgbClr val="595959"/>
                          </a:solidFill>
                          <a:effectLst/>
                          <a:latin typeface="Arial Narrow" panose="020B0606020202030204" pitchFamily="34" charset="0"/>
                        </a:rPr>
                        <a:t>Other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en-US" sz="900" b="0" i="0" u="none" strike="noStrike" dirty="0" smtClean="0">
                          <a:solidFill>
                            <a:srgbClr val="595959"/>
                          </a:solidFill>
                          <a:effectLst/>
                          <a:latin typeface="Arial Narrow" panose="020B0606020202030204" pitchFamily="34" charset="0"/>
                        </a:rPr>
                        <a:t>I don't know / No answer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4"/>
            </p:custDataLst>
          </p:nvPr>
        </p:nvSpPr>
        <p:spPr>
          <a:xfrm>
            <a:off x="500202" y="6267913"/>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Q74</a:t>
            </a:r>
            <a:r>
              <a:rPr lang="fr-CA" sz="900" dirty="0">
                <a:solidFill>
                  <a:srgbClr val="595959"/>
                </a:solidFill>
                <a:latin typeface="Arial" panose="020B0604020202020204" pitchFamily="34" charset="0"/>
                <a:cs typeface="Arial" panose="020B0604020202020204" pitchFamily="34" charset="0"/>
              </a:rPr>
              <a:t>. </a:t>
            </a:r>
            <a:r>
              <a:rPr lang="en-US" sz="900" dirty="0" smtClean="0">
                <a:solidFill>
                  <a:srgbClr val="595959"/>
                </a:solidFill>
                <a:latin typeface="Arial" panose="020B0604020202020204" pitchFamily="34" charset="0"/>
                <a:cs typeface="Arial" panose="020B0604020202020204" pitchFamily="34" charset="0"/>
              </a:rPr>
              <a:t>What stereotypes are there within the LGBTQ community?</a:t>
            </a:r>
            <a:endParaRPr lang="fr-CA" sz="900" dirty="0">
              <a:solidFill>
                <a:srgbClr val="595959"/>
              </a:solidFill>
              <a:latin typeface="Arial" panose="020B0604020202020204" pitchFamily="34" charset="0"/>
              <a:cs typeface="Arial" panose="020B0604020202020204" pitchFamily="34" charset="0"/>
            </a:endParaRPr>
          </a:p>
        </p:txBody>
      </p:sp>
      <p:sp>
        <p:nvSpPr>
          <p:cNvPr id="11" name="ZoneTexte 10"/>
          <p:cNvSpPr txBox="1"/>
          <p:nvPr/>
        </p:nvSpPr>
        <p:spPr>
          <a:xfrm>
            <a:off x="478177" y="764704"/>
            <a:ext cx="7272808" cy="230832"/>
          </a:xfrm>
          <a:prstGeom prst="rect">
            <a:avLst/>
          </a:prstGeom>
          <a:noFill/>
        </p:spPr>
        <p:txBody>
          <a:bodyPr wrap="square" rtlCol="0">
            <a:spAutoFit/>
          </a:bodyPr>
          <a:lstStyle/>
          <a:p>
            <a:r>
              <a:rPr lang="en-CA" sz="900" dirty="0">
                <a:solidFill>
                  <a:srgbClr val="9BBB59"/>
                </a:solidFill>
                <a:latin typeface="Arial" panose="020B0604020202020204" pitchFamily="34" charset="0"/>
                <a:cs typeface="Arial" panose="020B0604020202020204" pitchFamily="34" charset="0"/>
              </a:rPr>
              <a:t>Base: Respondent who think that some LGBT groups stereotype other LGBT groups</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a:spLocks noGrp="1"/>
          </p:cNvSpPr>
          <p:nvPr>
            <p:ph type="title"/>
            <p:custDataLst>
              <p:tags r:id="rId5"/>
            </p:custDataLst>
          </p:nvPr>
        </p:nvSpPr>
        <p:spPr>
          <a:xfrm>
            <a:off x="558800" y="179115"/>
            <a:ext cx="6893520" cy="631545"/>
          </a:xfrm>
        </p:spPr>
        <p:txBody>
          <a:bodyPr/>
          <a:lstStyle/>
          <a:p>
            <a:r>
              <a:rPr lang="en-CA" sz="2000" dirty="0">
                <a:solidFill>
                  <a:srgbClr val="9BBB59"/>
                </a:solidFill>
              </a:rPr>
              <a:t>Perceived stereotypes within the LGBT community</a:t>
            </a:r>
            <a:endParaRPr lang="fr-CA" dirty="0"/>
          </a:p>
        </p:txBody>
      </p:sp>
    </p:spTree>
    <p:extLst>
      <p:ext uri="{BB962C8B-B14F-4D97-AF65-F5344CB8AC3E}">
        <p14:creationId xmlns:p14="http://schemas.microsoft.com/office/powerpoint/2010/main" val="145782782"/>
      </p:ext>
    </p:extLst>
  </p:cSld>
  <p:clrMapOvr>
    <a:masterClrMapping/>
  </p:clrMapOvr>
  <p:timing>
    <p:tnLst>
      <p:par>
        <p:cTn xmlns:p14="http://schemas.microsoft.com/office/powerpoint/2010/mai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525367" cy="2594674"/>
          </a:xfrm>
        </p:spPr>
        <p:txBody>
          <a:bodyPr>
            <a:normAutofit/>
          </a:bodyPr>
          <a:lstStyle/>
          <a:p>
            <a:r>
              <a:rPr lang="en-CA" dirty="0" smtClean="0"/>
              <a:t>Impact of sexual orientation or gender identity on personal wellbeing and on certain life choices</a:t>
            </a:r>
            <a:endParaRPr lang="en-CA" dirty="0"/>
          </a:p>
        </p:txBody>
      </p:sp>
      <p:sp>
        <p:nvSpPr>
          <p:cNvPr id="3" name="Espace réservé du texte 2"/>
          <p:cNvSpPr>
            <a:spLocks noGrp="1"/>
          </p:cNvSpPr>
          <p:nvPr>
            <p:ph type="body" sz="quarter" idx="10"/>
            <p:custDataLst>
              <p:tags r:id="rId2"/>
            </p:custDataLst>
          </p:nvPr>
        </p:nvSpPr>
        <p:spPr/>
        <p:txBody>
          <a:bodyPr/>
          <a:lstStyle/>
          <a:p>
            <a:r>
              <a:rPr lang="en-US" i="1" dirty="0" smtClean="0"/>
              <a:t>REPORT PREPARED FOR FONDATION JASMIN ROY</a:t>
            </a:r>
            <a:endParaRPr lang="fr-CA" i="1" dirty="0"/>
          </a:p>
          <a:p>
            <a:endParaRPr lang="en-CA" dirty="0"/>
          </a:p>
        </p:txBody>
      </p:sp>
    </p:spTree>
    <p:extLst>
      <p:ext uri="{BB962C8B-B14F-4D97-AF65-F5344CB8AC3E}">
        <p14:creationId xmlns:p14="http://schemas.microsoft.com/office/powerpoint/2010/main" val="1204738813"/>
      </p:ext>
    </p:extLst>
  </p:cSld>
  <p:clrMapOvr>
    <a:masterClrMapping/>
  </p:clrMapOvr>
  <p:timing>
    <p:tnLst>
      <p:par>
        <p:cTn xmlns:p14="http://schemas.microsoft.com/office/powerpoint/2010/mai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198</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5669384" cy="631545"/>
          </a:xfrm>
        </p:spPr>
        <p:txBody>
          <a:bodyPr>
            <a:normAutofit/>
          </a:bodyPr>
          <a:lstStyle/>
          <a:p>
            <a:r>
              <a:rPr lang="en-CA" sz="2000" dirty="0" smtClean="0">
                <a:solidFill>
                  <a:srgbClr val="9BBB59"/>
                </a:solidFill>
              </a:rPr>
              <a:t>Ability to live well with one’s sexual orientation/ gender identity</a:t>
            </a:r>
            <a:endParaRPr lang="en-CA" dirty="0"/>
          </a:p>
        </p:txBody>
      </p:sp>
      <p:sp>
        <p:nvSpPr>
          <p:cNvPr id="14" name="ZoneTexte 13"/>
          <p:cNvSpPr txBox="1"/>
          <p:nvPr>
            <p:custDataLst>
              <p:tags r:id="rId4"/>
            </p:custDataLst>
          </p:nvPr>
        </p:nvSpPr>
        <p:spPr>
          <a:xfrm>
            <a:off x="500202" y="6009183"/>
            <a:ext cx="7818207"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Q85. </a:t>
            </a:r>
            <a:r>
              <a:rPr lang="en-CA" sz="900" dirty="0">
                <a:solidFill>
                  <a:srgbClr val="595959"/>
                </a:solidFill>
                <a:latin typeface="Arial" panose="020B0604020202020204" pitchFamily="34" charset="0"/>
                <a:cs typeface="Arial" panose="020B0604020202020204" pitchFamily="34" charset="0"/>
              </a:rPr>
              <a:t>Generally speaking, would you say that you live very well, rather well, rather poorly or very poorly with your sexual orientation/gender identity? </a:t>
            </a:r>
            <a:r>
              <a:rPr lang="fr-CA" sz="900" dirty="0">
                <a:solidFill>
                  <a:srgbClr val="595959"/>
                </a:solidFill>
                <a:latin typeface="Arial" panose="020B0604020202020204" pitchFamily="34" charset="0"/>
                <a:cs typeface="Arial" panose="020B0604020202020204" pitchFamily="34" charset="0"/>
              </a:rPr>
              <a:t/>
            </a:r>
            <a:br>
              <a:rPr lang="fr-CA" sz="900" dirty="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Q87</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Do you feel that overall, your life will be or will have been more difficult, less difficult or neither more nor less difficult than that of someone who is not part of a sexual minority?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extLst>
              <p:ext uri="{D42A27DB-BD31-4B8C-83A1-F6EECF244321}">
                <p14:modId xmlns:p14="http://schemas.microsoft.com/office/powerpoint/2010/main" val="4087038900"/>
              </p:ext>
            </p:extLst>
          </p:nvPr>
        </p:nvGraphicFramePr>
        <p:xfrm>
          <a:off x="388445" y="2487379"/>
          <a:ext cx="3384376"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253096" y="3974075"/>
            <a:ext cx="816249"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Rather well</a:t>
            </a:r>
            <a:endParaRPr lang="en-CA" sz="1200" dirty="0">
              <a:solidFill>
                <a:srgbClr val="595959"/>
              </a:solidFill>
              <a:latin typeface="Arial Narrow" panose="020B0606020202030204" pitchFamily="34" charset="0"/>
            </a:endParaRPr>
          </a:p>
        </p:txBody>
      </p:sp>
      <p:sp>
        <p:nvSpPr>
          <p:cNvPr id="22" name="ZoneTexte 21"/>
          <p:cNvSpPr txBox="1"/>
          <p:nvPr/>
        </p:nvSpPr>
        <p:spPr>
          <a:xfrm>
            <a:off x="1065299" y="1766854"/>
            <a:ext cx="2348720" cy="461665"/>
          </a:xfrm>
          <a:prstGeom prst="rect">
            <a:avLst/>
          </a:prstGeom>
          <a:noFill/>
        </p:spPr>
        <p:txBody>
          <a:bodyPr wrap="none" rtlCol="0">
            <a:spAutoFit/>
          </a:bodyPr>
          <a:lstStyle/>
          <a:p>
            <a:pPr algn="ctr"/>
            <a:r>
              <a:rPr lang="en-CA" sz="1200" b="1" dirty="0" smtClean="0">
                <a:solidFill>
                  <a:srgbClr val="595959"/>
                </a:solidFill>
                <a:latin typeface="Arial Narrow" panose="020B0606020202030204" pitchFamily="34" charset="0"/>
              </a:rPr>
              <a:t>Ability to live well with one’s</a:t>
            </a:r>
            <a:br>
              <a:rPr lang="en-CA" sz="1200" b="1" dirty="0" smtClean="0">
                <a:solidFill>
                  <a:srgbClr val="595959"/>
                </a:solidFill>
                <a:latin typeface="Arial Narrow" panose="020B0606020202030204" pitchFamily="34" charset="0"/>
              </a:rPr>
            </a:br>
            <a:r>
              <a:rPr lang="en-CA" sz="1200" b="1" dirty="0" smtClean="0">
                <a:solidFill>
                  <a:srgbClr val="595959"/>
                </a:solidFill>
                <a:latin typeface="Arial Narrow" panose="020B0606020202030204" pitchFamily="34" charset="0"/>
              </a:rPr>
              <a:t>sexual orientation / gender identity</a:t>
            </a:r>
            <a:endParaRPr lang="en-CA" sz="900" b="1" dirty="0">
              <a:solidFill>
                <a:srgbClr val="000000"/>
              </a:solidFill>
              <a:latin typeface="Arial Narrow" panose="020B0606020202030204" pitchFamily="34" charset="0"/>
              <a:cs typeface="Arial" panose="020B0604020202020204" pitchFamily="34" charset="0"/>
            </a:endParaRPr>
          </a:p>
        </p:txBody>
      </p:sp>
      <p:sp>
        <p:nvSpPr>
          <p:cNvPr id="13" name="ZoneTexte 12"/>
          <p:cNvSpPr txBox="1"/>
          <p:nvPr/>
        </p:nvSpPr>
        <p:spPr>
          <a:xfrm>
            <a:off x="3419872" y="3782140"/>
            <a:ext cx="705899"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Very well</a:t>
            </a:r>
            <a:endParaRPr lang="en-CA" sz="1200" dirty="0">
              <a:solidFill>
                <a:srgbClr val="595959"/>
              </a:solidFill>
              <a:latin typeface="Arial Narrow" panose="020B0606020202030204" pitchFamily="34" charset="0"/>
            </a:endParaRPr>
          </a:p>
        </p:txBody>
      </p:sp>
      <p:sp>
        <p:nvSpPr>
          <p:cNvPr id="15" name="ZoneTexte 14"/>
          <p:cNvSpPr txBox="1"/>
          <p:nvPr/>
        </p:nvSpPr>
        <p:spPr>
          <a:xfrm>
            <a:off x="971600" y="2348880"/>
            <a:ext cx="942887"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Rather poorly</a:t>
            </a:r>
            <a:endParaRPr lang="en-CA" sz="1200" dirty="0">
              <a:solidFill>
                <a:srgbClr val="595959"/>
              </a:solidFill>
              <a:latin typeface="Arial Narrow" panose="020B0606020202030204" pitchFamily="34" charset="0"/>
            </a:endParaRPr>
          </a:p>
        </p:txBody>
      </p:sp>
      <p:sp>
        <p:nvSpPr>
          <p:cNvPr id="16" name="ZoneTexte 15"/>
          <p:cNvSpPr txBox="1"/>
          <p:nvPr/>
        </p:nvSpPr>
        <p:spPr>
          <a:xfrm>
            <a:off x="1830547" y="2292818"/>
            <a:ext cx="815736"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Very poorly</a:t>
            </a:r>
            <a:endParaRPr lang="en-CA" sz="1200" dirty="0">
              <a:solidFill>
                <a:srgbClr val="595959"/>
              </a:solidFill>
              <a:latin typeface="Arial Narrow" panose="020B0606020202030204" pitchFamily="34" charset="0"/>
            </a:endParaRPr>
          </a:p>
        </p:txBody>
      </p:sp>
      <p:graphicFrame>
        <p:nvGraphicFramePr>
          <p:cNvPr id="18" name="Graphique 17"/>
          <p:cNvGraphicFramePr/>
          <p:nvPr>
            <p:extLst>
              <p:ext uri="{D42A27DB-BD31-4B8C-83A1-F6EECF244321}">
                <p14:modId xmlns:p14="http://schemas.microsoft.com/office/powerpoint/2010/main" val="2373054779"/>
              </p:ext>
            </p:extLst>
          </p:nvPr>
        </p:nvGraphicFramePr>
        <p:xfrm>
          <a:off x="4716016" y="2398947"/>
          <a:ext cx="3384376" cy="2952328"/>
        </p:xfrm>
        <a:graphic>
          <a:graphicData uri="http://schemas.openxmlformats.org/drawingml/2006/chart">
            <c:chart xmlns:c="http://schemas.openxmlformats.org/drawingml/2006/chart" xmlns:r="http://schemas.openxmlformats.org/officeDocument/2006/relationships" r:id="rId9"/>
          </a:graphicData>
        </a:graphic>
      </p:graphicFrame>
      <p:sp>
        <p:nvSpPr>
          <p:cNvPr id="19" name="ZoneTexte 18"/>
          <p:cNvSpPr txBox="1"/>
          <p:nvPr/>
        </p:nvSpPr>
        <p:spPr>
          <a:xfrm>
            <a:off x="5188588" y="1776354"/>
            <a:ext cx="2595582" cy="461665"/>
          </a:xfrm>
          <a:prstGeom prst="rect">
            <a:avLst/>
          </a:prstGeom>
          <a:noFill/>
        </p:spPr>
        <p:txBody>
          <a:bodyPr wrap="none" rtlCol="0">
            <a:spAutoFit/>
          </a:bodyPr>
          <a:lstStyle/>
          <a:p>
            <a:pPr algn="ctr"/>
            <a:r>
              <a:rPr lang="en-CA" sz="1200" b="1" dirty="0" smtClean="0">
                <a:solidFill>
                  <a:srgbClr val="595959"/>
                </a:solidFill>
                <a:latin typeface="Arial Narrow" panose="020B0606020202030204" pitchFamily="34" charset="0"/>
              </a:rPr>
              <a:t>Perceived level of difficulty in life due to</a:t>
            </a:r>
            <a:br>
              <a:rPr lang="en-CA" sz="1200" b="1" dirty="0" smtClean="0">
                <a:solidFill>
                  <a:srgbClr val="595959"/>
                </a:solidFill>
                <a:latin typeface="Arial Narrow" panose="020B0606020202030204" pitchFamily="34" charset="0"/>
              </a:rPr>
            </a:br>
            <a:r>
              <a:rPr lang="en-CA" sz="1200" b="1" dirty="0" smtClean="0">
                <a:solidFill>
                  <a:srgbClr val="595959"/>
                </a:solidFill>
                <a:latin typeface="Arial Narrow" panose="020B0606020202030204" pitchFamily="34" charset="0"/>
              </a:rPr>
              <a:t>sexual orientation / gender identity </a:t>
            </a:r>
            <a:endParaRPr lang="en-CA" sz="900" dirty="0">
              <a:solidFill>
                <a:srgbClr val="000000"/>
              </a:solidFill>
              <a:latin typeface="Arial" panose="020B0604020202020204" pitchFamily="34" charset="0"/>
              <a:cs typeface="Arial" panose="020B0604020202020204" pitchFamily="34" charset="0"/>
            </a:endParaRPr>
          </a:p>
        </p:txBody>
      </p:sp>
      <p:sp>
        <p:nvSpPr>
          <p:cNvPr id="20" name="ZoneTexte 19"/>
          <p:cNvSpPr txBox="1"/>
          <p:nvPr/>
        </p:nvSpPr>
        <p:spPr>
          <a:xfrm>
            <a:off x="7156078" y="2447000"/>
            <a:ext cx="1179041"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A lot more difficult</a:t>
            </a:r>
            <a:endParaRPr lang="en-CA" sz="1200" dirty="0">
              <a:solidFill>
                <a:srgbClr val="595959"/>
              </a:solidFill>
              <a:latin typeface="Arial Narrow" panose="020B0606020202030204" pitchFamily="34" charset="0"/>
            </a:endParaRPr>
          </a:p>
        </p:txBody>
      </p:sp>
      <p:sp>
        <p:nvSpPr>
          <p:cNvPr id="23" name="ZoneTexte 22"/>
          <p:cNvSpPr txBox="1"/>
          <p:nvPr/>
        </p:nvSpPr>
        <p:spPr>
          <a:xfrm>
            <a:off x="7156077" y="4659167"/>
            <a:ext cx="1268809" cy="276999"/>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A little more difficult</a:t>
            </a:r>
            <a:endParaRPr lang="en-CA" sz="1200" dirty="0">
              <a:solidFill>
                <a:srgbClr val="595959"/>
              </a:solidFill>
              <a:latin typeface="Arial Narrow" panose="020B0606020202030204" pitchFamily="34" charset="0"/>
            </a:endParaRPr>
          </a:p>
        </p:txBody>
      </p:sp>
      <p:sp>
        <p:nvSpPr>
          <p:cNvPr id="24" name="ZoneTexte 23"/>
          <p:cNvSpPr txBox="1"/>
          <p:nvPr/>
        </p:nvSpPr>
        <p:spPr>
          <a:xfrm>
            <a:off x="5179963" y="4911551"/>
            <a:ext cx="831703" cy="461665"/>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A little </a:t>
            </a:r>
          </a:p>
          <a:p>
            <a:r>
              <a:rPr lang="en-CA" sz="1200" dirty="0" smtClean="0">
                <a:solidFill>
                  <a:srgbClr val="595959"/>
                </a:solidFill>
                <a:latin typeface="Arial Narrow" panose="020B0606020202030204" pitchFamily="34" charset="0"/>
              </a:rPr>
              <a:t>less difficult</a:t>
            </a:r>
            <a:endParaRPr lang="en-CA" sz="1200" dirty="0">
              <a:solidFill>
                <a:srgbClr val="595959"/>
              </a:solidFill>
              <a:latin typeface="Arial Narrow" panose="020B0606020202030204" pitchFamily="34" charset="0"/>
            </a:endParaRPr>
          </a:p>
        </p:txBody>
      </p:sp>
      <p:sp>
        <p:nvSpPr>
          <p:cNvPr id="25" name="ZoneTexte 24"/>
          <p:cNvSpPr txBox="1"/>
          <p:nvPr/>
        </p:nvSpPr>
        <p:spPr>
          <a:xfrm>
            <a:off x="4426587" y="4263479"/>
            <a:ext cx="831703" cy="461665"/>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A lot </a:t>
            </a:r>
          </a:p>
          <a:p>
            <a:r>
              <a:rPr lang="en-CA" sz="1200" dirty="0" smtClean="0">
                <a:solidFill>
                  <a:srgbClr val="595959"/>
                </a:solidFill>
                <a:latin typeface="Arial Narrow" panose="020B0606020202030204" pitchFamily="34" charset="0"/>
              </a:rPr>
              <a:t>less difficult</a:t>
            </a:r>
            <a:endParaRPr lang="en-CA" sz="1200" dirty="0">
              <a:solidFill>
                <a:srgbClr val="595959"/>
              </a:solidFill>
              <a:latin typeface="Arial Narrow" panose="020B0606020202030204" pitchFamily="34" charset="0"/>
            </a:endParaRPr>
          </a:p>
        </p:txBody>
      </p:sp>
      <p:sp>
        <p:nvSpPr>
          <p:cNvPr id="26" name="ZoneTexte 25"/>
          <p:cNvSpPr txBox="1"/>
          <p:nvPr/>
        </p:nvSpPr>
        <p:spPr>
          <a:xfrm>
            <a:off x="4557923" y="2554269"/>
            <a:ext cx="979179" cy="461665"/>
          </a:xfrm>
          <a:prstGeom prst="rect">
            <a:avLst/>
          </a:prstGeom>
          <a:noFill/>
        </p:spPr>
        <p:txBody>
          <a:bodyPr wrap="none" rtlCol="0">
            <a:spAutoFit/>
          </a:bodyPr>
          <a:lstStyle/>
          <a:p>
            <a:r>
              <a:rPr lang="en-CA" sz="1200" dirty="0" smtClean="0">
                <a:solidFill>
                  <a:srgbClr val="595959"/>
                </a:solidFill>
                <a:latin typeface="Arial Narrow" panose="020B0606020202030204" pitchFamily="34" charset="0"/>
              </a:rPr>
              <a:t>Neither more </a:t>
            </a:r>
          </a:p>
          <a:p>
            <a:r>
              <a:rPr lang="en-CA" sz="1200" dirty="0" smtClean="0">
                <a:solidFill>
                  <a:srgbClr val="595959"/>
                </a:solidFill>
                <a:latin typeface="Arial Narrow" panose="020B0606020202030204" pitchFamily="34" charset="0"/>
              </a:rPr>
              <a:t>or less difficult</a:t>
            </a:r>
            <a:endParaRPr lang="en-CA" sz="1200" dirty="0">
              <a:solidFill>
                <a:srgbClr val="595959"/>
              </a:solidFill>
              <a:latin typeface="Arial Narrow" panose="020B0606020202030204" pitchFamily="34" charset="0"/>
            </a:endParaRPr>
          </a:p>
        </p:txBody>
      </p:sp>
      <p:sp>
        <p:nvSpPr>
          <p:cNvPr id="27" name="Rectangle 26"/>
          <p:cNvSpPr/>
          <p:nvPr>
            <p:custDataLst>
              <p:tags r:id="rId5"/>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172345"/>
      </p:ext>
    </p:extLst>
  </p:cSld>
  <p:clrMapOvr>
    <a:masterClrMapping/>
  </p:clrMapOvr>
  <p:timing>
    <p:tnLst>
      <p:par>
        <p:cTn xmlns:p14="http://schemas.microsoft.com/office/powerpoint/2010/mai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503966493"/>
              </p:ext>
            </p:extLst>
          </p:nvPr>
        </p:nvGraphicFramePr>
        <p:xfrm>
          <a:off x="539552" y="1203188"/>
          <a:ext cx="7992887" cy="3810060"/>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4000">
                <a:tc>
                  <a:txBody>
                    <a:bodyPr/>
                    <a:lstStyle/>
                    <a:p>
                      <a:pPr algn="l"/>
                      <a:r>
                        <a:rPr lang="en-US" sz="1100" b="1" dirty="0" smtClean="0">
                          <a:solidFill>
                            <a:srgbClr val="595959"/>
                          </a:solidFill>
                          <a:latin typeface="Arial Narrow" panose="020B0606020202030204" pitchFamily="34" charset="0"/>
                        </a:rPr>
                        <a:t>Ability to live well with one’s sexual orientation / gender identity</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Very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Rather well</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a:r>
                        <a:rPr lang="en-CA" sz="1100" b="1" noProof="0" dirty="0" smtClean="0">
                          <a:solidFill>
                            <a:srgbClr val="595959"/>
                          </a:solidFill>
                          <a:latin typeface="Arial Narrow" panose="020B0606020202030204" pitchFamily="34" charset="0"/>
                        </a:rPr>
                        <a:t>Perceived level of difficulty in life due to</a:t>
                      </a:r>
                      <a:br>
                        <a:rPr lang="en-CA" sz="1100" b="1" noProof="0" dirty="0" smtClean="0">
                          <a:solidFill>
                            <a:srgbClr val="595959"/>
                          </a:solidFill>
                          <a:latin typeface="Arial Narrow" panose="020B0606020202030204" pitchFamily="34" charset="0"/>
                        </a:rPr>
                      </a:br>
                      <a:r>
                        <a:rPr lang="en-CA" sz="1100" b="1" noProof="0" dirty="0" smtClean="0">
                          <a:solidFill>
                            <a:srgbClr val="595959"/>
                          </a:solidFill>
                          <a:latin typeface="Arial Narrow" panose="020B0606020202030204" pitchFamily="34" charset="0"/>
                        </a:rPr>
                        <a:t>sexual orientation / gender identity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A lot more difficult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A little more difficult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US" sz="1100" b="0" i="0" u="none" strike="noStrike" dirty="0" smtClean="0">
                          <a:solidFill>
                            <a:srgbClr val="595959"/>
                          </a:solidFill>
                          <a:effectLst/>
                          <a:latin typeface="Arial Narrow" panose="020B0606020202030204" pitchFamily="34" charset="0"/>
                        </a:rPr>
                        <a:t>Neither more or less difficult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5" name="Titre 4"/>
          <p:cNvSpPr txBox="1">
            <a:spLocks/>
          </p:cNvSpPr>
          <p:nvPr>
            <p:custDataLst>
              <p:tags r:id="rId5"/>
            </p:custDataLst>
          </p:nvPr>
        </p:nvSpPr>
        <p:spPr bwMode="auto">
          <a:xfrm>
            <a:off x="558800" y="187200"/>
            <a:ext cx="566938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lvl1pPr algn="l" rtl="0" eaLnBrk="0" fontAlgn="base" hangingPunct="0">
              <a:spcBef>
                <a:spcPct val="0"/>
              </a:spcBef>
              <a:spcAft>
                <a:spcPct val="0"/>
              </a:spcAft>
              <a:defRPr b="1" kern="1200">
                <a:solidFill>
                  <a:srgbClr val="00B0F0"/>
                </a:solidFill>
                <a:latin typeface="Arial" pitchFamily="34" charset="0"/>
                <a:ea typeface="+mj-ea"/>
                <a:cs typeface="Arial" pitchFamily="34" charset="0"/>
              </a:defRPr>
            </a:lvl1pPr>
            <a:lvl2pPr algn="l" rtl="0" eaLnBrk="0" fontAlgn="base" hangingPunct="0">
              <a:spcBef>
                <a:spcPct val="0"/>
              </a:spcBef>
              <a:spcAft>
                <a:spcPct val="0"/>
              </a:spcAft>
              <a:defRPr b="1">
                <a:solidFill>
                  <a:srgbClr val="00B0F0"/>
                </a:solidFill>
                <a:latin typeface="Arial" charset="0"/>
                <a:cs typeface="Arial" charset="0"/>
              </a:defRPr>
            </a:lvl2pPr>
            <a:lvl3pPr algn="l" rtl="0" eaLnBrk="0" fontAlgn="base" hangingPunct="0">
              <a:spcBef>
                <a:spcPct val="0"/>
              </a:spcBef>
              <a:spcAft>
                <a:spcPct val="0"/>
              </a:spcAft>
              <a:defRPr b="1">
                <a:solidFill>
                  <a:srgbClr val="00B0F0"/>
                </a:solidFill>
                <a:latin typeface="Arial" charset="0"/>
                <a:cs typeface="Arial" charset="0"/>
              </a:defRPr>
            </a:lvl3pPr>
            <a:lvl4pPr algn="l" rtl="0" eaLnBrk="0" fontAlgn="base" hangingPunct="0">
              <a:spcBef>
                <a:spcPct val="0"/>
              </a:spcBef>
              <a:spcAft>
                <a:spcPct val="0"/>
              </a:spcAft>
              <a:defRPr b="1">
                <a:solidFill>
                  <a:srgbClr val="00B0F0"/>
                </a:solidFill>
                <a:latin typeface="Arial" charset="0"/>
                <a:cs typeface="Arial" charset="0"/>
              </a:defRPr>
            </a:lvl4pPr>
            <a:lvl5pPr algn="l" rtl="0" eaLnBrk="0" fontAlgn="base" hangingPunct="0">
              <a:spcBef>
                <a:spcPct val="0"/>
              </a:spcBef>
              <a:spcAft>
                <a:spcPct val="0"/>
              </a:spcAft>
              <a:defRPr b="1">
                <a:solidFill>
                  <a:srgbClr val="00B0F0"/>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000" dirty="0" smtClean="0">
                <a:solidFill>
                  <a:srgbClr val="9BBB59"/>
                </a:solidFill>
              </a:rPr>
              <a:t>Ability to live well </a:t>
            </a:r>
            <a:r>
              <a:rPr lang="en-CA" sz="2000" dirty="0">
                <a:solidFill>
                  <a:srgbClr val="9BBB59"/>
                </a:solidFill>
              </a:rPr>
              <a:t>with one’s sexual orientation/ gender identity</a:t>
            </a:r>
            <a:endParaRPr lang="fr-CA" dirty="0"/>
          </a:p>
        </p:txBody>
      </p:sp>
      <p:sp>
        <p:nvSpPr>
          <p:cNvPr id="8" name="ZoneTexte 7"/>
          <p:cNvSpPr txBox="1"/>
          <p:nvPr>
            <p:custDataLst>
              <p:tags r:id="rId6"/>
            </p:custDataLst>
          </p:nvPr>
        </p:nvSpPr>
        <p:spPr>
          <a:xfrm>
            <a:off x="500202" y="6009183"/>
            <a:ext cx="7818207"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Q85. </a:t>
            </a:r>
            <a:r>
              <a:rPr lang="en-CA" sz="900" dirty="0">
                <a:solidFill>
                  <a:srgbClr val="595959"/>
                </a:solidFill>
                <a:latin typeface="Arial" panose="020B0604020202020204" pitchFamily="34" charset="0"/>
                <a:cs typeface="Arial" panose="020B0604020202020204" pitchFamily="34" charset="0"/>
              </a:rPr>
              <a:t>Generally speaking, would you say that you live very well, rather well, rather poorly or very poorly with your sexual orientation/gender identity? </a:t>
            </a:r>
            <a:r>
              <a:rPr lang="fr-CA" sz="900" dirty="0">
                <a:solidFill>
                  <a:srgbClr val="595959"/>
                </a:solidFill>
                <a:latin typeface="Arial" panose="020B0604020202020204" pitchFamily="34" charset="0"/>
                <a:cs typeface="Arial" panose="020B0604020202020204" pitchFamily="34" charset="0"/>
              </a:rPr>
              <a:t/>
            </a:r>
            <a:br>
              <a:rPr lang="fr-CA" sz="900" dirty="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Q87</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Do you feel that overall, your life will be or will have been more difficult, less difficult or neither more nor less difficult than that of someone who is not part of a sexual minority?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4087127"/>
      </p:ext>
    </p:extLst>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2"/>
          <p:cNvSpPr>
            <a:spLocks noGrp="1" noChangeArrowheads="1"/>
          </p:cNvSpPr>
          <p:nvPr>
            <p:ph type="title"/>
            <p:custDataLst>
              <p:tags r:id="rId1"/>
            </p:custDataLst>
          </p:nvPr>
        </p:nvSpPr>
        <p:spPr/>
        <p:txBody>
          <a:bodyPr anchor="ctr" anchorCtr="0"/>
          <a:lstStyle/>
          <a:p>
            <a:r>
              <a:rPr lang="fr-CA" dirty="0" smtClean="0"/>
              <a:t>TABLE OF CONTENTS</a:t>
            </a:r>
          </a:p>
        </p:txBody>
      </p:sp>
      <p:graphicFrame>
        <p:nvGraphicFramePr>
          <p:cNvPr id="21" name="Espace réservé du contenu 20"/>
          <p:cNvGraphicFramePr>
            <a:graphicFrameLocks noGrp="1"/>
          </p:cNvGraphicFramePr>
          <p:nvPr>
            <p:ph idx="1"/>
            <p:custDataLst>
              <p:tags r:id="rId2"/>
            </p:custDataLst>
            <p:extLst>
              <p:ext uri="{D42A27DB-BD31-4B8C-83A1-F6EECF244321}">
                <p14:modId xmlns:p14="http://schemas.microsoft.com/office/powerpoint/2010/main" val="2819632255"/>
              </p:ext>
            </p:extLst>
          </p:nvPr>
        </p:nvGraphicFramePr>
        <p:xfrm>
          <a:off x="558800" y="1612075"/>
          <a:ext cx="5309344" cy="4486828"/>
        </p:xfrm>
        <a:graphic>
          <a:graphicData uri="http://schemas.openxmlformats.org/drawingml/2006/table">
            <a:tbl>
              <a:tblPr firstRow="1" bandRow="1">
                <a:tableStyleId>{2D5ABB26-0587-4C30-8999-92F81FD0307C}</a:tableStyleId>
              </a:tblPr>
              <a:tblGrid>
                <a:gridCol w="4909311"/>
                <a:gridCol w="400033"/>
              </a:tblGrid>
              <a:tr h="284618">
                <a:tc>
                  <a:txBody>
                    <a:bodyPr/>
                    <a:lstStyle/>
                    <a:p>
                      <a:pPr>
                        <a:lnSpc>
                          <a:spcPct val="90000"/>
                        </a:lnSpc>
                      </a:pPr>
                      <a:r>
                        <a:rPr kumimoji="0" lang="en-CA" sz="1200" b="0" i="0" u="none" strike="noStrike" kern="1200" cap="none" spc="0" normalizeH="0" baseline="0" noProof="0" dirty="0" smtClean="0">
                          <a:ln>
                            <a:noFill/>
                          </a:ln>
                          <a:solidFill>
                            <a:schemeClr val="bg1"/>
                          </a:solidFill>
                          <a:effectLst/>
                          <a:uLnTx/>
                          <a:uFillTx/>
                          <a:latin typeface="Arial Narrow" pitchFamily="34" charset="0"/>
                          <a:ea typeface="+mn-ea"/>
                          <a:cs typeface="Arial" pitchFamily="34" charset="0"/>
                        </a:rPr>
                        <a:t>CONTEXT AND METHODOLOGY</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90000"/>
                        </a:lnSpc>
                      </a:pPr>
                      <a:r>
                        <a:rPr lang="en-CA" sz="1200" dirty="0" smtClean="0">
                          <a:solidFill>
                            <a:schemeClr val="bg1"/>
                          </a:solidFill>
                          <a:latin typeface="Arial Narrow" pitchFamily="34" charset="0"/>
                        </a:rPr>
                        <a:t>3</a:t>
                      </a:r>
                      <a:endParaRPr lang="en-CA" sz="1200" dirty="0">
                        <a:solidFill>
                          <a:schemeClr val="bg1"/>
                        </a:solidFill>
                        <a:latin typeface="Arial Narrow"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84618">
                <a:tc>
                  <a:txBody>
                    <a:bodyPr/>
                    <a:lstStyle/>
                    <a:p>
                      <a:pPr>
                        <a:lnSpc>
                          <a:spcPct val="90000"/>
                        </a:lnSpc>
                      </a:pPr>
                      <a:r>
                        <a:rPr kumimoji="0" lang="en-CA" sz="1200" b="0" i="0" u="none" strike="noStrike" kern="1200" cap="none" spc="0" normalizeH="0" baseline="0" noProof="0" dirty="0" smtClean="0">
                          <a:ln>
                            <a:noFill/>
                          </a:ln>
                          <a:solidFill>
                            <a:schemeClr val="bg1"/>
                          </a:solidFill>
                          <a:effectLst/>
                          <a:uLnTx/>
                          <a:uFillTx/>
                          <a:latin typeface="Arial Narrow" pitchFamily="34" charset="0"/>
                          <a:ea typeface="+mn-ea"/>
                          <a:cs typeface="Arial" pitchFamily="34" charset="0"/>
                        </a:rPr>
                        <a:t>KEY FINDINGS</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90000"/>
                        </a:lnSpc>
                      </a:pPr>
                      <a:r>
                        <a:rPr lang="en-CA" sz="1200" dirty="0" smtClean="0">
                          <a:solidFill>
                            <a:schemeClr val="bg1"/>
                          </a:solidFill>
                          <a:latin typeface="Arial Narrow" pitchFamily="34" charset="0"/>
                        </a:rPr>
                        <a:t>10</a:t>
                      </a:r>
                      <a:endParaRPr lang="en-CA" sz="1200" dirty="0">
                        <a:solidFill>
                          <a:schemeClr val="bg1"/>
                        </a:solidFill>
                        <a:latin typeface="Arial Narrow"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91382">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en-CA" sz="1200" b="0" i="0"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Comments on incidence rates and on some correlations between age, gender identity and sexual orientation</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90000"/>
                        </a:lnSpc>
                      </a:pPr>
                      <a:r>
                        <a:rPr lang="en-CA" sz="1200" dirty="0" smtClean="0">
                          <a:solidFill>
                            <a:schemeClr val="bg1"/>
                          </a:solidFill>
                          <a:latin typeface="Arial Narrow" pitchFamily="34" charset="0"/>
                        </a:rPr>
                        <a:t>27</a:t>
                      </a:r>
                      <a:endParaRPr lang="en-CA" sz="1200" dirty="0">
                        <a:solidFill>
                          <a:schemeClr val="bg1"/>
                        </a:solidFill>
                        <a:latin typeface="Arial Narrow"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91382">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en-CA" sz="1200" b="0" i="0"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ACKNOWLEDGEMENT AND DISCLOSURE OF ONE’S SEXUAL ORIENTATION AND/OR GENDER IDENTITY</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dirty="0" smtClean="0">
                          <a:solidFill>
                            <a:schemeClr val="bg1"/>
                          </a:solidFill>
                          <a:latin typeface="Arial Narrow" pitchFamily="34" charset="0"/>
                        </a:rPr>
                        <a:t>34</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84618">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en-CA" sz="1200" b="0" i="0"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PERCEIVED SOCIAL ACCEPTANCE</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140</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84618">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en-CA" sz="1200" b="0" i="0"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Feeling of integration into the </a:t>
                      </a:r>
                      <a:r>
                        <a:rPr kumimoji="0" lang="en-CA" sz="1200" b="0" i="0" u="none" strike="noStrike" kern="1200" cap="all" spc="0" normalizeH="0" baseline="0" noProof="0" dirty="0" err="1" smtClean="0">
                          <a:ln>
                            <a:noFill/>
                          </a:ln>
                          <a:solidFill>
                            <a:schemeClr val="bg1"/>
                          </a:solidFill>
                          <a:effectLst/>
                          <a:uLnTx/>
                          <a:uFillTx/>
                          <a:latin typeface="Arial Narrow" pitchFamily="34" charset="0"/>
                          <a:ea typeface="+mn-ea"/>
                          <a:cs typeface="Arial" pitchFamily="34" charset="0"/>
                        </a:rPr>
                        <a:t>lgbt</a:t>
                      </a:r>
                      <a:r>
                        <a:rPr kumimoji="0" lang="en-CA" sz="1200" b="0" i="0"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 environment</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175</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91382">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en-CA" sz="1200" b="0" i="0"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Impact of sexual orientation or gender identity on personal wellbeing and on certain life choices</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197</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91382">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en-CA" sz="1200" b="0" i="0"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THE LIFE REALITIES OF LGBT PEOPLE COMPARED TO HETEROSEXUAL CISGENDER INDIVIDUALS (WHEN APPLICABLE)</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217</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91382">
                <a:tc>
                  <a:txBody>
                    <a:bodyPr/>
                    <a:lstStyle/>
                    <a:p>
                      <a:pPr marL="363538" marR="0" indent="0" algn="l" defTabSz="914400" rtl="0" eaLnBrk="1" fontAlgn="auto" latinLnBrk="0" hangingPunct="1">
                        <a:lnSpc>
                          <a:spcPct val="90000"/>
                        </a:lnSpc>
                        <a:spcBef>
                          <a:spcPts val="0"/>
                        </a:spcBef>
                        <a:spcAft>
                          <a:spcPts val="0"/>
                        </a:spcAft>
                        <a:buClrTx/>
                        <a:buSzTx/>
                        <a:buFontTx/>
                        <a:buNone/>
                        <a:tabLst/>
                        <a:defRPr/>
                      </a:pPr>
                      <a:r>
                        <a:rPr kumimoji="0" lang="en-CA" sz="1200" b="0" i="1"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Happiness, sources of entertainment, social activities </a:t>
                      </a:r>
                      <a:br>
                        <a:rPr kumimoji="0" lang="en-CA" sz="1200" b="0" i="1"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br>
                      <a:r>
                        <a:rPr kumimoji="0" lang="en-CA" sz="1200" b="0" i="1"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and community involvement</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218</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84618">
                <a:tc>
                  <a:txBody>
                    <a:bodyPr/>
                    <a:lstStyle/>
                    <a:p>
                      <a:pPr marL="363538" marR="0" indent="0" algn="l" defTabSz="914400" rtl="0" eaLnBrk="1" fontAlgn="auto" latinLnBrk="0" hangingPunct="1">
                        <a:lnSpc>
                          <a:spcPct val="90000"/>
                        </a:lnSpc>
                        <a:spcBef>
                          <a:spcPts val="0"/>
                        </a:spcBef>
                        <a:spcAft>
                          <a:spcPts val="0"/>
                        </a:spcAft>
                        <a:buClrTx/>
                        <a:buSzTx/>
                        <a:buFontTx/>
                        <a:buNone/>
                        <a:tabLst/>
                        <a:defRPr/>
                      </a:pPr>
                      <a:r>
                        <a:rPr kumimoji="0" lang="en-CA" sz="1200" b="0" i="1"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ROMANTIC AND FAMILY RELATIONSHIPS</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233</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84618">
                <a:tc>
                  <a:txBody>
                    <a:bodyPr/>
                    <a:lstStyle/>
                    <a:p>
                      <a:pPr marL="363538" marR="0" indent="0" algn="l" defTabSz="914400" rtl="0" eaLnBrk="1" fontAlgn="auto" latinLnBrk="0" hangingPunct="1">
                        <a:lnSpc>
                          <a:spcPct val="90000"/>
                        </a:lnSpc>
                        <a:spcBef>
                          <a:spcPts val="0"/>
                        </a:spcBef>
                        <a:spcAft>
                          <a:spcPts val="0"/>
                        </a:spcAft>
                        <a:buClrTx/>
                        <a:buSzTx/>
                        <a:buFontTx/>
                        <a:buNone/>
                        <a:tabLst/>
                        <a:defRPr/>
                      </a:pPr>
                      <a:r>
                        <a:rPr kumimoji="0" lang="en-CA" sz="1200" b="0" i="1"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Professional life and consumption behaviours</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255</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84618">
                <a:tc>
                  <a:txBody>
                    <a:bodyPr/>
                    <a:lstStyle/>
                    <a:p>
                      <a:pPr marL="363538" marR="0" indent="0" algn="l" defTabSz="914400" rtl="0" eaLnBrk="1" fontAlgn="auto" latinLnBrk="0" hangingPunct="1">
                        <a:lnSpc>
                          <a:spcPct val="90000"/>
                        </a:lnSpc>
                        <a:spcBef>
                          <a:spcPts val="0"/>
                        </a:spcBef>
                        <a:spcAft>
                          <a:spcPts val="0"/>
                        </a:spcAft>
                        <a:buClrTx/>
                        <a:buSzTx/>
                        <a:buFontTx/>
                        <a:buNone/>
                        <a:tabLst/>
                        <a:defRPr/>
                      </a:pPr>
                      <a:r>
                        <a:rPr kumimoji="0" lang="en-CA" sz="1200" b="0" i="1"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BULLYING AND HIGH-RISK BEHAVIOURS</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264</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91382">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en-CA" sz="1200" b="0" i="0"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the sociocultural values of THE </a:t>
                      </a:r>
                      <a:r>
                        <a:rPr kumimoji="0" lang="en-CA" sz="1200" b="0" i="0" u="none" strike="noStrike" kern="1200" cap="all" spc="0" normalizeH="0" baseline="0" noProof="0" dirty="0" err="1" smtClean="0">
                          <a:ln>
                            <a:noFill/>
                          </a:ln>
                          <a:solidFill>
                            <a:schemeClr val="bg1"/>
                          </a:solidFill>
                          <a:effectLst/>
                          <a:uLnTx/>
                          <a:uFillTx/>
                          <a:latin typeface="Arial Narrow" pitchFamily="34" charset="0"/>
                          <a:ea typeface="+mn-ea"/>
                          <a:cs typeface="Arial" pitchFamily="34" charset="0"/>
                        </a:rPr>
                        <a:t>lgbt</a:t>
                      </a:r>
                      <a:r>
                        <a:rPr kumimoji="0" lang="en-CA" sz="1200" b="0" i="0" u="none" strike="noStrike" kern="1200" cap="all" spc="0" normalizeH="0" baseline="0" noProof="0" dirty="0" smtClean="0">
                          <a:ln>
                            <a:noFill/>
                          </a:ln>
                          <a:solidFill>
                            <a:schemeClr val="bg1"/>
                          </a:solidFill>
                          <a:effectLst/>
                          <a:uLnTx/>
                          <a:uFillTx/>
                          <a:latin typeface="Arial Narrow" pitchFamily="34" charset="0"/>
                          <a:ea typeface="+mn-ea"/>
                          <a:cs typeface="Arial" pitchFamily="34" charset="0"/>
                        </a:rPr>
                        <a:t> population</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275</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bl>
          </a:graphicData>
        </a:graphic>
      </p:graphicFrame>
      <p:sp>
        <p:nvSpPr>
          <p:cNvPr id="19" name="Espace réservé du pied de page 18"/>
          <p:cNvSpPr>
            <a:spLocks noGrp="1"/>
          </p:cNvSpPr>
          <p:nvPr>
            <p:ph type="ftr" sz="quarter" idx="11"/>
            <p:custDataLst>
              <p:tags r:id="rId3"/>
            </p:custDataLst>
          </p:nvPr>
        </p:nvSpPr>
        <p:spPr/>
        <p:txBody>
          <a:bodyPr/>
          <a:lstStyle/>
          <a:p>
            <a:pPr>
              <a:buClr>
                <a:prstClr val="white"/>
              </a:buClr>
            </a:pPr>
            <a:r>
              <a:rPr lang="en-CA" dirty="0"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custDataLst>
              <p:tags r:id="rId4"/>
            </p:custDataLst>
          </p:nvPr>
        </p:nvSpPr>
        <p:spPr/>
        <p:txBody>
          <a:bodyPr/>
          <a:lstStyle/>
          <a:p>
            <a:pPr>
              <a:buClr>
                <a:prstClr val="white"/>
              </a:buClr>
            </a:pPr>
            <a:fld id="{E7B58D81-04C7-47EB-9B1C-20051A4D7758}" type="slidenum">
              <a:rPr lang="en-CA" smtClean="0">
                <a:solidFill>
                  <a:prstClr val="white"/>
                </a:solidFill>
              </a:rPr>
              <a:pPr>
                <a:buClr>
                  <a:prstClr val="white"/>
                </a:buClr>
              </a:pPr>
              <a:t>2</a:t>
            </a:fld>
            <a:endParaRPr lang="en-CA" dirty="0">
              <a:solidFill>
                <a:prstClr val="white"/>
              </a:solidFill>
            </a:endParaRPr>
          </a:p>
        </p:txBody>
      </p:sp>
    </p:spTree>
    <p:extLst>
      <p:ext uri="{BB962C8B-B14F-4D97-AF65-F5344CB8AC3E}">
        <p14:creationId xmlns:p14="http://schemas.microsoft.com/office/powerpoint/2010/main" val="358732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Key </a:t>
            </a:r>
            <a:r>
              <a:rPr lang="fr-CA" dirty="0" err="1" smtClean="0">
                <a:solidFill>
                  <a:srgbClr val="9BBB59"/>
                </a:solidFill>
              </a:rPr>
              <a:t>findings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20</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a:xfrm>
            <a:off x="558799" y="1518284"/>
            <a:ext cx="5311775" cy="4935051"/>
          </a:xfrm>
        </p:spPr>
        <p:txBody>
          <a:bodyPr>
            <a:normAutofit/>
          </a:bodyPr>
          <a:lstStyle/>
          <a:p>
            <a:pPr marL="266700">
              <a:buClr>
                <a:srgbClr val="9BBB59"/>
              </a:buClr>
            </a:pPr>
            <a:r>
              <a:rPr lang="en-CA" sz="1200" b="0" dirty="0" smtClean="0"/>
              <a:t>Transgender and/or non-binary individuals feel markedly less integrated to society than LGBT cisgender respondents: only about a quarter of them feel </a:t>
            </a:r>
            <a:r>
              <a:rPr lang="en-CA" sz="1200" b="0" i="1" u="sng" dirty="0" smtClean="0"/>
              <a:t>very</a:t>
            </a:r>
            <a:r>
              <a:rPr lang="en-CA" sz="1200" b="0" i="1" dirty="0" smtClean="0"/>
              <a:t> </a:t>
            </a:r>
            <a:r>
              <a:rPr lang="en-CA" sz="1200" b="0" dirty="0" smtClean="0"/>
              <a:t>integrated to Canadian society against about half of LGBT cisgender respondents, and nearly two-thirds of them report having been victim of discrimination (vs. about a third of LGBT cisgender individuals).</a:t>
            </a:r>
          </a:p>
          <a:p>
            <a:pPr marL="266700">
              <a:buClr>
                <a:srgbClr val="9BBB59"/>
              </a:buClr>
            </a:pPr>
            <a:r>
              <a:rPr lang="en-CA" sz="1200" b="0" dirty="0" smtClean="0"/>
              <a:t>A majority advocate for initiatives within the population that show how gender identity is not as clear-cut as most people believe (gender biologically determined at birth, concept of non-</a:t>
            </a:r>
            <a:r>
              <a:rPr lang="en-CA" sz="1200" b="0" dirty="0" err="1" smtClean="0"/>
              <a:t>binarism</a:t>
            </a:r>
            <a:r>
              <a:rPr lang="en-CA" sz="1200" b="0" dirty="0" smtClean="0"/>
              <a:t>, understanding that one can be a transgender person without necessarily undergoing surgery). </a:t>
            </a:r>
          </a:p>
          <a:p>
            <a:pPr marL="266700">
              <a:buClr>
                <a:srgbClr val="9BBB59"/>
              </a:buClr>
            </a:pPr>
            <a:r>
              <a:rPr lang="en-CA" sz="1200" b="0" dirty="0" smtClean="0"/>
              <a:t>This group also express a clear need for specialized resources that are adequately trained to understand their needs, specifically when it comes to healthcare and educational services. In addition, they feel that the representation of transgender and/or non-binary people in the media is far from being up to par</a:t>
            </a:r>
            <a:r>
              <a:rPr lang="fr-CA" sz="1200" b="0" dirty="0" smtClean="0"/>
              <a:t>.</a:t>
            </a:r>
          </a:p>
          <a:p>
            <a:pPr marL="266700">
              <a:buClr>
                <a:srgbClr val="9BBB59"/>
              </a:buClr>
            </a:pPr>
            <a:r>
              <a:rPr lang="en-CA" sz="1200" b="0" dirty="0" smtClean="0"/>
              <a:t>Transgender and/or non-binary respondents have a much greater feeling of belonging to the LGBT community than LGBT cisgender people</a:t>
            </a:r>
            <a:r>
              <a:rPr lang="fr-CA" sz="1200" b="0" dirty="0" smtClean="0"/>
              <a:t>, </a:t>
            </a:r>
            <a:r>
              <a:rPr lang="en-CA" sz="1200" b="0" dirty="0" smtClean="0"/>
              <a:t>even if a certain degree of incomprehension, even of contempt toward transgender and/or non binary people still makes itself felt within the community. </a:t>
            </a:r>
          </a:p>
          <a:p>
            <a:pPr marL="266700">
              <a:buClr>
                <a:srgbClr val="9BBB59"/>
              </a:buClr>
            </a:pPr>
            <a:endParaRPr lang="fr-CA" sz="1200" b="0" dirty="0" smtClean="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403936" y="18148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631535" y="177281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p.151, 156</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391081" y="270039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618680" y="265839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p.168</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379506" y="36150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607105" y="357301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p.135, 136, 173</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367931" y="471662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595530" y="467462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p.178, 195</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930458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839094349"/>
              </p:ext>
            </p:extLst>
          </p:nvPr>
        </p:nvGraphicFramePr>
        <p:xfrm>
          <a:off x="539552" y="1159624"/>
          <a:ext cx="8208912" cy="4217790"/>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7785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8341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Cisgender</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Binary</a:t>
                      </a:r>
                      <a:r>
                        <a:rPr lang="fr-CA" sz="900" b="1" i="0" u="none" strike="noStrike" dirty="0" smtClean="0">
                          <a:solidFill>
                            <a:srgbClr val="595959"/>
                          </a:solidFill>
                          <a:effectLst/>
                          <a:latin typeface="Arial Narrow" panose="020B0606020202030204" pitchFamily="34" charset="0"/>
                        </a:rPr>
                        <a:t> Trans </a:t>
                      </a:r>
                      <a:r>
                        <a:rPr lang="fr-CA" sz="900" b="1" i="0" u="none" strike="noStrike" dirty="0" err="1" smtClean="0">
                          <a:solidFill>
                            <a:srgbClr val="595959"/>
                          </a:solidFill>
                          <a:effectLst/>
                          <a:latin typeface="Arial Narrow" panose="020B0606020202030204" pitchFamily="34" charset="0"/>
                        </a:rPr>
                        <a:t>person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a:t>
                      </a:r>
                      <a:r>
                        <a:rPr lang="fr-CA" sz="900" b="1" i="0" u="none" strike="noStrike" dirty="0" err="1" smtClean="0">
                          <a:solidFill>
                            <a:srgbClr val="595959"/>
                          </a:solidFill>
                          <a:effectLst/>
                          <a:latin typeface="Arial Narrow" panose="020B0606020202030204" pitchFamily="34" charset="0"/>
                        </a:rPr>
                        <a:t>binary</a:t>
                      </a:r>
                      <a:r>
                        <a:rPr lang="fr-CA" sz="900" b="1" i="0" u="none" strike="noStrike" dirty="0" smtClean="0">
                          <a:solidFill>
                            <a:srgbClr val="595959"/>
                          </a:solidFill>
                          <a:effectLst/>
                          <a:latin typeface="Arial Narrow" panose="020B0606020202030204" pitchFamily="34" charset="0"/>
                        </a:rPr>
                        <a:t> Trans </a:t>
                      </a:r>
                      <a:r>
                        <a:rPr lang="fr-CA" sz="900" b="1" i="0" u="none" strike="noStrike" dirty="0" err="1" smtClean="0">
                          <a:solidFill>
                            <a:srgbClr val="595959"/>
                          </a:solidFill>
                          <a:effectLst/>
                          <a:latin typeface="Arial Narrow" panose="020B0606020202030204" pitchFamily="34" charset="0"/>
                        </a:rPr>
                        <a:t>person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de-DE" sz="900" b="1" i="0" u="none" strike="noStrike" dirty="0" smtClean="0">
                          <a:solidFill>
                            <a:srgbClr val="595959"/>
                          </a:solidFill>
                          <a:effectLst/>
                          <a:latin typeface="Arial Narrow" panose="020B0606020202030204" pitchFamily="34" charset="0"/>
                        </a:rPr>
                        <a:t>Non-bin.: genderfluid, </a:t>
                      </a:r>
                      <a:r>
                        <a:rPr lang="de-DE" sz="900" b="1" i="0" u="none" strike="noStrike" dirty="0" err="1" smtClean="0">
                          <a:solidFill>
                            <a:srgbClr val="595959"/>
                          </a:solidFill>
                          <a:effectLst/>
                          <a:latin typeface="Arial Narrow" panose="020B0606020202030204" pitchFamily="34" charset="0"/>
                        </a:rPr>
                        <a:t>agender</a:t>
                      </a:r>
                      <a:r>
                        <a:rPr lang="de-DE" sz="900" b="1" i="0" u="none" strike="noStrike" dirty="0" smtClean="0">
                          <a:solidFill>
                            <a:srgbClr val="595959"/>
                          </a:solidFill>
                          <a:effectLst/>
                          <a:latin typeface="Arial Narrow" panose="020B0606020202030204" pitchFamily="34" charset="0"/>
                        </a:rPr>
                        <a:t> </a:t>
                      </a:r>
                      <a:r>
                        <a:rPr lang="de-DE" sz="900" b="1" i="0" u="none" strike="noStrike" dirty="0" err="1" smtClean="0">
                          <a:solidFill>
                            <a:srgbClr val="595959"/>
                          </a:solidFill>
                          <a:effectLst/>
                          <a:latin typeface="Arial Narrow" panose="020B0606020202030204" pitchFamily="34" charset="0"/>
                        </a:rPr>
                        <a:t>or</a:t>
                      </a:r>
                      <a:r>
                        <a:rPr lang="de-DE" sz="900" b="1" i="0" u="none" strike="noStrike" dirty="0" smtClean="0">
                          <a:solidFill>
                            <a:srgbClr val="595959"/>
                          </a:solidFill>
                          <a:effectLst/>
                          <a:latin typeface="Arial Narrow" panose="020B0606020202030204" pitchFamily="34" charset="0"/>
                        </a:rPr>
                        <a:t> </a:t>
                      </a:r>
                      <a:r>
                        <a:rPr lang="de-DE" sz="900" b="1" i="0" u="none" strike="noStrike" dirty="0" err="1" smtClean="0">
                          <a:solidFill>
                            <a:srgbClr val="595959"/>
                          </a:solidFill>
                          <a:effectLst/>
                          <a:latin typeface="Arial Narrow" panose="020B0606020202030204" pitchFamily="34" charset="0"/>
                        </a:rPr>
                        <a:t>demi</a:t>
                      </a:r>
                      <a:r>
                        <a:rPr lang="de-DE" sz="900" b="1" i="0" u="none" strike="noStrike" dirty="0" smtClean="0">
                          <a:solidFill>
                            <a:srgbClr val="595959"/>
                          </a:solidFill>
                          <a:effectLst/>
                          <a:latin typeface="Arial Narrow" panose="020B0606020202030204" pitchFamily="34" charset="0"/>
                        </a:rPr>
                        <a:t>-gender</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518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74631">
                <a:tc>
                  <a:txBody>
                    <a:bodyPr/>
                    <a:lstStyle/>
                    <a:p>
                      <a:pPr algn="l"/>
                      <a:r>
                        <a:rPr lang="en-US" sz="1100" b="1" dirty="0" smtClean="0">
                          <a:solidFill>
                            <a:srgbClr val="595959"/>
                          </a:solidFill>
                          <a:latin typeface="Arial Narrow" panose="020B0606020202030204" pitchFamily="34" charset="0"/>
                        </a:rPr>
                        <a:t>Ability to live well with one’s sexual orientation / gender identity</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err="1" smtClean="0">
                          <a:solidFill>
                            <a:srgbClr val="595959"/>
                          </a:solidFill>
                          <a:effectLst/>
                          <a:latin typeface="Arial Narrow" panose="020B0606020202030204" pitchFamily="34" charset="0"/>
                        </a:rPr>
                        <a:t>Very</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well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err="1" smtClean="0">
                          <a:solidFill>
                            <a:srgbClr val="595959"/>
                          </a:solidFill>
                          <a:effectLst/>
                          <a:latin typeface="Arial Narrow" panose="020B0606020202030204" pitchFamily="34" charset="0"/>
                        </a:rPr>
                        <a:t>Rather</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well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4631">
                <a:tc>
                  <a:txBody>
                    <a:bodyPr/>
                    <a:lstStyle/>
                    <a:p>
                      <a:pPr algn="l"/>
                      <a:r>
                        <a:rPr lang="en-US" sz="1100" b="1" dirty="0" smtClean="0">
                          <a:solidFill>
                            <a:srgbClr val="595959"/>
                          </a:solidFill>
                          <a:latin typeface="Arial Narrow" panose="020B0606020202030204" pitchFamily="34" charset="0"/>
                        </a:rPr>
                        <a:t>Perceived level of difficulty in life due to</a:t>
                      </a:r>
                      <a:br>
                        <a:rPr lang="en-US" sz="1100" b="1" dirty="0" smtClean="0">
                          <a:solidFill>
                            <a:srgbClr val="595959"/>
                          </a:solidFill>
                          <a:latin typeface="Arial Narrow" panose="020B0606020202030204" pitchFamily="34" charset="0"/>
                        </a:rPr>
                      </a:br>
                      <a:r>
                        <a:rPr lang="en-US" sz="1100" b="1" dirty="0" smtClean="0">
                          <a:solidFill>
                            <a:srgbClr val="595959"/>
                          </a:solidFill>
                          <a:latin typeface="Arial Narrow" panose="020B0606020202030204" pitchFamily="34" charset="0"/>
                        </a:rPr>
                        <a:t>sexual orientation / gender identity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A lot more </a:t>
                      </a:r>
                      <a:r>
                        <a:rPr lang="fr-CA" sz="1100" b="0" i="0" u="none" strike="noStrike" dirty="0" err="1" smtClean="0">
                          <a:solidFill>
                            <a:srgbClr val="595959"/>
                          </a:solidFill>
                          <a:effectLst/>
                          <a:latin typeface="Arial Narrow" panose="020B0606020202030204" pitchFamily="34" charset="0"/>
                        </a:rPr>
                        <a:t>difficult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A </a:t>
                      </a:r>
                      <a:r>
                        <a:rPr lang="fr-CA" sz="1100" b="0" i="0" u="none" strike="noStrike" dirty="0" err="1" smtClean="0">
                          <a:solidFill>
                            <a:srgbClr val="595959"/>
                          </a:solidFill>
                          <a:effectLst/>
                          <a:latin typeface="Arial Narrow" panose="020B0606020202030204" pitchFamily="34" charset="0"/>
                        </a:rPr>
                        <a:t>little</a:t>
                      </a:r>
                      <a:r>
                        <a:rPr lang="fr-CA" sz="1100" b="0" i="0" u="none" strike="noStrike" dirty="0" smtClean="0">
                          <a:solidFill>
                            <a:srgbClr val="595959"/>
                          </a:solidFill>
                          <a:effectLst/>
                          <a:latin typeface="Arial Narrow" panose="020B0606020202030204" pitchFamily="34" charset="0"/>
                        </a:rPr>
                        <a:t> more </a:t>
                      </a:r>
                      <a:r>
                        <a:rPr lang="fr-CA" sz="1100" b="0" i="0" u="none" strike="noStrike" dirty="0" err="1" smtClean="0">
                          <a:solidFill>
                            <a:srgbClr val="595959"/>
                          </a:solidFill>
                          <a:effectLst/>
                          <a:latin typeface="Arial Narrow" panose="020B0606020202030204" pitchFamily="34" charset="0"/>
                        </a:rPr>
                        <a:t>difficult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US" sz="1100" b="0" i="0" u="none" strike="noStrike" dirty="0" smtClean="0">
                          <a:solidFill>
                            <a:srgbClr val="595959"/>
                          </a:solidFill>
                          <a:effectLst/>
                          <a:latin typeface="Arial Narrow" panose="020B0606020202030204" pitchFamily="34" charset="0"/>
                        </a:rPr>
                        <a:t>Neither more or less difficult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5" name="Titre 4"/>
          <p:cNvSpPr>
            <a:spLocks noGrp="1"/>
          </p:cNvSpPr>
          <p:nvPr>
            <p:ph type="title"/>
            <p:custDataLst>
              <p:tags r:id="rId5"/>
            </p:custDataLst>
          </p:nvPr>
        </p:nvSpPr>
        <p:spPr>
          <a:xfrm>
            <a:off x="558800" y="188640"/>
            <a:ext cx="5669384" cy="631545"/>
          </a:xfrm>
        </p:spPr>
        <p:txBody>
          <a:bodyPr/>
          <a:lstStyle/>
          <a:p>
            <a:r>
              <a:rPr lang="en-US" sz="2000" dirty="0" smtClean="0">
                <a:solidFill>
                  <a:srgbClr val="9BBB59"/>
                </a:solidFill>
              </a:rPr>
              <a:t>Ability to live well </a:t>
            </a:r>
            <a:r>
              <a:rPr lang="en-US" sz="2000" dirty="0">
                <a:solidFill>
                  <a:srgbClr val="9BBB59"/>
                </a:solidFill>
              </a:rPr>
              <a:t>with one’s sexual orientation/ gender identity</a:t>
            </a:r>
          </a:p>
        </p:txBody>
      </p:sp>
      <p:sp>
        <p:nvSpPr>
          <p:cNvPr id="8" name="ZoneTexte 7"/>
          <p:cNvSpPr txBox="1"/>
          <p:nvPr>
            <p:custDataLst>
              <p:tags r:id="rId6"/>
            </p:custDataLst>
          </p:nvPr>
        </p:nvSpPr>
        <p:spPr>
          <a:xfrm>
            <a:off x="500202" y="6009183"/>
            <a:ext cx="7818207"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Q85. </a:t>
            </a:r>
            <a:r>
              <a:rPr lang="en-CA" sz="900" dirty="0">
                <a:solidFill>
                  <a:srgbClr val="595959"/>
                </a:solidFill>
                <a:latin typeface="Arial" panose="020B0604020202020204" pitchFamily="34" charset="0"/>
                <a:cs typeface="Arial" panose="020B0604020202020204" pitchFamily="34" charset="0"/>
              </a:rPr>
              <a:t>Generally speaking, would you say that you live very well, rather well, rather poorly or very poorly with your sexual orientation/gender identity? </a:t>
            </a:r>
            <a:r>
              <a:rPr lang="fr-CA" sz="900" dirty="0">
                <a:solidFill>
                  <a:srgbClr val="595959"/>
                </a:solidFill>
                <a:latin typeface="Arial" panose="020B0604020202020204" pitchFamily="34" charset="0"/>
                <a:cs typeface="Arial" panose="020B0604020202020204" pitchFamily="34" charset="0"/>
              </a:rPr>
              <a:t/>
            </a:r>
            <a:br>
              <a:rPr lang="fr-CA" sz="900" dirty="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Q87</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Do you feel that overall, your life will be or will have been more difficult, less difficult or neither more nor less difficult than that of someone who is not part of a sexual minority?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2404657"/>
      </p:ext>
    </p:extLst>
  </p:cSld>
  <p:clrMapOvr>
    <a:masterClrMapping/>
  </p:clrMapOvr>
  <p:timing>
    <p:tnLst>
      <p:par>
        <p:cTn xmlns:p14="http://schemas.microsoft.com/office/powerpoint/2010/mai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127328793"/>
              </p:ext>
            </p:extLst>
          </p:nvPr>
        </p:nvGraphicFramePr>
        <p:xfrm>
          <a:off x="539552" y="1203188"/>
          <a:ext cx="7992887" cy="3810060"/>
        </p:xfrm>
        <a:graphic>
          <a:graphicData uri="http://schemas.openxmlformats.org/drawingml/2006/table">
            <a:tbl>
              <a:tblPr firstRow="1" bandRow="1">
                <a:tableStyleId>{2D5ABB26-0587-4C30-8999-92F81FD0307C}</a:tableStyleId>
              </a:tblPr>
              <a:tblGrid>
                <a:gridCol w="3133212"/>
                <a:gridCol w="971935"/>
                <a:gridCol w="971935"/>
                <a:gridCol w="971935"/>
                <a:gridCol w="971935"/>
                <a:gridCol w="971935"/>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4000">
                <a:tc>
                  <a:txBody>
                    <a:bodyPr/>
                    <a:lstStyle/>
                    <a:p>
                      <a:pPr algn="l"/>
                      <a:r>
                        <a:rPr lang="en-US" sz="1100" b="1" dirty="0" smtClean="0">
                          <a:solidFill>
                            <a:srgbClr val="595959"/>
                          </a:solidFill>
                          <a:latin typeface="Arial Narrow" panose="020B0606020202030204" pitchFamily="34" charset="0"/>
                        </a:rPr>
                        <a:t>Ability to live well with one’s  sexual orientation / </a:t>
                      </a:r>
                      <a:br>
                        <a:rPr lang="en-US" sz="1100" b="1" dirty="0" smtClean="0">
                          <a:solidFill>
                            <a:srgbClr val="595959"/>
                          </a:solidFill>
                          <a:latin typeface="Arial Narrow" panose="020B0606020202030204" pitchFamily="34" charset="0"/>
                        </a:rPr>
                      </a:br>
                      <a:r>
                        <a:rPr lang="en-US" sz="1100" b="1" dirty="0" smtClean="0">
                          <a:solidFill>
                            <a:srgbClr val="595959"/>
                          </a:solidFill>
                          <a:latin typeface="Arial Narrow" panose="020B0606020202030204" pitchFamily="34" charset="0"/>
                        </a:rPr>
                        <a:t>gender identity</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err="1" smtClean="0">
                          <a:solidFill>
                            <a:srgbClr val="595959"/>
                          </a:solidFill>
                          <a:effectLst/>
                          <a:latin typeface="Arial Narrow" panose="020B0606020202030204" pitchFamily="34" charset="0"/>
                        </a:rPr>
                        <a:t>Very</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well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err="1" smtClean="0">
                          <a:solidFill>
                            <a:srgbClr val="595959"/>
                          </a:solidFill>
                          <a:effectLst/>
                          <a:latin typeface="Arial Narrow" panose="020B0606020202030204" pitchFamily="34" charset="0"/>
                        </a:rPr>
                        <a:t>Rather</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well</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marL="0" indent="0" algn="l" defTabSz="914400" rtl="0" eaLnBrk="1" latinLnBrk="0" hangingPunct="1">
                        <a:tabLst/>
                      </a:pPr>
                      <a:r>
                        <a:rPr lang="en-US" sz="1100" b="1" kern="1200" dirty="0" smtClean="0">
                          <a:solidFill>
                            <a:srgbClr val="595959"/>
                          </a:solidFill>
                          <a:latin typeface="Arial Narrow" panose="020B0606020202030204" pitchFamily="34" charset="0"/>
                          <a:ea typeface="+mn-ea"/>
                          <a:cs typeface="+mn-cs"/>
                        </a:rPr>
                        <a:t>Perceived level of difficulty in life due to</a:t>
                      </a:r>
                      <a:br>
                        <a:rPr lang="en-US" sz="1100" b="1" kern="1200" dirty="0" smtClean="0">
                          <a:solidFill>
                            <a:srgbClr val="595959"/>
                          </a:solidFill>
                          <a:latin typeface="Arial Narrow" panose="020B0606020202030204" pitchFamily="34" charset="0"/>
                          <a:ea typeface="+mn-ea"/>
                          <a:cs typeface="+mn-cs"/>
                        </a:rPr>
                      </a:br>
                      <a:r>
                        <a:rPr lang="en-US" sz="1100" b="1" kern="1200" dirty="0" smtClean="0">
                          <a:solidFill>
                            <a:srgbClr val="595959"/>
                          </a:solidFill>
                          <a:latin typeface="Arial Narrow" panose="020B0606020202030204" pitchFamily="34" charset="0"/>
                          <a:ea typeface="+mn-ea"/>
                          <a:cs typeface="+mn-cs"/>
                        </a:rPr>
                        <a:t>sexual orientation / gender identity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A lot more </a:t>
                      </a:r>
                      <a:r>
                        <a:rPr lang="fr-CA" sz="1100" b="0" i="0" u="none" strike="noStrike" dirty="0" err="1" smtClean="0">
                          <a:solidFill>
                            <a:srgbClr val="595959"/>
                          </a:solidFill>
                          <a:effectLst/>
                          <a:latin typeface="Arial Narrow" panose="020B0606020202030204" pitchFamily="34" charset="0"/>
                        </a:rPr>
                        <a:t>difficult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A </a:t>
                      </a:r>
                      <a:r>
                        <a:rPr lang="fr-CA" sz="1100" b="0" i="0" u="none" strike="noStrike" dirty="0" err="1" smtClean="0">
                          <a:solidFill>
                            <a:srgbClr val="595959"/>
                          </a:solidFill>
                          <a:effectLst/>
                          <a:latin typeface="Arial Narrow" panose="020B0606020202030204" pitchFamily="34" charset="0"/>
                        </a:rPr>
                        <a:t>little</a:t>
                      </a:r>
                      <a:r>
                        <a:rPr lang="fr-CA" sz="1100" b="0" i="0" u="none" strike="noStrike" dirty="0" smtClean="0">
                          <a:solidFill>
                            <a:srgbClr val="595959"/>
                          </a:solidFill>
                          <a:effectLst/>
                          <a:latin typeface="Arial Narrow" panose="020B0606020202030204" pitchFamily="34" charset="0"/>
                        </a:rPr>
                        <a:t> more </a:t>
                      </a:r>
                      <a:r>
                        <a:rPr lang="fr-CA" sz="1100" b="0" i="0" u="none" strike="noStrike" dirty="0" err="1" smtClean="0">
                          <a:solidFill>
                            <a:srgbClr val="595959"/>
                          </a:solidFill>
                          <a:effectLst/>
                          <a:latin typeface="Arial Narrow" panose="020B0606020202030204" pitchFamily="34" charset="0"/>
                        </a:rPr>
                        <a:t>difficult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en-US" sz="1100" b="0" i="0" u="none" strike="noStrike" dirty="0" smtClean="0">
                          <a:solidFill>
                            <a:srgbClr val="595959"/>
                          </a:solidFill>
                          <a:effectLst/>
                          <a:latin typeface="Arial Narrow" panose="020B0606020202030204" pitchFamily="34" charset="0"/>
                        </a:rPr>
                        <a:t>Neither more or less difficult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5" name="Titre 4"/>
          <p:cNvSpPr txBox="1">
            <a:spLocks/>
          </p:cNvSpPr>
          <p:nvPr>
            <p:custDataLst>
              <p:tags r:id="rId5"/>
            </p:custDataLst>
          </p:nvPr>
        </p:nvSpPr>
        <p:spPr bwMode="auto">
          <a:xfrm>
            <a:off x="558800" y="187200"/>
            <a:ext cx="566938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lvl1pPr algn="l" rtl="0" eaLnBrk="0" fontAlgn="base" hangingPunct="0">
              <a:spcBef>
                <a:spcPct val="0"/>
              </a:spcBef>
              <a:spcAft>
                <a:spcPct val="0"/>
              </a:spcAft>
              <a:defRPr b="1" kern="1200">
                <a:solidFill>
                  <a:srgbClr val="00B0F0"/>
                </a:solidFill>
                <a:latin typeface="Arial" pitchFamily="34" charset="0"/>
                <a:ea typeface="+mj-ea"/>
                <a:cs typeface="Arial" pitchFamily="34" charset="0"/>
              </a:defRPr>
            </a:lvl1pPr>
            <a:lvl2pPr algn="l" rtl="0" eaLnBrk="0" fontAlgn="base" hangingPunct="0">
              <a:spcBef>
                <a:spcPct val="0"/>
              </a:spcBef>
              <a:spcAft>
                <a:spcPct val="0"/>
              </a:spcAft>
              <a:defRPr b="1">
                <a:solidFill>
                  <a:srgbClr val="00B0F0"/>
                </a:solidFill>
                <a:latin typeface="Arial" charset="0"/>
                <a:cs typeface="Arial" charset="0"/>
              </a:defRPr>
            </a:lvl2pPr>
            <a:lvl3pPr algn="l" rtl="0" eaLnBrk="0" fontAlgn="base" hangingPunct="0">
              <a:spcBef>
                <a:spcPct val="0"/>
              </a:spcBef>
              <a:spcAft>
                <a:spcPct val="0"/>
              </a:spcAft>
              <a:defRPr b="1">
                <a:solidFill>
                  <a:srgbClr val="00B0F0"/>
                </a:solidFill>
                <a:latin typeface="Arial" charset="0"/>
                <a:cs typeface="Arial" charset="0"/>
              </a:defRPr>
            </a:lvl3pPr>
            <a:lvl4pPr algn="l" rtl="0" eaLnBrk="0" fontAlgn="base" hangingPunct="0">
              <a:spcBef>
                <a:spcPct val="0"/>
              </a:spcBef>
              <a:spcAft>
                <a:spcPct val="0"/>
              </a:spcAft>
              <a:defRPr b="1">
                <a:solidFill>
                  <a:srgbClr val="00B0F0"/>
                </a:solidFill>
                <a:latin typeface="Arial" charset="0"/>
                <a:cs typeface="Arial" charset="0"/>
              </a:defRPr>
            </a:lvl4pPr>
            <a:lvl5pPr algn="l" rtl="0" eaLnBrk="0" fontAlgn="base" hangingPunct="0">
              <a:spcBef>
                <a:spcPct val="0"/>
              </a:spcBef>
              <a:spcAft>
                <a:spcPct val="0"/>
              </a:spcAft>
              <a:defRPr b="1">
                <a:solidFill>
                  <a:srgbClr val="00B0F0"/>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000" dirty="0" smtClean="0">
                <a:solidFill>
                  <a:srgbClr val="9BBB59"/>
                </a:solidFill>
              </a:rPr>
              <a:t>Ability to live well </a:t>
            </a:r>
            <a:r>
              <a:rPr lang="en-US" sz="2000" dirty="0">
                <a:solidFill>
                  <a:srgbClr val="9BBB59"/>
                </a:solidFill>
              </a:rPr>
              <a:t>with one’s sexual orientation/ gender identity</a:t>
            </a:r>
          </a:p>
        </p:txBody>
      </p:sp>
      <p:sp>
        <p:nvSpPr>
          <p:cNvPr id="8" name="ZoneTexte 7"/>
          <p:cNvSpPr txBox="1"/>
          <p:nvPr>
            <p:custDataLst>
              <p:tags r:id="rId6"/>
            </p:custDataLst>
          </p:nvPr>
        </p:nvSpPr>
        <p:spPr>
          <a:xfrm>
            <a:off x="500202" y="6009183"/>
            <a:ext cx="7818207"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Q85. </a:t>
            </a:r>
            <a:r>
              <a:rPr lang="en-CA" sz="900" dirty="0">
                <a:solidFill>
                  <a:srgbClr val="595959"/>
                </a:solidFill>
                <a:latin typeface="Arial" panose="020B0604020202020204" pitchFamily="34" charset="0"/>
                <a:cs typeface="Arial" panose="020B0604020202020204" pitchFamily="34" charset="0"/>
              </a:rPr>
              <a:t>Generally speaking, would you say that you live very well, rather well, rather poorly or very poorly with your sexual orientation/gender identity? </a:t>
            </a:r>
            <a:r>
              <a:rPr lang="fr-CA" sz="900" dirty="0">
                <a:solidFill>
                  <a:srgbClr val="595959"/>
                </a:solidFill>
                <a:latin typeface="Arial" panose="020B0604020202020204" pitchFamily="34" charset="0"/>
                <a:cs typeface="Arial" panose="020B0604020202020204" pitchFamily="34" charset="0"/>
              </a:rPr>
              <a:t/>
            </a:r>
            <a:br>
              <a:rPr lang="fr-CA" sz="900" dirty="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Q87</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Do you feel that overall, your life will be or will have been more difficult, less difficult or neither more nor less difficult than that of someone who is not part of a sexual minority?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3966904"/>
      </p:ext>
    </p:extLst>
  </p:cSld>
  <p:clrMapOvr>
    <a:masterClrMapping/>
  </p:clrMapOvr>
  <p:timing>
    <p:tnLst>
      <p:par>
        <p:cTn xmlns:p14="http://schemas.microsoft.com/office/powerpoint/2010/mai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202</a:t>
            </a:fld>
            <a:endParaRPr lang="en-CA" dirty="0">
              <a:solidFill>
                <a:srgbClr val="000000">
                  <a:tint val="75000"/>
                </a:srgbClr>
              </a:solidFill>
            </a:endParaRPr>
          </a:p>
        </p:txBody>
      </p:sp>
      <p:sp>
        <p:nvSpPr>
          <p:cNvPr id="7" name="Rectangle 6"/>
          <p:cNvSpPr/>
          <p:nvPr>
            <p:custDataLst>
              <p:tags r:id="rId3"/>
            </p:custDataLst>
          </p:nvPr>
        </p:nvSpPr>
        <p:spPr>
          <a:xfrm>
            <a:off x="532819" y="6003097"/>
            <a:ext cx="8052786" cy="507831"/>
          </a:xfrm>
          <a:prstGeom prst="rect">
            <a:avLst/>
          </a:prstGeom>
        </p:spPr>
        <p:txBody>
          <a:bodyPr wrap="square">
            <a:spAutoFit/>
          </a:bodyPr>
          <a:lstStyle/>
          <a:p>
            <a:r>
              <a:rPr lang="en-US" sz="900" dirty="0" smtClean="0">
                <a:solidFill>
                  <a:srgbClr val="7F7F7F"/>
                </a:solidFill>
                <a:latin typeface="Arial" panose="020B0604020202020204" pitchFamily="34" charset="0"/>
                <a:cs typeface="Arial" panose="020B0604020202020204" pitchFamily="34" charset="0"/>
              </a:rPr>
              <a:t/>
            </a:r>
            <a:br>
              <a:rPr lang="en-US" sz="900" dirty="0" smtClean="0">
                <a:solidFill>
                  <a:srgbClr val="7F7F7F"/>
                </a:solidFill>
                <a:latin typeface="Arial" panose="020B0604020202020204" pitchFamily="34" charset="0"/>
                <a:cs typeface="Arial" panose="020B0604020202020204" pitchFamily="34" charset="0"/>
              </a:rPr>
            </a:br>
            <a:r>
              <a:rPr lang="en-US" sz="900" dirty="0" smtClean="0">
                <a:solidFill>
                  <a:srgbClr val="595959"/>
                </a:solidFill>
                <a:latin typeface="Arial" panose="020B0604020202020204" pitchFamily="34" charset="0"/>
                <a:cs typeface="Arial" panose="020B0604020202020204" pitchFamily="34" charset="0"/>
              </a:rPr>
              <a:t>Q86</a:t>
            </a:r>
            <a:r>
              <a:rPr lang="en-US"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Do you feel that your sexual orientation / gender identity has had a very positive, rather positive, rather negative, very negative or no impact on the following aspects of your life: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507276416"/>
              </p:ext>
            </p:extLst>
          </p:nvPr>
        </p:nvGraphicFramePr>
        <p:xfrm>
          <a:off x="251520" y="1700808"/>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34140"/>
            <a:ext cx="5453360" cy="631545"/>
          </a:xfrm>
        </p:spPr>
        <p:txBody>
          <a:bodyPr>
            <a:noAutofit/>
          </a:bodyPr>
          <a:lstStyle/>
          <a:p>
            <a:r>
              <a:rPr lang="en-CA" sz="2000" dirty="0" smtClean="0">
                <a:solidFill>
                  <a:srgbClr val="9BBB59"/>
                </a:solidFill>
              </a:rPr>
              <a:t>Impact of sexual orientation / gender identity on quality of life</a:t>
            </a:r>
            <a:endParaRPr lang="en-CA" sz="2000" dirty="0">
              <a:solidFill>
                <a:srgbClr val="9BBB59"/>
              </a:solidFill>
            </a:endParaRPr>
          </a:p>
        </p:txBody>
      </p:sp>
      <p:graphicFrame>
        <p:nvGraphicFramePr>
          <p:cNvPr id="11" name="Tableau 10"/>
          <p:cNvGraphicFramePr>
            <a:graphicFrameLocks noGrp="1"/>
          </p:cNvGraphicFramePr>
          <p:nvPr>
            <p:extLst>
              <p:ext uri="{D42A27DB-BD31-4B8C-83A1-F6EECF244321}">
                <p14:modId xmlns:p14="http://schemas.microsoft.com/office/powerpoint/2010/main" val="1546108635"/>
              </p:ext>
            </p:extLst>
          </p:nvPr>
        </p:nvGraphicFramePr>
        <p:xfrm>
          <a:off x="6444208" y="1148702"/>
          <a:ext cx="1391816" cy="4281216"/>
        </p:xfrm>
        <a:graphic>
          <a:graphicData uri="http://schemas.openxmlformats.org/drawingml/2006/table">
            <a:tbl>
              <a:tblPr firstRow="1" bandRow="1">
                <a:tableStyleId>{073A0DAA-6AF3-43AB-8588-CEC1D06C72B9}</a:tableStyleId>
              </a:tblPr>
              <a:tblGrid>
                <a:gridCol w="1391816"/>
              </a:tblGrid>
              <a:tr h="62282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200" u="none" noProof="0" dirty="0" smtClean="0">
                          <a:solidFill>
                            <a:srgbClr val="5A5A5A"/>
                          </a:solidFill>
                          <a:latin typeface="Arial Narrow" panose="020B0606020202030204" pitchFamily="34" charset="0"/>
                          <a:cs typeface="Arial" panose="020B0604020202020204" pitchFamily="34" charset="0"/>
                        </a:rPr>
                        <a:t>Total</a:t>
                      </a:r>
                      <a:r>
                        <a:rPr lang="en-CA" sz="1200" u="none" baseline="0" noProof="0" dirty="0" smtClean="0">
                          <a:solidFill>
                            <a:srgbClr val="5A5A5A"/>
                          </a:solidFill>
                          <a:latin typeface="Arial Narrow" panose="020B0606020202030204" pitchFamily="34" charset="0"/>
                          <a:cs typeface="Arial" panose="020B0604020202020204" pitchFamily="34" charset="0"/>
                        </a:rPr>
                        <a:t/>
                      </a:r>
                      <a:br>
                        <a:rPr lang="en-CA" sz="1200" u="none" baseline="0" noProof="0" dirty="0" smtClean="0">
                          <a:solidFill>
                            <a:srgbClr val="5A5A5A"/>
                          </a:solidFill>
                          <a:latin typeface="Arial Narrow" panose="020B0606020202030204" pitchFamily="34" charset="0"/>
                          <a:cs typeface="Arial" panose="020B0604020202020204" pitchFamily="34" charset="0"/>
                        </a:rPr>
                      </a:br>
                      <a:r>
                        <a:rPr lang="en-CA" sz="1200" u="none" baseline="0" noProof="0" dirty="0" smtClean="0">
                          <a:solidFill>
                            <a:srgbClr val="5A5A5A"/>
                          </a:solidFill>
                          <a:latin typeface="Arial Narrow" panose="020B0606020202030204" pitchFamily="34" charset="0"/>
                          <a:cs typeface="Arial" panose="020B0604020202020204" pitchFamily="34" charset="0"/>
                        </a:rPr>
                        <a:t>(very + rather positive)</a:t>
                      </a:r>
                      <a:endParaRPr lang="en-CA" sz="1200" u="none" noProof="0" dirty="0" smtClean="0">
                        <a:solidFill>
                          <a:srgbClr val="5A5A5A"/>
                        </a:solidFill>
                        <a:latin typeface="Arial Narrow" panose="020B060602020203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58%</a:t>
                      </a:r>
                      <a:endParaRPr lang="fr-CA" sz="1200" b="1" dirty="0">
                        <a:solidFill>
                          <a:srgbClr val="5A5A5A"/>
                        </a:solidFill>
                        <a:latin typeface="Arial Narrow" panose="020B060602020203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47%</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41%</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38%</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27%</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26%</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bl>
          </a:graphicData>
        </a:graphic>
      </p:graphicFrame>
      <p:sp>
        <p:nvSpPr>
          <p:cNvPr id="10" name="Rectangle 9"/>
          <p:cNvSpPr/>
          <p:nvPr>
            <p:custDataLst>
              <p:tags r:id="rId6"/>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graphicFrame>
        <p:nvGraphicFramePr>
          <p:cNvPr id="12" name="Tableau 11"/>
          <p:cNvGraphicFramePr>
            <a:graphicFrameLocks noGrp="1"/>
          </p:cNvGraphicFramePr>
          <p:nvPr>
            <p:extLst>
              <p:ext uri="{D42A27DB-BD31-4B8C-83A1-F6EECF244321}">
                <p14:modId xmlns:p14="http://schemas.microsoft.com/office/powerpoint/2010/main" val="2334904434"/>
              </p:ext>
            </p:extLst>
          </p:nvPr>
        </p:nvGraphicFramePr>
        <p:xfrm>
          <a:off x="7598058" y="1148152"/>
          <a:ext cx="1391816" cy="4281216"/>
        </p:xfrm>
        <a:graphic>
          <a:graphicData uri="http://schemas.openxmlformats.org/drawingml/2006/table">
            <a:tbl>
              <a:tblPr firstRow="1" bandRow="1">
                <a:tableStyleId>{073A0DAA-6AF3-43AB-8588-CEC1D06C72B9}</a:tableStyleId>
              </a:tblPr>
              <a:tblGrid>
                <a:gridCol w="1391816"/>
              </a:tblGrid>
              <a:tr h="62282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200" u="none" noProof="0" dirty="0" smtClean="0">
                          <a:solidFill>
                            <a:srgbClr val="5A5A5A"/>
                          </a:solidFill>
                          <a:latin typeface="Arial Narrow" panose="020B0606020202030204" pitchFamily="34" charset="0"/>
                          <a:cs typeface="Arial" panose="020B0604020202020204" pitchFamily="34" charset="0"/>
                        </a:rPr>
                        <a:t>Total</a:t>
                      </a:r>
                      <a:r>
                        <a:rPr lang="en-CA" sz="1200" u="none" baseline="0" noProof="0" dirty="0" smtClean="0">
                          <a:solidFill>
                            <a:srgbClr val="5A5A5A"/>
                          </a:solidFill>
                          <a:latin typeface="Arial Narrow" panose="020B0606020202030204" pitchFamily="34" charset="0"/>
                          <a:cs typeface="Arial" panose="020B0604020202020204" pitchFamily="34" charset="0"/>
                        </a:rPr>
                        <a:t/>
                      </a:r>
                      <a:br>
                        <a:rPr lang="en-CA" sz="1200" u="none" baseline="0" noProof="0" dirty="0" smtClean="0">
                          <a:solidFill>
                            <a:srgbClr val="5A5A5A"/>
                          </a:solidFill>
                          <a:latin typeface="Arial Narrow" panose="020B0606020202030204" pitchFamily="34" charset="0"/>
                          <a:cs typeface="Arial" panose="020B0604020202020204" pitchFamily="34" charset="0"/>
                        </a:rPr>
                      </a:br>
                      <a:r>
                        <a:rPr lang="en-CA" sz="1200" u="none" baseline="0" noProof="0" dirty="0" smtClean="0">
                          <a:solidFill>
                            <a:srgbClr val="5A5A5A"/>
                          </a:solidFill>
                          <a:latin typeface="Arial Narrow" panose="020B0606020202030204" pitchFamily="34" charset="0"/>
                          <a:cs typeface="Arial" panose="020B0604020202020204" pitchFamily="34" charset="0"/>
                        </a:rPr>
                        <a:t>(very + rather negative</a:t>
                      </a:r>
                      <a:r>
                        <a:rPr lang="fr-CA" sz="1200" u="none" baseline="0" dirty="0" smtClean="0">
                          <a:solidFill>
                            <a:srgbClr val="5A5A5A"/>
                          </a:solidFill>
                          <a:latin typeface="Arial Narrow" panose="020B0606020202030204" pitchFamily="34" charset="0"/>
                          <a:cs typeface="Arial" panose="020B0604020202020204" pitchFamily="34" charset="0"/>
                        </a:rPr>
                        <a:t>)</a:t>
                      </a:r>
                      <a:endParaRPr lang="fr-CA" sz="1200" u="none" dirty="0" smtClean="0">
                        <a:solidFill>
                          <a:srgbClr val="5A5A5A"/>
                        </a:solidFill>
                        <a:latin typeface="Arial Narrow" panose="020B060602020203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19%</a:t>
                      </a:r>
                      <a:endParaRPr lang="fr-CA" sz="1200" b="1" dirty="0">
                        <a:solidFill>
                          <a:srgbClr val="5A5A5A"/>
                        </a:solidFill>
                        <a:latin typeface="Arial Narrow" panose="020B060602020203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32%</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14%</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28%</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16%</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18%</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2126201031"/>
      </p:ext>
    </p:extLst>
  </p:cSld>
  <p:clrMapOvr>
    <a:masterClrMapping/>
  </p:clrMapOvr>
  <p:timing>
    <p:tnLst>
      <p:par>
        <p:cTn xmlns:p14="http://schemas.microsoft.com/office/powerpoint/2010/mai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203</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4043077789"/>
              </p:ext>
            </p:extLst>
          </p:nvPr>
        </p:nvGraphicFramePr>
        <p:xfrm>
          <a:off x="683568" y="1556792"/>
          <a:ext cx="7981695" cy="466571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564159"/>
            <a:ext cx="5309344" cy="631545"/>
          </a:xfrm>
        </p:spPr>
        <p:txBody>
          <a:bodyPr>
            <a:normAutofit fontScale="90000"/>
          </a:bodyPr>
          <a:lstStyle/>
          <a:p>
            <a:r>
              <a:rPr lang="en-US" sz="2200" dirty="0">
                <a:solidFill>
                  <a:srgbClr val="9BBB59"/>
                </a:solidFill>
              </a:rPr>
              <a:t>Impact of sexual orientation / gender identity on </a:t>
            </a:r>
            <a:r>
              <a:rPr lang="fr-CA" sz="2200" dirty="0" smtClean="0">
                <a:solidFill>
                  <a:srgbClr val="9BBB59"/>
                </a:solidFill>
              </a:rPr>
              <a:t>the place of </a:t>
            </a:r>
            <a:r>
              <a:rPr lang="fr-CA" sz="2200" dirty="0" err="1" smtClean="0">
                <a:solidFill>
                  <a:srgbClr val="9BBB59"/>
                </a:solidFill>
              </a:rPr>
              <a:t>residence</a:t>
            </a:r>
            <a:r>
              <a:rPr lang="fr-CA" sz="2000" dirty="0" smtClean="0">
                <a:solidFill>
                  <a:srgbClr val="9BBB59"/>
                </a:solidFill>
              </a:rPr>
              <a:t/>
            </a:r>
            <a:br>
              <a:rPr lang="fr-CA" sz="2000" dirty="0" smtClean="0">
                <a:solidFill>
                  <a:srgbClr val="9BBB59"/>
                </a:solidFill>
              </a:rPr>
            </a:br>
            <a:endParaRPr lang="fr-CA" dirty="0"/>
          </a:p>
        </p:txBody>
      </p:sp>
      <p:sp>
        <p:nvSpPr>
          <p:cNvPr id="13" name="Rectangle 12"/>
          <p:cNvSpPr/>
          <p:nvPr>
            <p:custDataLst>
              <p:tags r:id="rId5"/>
            </p:custDataLst>
          </p:nvPr>
        </p:nvSpPr>
        <p:spPr>
          <a:xfrm>
            <a:off x="510159" y="1160678"/>
            <a:ext cx="1925527"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r>
              <a:rPr lang="fr-CA" sz="900" dirty="0" smtClean="0">
                <a:solidFill>
                  <a:srgbClr val="9BBB59"/>
                </a:solidFill>
                <a:latin typeface="Arial" panose="020B0604020202020204" pitchFamily="34" charset="0"/>
                <a:cs typeface="Arial" panose="020B0604020202020204" pitchFamily="34" charset="0"/>
              </a:rPr>
              <a:t> (n=1897)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7163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itchFamily="34" charset="0"/>
              </a:rPr>
              <a:t>Q40. </a:t>
            </a:r>
            <a:r>
              <a:rPr lang="en-CA" sz="900" dirty="0">
                <a:solidFill>
                  <a:srgbClr val="595959"/>
                </a:solidFill>
                <a:latin typeface="Arial" panose="020B0604020202020204" pitchFamily="34" charset="0"/>
                <a:cs typeface="Arial" pitchFamily="34" charset="0"/>
              </a:rPr>
              <a:t>Does or could your sexual orientation / gender identity have an impact on your choices about where to live?</a:t>
            </a:r>
            <a:endParaRPr lang="fr-CA" sz="900" dirty="0">
              <a:solidFill>
                <a:srgbClr val="595959"/>
              </a:solidFill>
              <a:latin typeface="Arial" panose="020B0604020202020204" pitchFamily="34" charset="0"/>
              <a:cs typeface="Arial" pitchFamily="34" charset="0"/>
            </a:endParaRPr>
          </a:p>
        </p:txBody>
      </p:sp>
      <p:sp>
        <p:nvSpPr>
          <p:cNvPr id="8" name="ZoneTexte 7"/>
          <p:cNvSpPr txBox="1"/>
          <p:nvPr/>
        </p:nvSpPr>
        <p:spPr>
          <a:xfrm>
            <a:off x="6585532" y="3324404"/>
            <a:ext cx="818879" cy="523220"/>
          </a:xfrm>
          <a:prstGeom prst="rect">
            <a:avLst/>
          </a:prstGeom>
          <a:noFill/>
        </p:spPr>
        <p:txBody>
          <a:bodyPr wrap="none" rtlCol="0">
            <a:spAutoFit/>
          </a:bodyPr>
          <a:lstStyle/>
          <a:p>
            <a:pPr algn="ctr"/>
            <a:r>
              <a:rPr lang="fr-CA" sz="1400" b="1" dirty="0" smtClean="0">
                <a:solidFill>
                  <a:srgbClr val="595959"/>
                </a:solidFill>
                <a:latin typeface="Arial Narrow" panose="020B0606020202030204" pitchFamily="34" charset="0"/>
              </a:rPr>
              <a:t>Total </a:t>
            </a:r>
            <a:r>
              <a:rPr lang="fr-CA" sz="1400" b="1" dirty="0" err="1" smtClean="0">
                <a:solidFill>
                  <a:srgbClr val="595959"/>
                </a:solidFill>
                <a:latin typeface="Arial Narrow" panose="020B0606020202030204" pitchFamily="34" charset="0"/>
              </a:rPr>
              <a:t>Yes</a:t>
            </a:r>
            <a:r>
              <a:rPr lang="fr-CA" sz="1400" b="1" dirty="0" smtClean="0">
                <a:solidFill>
                  <a:srgbClr val="595959"/>
                </a:solidFill>
                <a:latin typeface="Arial Narrow" panose="020B0606020202030204" pitchFamily="34" charset="0"/>
              </a:rPr>
              <a:t/>
            </a:r>
            <a:br>
              <a:rPr lang="fr-CA" sz="1400" b="1" dirty="0" smtClean="0">
                <a:solidFill>
                  <a:srgbClr val="595959"/>
                </a:solidFill>
                <a:latin typeface="Arial Narrow" panose="020B0606020202030204" pitchFamily="34" charset="0"/>
              </a:rPr>
            </a:br>
            <a:r>
              <a:rPr lang="fr-CA" sz="1400" b="1" dirty="0" smtClean="0">
                <a:solidFill>
                  <a:srgbClr val="595959"/>
                </a:solidFill>
                <a:latin typeface="Arial Narrow" panose="020B0606020202030204" pitchFamily="34" charset="0"/>
              </a:rPr>
              <a:t>37%</a:t>
            </a:r>
            <a:endParaRPr lang="fr-CA" sz="1400" b="1" dirty="0">
              <a:solidFill>
                <a:srgbClr val="595959"/>
              </a:solidFill>
              <a:latin typeface="Arial Narrow" panose="020B0606020202030204" pitchFamily="34" charset="0"/>
            </a:endParaRPr>
          </a:p>
        </p:txBody>
      </p:sp>
      <p:sp>
        <p:nvSpPr>
          <p:cNvPr id="9" name="Accolade fermante 8"/>
          <p:cNvSpPr/>
          <p:nvPr/>
        </p:nvSpPr>
        <p:spPr>
          <a:xfrm>
            <a:off x="6228184" y="1722074"/>
            <a:ext cx="258877" cy="3600400"/>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Tree>
    <p:extLst>
      <p:ext uri="{BB962C8B-B14F-4D97-AF65-F5344CB8AC3E}">
        <p14:creationId xmlns:p14="http://schemas.microsoft.com/office/powerpoint/2010/main" val="681003212"/>
      </p:ext>
    </p:extLst>
  </p:cSld>
  <p:clrMapOvr>
    <a:masterClrMapping/>
  </p:clrMapOvr>
  <p:timing>
    <p:tnLst>
      <p:par>
        <p:cTn xmlns:p14="http://schemas.microsoft.com/office/powerpoint/2010/mai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4"/>
          <p:cNvSpPr>
            <a:spLocks noGrp="1"/>
          </p:cNvSpPr>
          <p:nvPr>
            <p:ph type="title"/>
            <p:custDataLst>
              <p:tags r:id="rId1"/>
            </p:custDataLst>
          </p:nvPr>
        </p:nvSpPr>
        <p:spPr>
          <a:xfrm>
            <a:off x="558800" y="311390"/>
            <a:ext cx="5309344" cy="631545"/>
          </a:xfrm>
        </p:spPr>
        <p:txBody>
          <a:bodyPr>
            <a:normAutofit fontScale="90000"/>
          </a:bodyPr>
          <a:lstStyle/>
          <a:p>
            <a:r>
              <a:rPr lang="en-US" sz="2200" dirty="0">
                <a:solidFill>
                  <a:srgbClr val="9BBB59"/>
                </a:solidFill>
              </a:rPr>
              <a:t>Impact of sexual orientation / gender identity on </a:t>
            </a:r>
            <a:r>
              <a:rPr lang="fr-CA" sz="2200" dirty="0">
                <a:solidFill>
                  <a:srgbClr val="9BBB59"/>
                </a:solidFill>
              </a:rPr>
              <a:t>the place of </a:t>
            </a:r>
            <a:r>
              <a:rPr lang="fr-CA" sz="2200" dirty="0" err="1">
                <a:solidFill>
                  <a:srgbClr val="9BBB59"/>
                </a:solidFill>
              </a:rPr>
              <a:t>residence</a:t>
            </a:r>
            <a:r>
              <a:rPr lang="fr-CA" sz="2000" dirty="0" smtClean="0">
                <a:solidFill>
                  <a:srgbClr val="9BBB59"/>
                </a:solidFill>
              </a:rPr>
              <a:t/>
            </a:r>
            <a:br>
              <a:rPr lang="fr-CA" sz="2000" dirty="0" smtClean="0">
                <a:solidFill>
                  <a:srgbClr val="9BBB59"/>
                </a:solidFill>
              </a:rPr>
            </a:br>
            <a:endParaRPr lang="fr-CA" dirty="0"/>
          </a:p>
        </p:txBody>
      </p:sp>
      <p:graphicFrame>
        <p:nvGraphicFramePr>
          <p:cNvPr id="12" name="Table 9"/>
          <p:cNvGraphicFramePr>
            <a:graphicFrameLocks noGrp="1"/>
          </p:cNvGraphicFramePr>
          <p:nvPr>
            <p:custDataLst>
              <p:tags r:id="rId2"/>
            </p:custDataLst>
            <p:extLst>
              <p:ext uri="{D42A27DB-BD31-4B8C-83A1-F6EECF244321}">
                <p14:modId xmlns:p14="http://schemas.microsoft.com/office/powerpoint/2010/main" val="2802139248"/>
              </p:ext>
            </p:extLst>
          </p:nvPr>
        </p:nvGraphicFramePr>
        <p:xfrm>
          <a:off x="539552" y="1203191"/>
          <a:ext cx="7622081" cy="5085366"/>
        </p:xfrm>
        <a:graphic>
          <a:graphicData uri="http://schemas.openxmlformats.org/drawingml/2006/table">
            <a:tbl>
              <a:tblPr firstRow="1" bandRow="1">
                <a:tableStyleId>{2D5ABB26-0587-4C30-8999-92F81FD0307C}</a:tableStyleId>
              </a:tblPr>
              <a:tblGrid>
                <a:gridCol w="2520280"/>
                <a:gridCol w="781801"/>
                <a:gridCol w="1080000"/>
                <a:gridCol w="1080000"/>
                <a:gridCol w="1080000"/>
                <a:gridCol w="1080000"/>
              </a:tblGrid>
              <a:tr h="1982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COMMUNITY SIZE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33972">
                <a:tc vMerge="1">
                  <a:txBody>
                    <a:bodyPr/>
                    <a:lstStyle/>
                    <a:p>
                      <a:endParaRPr lang="fr-CA"/>
                    </a:p>
                  </a:txBody>
                  <a:tcPr/>
                </a:tc>
                <a:tc vMerge="1">
                  <a:txBody>
                    <a:bodyPr/>
                    <a:lstStyle/>
                    <a:p>
                      <a:endParaRPr lang="fr-CA"/>
                    </a:p>
                  </a:txBody>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1 million+ </a:t>
                      </a:r>
                      <a:b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b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inhabitants</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100,000 to 1 million inhabitants</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10,000 to 99,999 inhabitants</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Less than </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10,000 inhabitants</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6107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958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571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191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90210">
                <a:tc>
                  <a:txBody>
                    <a:bodyPr/>
                    <a:lstStyle/>
                    <a:p>
                      <a:pPr algn="l" fontAlgn="ctr"/>
                      <a:r>
                        <a:rPr lang="en-US" sz="1100" b="0" i="0" u="none" strike="noStrike" dirty="0" smtClean="0">
                          <a:solidFill>
                            <a:srgbClr val="595959"/>
                          </a:solidFill>
                          <a:effectLst/>
                          <a:latin typeface="Arial Narrow" panose="020B0606020202030204" pitchFamily="34" charset="0"/>
                        </a:rPr>
                        <a:t>Yes, I’ve changed regions or chosen a region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20</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13</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10</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90210">
                <a:tc>
                  <a:txBody>
                    <a:bodyPr/>
                    <a:lstStyle/>
                    <a:p>
                      <a:pPr algn="l" fontAlgn="ctr"/>
                      <a:r>
                        <a:rPr lang="en-US" sz="1100" b="0" i="0" u="none" strike="noStrike" dirty="0" smtClean="0">
                          <a:solidFill>
                            <a:srgbClr val="595959"/>
                          </a:solidFill>
                          <a:effectLst/>
                          <a:latin typeface="Arial Narrow" panose="020B0606020202030204" pitchFamily="34" charset="0"/>
                        </a:rPr>
                        <a:t>Yes, I’ve changed neighborhoods or chosen a neighborhood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8</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3256">
                <a:tc>
                  <a:txBody>
                    <a:bodyPr/>
                    <a:lstStyle/>
                    <a:p>
                      <a:pPr algn="l" fontAlgn="ctr"/>
                      <a:r>
                        <a:rPr lang="en-US" sz="1100" b="0" i="0" u="none" strike="noStrike" dirty="0" smtClean="0">
                          <a:solidFill>
                            <a:srgbClr val="595959"/>
                          </a:solidFill>
                          <a:effectLst/>
                          <a:latin typeface="Arial Narrow" panose="020B0606020202030204" pitchFamily="34" charset="0"/>
                        </a:rPr>
                        <a:t>Yes, I’ve changed countries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3256">
                <a:tc>
                  <a:txBody>
                    <a:bodyPr/>
                    <a:lstStyle/>
                    <a:p>
                      <a:pPr algn="l" fontAlgn="ctr"/>
                      <a:r>
                        <a:rPr lang="en-US" sz="1100" b="0" i="0" u="none" strike="noStrike" dirty="0" smtClean="0">
                          <a:solidFill>
                            <a:srgbClr val="595959"/>
                          </a:solidFill>
                          <a:effectLst/>
                          <a:latin typeface="Arial Narrow" panose="020B0606020202030204" pitchFamily="34" charset="0"/>
                        </a:rPr>
                        <a:t>Yes, I would like to change regions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90210">
                <a:tc>
                  <a:txBody>
                    <a:bodyPr/>
                    <a:lstStyle/>
                    <a:p>
                      <a:pPr algn="l" fontAlgn="ctr"/>
                      <a:r>
                        <a:rPr lang="en-US" sz="1100" b="0" i="0" u="none" strike="noStrike" dirty="0" smtClean="0">
                          <a:solidFill>
                            <a:srgbClr val="595959"/>
                          </a:solidFill>
                          <a:effectLst/>
                          <a:latin typeface="Arial Narrow" panose="020B0606020202030204" pitchFamily="34" charset="0"/>
                        </a:rPr>
                        <a:t>Yes, I would like to change neighborhoods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90210">
                <a:tc>
                  <a:txBody>
                    <a:bodyPr/>
                    <a:lstStyle/>
                    <a:p>
                      <a:pPr algn="l" fontAlgn="ctr"/>
                      <a:r>
                        <a:rPr lang="en-US" sz="1100" b="0" i="0" u="none" strike="noStrike" dirty="0" smtClean="0">
                          <a:solidFill>
                            <a:srgbClr val="595959"/>
                          </a:solidFill>
                          <a:effectLst/>
                          <a:latin typeface="Arial Narrow" panose="020B0606020202030204" pitchFamily="34" charset="0"/>
                        </a:rPr>
                        <a:t>Yes, I would hesitate before changing neighborhoods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90210">
                <a:tc>
                  <a:txBody>
                    <a:bodyPr/>
                    <a:lstStyle/>
                    <a:p>
                      <a:pPr algn="l" fontAlgn="ctr"/>
                      <a:r>
                        <a:rPr lang="en-US" sz="1100" b="0" i="0" u="none" strike="noStrike" dirty="0" smtClean="0">
                          <a:solidFill>
                            <a:srgbClr val="595959"/>
                          </a:solidFill>
                          <a:effectLst/>
                          <a:latin typeface="Arial Narrow" panose="020B0606020202030204" pitchFamily="34" charset="0"/>
                        </a:rPr>
                        <a:t>Yes, I would hesitate before changing regions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7</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3256">
                <a:tc>
                  <a:txBody>
                    <a:bodyPr/>
                    <a:lstStyle/>
                    <a:p>
                      <a:pPr algn="l" fontAlgn="ctr"/>
                      <a:r>
                        <a:rPr lang="en-US" sz="1100" b="0" i="0" u="none" strike="noStrike" dirty="0" smtClean="0">
                          <a:solidFill>
                            <a:srgbClr val="595959"/>
                          </a:solidFill>
                          <a:effectLst/>
                          <a:latin typeface="Arial Narrow" panose="020B0606020202030204" pitchFamily="34" charset="0"/>
                        </a:rPr>
                        <a:t>No my sexual orientation does not have any influence on where I live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55</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66</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81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9942">
                <a:tc>
                  <a:txBody>
                    <a:bodyPr/>
                    <a:lstStyle/>
                    <a:p>
                      <a:pPr algn="l" fontAlgn="ctr"/>
                      <a:r>
                        <a:rPr lang="fr-CA" sz="1100" b="0" i="0" u="none" strike="noStrike" dirty="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45</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34</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3"/>
            </p:custDataLst>
          </p:nvPr>
        </p:nvSpPr>
        <p:spPr>
          <a:xfrm>
            <a:off x="510159" y="817869"/>
            <a:ext cx="1435008"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1" name="ZoneTexte 10"/>
          <p:cNvSpPr txBox="1"/>
          <p:nvPr>
            <p:custDataLst>
              <p:tags r:id="rId4"/>
            </p:custDataLst>
          </p:nvPr>
        </p:nvSpPr>
        <p:spPr>
          <a:xfrm>
            <a:off x="500202" y="627163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Q40. </a:t>
            </a:r>
            <a:r>
              <a:rPr lang="en-CA" sz="900" dirty="0">
                <a:solidFill>
                  <a:srgbClr val="595959"/>
                </a:solidFill>
                <a:latin typeface="Arial" panose="020B0604020202020204" pitchFamily="34" charset="0"/>
                <a:cs typeface="Arial" pitchFamily="34" charset="0"/>
              </a:rPr>
              <a:t>Does or could your sexual orientation / gender identity have an impact on your choices about where to live</a:t>
            </a:r>
            <a:r>
              <a:rPr lang="en-CA" sz="900" dirty="0" smtClean="0">
                <a:solidFill>
                  <a:srgbClr val="595959"/>
                </a:solidFill>
                <a:latin typeface="Arial" panose="020B0604020202020204" pitchFamily="34" charset="0"/>
                <a:cs typeface="Arial" pitchFamily="34" charset="0"/>
              </a:rPr>
              <a:t>?</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
        <p:nvSpPr>
          <p:cNvPr id="15" name="Espace réservé du pied de page 2"/>
          <p:cNvSpPr>
            <a:spLocks noGrp="1"/>
          </p:cNvSpPr>
          <p:nvPr>
            <p:ph type="ftr" sz="quarter" idx="4294967295"/>
            <p:custDataLst>
              <p:tags r:id="rId5"/>
            </p:custDataLst>
          </p:nvPr>
        </p:nvSpPr>
        <p:spPr>
          <a:xfrm>
            <a:off x="477928" y="6483350"/>
            <a:ext cx="2560638" cy="238125"/>
          </a:xfrm>
          <a:prstGeom prst="rect">
            <a:avLst/>
          </a:prstGeom>
        </p:spPr>
        <p:txBody>
          <a:bodyPr/>
          <a:lstStyle/>
          <a:p>
            <a:pPr>
              <a:defRPr/>
            </a:pPr>
            <a:r>
              <a:rPr lang="en-CA" sz="1000" dirty="0" smtClean="0">
                <a:solidFill>
                  <a:srgbClr val="000000">
                    <a:tint val="75000"/>
                  </a:srgbClr>
                </a:solidFill>
                <a:latin typeface="Arial Narrow" panose="020B0606020202030204" pitchFamily="34" charset="0"/>
              </a:rPr>
              <a:t>CROP</a:t>
            </a:r>
            <a:endParaRPr lang="en-CA" sz="1000" dirty="0">
              <a:solidFill>
                <a:srgbClr val="000000">
                  <a:tint val="75000"/>
                </a:srgbClr>
              </a:solidFill>
              <a:latin typeface="Arial Narrow" panose="020B0606020202030204" pitchFamily="34" charset="0"/>
            </a:endParaRPr>
          </a:p>
        </p:txBody>
      </p:sp>
      <p:sp>
        <p:nvSpPr>
          <p:cNvPr id="16" name="Espace réservé du numéro de diapositive 3"/>
          <p:cNvSpPr>
            <a:spLocks noGrp="1"/>
          </p:cNvSpPr>
          <p:nvPr>
            <p:ph type="sldNum" sz="quarter" idx="4294967295"/>
            <p:custDataLst>
              <p:tags r:id="rId6"/>
            </p:custDataLst>
          </p:nvPr>
        </p:nvSpPr>
        <p:spPr>
          <a:xfrm>
            <a:off x="6111205" y="6483350"/>
            <a:ext cx="2597150" cy="238125"/>
          </a:xfrm>
          <a:prstGeom prst="rect">
            <a:avLst/>
          </a:prstGeom>
        </p:spPr>
        <p:txBody>
          <a:bodyPr/>
          <a:lstStyle/>
          <a:p>
            <a:pPr algn="r">
              <a:defRPr/>
            </a:pPr>
            <a:fld id="{18239141-2E42-4ABB-84FD-6FABED6D0D53}" type="slidenum">
              <a:rPr lang="en-CA" sz="1000" smtClean="0">
                <a:solidFill>
                  <a:srgbClr val="000000">
                    <a:tint val="75000"/>
                  </a:srgbClr>
                </a:solidFill>
                <a:latin typeface="Arial Narrow" panose="020B0606020202030204" pitchFamily="34" charset="0"/>
              </a:rPr>
              <a:pPr algn="r">
                <a:defRPr/>
              </a:pPr>
              <a:t>204</a:t>
            </a:fld>
            <a:endParaRPr lang="en-CA" sz="1000" dirty="0">
              <a:solidFill>
                <a:srgbClr val="000000">
                  <a:tint val="75000"/>
                </a:srgbClr>
              </a:solidFill>
              <a:latin typeface="Arial Narrow" panose="020B0606020202030204" pitchFamily="34" charset="0"/>
            </a:endParaRPr>
          </a:p>
        </p:txBody>
      </p:sp>
    </p:spTree>
    <p:extLst>
      <p:ext uri="{BB962C8B-B14F-4D97-AF65-F5344CB8AC3E}">
        <p14:creationId xmlns:p14="http://schemas.microsoft.com/office/powerpoint/2010/main" val="3022440591"/>
      </p:ext>
    </p:extLst>
  </p:cSld>
  <p:clrMapOvr>
    <a:masterClrMapping/>
  </p:clrMapOvr>
  <p:timing>
    <p:tnLst>
      <p:par>
        <p:cTn xmlns:p14="http://schemas.microsoft.com/office/powerpoint/2010/mai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a:xfrm>
            <a:off x="569433" y="6483350"/>
            <a:ext cx="2560638" cy="238125"/>
          </a:xfrm>
        </p:spPr>
        <p:txBody>
          <a:bodyPr/>
          <a:lstStyle/>
          <a:p>
            <a:pPr>
              <a:defRPr/>
            </a:pPr>
            <a:r>
              <a:rPr lang="en-CA" dirty="0" smtClean="0">
                <a:solidFill>
                  <a:srgbClr val="898989"/>
                </a:solidFill>
              </a:rPr>
              <a:t>CROP</a:t>
            </a:r>
            <a:endParaRPr lang="en-CA" dirty="0">
              <a:solidFill>
                <a:srgbClr val="898989"/>
              </a:solidFill>
            </a:endParaRPr>
          </a:p>
        </p:txBody>
      </p:sp>
      <p:sp>
        <p:nvSpPr>
          <p:cNvPr id="4" name="Espace réservé du numéro de diapositive 3"/>
          <p:cNvSpPr>
            <a:spLocks noGrp="1"/>
          </p:cNvSpPr>
          <p:nvPr>
            <p:ph type="sldNum" sz="quarter" idx="16"/>
            <p:custDataLst>
              <p:tags r:id="rId2"/>
            </p:custDataLst>
          </p:nvPr>
        </p:nvSpPr>
        <p:spPr>
          <a:xfrm>
            <a:off x="5979005" y="6483350"/>
            <a:ext cx="2597150" cy="238125"/>
          </a:xfrm>
        </p:spPr>
        <p:txBody>
          <a:bodyPr/>
          <a:lstStyle/>
          <a:p>
            <a:pPr>
              <a:defRPr/>
            </a:pPr>
            <a:fld id="{18239141-2E42-4ABB-84FD-6FABED6D0D53}" type="slidenum">
              <a:rPr lang="en-CA" smtClean="0">
                <a:solidFill>
                  <a:srgbClr val="898989"/>
                </a:solidFill>
              </a:rPr>
              <a:pPr>
                <a:defRPr/>
              </a:pPr>
              <a:t>205</a:t>
            </a:fld>
            <a:endParaRPr lang="en-CA" dirty="0">
              <a:solidFill>
                <a:srgbClr val="898989"/>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520227528"/>
              </p:ext>
            </p:extLst>
          </p:nvPr>
        </p:nvGraphicFramePr>
        <p:xfrm>
          <a:off x="539552" y="1203191"/>
          <a:ext cx="7992887" cy="4778762"/>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53656">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291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I’ve changed regions or chosen a region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I’ve changed neighborhoods or chosen a neighborhood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I’ve changed countries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 would like to change regions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 would like to change neighborhoods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 would hesitate before changing neighborhoods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 would hesitate before changing regions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No my sexual orientation does not have any influence on where I live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1100" b="0" i="0" u="none" strike="noStrike" dirty="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8" name="Titre 4"/>
          <p:cNvSpPr>
            <a:spLocks noGrp="1"/>
          </p:cNvSpPr>
          <p:nvPr>
            <p:ph type="title"/>
            <p:custDataLst>
              <p:tags r:id="rId5"/>
            </p:custDataLst>
          </p:nvPr>
        </p:nvSpPr>
        <p:spPr>
          <a:xfrm>
            <a:off x="558800" y="311390"/>
            <a:ext cx="5309344" cy="631545"/>
          </a:xfrm>
        </p:spPr>
        <p:txBody>
          <a:bodyPr>
            <a:normAutofit fontScale="90000"/>
          </a:bodyPr>
          <a:lstStyle/>
          <a:p>
            <a:r>
              <a:rPr lang="en-US" sz="2200" dirty="0">
                <a:solidFill>
                  <a:srgbClr val="9BBB59"/>
                </a:solidFill>
              </a:rPr>
              <a:t>Impact of sexual orientation / gender identity on </a:t>
            </a:r>
            <a:r>
              <a:rPr lang="fr-CA" sz="2200" dirty="0" smtClean="0">
                <a:solidFill>
                  <a:srgbClr val="9BBB59"/>
                </a:solidFill>
              </a:rPr>
              <a:t>the place of </a:t>
            </a:r>
            <a:r>
              <a:rPr lang="fr-CA" sz="2200" dirty="0" err="1" smtClean="0">
                <a:solidFill>
                  <a:srgbClr val="9BBB59"/>
                </a:solidFill>
              </a:rPr>
              <a:t>residence</a:t>
            </a:r>
            <a:r>
              <a:rPr lang="fr-CA" sz="2200" dirty="0" smtClean="0">
                <a:solidFill>
                  <a:srgbClr val="9BBB59"/>
                </a:solidFill>
              </a:rPr>
              <a:t/>
            </a:r>
            <a:br>
              <a:rPr lang="fr-CA" sz="2200" dirty="0" smtClean="0">
                <a:solidFill>
                  <a:srgbClr val="9BBB59"/>
                </a:solidFill>
              </a:rPr>
            </a:br>
            <a:endParaRPr lang="fr-CA" dirty="0"/>
          </a:p>
        </p:txBody>
      </p:sp>
      <p:sp>
        <p:nvSpPr>
          <p:cNvPr id="10" name="ZoneTexte 9"/>
          <p:cNvSpPr txBox="1"/>
          <p:nvPr>
            <p:custDataLst>
              <p:tags r:id="rId6"/>
            </p:custDataLst>
          </p:nvPr>
        </p:nvSpPr>
        <p:spPr>
          <a:xfrm>
            <a:off x="500202" y="627163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itchFamily="34" charset="0"/>
              </a:rPr>
              <a:t>Q40. </a:t>
            </a:r>
            <a:r>
              <a:rPr lang="en-CA" sz="900" dirty="0">
                <a:solidFill>
                  <a:srgbClr val="595959"/>
                </a:solidFill>
                <a:latin typeface="Arial" panose="020B0604020202020204" pitchFamily="34" charset="0"/>
                <a:cs typeface="Arial" pitchFamily="34" charset="0"/>
              </a:rPr>
              <a:t>Does or could your sexual orientation / gender identity have an impact on your choices about where to live?</a:t>
            </a:r>
            <a:endParaRPr lang="fr-CA" sz="900" dirty="0">
              <a:solidFill>
                <a:srgbClr val="595959"/>
              </a:solidFill>
              <a:latin typeface="Arial" panose="020B0604020202020204" pitchFamily="34" charset="0"/>
              <a:cs typeface="Arial" pitchFamily="34" charset="0"/>
            </a:endParaRPr>
          </a:p>
        </p:txBody>
      </p:sp>
    </p:spTree>
    <p:extLst>
      <p:ext uri="{BB962C8B-B14F-4D97-AF65-F5344CB8AC3E}">
        <p14:creationId xmlns:p14="http://schemas.microsoft.com/office/powerpoint/2010/main" val="3784448559"/>
      </p:ext>
    </p:extLst>
  </p:cSld>
  <p:clrMapOvr>
    <a:masterClrMapping/>
  </p:clrMapOvr>
  <p:timing>
    <p:tnLst>
      <p:par>
        <p:cTn xmlns:p14="http://schemas.microsoft.com/office/powerpoint/2010/mai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91030321"/>
              </p:ext>
            </p:extLst>
          </p:nvPr>
        </p:nvGraphicFramePr>
        <p:xfrm>
          <a:off x="539552" y="1225719"/>
          <a:ext cx="8208910" cy="4837351"/>
        </p:xfrm>
        <a:graphic>
          <a:graphicData uri="http://schemas.openxmlformats.org/drawingml/2006/table">
            <a:tbl>
              <a:tblPr firstRow="1" bandRow="1">
                <a:tableStyleId>{2D5ABB26-0587-4C30-8999-92F81FD0307C}</a:tableStyleId>
              </a:tblPr>
              <a:tblGrid>
                <a:gridCol w="2520280"/>
                <a:gridCol w="632070"/>
                <a:gridCol w="632070"/>
                <a:gridCol w="632070"/>
                <a:gridCol w="632070"/>
                <a:gridCol w="632070"/>
                <a:gridCol w="632070"/>
                <a:gridCol w="632070"/>
                <a:gridCol w="632070"/>
                <a:gridCol w="632070"/>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4901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Cisgender</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Binary</a:t>
                      </a:r>
                      <a:r>
                        <a:rPr lang="fr-CA" sz="900" b="1" i="0" u="none" strike="noStrike" dirty="0" smtClean="0">
                          <a:solidFill>
                            <a:srgbClr val="595959"/>
                          </a:solidFill>
                          <a:effectLst/>
                          <a:latin typeface="Arial Narrow" panose="020B0606020202030204" pitchFamily="34" charset="0"/>
                        </a:rPr>
                        <a:t> Trans </a:t>
                      </a:r>
                      <a:r>
                        <a:rPr lang="fr-CA" sz="900" b="1" i="0" u="none" strike="noStrike" dirty="0" err="1" smtClean="0">
                          <a:solidFill>
                            <a:srgbClr val="595959"/>
                          </a:solidFill>
                          <a:effectLst/>
                          <a:latin typeface="Arial Narrow" panose="020B0606020202030204" pitchFamily="34" charset="0"/>
                        </a:rPr>
                        <a:t>person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a:t>
                      </a:r>
                      <a:r>
                        <a:rPr lang="fr-CA" sz="900" b="1" i="0" u="none" strike="noStrike" dirty="0" err="1" smtClean="0">
                          <a:solidFill>
                            <a:srgbClr val="595959"/>
                          </a:solidFill>
                          <a:effectLst/>
                          <a:latin typeface="Arial Narrow" panose="020B0606020202030204" pitchFamily="34" charset="0"/>
                        </a:rPr>
                        <a:t>binary</a:t>
                      </a:r>
                      <a:r>
                        <a:rPr lang="fr-CA" sz="900" b="1" i="0" u="none" strike="noStrike" dirty="0" smtClean="0">
                          <a:solidFill>
                            <a:srgbClr val="595959"/>
                          </a:solidFill>
                          <a:effectLst/>
                          <a:latin typeface="Arial Narrow" panose="020B0606020202030204" pitchFamily="34" charset="0"/>
                        </a:rPr>
                        <a:t> Trans </a:t>
                      </a:r>
                      <a:r>
                        <a:rPr lang="fr-CA" sz="900" b="1" i="0" u="none" strike="noStrike" dirty="0" err="1" smtClean="0">
                          <a:solidFill>
                            <a:srgbClr val="595959"/>
                          </a:solidFill>
                          <a:effectLst/>
                          <a:latin typeface="Arial Narrow" panose="020B0606020202030204" pitchFamily="34" charset="0"/>
                        </a:rPr>
                        <a:t>person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de-DE" sz="900" b="1" i="0" u="none" strike="noStrike" dirty="0" smtClean="0">
                          <a:solidFill>
                            <a:srgbClr val="595959"/>
                          </a:solidFill>
                          <a:effectLst/>
                          <a:latin typeface="Arial Narrow" panose="020B0606020202030204" pitchFamily="34" charset="0"/>
                        </a:rPr>
                        <a:t>Non-bin.: genderfluid, </a:t>
                      </a:r>
                      <a:r>
                        <a:rPr lang="de-DE" sz="900" b="1" i="0" u="none" strike="noStrike" dirty="0" err="1" smtClean="0">
                          <a:solidFill>
                            <a:srgbClr val="595959"/>
                          </a:solidFill>
                          <a:effectLst/>
                          <a:latin typeface="Arial Narrow" panose="020B0606020202030204" pitchFamily="34" charset="0"/>
                        </a:rPr>
                        <a:t>agender</a:t>
                      </a:r>
                      <a:r>
                        <a:rPr lang="de-DE" sz="900" b="1" i="0" u="none" strike="noStrike" dirty="0" smtClean="0">
                          <a:solidFill>
                            <a:srgbClr val="595959"/>
                          </a:solidFill>
                          <a:effectLst/>
                          <a:latin typeface="Arial Narrow" panose="020B0606020202030204" pitchFamily="34" charset="0"/>
                        </a:rPr>
                        <a:t> </a:t>
                      </a:r>
                      <a:r>
                        <a:rPr lang="de-DE" sz="900" b="1" i="0" u="none" strike="noStrike" dirty="0" err="1" smtClean="0">
                          <a:solidFill>
                            <a:srgbClr val="595959"/>
                          </a:solidFill>
                          <a:effectLst/>
                          <a:latin typeface="Arial Narrow" panose="020B0606020202030204" pitchFamily="34" charset="0"/>
                        </a:rPr>
                        <a:t>or</a:t>
                      </a:r>
                      <a:r>
                        <a:rPr lang="de-DE" sz="900" b="1" i="0" u="none" strike="noStrike" dirty="0" smtClean="0">
                          <a:solidFill>
                            <a:srgbClr val="595959"/>
                          </a:solidFill>
                          <a:effectLst/>
                          <a:latin typeface="Arial Narrow" panose="020B0606020202030204" pitchFamily="34" charset="0"/>
                        </a:rPr>
                        <a:t> </a:t>
                      </a:r>
                      <a:r>
                        <a:rPr lang="de-DE" sz="900" b="1" i="0" u="none" strike="noStrike" dirty="0" err="1" smtClean="0">
                          <a:solidFill>
                            <a:srgbClr val="595959"/>
                          </a:solidFill>
                          <a:effectLst/>
                          <a:latin typeface="Arial Narrow" panose="020B0606020202030204" pitchFamily="34" charset="0"/>
                        </a:rPr>
                        <a:t>demi</a:t>
                      </a:r>
                      <a:r>
                        <a:rPr lang="de-DE" sz="900" b="1" i="0" u="none" strike="noStrike" dirty="0" smtClean="0">
                          <a:solidFill>
                            <a:srgbClr val="595959"/>
                          </a:solidFill>
                          <a:effectLst/>
                          <a:latin typeface="Arial Narrow" panose="020B0606020202030204" pitchFamily="34" charset="0"/>
                        </a:rPr>
                        <a:t>-gender</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074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I’ve changed regions or chosen a region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I’ve changed neighborhoods or chosen a neighborhood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I’ve changed countries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 would like to change regions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 would like to change neighborhoods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 would hesitate before changing neighborhoods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Yes, I would hesitate before changing regions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en-US" sz="1100" b="0" i="0" u="none" strike="noStrike" dirty="0" smtClean="0">
                          <a:solidFill>
                            <a:srgbClr val="595959"/>
                          </a:solidFill>
                          <a:effectLst/>
                          <a:latin typeface="Arial Narrow" panose="020B0606020202030204" pitchFamily="34" charset="0"/>
                        </a:rPr>
                        <a:t>No my sexual orientation does not have any influence on where I live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1100" b="0" i="0" u="none" strike="noStrike" dirty="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8" name="Titre 4"/>
          <p:cNvSpPr>
            <a:spLocks noGrp="1"/>
          </p:cNvSpPr>
          <p:nvPr>
            <p:ph type="title"/>
            <p:custDataLst>
              <p:tags r:id="rId5"/>
            </p:custDataLst>
          </p:nvPr>
        </p:nvSpPr>
        <p:spPr>
          <a:xfrm>
            <a:off x="558800" y="322023"/>
            <a:ext cx="5309344" cy="631545"/>
          </a:xfrm>
        </p:spPr>
        <p:txBody>
          <a:bodyPr>
            <a:normAutofit fontScale="90000"/>
          </a:bodyPr>
          <a:lstStyle/>
          <a:p>
            <a:r>
              <a:rPr lang="en-US" sz="2200" dirty="0">
                <a:solidFill>
                  <a:srgbClr val="9BBB59"/>
                </a:solidFill>
              </a:rPr>
              <a:t>Impact of sexual orientation / gender identity on </a:t>
            </a:r>
            <a:r>
              <a:rPr lang="fr-CA" sz="2200" dirty="0" smtClean="0">
                <a:solidFill>
                  <a:srgbClr val="9BBB59"/>
                </a:solidFill>
              </a:rPr>
              <a:t>the place of </a:t>
            </a:r>
            <a:r>
              <a:rPr lang="fr-CA" sz="2200" dirty="0" err="1" smtClean="0">
                <a:solidFill>
                  <a:srgbClr val="9BBB59"/>
                </a:solidFill>
              </a:rPr>
              <a:t>residence</a:t>
            </a:r>
            <a:r>
              <a:rPr lang="fr-CA" sz="2000" dirty="0" smtClean="0">
                <a:solidFill>
                  <a:srgbClr val="9BBB59"/>
                </a:solidFill>
              </a:rPr>
              <a:t/>
            </a:r>
            <a:br>
              <a:rPr lang="fr-CA" sz="2000" dirty="0" smtClean="0">
                <a:solidFill>
                  <a:srgbClr val="9BBB59"/>
                </a:solidFill>
              </a:rPr>
            </a:br>
            <a:endParaRPr lang="fr-CA" dirty="0"/>
          </a:p>
        </p:txBody>
      </p:sp>
      <p:sp>
        <p:nvSpPr>
          <p:cNvPr id="10" name="ZoneTexte 9"/>
          <p:cNvSpPr txBox="1"/>
          <p:nvPr>
            <p:custDataLst>
              <p:tags r:id="rId6"/>
            </p:custDataLst>
          </p:nvPr>
        </p:nvSpPr>
        <p:spPr>
          <a:xfrm>
            <a:off x="500202" y="627163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itchFamily="34" charset="0"/>
              </a:rPr>
              <a:t>Q40. </a:t>
            </a:r>
            <a:r>
              <a:rPr lang="en-CA" sz="900" dirty="0">
                <a:solidFill>
                  <a:srgbClr val="595959"/>
                </a:solidFill>
                <a:latin typeface="Arial" panose="020B0604020202020204" pitchFamily="34" charset="0"/>
                <a:cs typeface="Arial" pitchFamily="34" charset="0"/>
              </a:rPr>
              <a:t>Does or could your sexual orientation / gender identity have an impact on your choices about where to live?</a:t>
            </a:r>
            <a:endParaRPr lang="fr-CA" sz="900" dirty="0">
              <a:solidFill>
                <a:srgbClr val="595959"/>
              </a:solidFill>
              <a:latin typeface="Arial" panose="020B0604020202020204" pitchFamily="34" charset="0"/>
              <a:cs typeface="Arial" pitchFamily="34" charset="0"/>
            </a:endParaRPr>
          </a:p>
        </p:txBody>
      </p:sp>
    </p:spTree>
    <p:extLst>
      <p:ext uri="{BB962C8B-B14F-4D97-AF65-F5344CB8AC3E}">
        <p14:creationId xmlns:p14="http://schemas.microsoft.com/office/powerpoint/2010/main" val="1498560219"/>
      </p:ext>
    </p:extLst>
  </p:cSld>
  <p:clrMapOvr>
    <a:masterClrMapping/>
  </p:clrMapOvr>
  <p:timing>
    <p:tnLst>
      <p:par>
        <p:cTn xmlns:p14="http://schemas.microsoft.com/office/powerpoint/2010/mai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653427165"/>
              </p:ext>
            </p:extLst>
          </p:nvPr>
        </p:nvGraphicFramePr>
        <p:xfrm>
          <a:off x="539552" y="1203191"/>
          <a:ext cx="7778857" cy="4760643"/>
        </p:xfrm>
        <a:graphic>
          <a:graphicData uri="http://schemas.openxmlformats.org/drawingml/2006/table">
            <a:tbl>
              <a:tblPr firstRow="1" bandRow="1">
                <a:tableStyleId>{2D5ABB26-0587-4C30-8999-92F81FD0307C}</a:tableStyleId>
              </a:tblPr>
              <a:tblGrid>
                <a:gridCol w="3049312"/>
                <a:gridCol w="945909"/>
                <a:gridCol w="945909"/>
                <a:gridCol w="945909"/>
                <a:gridCol w="945909"/>
                <a:gridCol w="945909"/>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3058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903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10025">
                <a:tc>
                  <a:txBody>
                    <a:bodyPr/>
                    <a:lstStyle/>
                    <a:p>
                      <a:pPr algn="l" fontAlgn="ctr"/>
                      <a:r>
                        <a:rPr lang="en-US" sz="1100" b="0" i="0" u="none" strike="noStrike" dirty="0" smtClean="0">
                          <a:solidFill>
                            <a:srgbClr val="595959"/>
                          </a:solidFill>
                          <a:effectLst/>
                          <a:latin typeface="Arial Narrow" panose="020B0606020202030204" pitchFamily="34" charset="0"/>
                        </a:rPr>
                        <a:t>Yes, I’ve changed regions or chosen a region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en-US" sz="1100" b="0" i="0" u="none" strike="noStrike" dirty="0" smtClean="0">
                          <a:solidFill>
                            <a:srgbClr val="595959"/>
                          </a:solidFill>
                          <a:effectLst/>
                          <a:latin typeface="Arial Narrow" panose="020B0606020202030204" pitchFamily="34" charset="0"/>
                        </a:rPr>
                        <a:t>Yes, I’ve changed neighborhoods or chosen a neighborhood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en-US" sz="1100" b="0" i="0" u="none" strike="noStrike" dirty="0" smtClean="0">
                          <a:solidFill>
                            <a:srgbClr val="595959"/>
                          </a:solidFill>
                          <a:effectLst/>
                          <a:latin typeface="Arial Narrow" panose="020B0606020202030204" pitchFamily="34" charset="0"/>
                        </a:rPr>
                        <a:t>Yes, I’ve changed countries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en-US" sz="1100" b="0" i="0" u="none" strike="noStrike" dirty="0" smtClean="0">
                          <a:solidFill>
                            <a:srgbClr val="595959"/>
                          </a:solidFill>
                          <a:effectLst/>
                          <a:latin typeface="Arial Narrow" panose="020B0606020202030204" pitchFamily="34" charset="0"/>
                        </a:rPr>
                        <a:t>Yes, I would like to change regions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en-US" sz="1100" b="0" i="0" u="none" strike="noStrike" dirty="0" smtClean="0">
                          <a:solidFill>
                            <a:srgbClr val="595959"/>
                          </a:solidFill>
                          <a:effectLst/>
                          <a:latin typeface="Arial Narrow" panose="020B0606020202030204" pitchFamily="34" charset="0"/>
                        </a:rPr>
                        <a:t>Yes, I would like to change neighborhoods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en-US" sz="1100" b="0" i="0" u="none" strike="noStrike" dirty="0" smtClean="0">
                          <a:solidFill>
                            <a:srgbClr val="595959"/>
                          </a:solidFill>
                          <a:effectLst/>
                          <a:latin typeface="Arial Narrow" panose="020B0606020202030204" pitchFamily="34" charset="0"/>
                        </a:rPr>
                        <a:t>Yes, I would hesitate before changing neighborhoods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en-US" sz="1100" b="0" i="0" u="none" strike="noStrike" dirty="0" smtClean="0">
                          <a:solidFill>
                            <a:srgbClr val="595959"/>
                          </a:solidFill>
                          <a:effectLst/>
                          <a:latin typeface="Arial Narrow" panose="020B0606020202030204" pitchFamily="34" charset="0"/>
                        </a:rPr>
                        <a:t>Yes, I would hesitate before changing regions because of my gender identity / sexual orientation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en-US" sz="1100" b="0" i="0" u="none" strike="noStrike" dirty="0" smtClean="0">
                          <a:solidFill>
                            <a:srgbClr val="595959"/>
                          </a:solidFill>
                          <a:effectLst/>
                          <a:latin typeface="Arial Narrow" panose="020B0606020202030204" pitchFamily="34" charset="0"/>
                        </a:rPr>
                        <a:t>No my sexual orientation does not have any influence on where I live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fr-CA" sz="1100" b="0" i="0" u="none" strike="noStrike" dirty="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8" name="Titre 4"/>
          <p:cNvSpPr>
            <a:spLocks noGrp="1"/>
          </p:cNvSpPr>
          <p:nvPr>
            <p:ph type="title"/>
            <p:custDataLst>
              <p:tags r:id="rId5"/>
            </p:custDataLst>
          </p:nvPr>
        </p:nvSpPr>
        <p:spPr>
          <a:xfrm>
            <a:off x="558800" y="311390"/>
            <a:ext cx="5309344" cy="631545"/>
          </a:xfrm>
        </p:spPr>
        <p:txBody>
          <a:bodyPr>
            <a:normAutofit fontScale="90000"/>
          </a:bodyPr>
          <a:lstStyle/>
          <a:p>
            <a:r>
              <a:rPr lang="en-CA" sz="2200" dirty="0" smtClean="0">
                <a:solidFill>
                  <a:srgbClr val="9BBB59"/>
                </a:solidFill>
              </a:rPr>
              <a:t>Impact of sexual orientation / gender identity on the place of residence</a:t>
            </a:r>
            <a:r>
              <a:rPr lang="en-CA" sz="2000" dirty="0" smtClean="0">
                <a:solidFill>
                  <a:srgbClr val="9BBB59"/>
                </a:solidFill>
              </a:rPr>
              <a:t/>
            </a:r>
            <a:br>
              <a:rPr lang="en-CA" sz="2000" dirty="0" smtClean="0">
                <a:solidFill>
                  <a:srgbClr val="9BBB59"/>
                </a:solidFill>
              </a:rPr>
            </a:br>
            <a:endParaRPr lang="en-CA" dirty="0"/>
          </a:p>
        </p:txBody>
      </p:sp>
      <p:sp>
        <p:nvSpPr>
          <p:cNvPr id="10" name="ZoneTexte 9"/>
          <p:cNvSpPr txBox="1"/>
          <p:nvPr>
            <p:custDataLst>
              <p:tags r:id="rId6"/>
            </p:custDataLst>
          </p:nvPr>
        </p:nvSpPr>
        <p:spPr>
          <a:xfrm>
            <a:off x="500202" y="627163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itchFamily="34" charset="0"/>
              </a:rPr>
              <a:t>Q40. </a:t>
            </a:r>
            <a:r>
              <a:rPr lang="en-CA" sz="900" dirty="0">
                <a:solidFill>
                  <a:srgbClr val="595959"/>
                </a:solidFill>
                <a:latin typeface="Arial" panose="020B0604020202020204" pitchFamily="34" charset="0"/>
                <a:cs typeface="Arial" pitchFamily="34" charset="0"/>
              </a:rPr>
              <a:t>Does or could your sexual orientation / gender identity have an impact on your choices about where to live?</a:t>
            </a:r>
            <a:endParaRPr lang="fr-CA" sz="900" dirty="0">
              <a:solidFill>
                <a:srgbClr val="595959"/>
              </a:solidFill>
              <a:latin typeface="Arial" panose="020B0604020202020204" pitchFamily="34" charset="0"/>
              <a:cs typeface="Arial" pitchFamily="34" charset="0"/>
            </a:endParaRPr>
          </a:p>
        </p:txBody>
      </p:sp>
    </p:spTree>
    <p:extLst>
      <p:ext uri="{BB962C8B-B14F-4D97-AF65-F5344CB8AC3E}">
        <p14:creationId xmlns:p14="http://schemas.microsoft.com/office/powerpoint/2010/main" val="1355312604"/>
      </p:ext>
    </p:extLst>
  </p:cSld>
  <p:clrMapOvr>
    <a:masterClrMapping/>
  </p:clrMapOvr>
  <p:timing>
    <p:tnLst>
      <p:par>
        <p:cTn xmlns:p14="http://schemas.microsoft.com/office/powerpoint/2010/mai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208</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1969871355"/>
              </p:ext>
            </p:extLst>
          </p:nvPr>
        </p:nvGraphicFramePr>
        <p:xfrm>
          <a:off x="107504" y="1556792"/>
          <a:ext cx="7981695" cy="466571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260649"/>
            <a:ext cx="5381352" cy="935056"/>
          </a:xfrm>
        </p:spPr>
        <p:txBody>
          <a:bodyPr>
            <a:normAutofit fontScale="90000"/>
          </a:bodyPr>
          <a:lstStyle/>
          <a:p>
            <a:r>
              <a:rPr lang="en-CA" sz="2200" dirty="0" smtClean="0">
                <a:solidFill>
                  <a:srgbClr val="9BBB59"/>
                </a:solidFill>
              </a:rPr>
              <a:t>Experiencing negative or depressive feelings in connection with the sexual orientation / gender identity</a:t>
            </a:r>
            <a:r>
              <a:rPr lang="en-CA" sz="2000" dirty="0" smtClean="0">
                <a:solidFill>
                  <a:srgbClr val="9BBB59"/>
                </a:solidFill>
              </a:rPr>
              <a:t/>
            </a:r>
            <a:br>
              <a:rPr lang="en-CA" sz="2000" dirty="0" smtClean="0">
                <a:solidFill>
                  <a:srgbClr val="9BBB59"/>
                </a:solidFill>
              </a:rPr>
            </a:br>
            <a:endParaRPr lang="en-CA" dirty="0"/>
          </a:p>
        </p:txBody>
      </p:sp>
      <p:sp>
        <p:nvSpPr>
          <p:cNvPr id="13" name="Rectangle 12"/>
          <p:cNvSpPr/>
          <p:nvPr>
            <p:custDataLst>
              <p:tags r:id="rId5"/>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Q84. </a:t>
            </a:r>
            <a:r>
              <a:rPr lang="en-CA" sz="900" dirty="0">
                <a:solidFill>
                  <a:srgbClr val="595959"/>
                </a:solidFill>
                <a:latin typeface="Arial" panose="020B0604020202020204" pitchFamily="34" charset="0"/>
                <a:cs typeface="Arial" panose="020B0604020202020204" pitchFamily="34" charset="0"/>
              </a:rPr>
              <a:t>Do you ever or have you ever had feelings of confusion, loneliness, isolation and discouragement related to your sexual orientation / gender identity?</a:t>
            </a:r>
            <a:endParaRPr lang="fr-CA" sz="900" dirty="0">
              <a:solidFill>
                <a:srgbClr val="595959"/>
              </a:solidFill>
              <a:latin typeface="Arial" panose="020B0604020202020204" pitchFamily="34" charset="0"/>
              <a:cs typeface="Arial" panose="020B0604020202020204" pitchFamily="34" charset="0"/>
            </a:endParaRPr>
          </a:p>
        </p:txBody>
      </p:sp>
      <p:sp>
        <p:nvSpPr>
          <p:cNvPr id="8" name="ZoneTexte 7"/>
          <p:cNvSpPr txBox="1"/>
          <p:nvPr/>
        </p:nvSpPr>
        <p:spPr>
          <a:xfrm>
            <a:off x="5833538" y="2375011"/>
            <a:ext cx="1105880" cy="461665"/>
          </a:xfrm>
          <a:prstGeom prst="rect">
            <a:avLst/>
          </a:prstGeom>
          <a:noFill/>
        </p:spPr>
        <p:txBody>
          <a:bodyPr wrap="none" rtlCol="0">
            <a:spAutoFit/>
          </a:bodyPr>
          <a:lstStyle/>
          <a:p>
            <a:pPr algn="ctr"/>
            <a:r>
              <a:rPr lang="en-CA" sz="1200" b="1" dirty="0" smtClean="0">
                <a:solidFill>
                  <a:srgbClr val="595959"/>
                </a:solidFill>
                <a:latin typeface="Arial Narrow" panose="020B0606020202030204" pitchFamily="34" charset="0"/>
              </a:rPr>
              <a:t>Yes in the past </a:t>
            </a:r>
            <a:br>
              <a:rPr lang="en-CA" sz="1200" b="1" dirty="0" smtClean="0">
                <a:solidFill>
                  <a:srgbClr val="595959"/>
                </a:solidFill>
                <a:latin typeface="Arial Narrow" panose="020B0606020202030204" pitchFamily="34" charset="0"/>
              </a:rPr>
            </a:br>
            <a:r>
              <a:rPr lang="en-CA" sz="1200" b="1" dirty="0" smtClean="0">
                <a:solidFill>
                  <a:srgbClr val="595959"/>
                </a:solidFill>
                <a:latin typeface="Arial Narrow" panose="020B0606020202030204" pitchFamily="34" charset="0"/>
              </a:rPr>
              <a:t>68%</a:t>
            </a:r>
            <a:endParaRPr lang="en-CA" sz="1200" b="1" dirty="0">
              <a:solidFill>
                <a:srgbClr val="595959"/>
              </a:solidFill>
              <a:latin typeface="Arial Narrow" panose="020B0606020202030204" pitchFamily="34" charset="0"/>
            </a:endParaRPr>
          </a:p>
        </p:txBody>
      </p:sp>
      <p:sp>
        <p:nvSpPr>
          <p:cNvPr id="9" name="Accolade fermante 8"/>
          <p:cNvSpPr/>
          <p:nvPr/>
        </p:nvSpPr>
        <p:spPr>
          <a:xfrm>
            <a:off x="5508104" y="1772816"/>
            <a:ext cx="129439" cy="1512168"/>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1" name="Accolade fermante 10"/>
          <p:cNvSpPr/>
          <p:nvPr/>
        </p:nvSpPr>
        <p:spPr>
          <a:xfrm>
            <a:off x="4860032" y="3501008"/>
            <a:ext cx="129439" cy="1728192"/>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5" name="ZoneTexte 14"/>
          <p:cNvSpPr txBox="1"/>
          <p:nvPr/>
        </p:nvSpPr>
        <p:spPr>
          <a:xfrm>
            <a:off x="5186918" y="4201343"/>
            <a:ext cx="980846" cy="461665"/>
          </a:xfrm>
          <a:prstGeom prst="rect">
            <a:avLst/>
          </a:prstGeom>
          <a:noFill/>
        </p:spPr>
        <p:txBody>
          <a:bodyPr wrap="none" rtlCol="0">
            <a:spAutoFit/>
          </a:bodyPr>
          <a:lstStyle/>
          <a:p>
            <a:pPr algn="ctr"/>
            <a:r>
              <a:rPr lang="en-CA" sz="1200" b="1" dirty="0" smtClean="0">
                <a:solidFill>
                  <a:srgbClr val="595959"/>
                </a:solidFill>
                <a:latin typeface="Arial Narrow" panose="020B0606020202030204" pitchFamily="34" charset="0"/>
              </a:rPr>
              <a:t>Yes currently</a:t>
            </a:r>
            <a:br>
              <a:rPr lang="en-CA" sz="1200" b="1" dirty="0" smtClean="0">
                <a:solidFill>
                  <a:srgbClr val="595959"/>
                </a:solidFill>
                <a:latin typeface="Arial Narrow" panose="020B0606020202030204" pitchFamily="34" charset="0"/>
              </a:rPr>
            </a:br>
            <a:r>
              <a:rPr lang="en-CA" sz="1200" b="1" dirty="0" smtClean="0">
                <a:solidFill>
                  <a:srgbClr val="595959"/>
                </a:solidFill>
                <a:latin typeface="Arial Narrow" panose="020B0606020202030204" pitchFamily="34" charset="0"/>
              </a:rPr>
              <a:t>28%</a:t>
            </a:r>
            <a:endParaRPr lang="en-CA" sz="1200" b="1" dirty="0">
              <a:solidFill>
                <a:srgbClr val="595959"/>
              </a:solidFill>
              <a:latin typeface="Arial Narrow" panose="020B0606020202030204" pitchFamily="34" charset="0"/>
            </a:endParaRPr>
          </a:p>
        </p:txBody>
      </p:sp>
      <p:sp>
        <p:nvSpPr>
          <p:cNvPr id="16" name="Accolade fermante 15"/>
          <p:cNvSpPr/>
          <p:nvPr/>
        </p:nvSpPr>
        <p:spPr>
          <a:xfrm>
            <a:off x="7178865" y="1772816"/>
            <a:ext cx="129439" cy="3456384"/>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7" name="ZoneTexte 16"/>
          <p:cNvSpPr txBox="1"/>
          <p:nvPr/>
        </p:nvSpPr>
        <p:spPr>
          <a:xfrm>
            <a:off x="7403911" y="3317850"/>
            <a:ext cx="818879" cy="523220"/>
          </a:xfrm>
          <a:prstGeom prst="rect">
            <a:avLst/>
          </a:prstGeom>
          <a:noFill/>
        </p:spPr>
        <p:txBody>
          <a:bodyPr wrap="none" rtlCol="0">
            <a:spAutoFit/>
          </a:bodyPr>
          <a:lstStyle/>
          <a:p>
            <a:pPr algn="ctr"/>
            <a:r>
              <a:rPr lang="en-CA" sz="1400" b="1" dirty="0" smtClean="0">
                <a:solidFill>
                  <a:srgbClr val="595959"/>
                </a:solidFill>
                <a:latin typeface="Arial Narrow" panose="020B0606020202030204" pitchFamily="34" charset="0"/>
              </a:rPr>
              <a:t>Total Yes</a:t>
            </a:r>
            <a:br>
              <a:rPr lang="en-CA" sz="1400" b="1" dirty="0" smtClean="0">
                <a:solidFill>
                  <a:srgbClr val="595959"/>
                </a:solidFill>
                <a:latin typeface="Arial Narrow" panose="020B0606020202030204" pitchFamily="34" charset="0"/>
              </a:rPr>
            </a:br>
            <a:r>
              <a:rPr lang="en-CA" sz="1400" b="1" dirty="0" smtClean="0">
                <a:solidFill>
                  <a:srgbClr val="595959"/>
                </a:solidFill>
                <a:latin typeface="Arial Narrow" panose="020B0606020202030204" pitchFamily="34" charset="0"/>
              </a:rPr>
              <a:t>81%</a:t>
            </a:r>
            <a:endParaRPr lang="en-CA" sz="14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805203942"/>
      </p:ext>
    </p:extLst>
  </p:cSld>
  <p:clrMapOvr>
    <a:masterClrMapping/>
  </p:clrMapOvr>
  <p:timing>
    <p:tnLst>
      <p:par>
        <p:cTn xmlns:p14="http://schemas.microsoft.com/office/powerpoint/2010/mai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906377556"/>
              </p:ext>
            </p:extLst>
          </p:nvPr>
        </p:nvGraphicFramePr>
        <p:xfrm>
          <a:off x="539552" y="1213531"/>
          <a:ext cx="7992886" cy="4492908"/>
        </p:xfrm>
        <a:graphic>
          <a:graphicData uri="http://schemas.openxmlformats.org/drawingml/2006/table">
            <a:tbl>
              <a:tblPr firstRow="1" bandRow="1">
                <a:tableStyleId>{2D5ABB26-0587-4C30-8999-92F81FD0307C}</a:tableStyleId>
              </a:tblPr>
              <a:tblGrid>
                <a:gridCol w="2592288"/>
                <a:gridCol w="771514"/>
                <a:gridCol w="771514"/>
                <a:gridCol w="771514"/>
                <a:gridCol w="771514"/>
                <a:gridCol w="771514"/>
                <a:gridCol w="771514"/>
                <a:gridCol w="771514"/>
              </a:tblGrid>
              <a:tr h="36332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60254">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40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6132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that has happened to me a little in the past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that happened to me a lot in the past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I currently feel a bit like that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I feel that a lot, currently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in the </a:t>
                      </a:r>
                      <a:r>
                        <a:rPr lang="fr-CA" sz="1100" b="0" i="0" u="none" strike="noStrike" dirty="0" err="1" smtClean="0">
                          <a:solidFill>
                            <a:srgbClr val="595959"/>
                          </a:solidFill>
                          <a:effectLst/>
                          <a:latin typeface="Arial Narrow" panose="020B0606020202030204" pitchFamily="34" charset="0"/>
                        </a:rPr>
                        <a:t>past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currently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currently</a:t>
                      </a:r>
                      <a:r>
                        <a:rPr lang="fr-CA" sz="1100" b="0" i="0" u="none" strike="noStrike" dirty="0" smtClean="0">
                          <a:solidFill>
                            <a:srgbClr val="595959"/>
                          </a:solidFill>
                          <a:effectLst/>
                          <a:latin typeface="Arial Narrow" panose="020B0606020202030204" pitchFamily="34" charset="0"/>
                        </a:rPr>
                        <a:t> or in the </a:t>
                      </a:r>
                      <a:r>
                        <a:rPr lang="fr-CA" sz="1100" b="0" i="0" u="none" strike="noStrike" dirty="0" err="1" smtClean="0">
                          <a:solidFill>
                            <a:srgbClr val="595959"/>
                          </a:solidFill>
                          <a:effectLst/>
                          <a:latin typeface="Arial Narrow" panose="020B0606020202030204" pitchFamily="34" charset="0"/>
                        </a:rPr>
                        <a:t>past</a:t>
                      </a:r>
                      <a:r>
                        <a:rPr lang="fr-CA" sz="1100" b="0" i="0" u="none" strike="noStrike" dirty="0" smtClean="0">
                          <a:solidFill>
                            <a:srgbClr val="595959"/>
                          </a:solidFill>
                          <a:effectLst/>
                          <a:latin typeface="Arial Narrow" panose="020B0606020202030204" pitchFamily="34" charset="0"/>
                        </a:rPr>
                        <a: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77694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a:spLocks noGrp="1"/>
          </p:cNvSpPr>
          <p:nvPr>
            <p:ph type="title"/>
            <p:custDataLst>
              <p:tags r:id="rId5"/>
            </p:custDataLst>
          </p:nvPr>
        </p:nvSpPr>
        <p:spPr>
          <a:xfrm>
            <a:off x="558800" y="250015"/>
            <a:ext cx="6965528" cy="631545"/>
          </a:xfrm>
        </p:spPr>
        <p:txBody>
          <a:bodyPr>
            <a:noAutofit/>
          </a:bodyPr>
          <a:lstStyle/>
          <a:p>
            <a:r>
              <a:rPr lang="en-CA" sz="2000" dirty="0">
                <a:solidFill>
                  <a:srgbClr val="9BBB59"/>
                </a:solidFill>
              </a:rPr>
              <a:t>Experiencing negative or depressive feelings in connection with the sexual orientation / gender identity</a:t>
            </a:r>
            <a:r>
              <a:rPr lang="fr-CA" dirty="0" smtClean="0">
                <a:solidFill>
                  <a:srgbClr val="9BBB59"/>
                </a:solidFill>
              </a:rPr>
              <a:t/>
            </a:r>
            <a:br>
              <a:rPr lang="fr-CA" dirty="0" smtClean="0">
                <a:solidFill>
                  <a:srgbClr val="9BBB59"/>
                </a:solidFill>
              </a:rPr>
            </a:br>
            <a:endParaRPr lang="fr-CA" dirty="0"/>
          </a:p>
        </p:txBody>
      </p:sp>
      <p:sp>
        <p:nvSpPr>
          <p:cNvPr id="9" name="ZoneTexte 8"/>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Q84. </a:t>
            </a:r>
            <a:r>
              <a:rPr lang="en-CA" sz="900" dirty="0">
                <a:solidFill>
                  <a:srgbClr val="595959"/>
                </a:solidFill>
                <a:latin typeface="Arial" panose="020B0604020202020204" pitchFamily="34" charset="0"/>
                <a:cs typeface="Arial" panose="020B0604020202020204" pitchFamily="34" charset="0"/>
              </a:rPr>
              <a:t>Do you ever or have you ever had feelings of confusion, loneliness, isolation and discouragement related to your sexual orientation / gender identity?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4047061"/>
      </p:ext>
    </p:extLst>
  </p:cSld>
  <p:clrMapOvr>
    <a:masterClrMapping/>
  </p:clrMapOvr>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Key </a:t>
            </a:r>
            <a:r>
              <a:rPr lang="fr-CA" dirty="0" err="1" smtClean="0">
                <a:solidFill>
                  <a:srgbClr val="9BBB59"/>
                </a:solidFill>
              </a:rPr>
              <a:t>findings</a:t>
            </a:r>
            <a:r>
              <a:rPr lang="fr-CA" dirty="0" smtClean="0">
                <a:solidFill>
                  <a:srgbClr val="9BBB59"/>
                </a:solidFill>
              </a:rPr>
              <a:t> </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21</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66700">
              <a:buClr>
                <a:srgbClr val="9BBB59"/>
              </a:buClr>
            </a:pPr>
            <a:r>
              <a:rPr lang="en-CA" sz="1200" b="0" dirty="0" smtClean="0"/>
              <a:t>Compared to LGBT cisgender individuals, transgender and/or non-binary people consider in greater proportions that their gender identity has made life more difficult for them than for people who are not part of a sexual minority: this feeling is more markedly expressed by binary transgender  respondents, 46% </a:t>
            </a:r>
            <a:r>
              <a:rPr lang="en-CA" sz="1200" b="0" dirty="0"/>
              <a:t>of whom </a:t>
            </a:r>
            <a:r>
              <a:rPr lang="en-CA" sz="1200" b="0" dirty="0" smtClean="0"/>
              <a:t>said that it has made their lives </a:t>
            </a:r>
            <a:r>
              <a:rPr lang="en-CA" sz="1200" b="0" i="1" u="sng" dirty="0" smtClean="0"/>
              <a:t>a lot more </a:t>
            </a:r>
            <a:r>
              <a:rPr lang="en-CA" sz="1200" b="0" dirty="0" smtClean="0"/>
              <a:t>difficult.</a:t>
            </a:r>
          </a:p>
          <a:p>
            <a:pPr marL="228600" indent="-228600">
              <a:buClr>
                <a:srgbClr val="9BBB59"/>
              </a:buClr>
              <a:buFont typeface="Wingdings" panose="05000000000000000000" pitchFamily="2" charset="2"/>
              <a:buChar char="§"/>
            </a:pPr>
            <a:r>
              <a:rPr lang="en-CA" sz="1200" b="0" dirty="0" smtClean="0"/>
              <a:t>Pansexual respondents, who identified </a:t>
            </a:r>
            <a:r>
              <a:rPr lang="en-CA" sz="1200" b="0" dirty="0"/>
              <a:t>in half the cases as </a:t>
            </a:r>
            <a:r>
              <a:rPr lang="en-CA" sz="1200" b="0" dirty="0" smtClean="0"/>
              <a:t>transgender and/or non-binary, tended to follow the same trends as the previous group, but with less intensity. </a:t>
            </a:r>
          </a:p>
          <a:p>
            <a:pPr marL="228600" indent="-228600">
              <a:buClr>
                <a:srgbClr val="9BBB59"/>
              </a:buClr>
              <a:buFont typeface="Wingdings" panose="05000000000000000000" pitchFamily="2" charset="2"/>
              <a:buChar char="§"/>
            </a:pPr>
            <a:r>
              <a:rPr lang="en-CA" sz="1200" b="0" dirty="0" smtClean="0"/>
              <a:t>Asexual respondents also have a hard time coping with society’s perception of their lack of sexuality: it is within this group that we measure the highest levels of worry at not being understood, accepted for what they are, or at being mocked.</a:t>
            </a:r>
            <a:r>
              <a:rPr lang="fr-CA" sz="1200" b="0" dirty="0" smtClean="0"/>
              <a:t> </a:t>
            </a:r>
            <a:r>
              <a:rPr lang="en-CA" sz="1200" b="0" dirty="0" smtClean="0"/>
              <a:t>And the reality is that asexual people are one of the LGBT groups that are most often faced with reactions of incomprehension when they tell the people around them.</a:t>
            </a:r>
          </a:p>
          <a:p>
            <a:pPr marL="266700">
              <a:buClr>
                <a:srgbClr val="9BBB59"/>
              </a:buClr>
            </a:pPr>
            <a:r>
              <a:rPr lang="en-CA" sz="1200" b="0" dirty="0" smtClean="0"/>
              <a:t>Asexual respondents are the LGBT segment that most often felt strongly relieved at learning during the coming out process that their lack of sexual desire is not a sickness. For asexual people, it is critically important to have more information available on their specific sexual orientation and to have access to professionals who are specially trained to assist them –namely in health care and education.</a:t>
            </a:r>
          </a:p>
          <a:p>
            <a:pPr marL="266700">
              <a:buClr>
                <a:srgbClr val="9BBB59"/>
              </a:buClr>
            </a:pPr>
            <a:endParaRPr lang="fr-CA" sz="1200" b="0" dirty="0">
              <a:solidFill>
                <a:srgbClr val="FF0000"/>
              </a:solidFill>
            </a:endParaRP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403936" y="18148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631535" y="177281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p.200</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491001" y="3748808"/>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718600" y="3645024"/>
            <a:ext cx="1741832" cy="584775"/>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p.57, 62, 67, 72, 95, 99</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479426" y="54152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707025" y="537321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p.125, 135</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68101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210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599857699"/>
              </p:ext>
            </p:extLst>
          </p:nvPr>
        </p:nvGraphicFramePr>
        <p:xfrm>
          <a:off x="539552" y="1103510"/>
          <a:ext cx="7992893" cy="4431692"/>
        </p:xfrm>
        <a:graphic>
          <a:graphicData uri="http://schemas.openxmlformats.org/drawingml/2006/table">
            <a:tbl>
              <a:tblPr firstRow="1" bandRow="1">
                <a:tableStyleId>{2D5ABB26-0587-4C30-8999-92F81FD0307C}</a:tableStyleId>
              </a:tblPr>
              <a:tblGrid>
                <a:gridCol w="2448272"/>
                <a:gridCol w="616069"/>
                <a:gridCol w="616069"/>
                <a:gridCol w="616069"/>
                <a:gridCol w="616069"/>
                <a:gridCol w="616069"/>
                <a:gridCol w="616069"/>
                <a:gridCol w="616069"/>
                <a:gridCol w="616069"/>
                <a:gridCol w="616069"/>
              </a:tblGrid>
              <a:tr h="32658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404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540000">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Cisgender</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Binary</a:t>
                      </a:r>
                      <a:r>
                        <a:rPr lang="fr-CA" sz="900" b="1" i="0" u="none" strike="noStrike" dirty="0" smtClean="0">
                          <a:solidFill>
                            <a:srgbClr val="595959"/>
                          </a:solidFill>
                          <a:effectLst/>
                          <a:latin typeface="Arial Narrow" panose="020B0606020202030204" pitchFamily="34" charset="0"/>
                        </a:rPr>
                        <a:t> Trans </a:t>
                      </a:r>
                      <a:r>
                        <a:rPr lang="fr-CA" sz="900" b="1" i="0" u="none" strike="noStrike" dirty="0" err="1" smtClean="0">
                          <a:solidFill>
                            <a:srgbClr val="595959"/>
                          </a:solidFill>
                          <a:effectLst/>
                          <a:latin typeface="Arial Narrow" panose="020B0606020202030204" pitchFamily="34" charset="0"/>
                        </a:rPr>
                        <a:t>person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a:t>
                      </a:r>
                      <a:r>
                        <a:rPr lang="fr-CA" sz="900" b="1" i="0" u="none" strike="noStrike" dirty="0" err="1" smtClean="0">
                          <a:solidFill>
                            <a:srgbClr val="595959"/>
                          </a:solidFill>
                          <a:effectLst/>
                          <a:latin typeface="Arial Narrow" panose="020B0606020202030204" pitchFamily="34" charset="0"/>
                        </a:rPr>
                        <a:t>binary</a:t>
                      </a:r>
                      <a:r>
                        <a:rPr lang="fr-CA" sz="900" b="1" i="0" u="none" strike="noStrike" dirty="0" smtClean="0">
                          <a:solidFill>
                            <a:srgbClr val="595959"/>
                          </a:solidFill>
                          <a:effectLst/>
                          <a:latin typeface="Arial Narrow" panose="020B0606020202030204" pitchFamily="34" charset="0"/>
                        </a:rPr>
                        <a:t> Trans </a:t>
                      </a:r>
                      <a:r>
                        <a:rPr lang="fr-CA" sz="900" b="1" i="0" u="none" strike="noStrike" dirty="0" err="1" smtClean="0">
                          <a:solidFill>
                            <a:srgbClr val="595959"/>
                          </a:solidFill>
                          <a:effectLst/>
                          <a:latin typeface="Arial Narrow" panose="020B0606020202030204" pitchFamily="34" charset="0"/>
                        </a:rPr>
                        <a:t>person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de-DE" sz="900" b="1" i="0" u="none" strike="noStrike" dirty="0" smtClean="0">
                          <a:solidFill>
                            <a:srgbClr val="595959"/>
                          </a:solidFill>
                          <a:effectLst/>
                          <a:latin typeface="Arial Narrow" panose="020B0606020202030204" pitchFamily="34" charset="0"/>
                        </a:rPr>
                        <a:t>Non-bin.: genderfluid, </a:t>
                      </a:r>
                      <a:r>
                        <a:rPr lang="de-DE" sz="900" b="1" i="0" u="none" strike="noStrike" dirty="0" err="1" smtClean="0">
                          <a:solidFill>
                            <a:srgbClr val="595959"/>
                          </a:solidFill>
                          <a:effectLst/>
                          <a:latin typeface="Arial Narrow" panose="020B0606020202030204" pitchFamily="34" charset="0"/>
                        </a:rPr>
                        <a:t>agender</a:t>
                      </a:r>
                      <a:r>
                        <a:rPr lang="de-DE" sz="900" b="1" i="0" u="none" strike="noStrike" dirty="0" smtClean="0">
                          <a:solidFill>
                            <a:srgbClr val="595959"/>
                          </a:solidFill>
                          <a:effectLst/>
                          <a:latin typeface="Arial Narrow" panose="020B0606020202030204" pitchFamily="34" charset="0"/>
                        </a:rPr>
                        <a:t> </a:t>
                      </a:r>
                      <a:r>
                        <a:rPr lang="de-DE" sz="900" b="1" i="0" u="none" strike="noStrike" dirty="0" err="1" smtClean="0">
                          <a:solidFill>
                            <a:srgbClr val="595959"/>
                          </a:solidFill>
                          <a:effectLst/>
                          <a:latin typeface="Arial Narrow" panose="020B0606020202030204" pitchFamily="34" charset="0"/>
                        </a:rPr>
                        <a:t>or</a:t>
                      </a:r>
                      <a:r>
                        <a:rPr lang="de-DE" sz="900" b="1" i="0" u="none" strike="noStrike" dirty="0" smtClean="0">
                          <a:solidFill>
                            <a:srgbClr val="595959"/>
                          </a:solidFill>
                          <a:effectLst/>
                          <a:latin typeface="Arial Narrow" panose="020B0606020202030204" pitchFamily="34" charset="0"/>
                        </a:rPr>
                        <a:t> </a:t>
                      </a:r>
                      <a:r>
                        <a:rPr lang="de-DE" sz="900" b="1" i="0" u="none" strike="noStrike" dirty="0" err="1" smtClean="0">
                          <a:solidFill>
                            <a:srgbClr val="595959"/>
                          </a:solidFill>
                          <a:effectLst/>
                          <a:latin typeface="Arial Narrow" panose="020B0606020202030204" pitchFamily="34" charset="0"/>
                        </a:rPr>
                        <a:t>demi</a:t>
                      </a:r>
                      <a:r>
                        <a:rPr lang="de-DE" sz="900" b="1" i="0" u="none" strike="noStrike" dirty="0" smtClean="0">
                          <a:solidFill>
                            <a:srgbClr val="595959"/>
                          </a:solidFill>
                          <a:effectLst/>
                          <a:latin typeface="Arial Narrow" panose="020B0606020202030204" pitchFamily="34" charset="0"/>
                        </a:rPr>
                        <a:t>-gender</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489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that has happened to me a little in the past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that happened to me a lot in the past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I currently feel a bit like that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I feel that a lot, currently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in the </a:t>
                      </a:r>
                      <a:r>
                        <a:rPr lang="fr-CA" sz="1100" b="0" i="0" u="none" strike="noStrike" dirty="0" err="1" smtClean="0">
                          <a:solidFill>
                            <a:srgbClr val="595959"/>
                          </a:solidFill>
                          <a:effectLst/>
                          <a:latin typeface="Arial Narrow" panose="020B0606020202030204" pitchFamily="34" charset="0"/>
                        </a:rPr>
                        <a:t>past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currently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currently</a:t>
                      </a:r>
                      <a:r>
                        <a:rPr lang="fr-CA" sz="1100" b="0" i="0" u="none" strike="noStrike" dirty="0" smtClean="0">
                          <a:solidFill>
                            <a:srgbClr val="595959"/>
                          </a:solidFill>
                          <a:effectLst/>
                          <a:latin typeface="Arial Narrow" panose="020B0606020202030204" pitchFamily="34" charset="0"/>
                        </a:rPr>
                        <a:t> or in the </a:t>
                      </a:r>
                      <a:r>
                        <a:rPr lang="fr-CA" sz="1100" b="0" i="0" u="none" strike="noStrike" dirty="0" err="1" smtClean="0">
                          <a:solidFill>
                            <a:srgbClr val="595959"/>
                          </a:solidFill>
                          <a:effectLst/>
                          <a:latin typeface="Arial Narrow" panose="020B0606020202030204" pitchFamily="34" charset="0"/>
                        </a:rPr>
                        <a:t>past</a:t>
                      </a:r>
                      <a:r>
                        <a:rPr lang="fr-CA" sz="1100" b="0" i="0" u="none" strike="noStrike" dirty="0" smtClean="0">
                          <a:solidFill>
                            <a:srgbClr val="595959"/>
                          </a:solidFill>
                          <a:effectLst/>
                          <a:latin typeface="Arial Narrow" panose="020B0606020202030204" pitchFamily="34" charset="0"/>
                        </a:rPr>
                        <a: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custDataLst>
              <p:tags r:id="rId4"/>
            </p:custDataLst>
          </p:nvPr>
        </p:nvSpPr>
        <p:spPr>
          <a:xfrm>
            <a:off x="510159" y="77694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9" name="Titre 4"/>
          <p:cNvSpPr>
            <a:spLocks noGrp="1"/>
          </p:cNvSpPr>
          <p:nvPr>
            <p:ph type="title"/>
            <p:custDataLst>
              <p:tags r:id="rId5"/>
            </p:custDataLst>
          </p:nvPr>
        </p:nvSpPr>
        <p:spPr>
          <a:xfrm>
            <a:off x="558800" y="248400"/>
            <a:ext cx="6893520" cy="631545"/>
          </a:xfrm>
        </p:spPr>
        <p:txBody>
          <a:bodyPr>
            <a:noAutofit/>
          </a:bodyPr>
          <a:lstStyle/>
          <a:p>
            <a:r>
              <a:rPr lang="en-CA" sz="2000" dirty="0">
                <a:solidFill>
                  <a:srgbClr val="9BBB59"/>
                </a:solidFill>
              </a:rPr>
              <a:t>Experiencing negative or depressive feelings in connection with the sexual orientation / gender identity</a:t>
            </a:r>
            <a:r>
              <a:rPr lang="fr-CA" dirty="0" smtClean="0">
                <a:solidFill>
                  <a:srgbClr val="9BBB59"/>
                </a:solidFill>
              </a:rPr>
              <a:t/>
            </a:r>
            <a:br>
              <a:rPr lang="fr-CA" dirty="0" smtClean="0">
                <a:solidFill>
                  <a:srgbClr val="9BBB59"/>
                </a:solidFill>
              </a:rPr>
            </a:br>
            <a:endParaRPr lang="fr-CA" dirty="0"/>
          </a:p>
        </p:txBody>
      </p:sp>
      <p:sp>
        <p:nvSpPr>
          <p:cNvPr id="8" name="ZoneTexte 7"/>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Q84. </a:t>
            </a:r>
            <a:r>
              <a:rPr lang="en-CA" sz="900" dirty="0">
                <a:solidFill>
                  <a:srgbClr val="595959"/>
                </a:solidFill>
                <a:latin typeface="Arial" panose="020B0604020202020204" pitchFamily="34" charset="0"/>
                <a:cs typeface="Arial" panose="020B0604020202020204" pitchFamily="34" charset="0"/>
              </a:rPr>
              <a:t>Do you ever or have you ever had feelings of confusion, loneliness, isolation and discouragement related to your sexual orientation / gender identity?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26342154"/>
      </p:ext>
    </p:extLst>
  </p:cSld>
  <p:clrMapOvr>
    <a:masterClrMapping/>
  </p:clrMapOvr>
  <p:timing>
    <p:tnLst>
      <p:par>
        <p:cTn xmlns:p14="http://schemas.microsoft.com/office/powerpoint/2010/mai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211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679650590"/>
              </p:ext>
            </p:extLst>
          </p:nvPr>
        </p:nvGraphicFramePr>
        <p:xfrm>
          <a:off x="539552" y="1268762"/>
          <a:ext cx="7920878" cy="4389820"/>
        </p:xfrm>
        <a:graphic>
          <a:graphicData uri="http://schemas.openxmlformats.org/drawingml/2006/table">
            <a:tbl>
              <a:tblPr firstRow="1" bandRow="1">
                <a:tableStyleId>{2D5ABB26-0587-4C30-8999-92F81FD0307C}</a:tableStyleId>
              </a:tblPr>
              <a:tblGrid>
                <a:gridCol w="3507653"/>
                <a:gridCol w="882645"/>
                <a:gridCol w="882645"/>
                <a:gridCol w="882645"/>
                <a:gridCol w="882645"/>
                <a:gridCol w="882645"/>
              </a:tblGrid>
              <a:tr h="31561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920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40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7003">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that has happened to me a little in the past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that happened to me a lot in the past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I currently feel a bit like that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Yes, I feel that a lot, currently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in the </a:t>
                      </a:r>
                      <a:r>
                        <a:rPr lang="fr-CA" sz="1100" b="0" i="0" u="none" strike="noStrike" dirty="0" err="1" smtClean="0">
                          <a:solidFill>
                            <a:srgbClr val="595959"/>
                          </a:solidFill>
                          <a:effectLst/>
                          <a:latin typeface="Arial Narrow" panose="020B0606020202030204" pitchFamily="34" charset="0"/>
                        </a:rPr>
                        <a:t>past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currently</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currently</a:t>
                      </a:r>
                      <a:r>
                        <a:rPr lang="fr-CA" sz="1100" b="0" i="0" u="none" strike="noStrike" dirty="0" smtClean="0">
                          <a:solidFill>
                            <a:srgbClr val="595959"/>
                          </a:solidFill>
                          <a:effectLst/>
                          <a:latin typeface="Arial Narrow" panose="020B0606020202030204" pitchFamily="34" charset="0"/>
                        </a:rPr>
                        <a:t> or in the </a:t>
                      </a:r>
                      <a:r>
                        <a:rPr lang="fr-CA" sz="1100" b="0" i="0" u="none" strike="noStrike" dirty="0" err="1" smtClean="0">
                          <a:solidFill>
                            <a:srgbClr val="595959"/>
                          </a:solidFill>
                          <a:effectLst/>
                          <a:latin typeface="Arial Narrow" panose="020B0606020202030204" pitchFamily="34" charset="0"/>
                        </a:rPr>
                        <a:t>past</a:t>
                      </a:r>
                      <a:r>
                        <a:rPr lang="fr-CA" sz="1100" b="0" i="0" u="none" strike="noStrike" dirty="0" smtClean="0">
                          <a:solidFill>
                            <a:srgbClr val="595959"/>
                          </a:solidFill>
                          <a:effectLst/>
                          <a:latin typeface="Arial Narrow" panose="020B0606020202030204" pitchFamily="34" charset="0"/>
                        </a:rPr>
                        <a: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custDataLst>
              <p:tags r:id="rId4"/>
            </p:custDataLst>
          </p:nvPr>
        </p:nvSpPr>
        <p:spPr>
          <a:xfrm>
            <a:off x="510159" y="77694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9" name="Titre 4"/>
          <p:cNvSpPr>
            <a:spLocks noGrp="1"/>
          </p:cNvSpPr>
          <p:nvPr>
            <p:ph type="title"/>
            <p:custDataLst>
              <p:tags r:id="rId5"/>
            </p:custDataLst>
          </p:nvPr>
        </p:nvSpPr>
        <p:spPr>
          <a:xfrm>
            <a:off x="558800" y="248400"/>
            <a:ext cx="6677496" cy="631545"/>
          </a:xfrm>
        </p:spPr>
        <p:txBody>
          <a:bodyPr>
            <a:normAutofit fontScale="90000"/>
          </a:bodyPr>
          <a:lstStyle/>
          <a:p>
            <a:r>
              <a:rPr lang="en-CA" sz="2200" dirty="0">
                <a:solidFill>
                  <a:srgbClr val="9BBB59"/>
                </a:solidFill>
              </a:rPr>
              <a:t>Experiencing negative or depressive feelings in connection with the sexual orientation / gender identity</a:t>
            </a:r>
            <a:r>
              <a:rPr lang="fr-CA" sz="2000" dirty="0" smtClean="0">
                <a:solidFill>
                  <a:srgbClr val="9BBB59"/>
                </a:solidFill>
              </a:rPr>
              <a:t/>
            </a:r>
            <a:br>
              <a:rPr lang="fr-CA" sz="2000" dirty="0" smtClean="0">
                <a:solidFill>
                  <a:srgbClr val="9BBB59"/>
                </a:solidFill>
              </a:rPr>
            </a:br>
            <a:endParaRPr lang="fr-CA" dirty="0"/>
          </a:p>
        </p:txBody>
      </p:sp>
      <p:sp>
        <p:nvSpPr>
          <p:cNvPr id="8" name="ZoneTexte 7"/>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Q84. </a:t>
            </a:r>
            <a:r>
              <a:rPr lang="en-CA" sz="900" dirty="0">
                <a:solidFill>
                  <a:srgbClr val="595959"/>
                </a:solidFill>
                <a:latin typeface="Arial" panose="020B0604020202020204" pitchFamily="34" charset="0"/>
                <a:cs typeface="Arial" panose="020B0604020202020204" pitchFamily="34" charset="0"/>
              </a:rPr>
              <a:t>Do you ever or have you ever had feelings of confusion, loneliness, isolation and discouragement related to your sexual orientation / gender identity?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5480771"/>
      </p:ext>
    </p:extLst>
  </p:cSld>
  <p:clrMapOvr>
    <a:masterClrMapping/>
  </p:clrMapOvr>
  <p:timing>
    <p:tnLst>
      <p:par>
        <p:cTn xmlns:p14="http://schemas.microsoft.com/office/powerpoint/2010/mai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4"/>
          <p:cNvSpPr>
            <a:spLocks noGrp="1"/>
          </p:cNvSpPr>
          <p:nvPr>
            <p:ph type="title"/>
            <p:custDataLst>
              <p:tags r:id="rId1"/>
            </p:custDataLst>
          </p:nvPr>
        </p:nvSpPr>
        <p:spPr>
          <a:xfrm>
            <a:off x="558800" y="564159"/>
            <a:ext cx="8189664" cy="631545"/>
          </a:xfrm>
        </p:spPr>
        <p:txBody>
          <a:bodyPr>
            <a:normAutofit/>
          </a:bodyPr>
          <a:lstStyle/>
          <a:p>
            <a:r>
              <a:rPr lang="fr-CA" sz="2200" dirty="0">
                <a:solidFill>
                  <a:srgbClr val="9BBB59"/>
                </a:solidFill>
              </a:rPr>
              <a:t>The main challenges LGBT people face</a:t>
            </a:r>
            <a:r>
              <a:rPr lang="fr-CA" sz="2000" dirty="0" smtClean="0">
                <a:solidFill>
                  <a:srgbClr val="9BBB59"/>
                </a:solidFill>
              </a:rPr>
              <a:t/>
            </a:r>
            <a:br>
              <a:rPr lang="fr-CA" sz="2000" dirty="0" smtClean="0">
                <a:solidFill>
                  <a:srgbClr val="9BBB59"/>
                </a:solidFill>
              </a:rPr>
            </a:br>
            <a:endParaRPr lang="fr-CA" dirty="0"/>
          </a:p>
        </p:txBody>
      </p:sp>
      <p:sp>
        <p:nvSpPr>
          <p:cNvPr id="13" name="Rectangle 12"/>
          <p:cNvSpPr/>
          <p:nvPr>
            <p:custDataLst>
              <p:tags r:id="rId2"/>
            </p:custDataLst>
          </p:nvPr>
        </p:nvSpPr>
        <p:spPr>
          <a:xfrm>
            <a:off x="510159" y="1160678"/>
            <a:ext cx="1931939"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3"/>
            </p:custDataLst>
          </p:nvPr>
        </p:nvSpPr>
        <p:spPr>
          <a:xfrm>
            <a:off x="500202" y="6138284"/>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Q88. </a:t>
            </a:r>
            <a:r>
              <a:rPr lang="en-US" sz="900" dirty="0">
                <a:solidFill>
                  <a:srgbClr val="595959"/>
                </a:solidFill>
                <a:latin typeface="Arial" panose="020B0604020202020204" pitchFamily="34" charset="0"/>
                <a:cs typeface="Arial" panose="020B0604020202020204" pitchFamily="34" charset="0"/>
              </a:rPr>
              <a:t>In your opinion, what are the main challenges or difficulties that you currently have to face or will have to face in the future because of your sexual orientation / gender identity?</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custDataLst>
              <p:tags r:id="rId4"/>
            </p:custDataLst>
            <p:extLst>
              <p:ext uri="{D42A27DB-BD31-4B8C-83A1-F6EECF244321}">
                <p14:modId xmlns:p14="http://schemas.microsoft.com/office/powerpoint/2010/main" val="3118461456"/>
              </p:ext>
            </p:extLst>
          </p:nvPr>
        </p:nvGraphicFramePr>
        <p:xfrm>
          <a:off x="500202" y="1628800"/>
          <a:ext cx="4793181" cy="4001301"/>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9" name="Graphique 8"/>
          <p:cNvGraphicFramePr/>
          <p:nvPr>
            <p:custDataLst>
              <p:tags r:id="rId5"/>
            </p:custDataLst>
            <p:extLst>
              <p:ext uri="{D42A27DB-BD31-4B8C-83A1-F6EECF244321}">
                <p14:modId xmlns:p14="http://schemas.microsoft.com/office/powerpoint/2010/main" val="419405509"/>
              </p:ext>
            </p:extLst>
          </p:nvPr>
        </p:nvGraphicFramePr>
        <p:xfrm>
          <a:off x="4572000" y="1628800"/>
          <a:ext cx="4353872" cy="4001301"/>
        </p:xfrm>
        <a:graphic>
          <a:graphicData uri="http://schemas.openxmlformats.org/drawingml/2006/chart">
            <c:chart xmlns:c="http://schemas.openxmlformats.org/drawingml/2006/chart" xmlns:r="http://schemas.openxmlformats.org/officeDocument/2006/relationships" r:id="rId11"/>
          </a:graphicData>
        </a:graphic>
      </p:graphicFrame>
      <p:sp>
        <p:nvSpPr>
          <p:cNvPr id="11" name="ZoneTexte 10"/>
          <p:cNvSpPr txBox="1"/>
          <p:nvPr/>
        </p:nvSpPr>
        <p:spPr>
          <a:xfrm>
            <a:off x="5364088" y="5744228"/>
            <a:ext cx="2202847" cy="307777"/>
          </a:xfrm>
          <a:prstGeom prst="rect">
            <a:avLst/>
          </a:prstGeom>
          <a:solidFill>
            <a:srgbClr val="C3D69B"/>
          </a:solidFill>
        </p:spPr>
        <p:txBody>
          <a:bodyPr wrap="none" rtlCol="0">
            <a:spAutoFit/>
          </a:bodyPr>
          <a:lstStyle/>
          <a:p>
            <a:r>
              <a:rPr lang="fr-CA" sz="1400" b="1" dirty="0" smtClean="0">
                <a:solidFill>
                  <a:srgbClr val="595959"/>
                </a:solidFill>
                <a:latin typeface="Arial Narrow" panose="020B0606020202030204" pitchFamily="34" charset="0"/>
              </a:rPr>
              <a:t>No </a:t>
            </a:r>
            <a:r>
              <a:rPr lang="fr-CA" sz="1400" b="1" dirty="0" err="1" smtClean="0">
                <a:solidFill>
                  <a:srgbClr val="595959"/>
                </a:solidFill>
                <a:latin typeface="Arial Narrow" panose="020B0606020202030204" pitchFamily="34" charset="0"/>
              </a:rPr>
              <a:t>particular</a:t>
            </a:r>
            <a:r>
              <a:rPr lang="fr-CA" sz="1400" b="1" dirty="0" smtClean="0">
                <a:solidFill>
                  <a:srgbClr val="595959"/>
                </a:solidFill>
                <a:latin typeface="Arial Narrow" panose="020B0606020202030204" pitchFamily="34" charset="0"/>
              </a:rPr>
              <a:t> challenge: 53%</a:t>
            </a:r>
            <a:endParaRPr lang="fr-CA" sz="1400" b="1" dirty="0">
              <a:solidFill>
                <a:srgbClr val="595959"/>
              </a:solidFill>
              <a:latin typeface="Arial Narrow" panose="020B0606020202030204" pitchFamily="34" charset="0"/>
            </a:endParaRPr>
          </a:p>
        </p:txBody>
      </p:sp>
      <p:sp>
        <p:nvSpPr>
          <p:cNvPr id="15" name="Espace réservé du pied de page 2"/>
          <p:cNvSpPr>
            <a:spLocks noGrp="1"/>
          </p:cNvSpPr>
          <p:nvPr>
            <p:ph type="ftr" sz="quarter" idx="15"/>
            <p:custDataLst>
              <p:tags r:id="rId6"/>
            </p:custDataLst>
          </p:nvPr>
        </p:nvSpPr>
        <p:spPr>
          <a:xfrm>
            <a:off x="558800" y="6483350"/>
            <a:ext cx="2560638" cy="238125"/>
          </a:xfrm>
        </p:spPr>
        <p:txBody>
          <a:bodyPr/>
          <a:lstStyle/>
          <a:p>
            <a:pPr>
              <a:defRPr/>
            </a:pPr>
            <a:r>
              <a:rPr lang="en-CA" dirty="0" smtClean="0">
                <a:solidFill>
                  <a:srgbClr val="000000">
                    <a:tint val="75000"/>
                  </a:srgbClr>
                </a:solidFill>
              </a:rPr>
              <a:t>CROP</a:t>
            </a:r>
            <a:endParaRPr lang="en-CA" dirty="0">
              <a:solidFill>
                <a:srgbClr val="000000">
                  <a:tint val="75000"/>
                </a:srgbClr>
              </a:solidFill>
            </a:endParaRPr>
          </a:p>
        </p:txBody>
      </p:sp>
      <p:sp>
        <p:nvSpPr>
          <p:cNvPr id="16" name="Espace réservé du numéro de diapositive 3"/>
          <p:cNvSpPr>
            <a:spLocks noGrp="1"/>
          </p:cNvSpPr>
          <p:nvPr>
            <p:ph type="sldNum" sz="quarter" idx="16"/>
            <p:custDataLst>
              <p:tags r:id="rId7"/>
            </p:custDataLst>
          </p:nvPr>
        </p:nvSpPr>
        <p:spPr>
          <a:xfrm>
            <a:off x="5989638" y="6483350"/>
            <a:ext cx="2597150" cy="238125"/>
          </a:xfrm>
        </p:spPr>
        <p:txBody>
          <a:bodyPr/>
          <a:lstStyle/>
          <a:p>
            <a:pPr>
              <a:defRPr/>
            </a:pPr>
            <a:fld id="{18239141-2E42-4ABB-84FD-6FABED6D0D53}" type="slidenum">
              <a:rPr lang="en-CA" smtClean="0">
                <a:solidFill>
                  <a:srgbClr val="000000">
                    <a:tint val="75000"/>
                  </a:srgbClr>
                </a:solidFill>
              </a:rPr>
              <a:pPr>
                <a:defRPr/>
              </a:pPr>
              <a:t>212</a:t>
            </a:fld>
            <a:endParaRPr lang="en-CA" dirty="0">
              <a:solidFill>
                <a:srgbClr val="000000">
                  <a:tint val="75000"/>
                </a:srgbClr>
              </a:solidFill>
            </a:endParaRPr>
          </a:p>
        </p:txBody>
      </p:sp>
    </p:spTree>
    <p:extLst>
      <p:ext uri="{BB962C8B-B14F-4D97-AF65-F5344CB8AC3E}">
        <p14:creationId xmlns:p14="http://schemas.microsoft.com/office/powerpoint/2010/main" val="1077849805"/>
      </p:ext>
    </p:extLst>
  </p:cSld>
  <p:clrMapOvr>
    <a:masterClrMapping/>
  </p:clrMapOvr>
  <p:timing>
    <p:tnLst>
      <p:par>
        <p:cTn xmlns:p14="http://schemas.microsoft.com/office/powerpoint/2010/mai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213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133072842"/>
              </p:ext>
            </p:extLst>
          </p:nvPr>
        </p:nvGraphicFramePr>
        <p:xfrm>
          <a:off x="611557" y="1113231"/>
          <a:ext cx="8117235" cy="4585167"/>
        </p:xfrm>
        <a:graphic>
          <a:graphicData uri="http://schemas.openxmlformats.org/drawingml/2006/table">
            <a:tbl>
              <a:tblPr firstRow="1" bandRow="1">
                <a:tableStyleId>{2D5ABB26-0587-4C30-8999-92F81FD0307C}</a:tableStyleId>
              </a:tblPr>
              <a:tblGrid>
                <a:gridCol w="3867808"/>
                <a:gridCol w="607061"/>
                <a:gridCol w="607061"/>
                <a:gridCol w="607061"/>
                <a:gridCol w="607061"/>
                <a:gridCol w="607061"/>
                <a:gridCol w="607061"/>
                <a:gridCol w="60706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77422">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742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Coming out constantly/Daily discrimination/Dealing</a:t>
                      </a:r>
                      <a:r>
                        <a:rPr lang="en-CA" sz="900" b="0" i="0" u="none" strike="noStrike" baseline="0" noProof="0" dirty="0" smtClean="0">
                          <a:solidFill>
                            <a:srgbClr val="595959"/>
                          </a:solidFill>
                          <a:effectLst/>
                          <a:latin typeface="Arial Narrow" panose="020B0606020202030204" pitchFamily="34" charset="0"/>
                        </a:rPr>
                        <a:t> with</a:t>
                      </a:r>
                      <a:r>
                        <a:rPr lang="en-CA" sz="900" b="0" i="0" u="none" strike="noStrike" noProof="0" dirty="0" smtClean="0">
                          <a:solidFill>
                            <a:srgbClr val="595959"/>
                          </a:solidFill>
                          <a:effectLst/>
                          <a:latin typeface="Arial Narrow" panose="020B0606020202030204" pitchFamily="34" charset="0"/>
                        </a:rPr>
                        <a:t> prejudice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9604">
                <a:tc>
                  <a:txBody>
                    <a:bodyPr/>
                    <a:lstStyle/>
                    <a:p>
                      <a:pPr algn="l" fontAlgn="ctr"/>
                      <a:r>
                        <a:rPr lang="en-CA" sz="900" b="0" i="0" u="none" strike="noStrike" noProof="0" dirty="0" smtClean="0">
                          <a:solidFill>
                            <a:srgbClr val="595959"/>
                          </a:solidFill>
                          <a:effectLst/>
                          <a:latin typeface="Arial Narrow" panose="020B0606020202030204" pitchFamily="34" charset="0"/>
                        </a:rPr>
                        <a:t>Hard to form committed romantic relationships with LGBTQ (smaller</a:t>
                      </a:r>
                      <a:r>
                        <a:rPr lang="en-CA" sz="900" b="0" i="0" u="none" strike="noStrike" baseline="0" noProof="0" dirty="0" smtClean="0">
                          <a:solidFill>
                            <a:srgbClr val="595959"/>
                          </a:solidFill>
                          <a:effectLst/>
                          <a:latin typeface="Arial Narrow" panose="020B0606020202030204" pitchFamily="34" charset="0"/>
                        </a:rPr>
                        <a:t> pool</a:t>
                      </a:r>
                      <a:r>
                        <a:rPr lang="en-CA" sz="900" b="0" i="0" u="none" strike="noStrike" noProof="0" dirty="0" smtClean="0">
                          <a:solidFill>
                            <a:srgbClr val="595959"/>
                          </a:solidFill>
                          <a:effectLst/>
                          <a:latin typeface="Arial Narrow" panose="020B0606020202030204" pitchFamily="34" charset="0"/>
                        </a:rPr>
                        <a:t>, fewer opportunities to meet someone / superficial hookups)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4</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Acceptance / Respect / Feeling I’m understood/believed / Not always having to explain</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8</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Prejudice at</a:t>
                      </a:r>
                      <a:r>
                        <a:rPr lang="en-CA" sz="900" b="0" i="0" u="none" strike="noStrike" baseline="0" noProof="0" dirty="0" smtClean="0">
                          <a:solidFill>
                            <a:srgbClr val="595959"/>
                          </a:solidFill>
                          <a:effectLst/>
                          <a:latin typeface="Arial Narrow" panose="020B0606020202030204" pitchFamily="34" charset="0"/>
                        </a:rPr>
                        <a:t> work </a:t>
                      </a:r>
                      <a:r>
                        <a:rPr lang="en-CA" sz="900" b="0" i="0" u="none" strike="noStrike" noProof="0" dirty="0" smtClean="0">
                          <a:solidFill>
                            <a:srgbClr val="595959"/>
                          </a:solidFill>
                          <a:effectLst/>
                          <a:latin typeface="Arial Narrow" panose="020B0606020202030204" pitchFamily="34" charset="0"/>
                        </a:rPr>
                        <a:t>/ Reject by coworkers / Impact</a:t>
                      </a:r>
                      <a:r>
                        <a:rPr lang="en-CA" sz="900" b="0" i="0" u="none" strike="noStrike" baseline="0" noProof="0" dirty="0" smtClean="0">
                          <a:solidFill>
                            <a:srgbClr val="595959"/>
                          </a:solidFill>
                          <a:effectLst/>
                          <a:latin typeface="Arial Narrow" panose="020B0606020202030204" pitchFamily="34" charset="0"/>
                        </a:rPr>
                        <a:t> on career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Afraid for my safety/physical health (bullying / traveling abroad /</a:t>
                      </a:r>
                      <a:r>
                        <a:rPr lang="en-CA" sz="900" b="0" i="0" u="none" strike="noStrike" baseline="0" noProof="0" dirty="0" smtClean="0">
                          <a:solidFill>
                            <a:srgbClr val="595959"/>
                          </a:solidFill>
                          <a:effectLst/>
                          <a:latin typeface="Arial Narrow" panose="020B0606020202030204" pitchFamily="34" charset="0"/>
                        </a:rPr>
                        <a:t> STDs / surgery-related risks</a:t>
                      </a:r>
                      <a:r>
                        <a:rPr lang="en-CA" sz="900" b="0" i="0" u="none" strike="noStrike" noProof="0" dirty="0" smtClean="0">
                          <a:solidFill>
                            <a:srgbClr val="595959"/>
                          </a:solidFill>
                          <a:effectLst/>
                          <a:latin typeface="Arial Narrow" panose="020B0606020202030204" pitchFamily="34" charset="0"/>
                        </a:rPr>
                        <a:t>)</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Family acceptance</a:t>
                      </a:r>
                      <a:r>
                        <a:rPr lang="en-CA" sz="900" b="0" i="0" u="none" strike="noStrike" baseline="0" noProof="0" dirty="0" smtClean="0">
                          <a:solidFill>
                            <a:srgbClr val="595959"/>
                          </a:solidFill>
                          <a:effectLst/>
                          <a:latin typeface="Arial Narrow" panose="020B0606020202030204" pitchFamily="34" charset="0"/>
                        </a:rPr>
                        <a:t>/support</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Worries about gay aging (loneliness / prejudice in senior home)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Problems</a:t>
                      </a:r>
                      <a:r>
                        <a:rPr lang="en-CA" sz="900" b="0" i="0" u="none" strike="noStrike" baseline="0" noProof="0" dirty="0" smtClean="0">
                          <a:solidFill>
                            <a:srgbClr val="595959"/>
                          </a:solidFill>
                          <a:effectLst/>
                          <a:latin typeface="Arial Narrow" panose="020B0606020202030204" pitchFamily="34" charset="0"/>
                        </a:rPr>
                        <a:t> coming out </a:t>
                      </a:r>
                      <a:r>
                        <a:rPr lang="en-CA" sz="900" b="0" i="0" u="none" strike="noStrike" noProof="0" dirty="0" smtClean="0">
                          <a:solidFill>
                            <a:srgbClr val="595959"/>
                          </a:solidFill>
                          <a:effectLst/>
                          <a:latin typeface="Arial Narrow" panose="020B0606020202030204" pitchFamily="34" charset="0"/>
                        </a:rPr>
                        <a:t>(family / work / friends)/Accepting</a:t>
                      </a:r>
                      <a:r>
                        <a:rPr lang="en-CA" sz="900" b="0" i="0" u="none" strike="noStrike" baseline="0" noProof="0" dirty="0" smtClean="0">
                          <a:solidFill>
                            <a:srgbClr val="595959"/>
                          </a:solidFill>
                          <a:effectLst/>
                          <a:latin typeface="Arial Narrow" panose="020B0606020202030204" pitchFamily="34" charset="0"/>
                        </a:rPr>
                        <a:t> oneself</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Building a family / Having</a:t>
                      </a:r>
                      <a:r>
                        <a:rPr lang="en-CA" sz="900" b="0" i="0" u="none" strike="noStrike" baseline="0" noProof="0" dirty="0" smtClean="0">
                          <a:solidFill>
                            <a:srgbClr val="595959"/>
                          </a:solidFill>
                          <a:effectLst/>
                          <a:latin typeface="Arial Narrow" panose="020B0606020202030204" pitchFamily="34" charset="0"/>
                        </a:rPr>
                        <a:t> children </a:t>
                      </a:r>
                      <a:r>
                        <a:rPr lang="en-CA" sz="900" b="0" i="0" u="none" strike="noStrike" noProof="0" dirty="0" smtClean="0">
                          <a:solidFill>
                            <a:srgbClr val="595959"/>
                          </a:solidFill>
                          <a:effectLst/>
                          <a:latin typeface="Arial Narrow" panose="020B0606020202030204" pitchFamily="34" charset="0"/>
                        </a:rPr>
                        <a:t>/ Difficulties faced</a:t>
                      </a:r>
                      <a:r>
                        <a:rPr lang="en-CA" sz="900" b="0" i="0" u="none" strike="noStrike" baseline="0" noProof="0" dirty="0" smtClean="0">
                          <a:solidFill>
                            <a:srgbClr val="595959"/>
                          </a:solidFill>
                          <a:effectLst/>
                          <a:latin typeface="Arial Narrow" panose="020B0606020202030204" pitchFamily="34" charset="0"/>
                        </a:rPr>
                        <a:t> by children of gay parents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Loneliness / Ending up old and alone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Interactions/Lack of understanding of public services</a:t>
                      </a:r>
                      <a:r>
                        <a:rPr lang="en-CA" sz="900" b="0" i="0" u="none" strike="noStrike" baseline="0" noProof="0" dirty="0" smtClean="0">
                          <a:solidFill>
                            <a:srgbClr val="595959"/>
                          </a:solidFill>
                          <a:effectLst/>
                          <a:latin typeface="Arial Narrow" panose="020B0606020202030204" pitchFamily="34" charset="0"/>
                        </a:rPr>
                        <a:t> </a:t>
                      </a:r>
                      <a:r>
                        <a:rPr lang="en-CA" sz="900" b="0" i="0" u="none" strike="noStrike" noProof="0" dirty="0" smtClean="0">
                          <a:solidFill>
                            <a:srgbClr val="595959"/>
                          </a:solidFill>
                          <a:effectLst/>
                          <a:latin typeface="Arial Narrow" panose="020B0606020202030204" pitchFamily="34" charset="0"/>
                        </a:rPr>
                        <a:t>(health</a:t>
                      </a:r>
                      <a:r>
                        <a:rPr lang="en-CA" sz="900" b="0" i="0" u="none" strike="noStrike" baseline="0" noProof="0" dirty="0" smtClean="0">
                          <a:solidFill>
                            <a:srgbClr val="595959"/>
                          </a:solidFill>
                          <a:effectLst/>
                          <a:latin typeface="Arial Narrow" panose="020B0606020202030204" pitchFamily="34" charset="0"/>
                        </a:rPr>
                        <a:t> professionals</a:t>
                      </a:r>
                      <a:r>
                        <a:rPr lang="en-CA" sz="900" b="0" i="0" u="none" strike="noStrike" noProof="0" dirty="0" smtClean="0">
                          <a:solidFill>
                            <a:srgbClr val="595959"/>
                          </a:solidFill>
                          <a:effectLst/>
                          <a:latin typeface="Arial Narrow" panose="020B0606020202030204" pitchFamily="34" charset="0"/>
                        </a:rPr>
                        <a:t>, administration, police etc.)</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Body-related issues – Access to medication</a:t>
                      </a:r>
                      <a:r>
                        <a:rPr lang="en-CA" sz="900" b="0" i="0" u="none" strike="noStrike" baseline="0" noProof="0" dirty="0" smtClean="0">
                          <a:solidFill>
                            <a:srgbClr val="595959"/>
                          </a:solidFill>
                          <a:effectLst/>
                          <a:latin typeface="Arial Narrow" panose="020B0606020202030204" pitchFamily="34" charset="0"/>
                        </a:rPr>
                        <a:t>/treatment/surgery </a:t>
                      </a:r>
                      <a:r>
                        <a:rPr lang="en-CA" sz="900" b="0" i="0" u="none" strike="noStrike" noProof="0" dirty="0" smtClean="0">
                          <a:solidFill>
                            <a:srgbClr val="595959"/>
                          </a:solidFill>
                          <a:effectLst/>
                          <a:latin typeface="Arial Narrow" panose="020B0606020202030204" pitchFamily="34" charset="0"/>
                        </a:rPr>
                        <a:t>(cost &amp; wait)</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Acceptance</a:t>
                      </a:r>
                      <a:r>
                        <a:rPr lang="en-CA" sz="900" b="0" i="0" u="none" strike="noStrike" baseline="0" noProof="0" dirty="0" smtClean="0">
                          <a:solidFill>
                            <a:srgbClr val="595959"/>
                          </a:solidFill>
                          <a:effectLst/>
                          <a:latin typeface="Arial Narrow" panose="020B0606020202030204" pitchFamily="34" charset="0"/>
                        </a:rPr>
                        <a:t> </a:t>
                      </a:r>
                      <a:r>
                        <a:rPr lang="en-CA" sz="900" b="0" i="0" u="none" strike="noStrike" noProof="0" dirty="0" smtClean="0">
                          <a:solidFill>
                            <a:srgbClr val="595959"/>
                          </a:solidFill>
                          <a:effectLst/>
                          <a:latin typeface="Arial Narrow" panose="020B0606020202030204" pitchFamily="34" charset="0"/>
                        </a:rPr>
                        <a:t>by the</a:t>
                      </a:r>
                      <a:r>
                        <a:rPr lang="en-CA" sz="900" b="0" i="0" u="none" strike="noStrike" baseline="0" noProof="0" dirty="0" smtClean="0">
                          <a:solidFill>
                            <a:srgbClr val="595959"/>
                          </a:solidFill>
                          <a:effectLst/>
                          <a:latin typeface="Arial Narrow" panose="020B0606020202030204" pitchFamily="34" charset="0"/>
                        </a:rPr>
                        <a:t> partner</a:t>
                      </a:r>
                      <a:r>
                        <a:rPr lang="en-CA" sz="900" b="0" i="0" u="none" strike="noStrike" noProof="0" dirty="0" smtClean="0">
                          <a:solidFill>
                            <a:srgbClr val="595959"/>
                          </a:solidFill>
                          <a:effectLst/>
                          <a:latin typeface="Arial Narrow" panose="020B0606020202030204" pitchFamily="34" charset="0"/>
                        </a:rPr>
                        <a:t> (mainly asexual)</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Bisexuals: finding</a:t>
                      </a:r>
                      <a:r>
                        <a:rPr lang="en-CA" sz="900" b="0" i="0" u="none" strike="noStrike" baseline="0" noProof="0" dirty="0" smtClean="0">
                          <a:solidFill>
                            <a:srgbClr val="595959"/>
                          </a:solidFill>
                          <a:effectLst/>
                          <a:latin typeface="Arial Narrow" panose="020B0606020202030204" pitchFamily="34" charset="0"/>
                        </a:rPr>
                        <a:t> sexual fulfillment without being judged </a:t>
                      </a:r>
                      <a:r>
                        <a:rPr lang="en-CA" sz="900" b="0" i="0" u="none" strike="noStrike" noProof="0" dirty="0" smtClean="0">
                          <a:solidFill>
                            <a:srgbClr val="595959"/>
                          </a:solidFill>
                          <a:effectLst/>
                          <a:latin typeface="Arial Narrow" panose="020B0606020202030204" pitchFamily="34" charset="0"/>
                        </a:rPr>
                        <a:t>(partner, society etc.)/</a:t>
                      </a:r>
                      <a:br>
                        <a:rPr lang="en-CA" sz="900" b="0" i="0" u="none" strike="noStrike" noProof="0" dirty="0" smtClean="0">
                          <a:solidFill>
                            <a:srgbClr val="595959"/>
                          </a:solidFill>
                          <a:effectLst/>
                          <a:latin typeface="Arial Narrow" panose="020B0606020202030204" pitchFamily="34" charset="0"/>
                        </a:rPr>
                      </a:br>
                      <a:r>
                        <a:rPr lang="en-CA" sz="900" b="0" i="0" u="none" strike="noStrike" noProof="0" dirty="0" smtClean="0">
                          <a:solidFill>
                            <a:srgbClr val="595959"/>
                          </a:solidFill>
                          <a:effectLst/>
                          <a:latin typeface="Arial Narrow" panose="020B0606020202030204" pitchFamily="34" charset="0"/>
                        </a:rPr>
                        <a:t>Being viewed as a sexual</a:t>
                      </a:r>
                      <a:r>
                        <a:rPr lang="en-CA" sz="900" b="0" i="0" u="none" strike="noStrike" baseline="0" noProof="0" dirty="0" smtClean="0">
                          <a:solidFill>
                            <a:srgbClr val="595959"/>
                          </a:solidFill>
                          <a:effectLst/>
                          <a:latin typeface="Arial Narrow" panose="020B0606020202030204" pitchFamily="34" charset="0"/>
                        </a:rPr>
                        <a:t> object / deviant</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Issues within the LGBTQ community (stereotypes, lack of empathy, Bi/A-erasure)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Mental health problems / Lack of</a:t>
                      </a:r>
                      <a:r>
                        <a:rPr lang="en-CA" sz="900" b="0" i="0" u="none" strike="noStrike" baseline="0" noProof="0" dirty="0" smtClean="0">
                          <a:solidFill>
                            <a:srgbClr val="595959"/>
                          </a:solidFill>
                          <a:effectLst/>
                          <a:latin typeface="Arial Narrow" panose="020B0606020202030204" pitchFamily="34" charset="0"/>
                        </a:rPr>
                        <a:t> mental health-related medical resources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Being different in a rural environment/my region (fewer LGBTQ/Prejudice)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Other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DNK / NR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en-CA" sz="900" b="0" i="0" u="none" strike="noStrike" noProof="0" dirty="0" smtClean="0">
                          <a:solidFill>
                            <a:srgbClr val="595959"/>
                          </a:solidFill>
                          <a:effectLst/>
                          <a:latin typeface="Arial Narrow" panose="020B0606020202030204" pitchFamily="34" charset="0"/>
                        </a:rPr>
                        <a:t>No particular challenge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Titre 4"/>
          <p:cNvSpPr>
            <a:spLocks noGrp="1"/>
          </p:cNvSpPr>
          <p:nvPr>
            <p:ph type="title"/>
            <p:custDataLst>
              <p:tags r:id="rId4"/>
            </p:custDataLst>
          </p:nvPr>
        </p:nvSpPr>
        <p:spPr>
          <a:xfrm>
            <a:off x="558800" y="260648"/>
            <a:ext cx="8189664" cy="631545"/>
          </a:xfrm>
        </p:spPr>
        <p:txBody>
          <a:bodyPr>
            <a:normAutofit/>
          </a:bodyPr>
          <a:lstStyle/>
          <a:p>
            <a:r>
              <a:rPr lang="fr-CA" sz="2200" dirty="0" smtClean="0">
                <a:solidFill>
                  <a:srgbClr val="9BBB59"/>
                </a:solidFill>
              </a:rPr>
              <a:t>The main challenges LGBT people face</a:t>
            </a:r>
            <a:r>
              <a:rPr lang="fr-CA" sz="2000" dirty="0" smtClean="0">
                <a:solidFill>
                  <a:srgbClr val="9BBB59"/>
                </a:solidFill>
              </a:rPr>
              <a:t/>
            </a:r>
            <a:br>
              <a:rPr lang="fr-CA" sz="2000" dirty="0" smtClean="0">
                <a:solidFill>
                  <a:srgbClr val="9BBB59"/>
                </a:solidFill>
              </a:rPr>
            </a:br>
            <a:endParaRPr lang="fr-CA" dirty="0"/>
          </a:p>
        </p:txBody>
      </p:sp>
      <p:sp>
        <p:nvSpPr>
          <p:cNvPr id="10" name="Rectangle 9"/>
          <p:cNvSpPr/>
          <p:nvPr>
            <p:custDataLst>
              <p:tags r:id="rId5"/>
            </p:custDataLst>
          </p:nvPr>
        </p:nvSpPr>
        <p:spPr>
          <a:xfrm>
            <a:off x="510159" y="775337"/>
            <a:ext cx="1467068"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a:t>
            </a:r>
            <a:r>
              <a:rPr lang="en-CA" sz="900" dirty="0">
                <a:solidFill>
                  <a:srgbClr val="9BBB59"/>
                </a:solidFill>
                <a:latin typeface="Arial" panose="020B0604020202020204" pitchFamily="34" charset="0"/>
                <a:cs typeface="Arial" panose="020B0604020202020204" pitchFamily="34" charset="0"/>
              </a:rPr>
              <a:t>Total respondents </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38000"/>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Q88. </a:t>
            </a:r>
            <a:r>
              <a:rPr lang="en-US" sz="900" dirty="0">
                <a:solidFill>
                  <a:srgbClr val="595959"/>
                </a:solidFill>
                <a:latin typeface="Arial" panose="020B0604020202020204" pitchFamily="34" charset="0"/>
                <a:cs typeface="Arial" panose="020B0604020202020204" pitchFamily="34" charset="0"/>
              </a:rPr>
              <a:t>In your opinion, what are the main challenges or difficulties that you currently have to face or will have to face in the future because of your sexual orientation / gender identity?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7305826"/>
      </p:ext>
    </p:extLst>
  </p:cSld>
  <p:clrMapOvr>
    <a:masterClrMapping/>
  </p:clrMapOvr>
  <p:timing>
    <p:tnLst>
      <p:par>
        <p:cTn xmlns:p14="http://schemas.microsoft.com/office/powerpoint/2010/mai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214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893980991"/>
              </p:ext>
            </p:extLst>
          </p:nvPr>
        </p:nvGraphicFramePr>
        <p:xfrm>
          <a:off x="500198" y="1112308"/>
          <a:ext cx="8248267" cy="4866377"/>
        </p:xfrm>
        <a:graphic>
          <a:graphicData uri="http://schemas.openxmlformats.org/drawingml/2006/table">
            <a:tbl>
              <a:tblPr firstRow="1" bandRow="1">
                <a:tableStyleId>{2D5ABB26-0587-4C30-8999-92F81FD0307C}</a:tableStyleId>
              </a:tblPr>
              <a:tblGrid>
                <a:gridCol w="3783763"/>
                <a:gridCol w="496056"/>
                <a:gridCol w="496056"/>
                <a:gridCol w="496056"/>
                <a:gridCol w="496056"/>
                <a:gridCol w="496056"/>
                <a:gridCol w="496056"/>
                <a:gridCol w="496056"/>
                <a:gridCol w="496056"/>
                <a:gridCol w="496056"/>
              </a:tblGrid>
              <a:tr h="20186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8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8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0299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Homo.</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Bi.</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Pan.</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Narrow" panose="020B0606020202030204" pitchFamily="34" charset="0"/>
                        </a:rPr>
                        <a:t>Asex</a:t>
                      </a:r>
                      <a:r>
                        <a:rPr lang="fr-CA" sz="800" b="1" i="0" u="none" strike="noStrike" dirty="0" smtClean="0">
                          <a:solidFill>
                            <a:srgbClr val="595959"/>
                          </a:solidFill>
                          <a:effectLst/>
                          <a:latin typeface="Arial Narrow" panose="020B0606020202030204" pitchFamily="34" charset="0"/>
                        </a:rPr>
                        <a:t>.</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Narrow" panose="020B0606020202030204" pitchFamily="34" charset="0"/>
                        </a:rPr>
                        <a:t>Cisgender</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Narrow" panose="020B0606020202030204" pitchFamily="34" charset="0"/>
                        </a:rPr>
                        <a:t>Binary</a:t>
                      </a:r>
                      <a:r>
                        <a:rPr lang="fr-CA" sz="800" b="1" i="0" u="none" strike="noStrike" dirty="0" smtClean="0">
                          <a:solidFill>
                            <a:srgbClr val="595959"/>
                          </a:solidFill>
                          <a:effectLst/>
                          <a:latin typeface="Arial Narrow" panose="020B0606020202030204" pitchFamily="34" charset="0"/>
                        </a:rPr>
                        <a:t> Trans </a:t>
                      </a:r>
                      <a:r>
                        <a:rPr lang="fr-CA" sz="800" b="1" i="0" u="none" strike="noStrike" dirty="0" err="1" smtClean="0">
                          <a:solidFill>
                            <a:srgbClr val="595959"/>
                          </a:solidFill>
                          <a:effectLst/>
                          <a:latin typeface="Arial Narrow" panose="020B0606020202030204" pitchFamily="34" charset="0"/>
                        </a:rPr>
                        <a:t>person</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Non-</a:t>
                      </a:r>
                      <a:r>
                        <a:rPr lang="fr-CA" sz="800" b="1" i="0" u="none" strike="noStrike" dirty="0" err="1" smtClean="0">
                          <a:solidFill>
                            <a:srgbClr val="595959"/>
                          </a:solidFill>
                          <a:effectLst/>
                          <a:latin typeface="Arial Narrow" panose="020B0606020202030204" pitchFamily="34" charset="0"/>
                        </a:rPr>
                        <a:t>binary</a:t>
                      </a:r>
                      <a:r>
                        <a:rPr lang="fr-CA" sz="800" b="1" i="0" u="none" strike="noStrike" dirty="0" smtClean="0">
                          <a:solidFill>
                            <a:srgbClr val="595959"/>
                          </a:solidFill>
                          <a:effectLst/>
                          <a:latin typeface="Arial Narrow" panose="020B0606020202030204" pitchFamily="34" charset="0"/>
                        </a:rPr>
                        <a:t> Trans </a:t>
                      </a:r>
                      <a:r>
                        <a:rPr lang="fr-CA" sz="800" b="1" i="0" u="none" strike="noStrike" dirty="0" err="1" smtClean="0">
                          <a:solidFill>
                            <a:srgbClr val="595959"/>
                          </a:solidFill>
                          <a:effectLst/>
                          <a:latin typeface="Arial Narrow" panose="020B0606020202030204" pitchFamily="34" charset="0"/>
                        </a:rPr>
                        <a:t>person</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de-DE" sz="800" b="1" i="0" u="none" strike="noStrike" dirty="0" smtClean="0">
                          <a:solidFill>
                            <a:srgbClr val="595959"/>
                          </a:solidFill>
                          <a:effectLst/>
                          <a:latin typeface="Arial Narrow" panose="020B0606020202030204" pitchFamily="34" charset="0"/>
                        </a:rPr>
                        <a:t>Non-bin.: genderfluid, </a:t>
                      </a:r>
                      <a:r>
                        <a:rPr lang="de-DE" sz="800" b="1" i="0" u="none" strike="noStrike" dirty="0" err="1" smtClean="0">
                          <a:solidFill>
                            <a:srgbClr val="595959"/>
                          </a:solidFill>
                          <a:effectLst/>
                          <a:latin typeface="Arial Narrow" panose="020B0606020202030204" pitchFamily="34" charset="0"/>
                        </a:rPr>
                        <a:t>agender</a:t>
                      </a:r>
                      <a:r>
                        <a:rPr lang="de-DE" sz="800" b="1" i="0" u="none" strike="noStrike" dirty="0" smtClean="0">
                          <a:solidFill>
                            <a:srgbClr val="595959"/>
                          </a:solidFill>
                          <a:effectLst/>
                          <a:latin typeface="Arial Narrow" panose="020B0606020202030204" pitchFamily="34" charset="0"/>
                        </a:rPr>
                        <a:t> </a:t>
                      </a:r>
                      <a:r>
                        <a:rPr lang="de-DE" sz="800" b="1" i="0" u="none" strike="noStrike" dirty="0" err="1" smtClean="0">
                          <a:solidFill>
                            <a:srgbClr val="595959"/>
                          </a:solidFill>
                          <a:effectLst/>
                          <a:latin typeface="Arial Narrow" panose="020B0606020202030204" pitchFamily="34" charset="0"/>
                        </a:rPr>
                        <a:t>or</a:t>
                      </a:r>
                      <a:r>
                        <a:rPr lang="de-DE" sz="800" b="1" i="0" u="none" strike="noStrike" dirty="0" smtClean="0">
                          <a:solidFill>
                            <a:srgbClr val="595959"/>
                          </a:solidFill>
                          <a:effectLst/>
                          <a:latin typeface="Arial Narrow" panose="020B0606020202030204" pitchFamily="34" charset="0"/>
                        </a:rPr>
                        <a:t> </a:t>
                      </a:r>
                      <a:r>
                        <a:rPr lang="de-DE" sz="800" b="1" i="0" u="none" strike="noStrike" dirty="0" err="1" smtClean="0">
                          <a:solidFill>
                            <a:srgbClr val="595959"/>
                          </a:solidFill>
                          <a:effectLst/>
                          <a:latin typeface="Arial Narrow" panose="020B0606020202030204" pitchFamily="34" charset="0"/>
                        </a:rPr>
                        <a:t>demi</a:t>
                      </a:r>
                      <a:r>
                        <a:rPr lang="de-DE" sz="800" b="1" i="0" u="none" strike="noStrike" dirty="0" smtClean="0">
                          <a:solidFill>
                            <a:srgbClr val="595959"/>
                          </a:solidFill>
                          <a:effectLst/>
                          <a:latin typeface="Arial Narrow" panose="020B0606020202030204" pitchFamily="34" charset="0"/>
                        </a:rPr>
                        <a:t>-gender</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186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68584">
                <a:tc>
                  <a:txBody>
                    <a:bodyPr/>
                    <a:lstStyle/>
                    <a:p>
                      <a:pPr algn="l" fontAlgn="ctr"/>
                      <a:r>
                        <a:rPr lang="en-US" sz="900" b="0" i="0" u="none" strike="noStrike" dirty="0" smtClean="0">
                          <a:solidFill>
                            <a:srgbClr val="595959"/>
                          </a:solidFill>
                          <a:effectLst/>
                          <a:latin typeface="Arial Narrow" panose="020B0606020202030204" pitchFamily="34" charset="0"/>
                        </a:rPr>
                        <a:t>Coming out constantly/Daily discrimination/Dealing with prejudice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9</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6449">
                <a:tc>
                  <a:txBody>
                    <a:bodyPr/>
                    <a:lstStyle/>
                    <a:p>
                      <a:pPr algn="l" fontAlgn="ctr"/>
                      <a:r>
                        <a:rPr lang="en-US" sz="900" b="0" i="0" u="none" strike="noStrike" dirty="0" smtClean="0">
                          <a:solidFill>
                            <a:srgbClr val="595959"/>
                          </a:solidFill>
                          <a:effectLst/>
                          <a:latin typeface="Arial Narrow" panose="020B0606020202030204" pitchFamily="34" charset="0"/>
                        </a:rPr>
                        <a:t>Hard to form committed romantic relationships with LGBTQ (smaller pool, fewer opportunities to meet someone / superficial hookups)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5</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US" sz="900" b="0" i="0" u="none" strike="noStrike" dirty="0" smtClean="0">
                          <a:solidFill>
                            <a:srgbClr val="595959"/>
                          </a:solidFill>
                          <a:effectLst/>
                          <a:latin typeface="Arial Narrow" panose="020B0606020202030204" pitchFamily="34" charset="0"/>
                        </a:rPr>
                        <a:t>Acceptance / Respect / Feeling I’m understood/believed / Not always having to explain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US" sz="900" b="0" i="0" u="none" strike="noStrike" dirty="0" smtClean="0">
                          <a:solidFill>
                            <a:srgbClr val="595959"/>
                          </a:solidFill>
                          <a:effectLst/>
                          <a:latin typeface="Arial Narrow" panose="020B0606020202030204" pitchFamily="34" charset="0"/>
                        </a:rPr>
                        <a:t>Prejudice at work / Reject by coworkers / Impact on career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US" sz="900" b="0" i="0" u="none" strike="noStrike" dirty="0" smtClean="0">
                          <a:solidFill>
                            <a:srgbClr val="595959"/>
                          </a:solidFill>
                          <a:effectLst/>
                          <a:latin typeface="Arial Narrow" panose="020B0606020202030204" pitchFamily="34" charset="0"/>
                        </a:rPr>
                        <a:t>Afraid for my safety/physical health (bullying / traveling abroad / STDs / surgery-related risks)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Family acceptance/support</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Worries about gay aging (loneliness / prejudice in senior home)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Problems coming out (family / work / friends)/Accepting oneself</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Building a family / Having children / Difficulties faced by children of gay parents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Loneliness / Ending up old and alone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6</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Interactions/Lack of understanding of public services (health professionals, administration, police etc.)</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Body-related issues – Access to medication/treatment/surgery (cost &amp; wait)</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Acceptance by the partner (mainly asexual)</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Bisexuals: finding sexual fulfillment without being judged (partner, society etc.)/</a:t>
                      </a:r>
                      <a:br>
                        <a:rPr lang="en-CA" sz="900" b="0" i="0" u="none" strike="noStrike" noProof="0" dirty="0" smtClean="0">
                          <a:solidFill>
                            <a:srgbClr val="595959"/>
                          </a:solidFill>
                          <a:effectLst/>
                          <a:latin typeface="Arial Narrow" panose="020B0606020202030204" pitchFamily="34" charset="0"/>
                        </a:rPr>
                      </a:br>
                      <a:r>
                        <a:rPr lang="en-CA" sz="900" b="0" i="0" u="none" strike="noStrike" noProof="0" dirty="0" smtClean="0">
                          <a:solidFill>
                            <a:srgbClr val="595959"/>
                          </a:solidFill>
                          <a:effectLst/>
                          <a:latin typeface="Arial Narrow" panose="020B0606020202030204" pitchFamily="34" charset="0"/>
                        </a:rPr>
                        <a:t>Being viewed as a sexual object / deviant</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a:t>
                      </a:r>
                      <a:endParaRPr lang="fr-CA" sz="1000" b="0"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Issues within the LGBTQ community (stereotypes, lack of empathy, Bi/A-erasure)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Mental health problems / Lack of mental health-related medical resources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Being different in a rural environment/my region (fewer LGBTQ/Prejudice)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Other </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DNK / NR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en-CA" sz="900" b="0" i="0" u="none" strike="noStrike" noProof="0" dirty="0" smtClean="0">
                          <a:solidFill>
                            <a:srgbClr val="595959"/>
                          </a:solidFill>
                          <a:effectLst/>
                          <a:latin typeface="Arial Narrow" panose="020B0606020202030204" pitchFamily="34" charset="0"/>
                        </a:rPr>
                        <a:t>No particular challenge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58</a:t>
                      </a:r>
                      <a:endParaRPr lang="fr-CA" sz="10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ZoneTexte 8"/>
          <p:cNvSpPr txBox="1"/>
          <p:nvPr>
            <p:custDataLst>
              <p:tags r:id="rId4"/>
            </p:custDataLst>
          </p:nvPr>
        </p:nvSpPr>
        <p:spPr>
          <a:xfrm>
            <a:off x="500202" y="6151133"/>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Q88. </a:t>
            </a:r>
            <a:r>
              <a:rPr lang="en-US" sz="900" dirty="0">
                <a:solidFill>
                  <a:srgbClr val="595959"/>
                </a:solidFill>
                <a:latin typeface="Arial" panose="020B0604020202020204" pitchFamily="34" charset="0"/>
                <a:cs typeface="Arial" panose="020B0604020202020204" pitchFamily="34" charset="0"/>
              </a:rPr>
              <a:t>In your opinion, what are the main challenges or difficulties that you currently have to face or will have to face in the future because of your sexual orientation / gender identity?</a:t>
            </a:r>
            <a:endParaRPr lang="fr-CA" sz="900" dirty="0">
              <a:solidFill>
                <a:srgbClr val="595959"/>
              </a:solidFill>
              <a:latin typeface="Arial" panose="020B0604020202020204" pitchFamily="34" charset="0"/>
              <a:cs typeface="Arial" panose="020B0604020202020204" pitchFamily="34" charset="0"/>
            </a:endParaRPr>
          </a:p>
        </p:txBody>
      </p:sp>
      <p:sp>
        <p:nvSpPr>
          <p:cNvPr id="10" name="Rectangle 9"/>
          <p:cNvSpPr/>
          <p:nvPr>
            <p:custDataLst>
              <p:tags r:id="rId5"/>
            </p:custDataLst>
          </p:nvPr>
        </p:nvSpPr>
        <p:spPr>
          <a:xfrm>
            <a:off x="510159" y="775337"/>
            <a:ext cx="1467068"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a:t>
            </a:r>
            <a:r>
              <a:rPr lang="en-CA" sz="900" dirty="0">
                <a:solidFill>
                  <a:srgbClr val="9BBB59"/>
                </a:solidFill>
                <a:latin typeface="Arial" panose="020B0604020202020204" pitchFamily="34" charset="0"/>
                <a:cs typeface="Arial" panose="020B0604020202020204" pitchFamily="34" charset="0"/>
              </a:rPr>
              <a:t>Total respondents </a:t>
            </a:r>
            <a:endParaRPr lang="fr-CA" sz="900" dirty="0">
              <a:solidFill>
                <a:srgbClr val="000000"/>
              </a:solidFill>
              <a:latin typeface="Arial" panose="020B0604020202020204" pitchFamily="34" charset="0"/>
              <a:cs typeface="Arial" panose="020B0604020202020204" pitchFamily="34" charset="0"/>
            </a:endParaRPr>
          </a:p>
        </p:txBody>
      </p:sp>
      <p:sp>
        <p:nvSpPr>
          <p:cNvPr id="14" name="Titre 4"/>
          <p:cNvSpPr>
            <a:spLocks noGrp="1"/>
          </p:cNvSpPr>
          <p:nvPr>
            <p:ph type="title"/>
            <p:custDataLst>
              <p:tags r:id="rId6"/>
            </p:custDataLst>
          </p:nvPr>
        </p:nvSpPr>
        <p:spPr>
          <a:xfrm>
            <a:off x="558800" y="260648"/>
            <a:ext cx="8189664" cy="631545"/>
          </a:xfrm>
        </p:spPr>
        <p:txBody>
          <a:bodyPr>
            <a:normAutofit/>
          </a:bodyPr>
          <a:lstStyle/>
          <a:p>
            <a:r>
              <a:rPr lang="fr-CA" sz="2200" dirty="0">
                <a:solidFill>
                  <a:srgbClr val="9BBB59"/>
                </a:solidFill>
              </a:rPr>
              <a:t>The main challenges LGBT people face</a:t>
            </a:r>
            <a:r>
              <a:rPr lang="fr-CA" sz="2000" dirty="0" smtClean="0">
                <a:solidFill>
                  <a:srgbClr val="9BBB59"/>
                </a:solidFill>
              </a:rPr>
              <a:t/>
            </a:r>
            <a:br>
              <a:rPr lang="fr-CA" sz="2000" dirty="0" smtClean="0">
                <a:solidFill>
                  <a:srgbClr val="9BBB59"/>
                </a:solidFill>
              </a:rPr>
            </a:br>
            <a:endParaRPr lang="fr-CA" dirty="0"/>
          </a:p>
        </p:txBody>
      </p:sp>
    </p:spTree>
    <p:extLst>
      <p:ext uri="{BB962C8B-B14F-4D97-AF65-F5344CB8AC3E}">
        <p14:creationId xmlns:p14="http://schemas.microsoft.com/office/powerpoint/2010/main" val="2610074118"/>
      </p:ext>
    </p:extLst>
  </p:cSld>
  <p:clrMapOvr>
    <a:masterClrMapping/>
  </p:clrMapOvr>
  <p:timing>
    <p:tnLst>
      <p:par>
        <p:cTn xmlns:p14="http://schemas.microsoft.com/office/powerpoint/2010/mai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215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503242643"/>
              </p:ext>
            </p:extLst>
          </p:nvPr>
        </p:nvGraphicFramePr>
        <p:xfrm>
          <a:off x="611557" y="1141123"/>
          <a:ext cx="7706852" cy="4808157"/>
        </p:xfrm>
        <a:graphic>
          <a:graphicData uri="http://schemas.openxmlformats.org/drawingml/2006/table">
            <a:tbl>
              <a:tblPr firstRow="1" bandRow="1">
                <a:tableStyleId>{2D5ABB26-0587-4C30-8999-92F81FD0307C}</a:tableStyleId>
              </a:tblPr>
              <a:tblGrid>
                <a:gridCol w="4318142"/>
                <a:gridCol w="677742"/>
                <a:gridCol w="677742"/>
                <a:gridCol w="677742"/>
                <a:gridCol w="677742"/>
                <a:gridCol w="677742"/>
              </a:tblGrid>
              <a:tr h="29579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45599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638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80406">
                <a:tc>
                  <a:txBody>
                    <a:bodyPr/>
                    <a:lstStyle/>
                    <a:p>
                      <a:pPr algn="l" fontAlgn="ctr"/>
                      <a:r>
                        <a:rPr lang="en-US" sz="900" b="0" i="0" u="none" strike="noStrike" dirty="0" smtClean="0">
                          <a:solidFill>
                            <a:srgbClr val="595959"/>
                          </a:solidFill>
                          <a:effectLst/>
                          <a:latin typeface="Arial Narrow" panose="020B0606020202030204" pitchFamily="34" charset="0"/>
                        </a:rPr>
                        <a:t>Coming out constantly/Daily discrimination/Dealing with prejudice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6339">
                <a:tc>
                  <a:txBody>
                    <a:bodyPr/>
                    <a:lstStyle/>
                    <a:p>
                      <a:pPr algn="l" fontAlgn="ctr"/>
                      <a:r>
                        <a:rPr lang="en-US" sz="900" b="0" i="0" u="none" strike="noStrike" dirty="0" smtClean="0">
                          <a:solidFill>
                            <a:srgbClr val="595959"/>
                          </a:solidFill>
                          <a:effectLst/>
                          <a:latin typeface="Arial Narrow" panose="020B0606020202030204" pitchFamily="34" charset="0"/>
                        </a:rPr>
                        <a:t>Hard to form committed romantic relationships with LGBTQ (smaller pool, fewer opportunities to meet someone / superficial hookups)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US" sz="900" b="0" i="0" u="none" strike="noStrike" dirty="0" smtClean="0">
                          <a:solidFill>
                            <a:srgbClr val="595959"/>
                          </a:solidFill>
                          <a:effectLst/>
                          <a:latin typeface="Arial Narrow" panose="020B0606020202030204" pitchFamily="34" charset="0"/>
                        </a:rPr>
                        <a:t>Acceptance / Respect / Feeling I’m understood/believed / Not always having to explain</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US" sz="900" b="0" i="0" u="none" strike="noStrike" dirty="0" smtClean="0">
                          <a:solidFill>
                            <a:srgbClr val="595959"/>
                          </a:solidFill>
                          <a:effectLst/>
                          <a:latin typeface="Arial Narrow" panose="020B0606020202030204" pitchFamily="34" charset="0"/>
                        </a:rPr>
                        <a:t>Prejudice at work / Reject by coworkers / Impact on career</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US" sz="900" b="0" i="0" u="none" strike="noStrike" dirty="0" smtClean="0">
                          <a:solidFill>
                            <a:srgbClr val="595959"/>
                          </a:solidFill>
                          <a:effectLst/>
                          <a:latin typeface="Arial Narrow" panose="020B0606020202030204" pitchFamily="34" charset="0"/>
                        </a:rPr>
                        <a:t>Afraid for my safety/physical health (bullying / traveling abroad / STDs / surgery-related risks)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Family acceptance/support</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Worries about gay aging (loneliness / prejudice in senior home)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Problems coming out (family / work / friends)/Accepting oneself</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Building a family / Having children / Difficulties faced by children of gay parents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Loneliness / Ending up old and alone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Interactions/Lack of understanding of public services (health professionals, administration, police etc.)</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Body-related issues – Access to medication/treatment/surgery (cost &amp; wait)</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Acceptance by the partner (mainly asexual)</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6339">
                <a:tc>
                  <a:txBody>
                    <a:bodyPr/>
                    <a:lstStyle/>
                    <a:p>
                      <a:pPr algn="l" fontAlgn="ctr"/>
                      <a:r>
                        <a:rPr lang="en-CA" sz="900" b="0" i="0" u="none" strike="noStrike" noProof="0" dirty="0" smtClean="0">
                          <a:solidFill>
                            <a:srgbClr val="595959"/>
                          </a:solidFill>
                          <a:effectLst/>
                          <a:latin typeface="Arial Narrow" panose="020B0606020202030204" pitchFamily="34" charset="0"/>
                        </a:rPr>
                        <a:t>Bisexuals: finding sexual fulfillment without being judged (partner, society etc.)/</a:t>
                      </a:r>
                      <a:br>
                        <a:rPr lang="en-CA" sz="900" b="0" i="0" u="none" strike="noStrike" noProof="0" dirty="0" smtClean="0">
                          <a:solidFill>
                            <a:srgbClr val="595959"/>
                          </a:solidFill>
                          <a:effectLst/>
                          <a:latin typeface="Arial Narrow" panose="020B0606020202030204" pitchFamily="34" charset="0"/>
                        </a:rPr>
                      </a:br>
                      <a:r>
                        <a:rPr lang="en-CA" sz="900" b="0" i="0" u="none" strike="noStrike" noProof="0" dirty="0" smtClean="0">
                          <a:solidFill>
                            <a:srgbClr val="595959"/>
                          </a:solidFill>
                          <a:effectLst/>
                          <a:latin typeface="Arial Narrow" panose="020B0606020202030204" pitchFamily="34" charset="0"/>
                        </a:rPr>
                        <a:t>Being viewed as a sexual object / deviant</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Issues within the LGBTQ community (stereotypes, lack of empathy, Bi/A-erasure)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Mental health problems / Lack of mental health-related medical resources</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Being different in a rural environment/my region (fewer LGBTQ/Prejudice)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Other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DNK / NR</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en-CA" sz="900" b="0" i="0" u="none" strike="noStrike" noProof="0" dirty="0" smtClean="0">
                          <a:solidFill>
                            <a:srgbClr val="595959"/>
                          </a:solidFill>
                          <a:effectLst/>
                          <a:latin typeface="Arial Narrow" panose="020B0606020202030204" pitchFamily="34" charset="0"/>
                        </a:rPr>
                        <a:t>No particular</a:t>
                      </a:r>
                      <a:r>
                        <a:rPr lang="en-CA" sz="900" b="0" i="0" u="none" strike="noStrike" baseline="0" noProof="0" dirty="0" smtClean="0">
                          <a:solidFill>
                            <a:srgbClr val="595959"/>
                          </a:solidFill>
                          <a:effectLst/>
                          <a:latin typeface="Arial Narrow" panose="020B0606020202030204" pitchFamily="34" charset="0"/>
                        </a:rPr>
                        <a:t> challenge</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Titre 4"/>
          <p:cNvSpPr>
            <a:spLocks noGrp="1"/>
          </p:cNvSpPr>
          <p:nvPr>
            <p:ph type="title"/>
            <p:custDataLst>
              <p:tags r:id="rId4"/>
            </p:custDataLst>
          </p:nvPr>
        </p:nvSpPr>
        <p:spPr>
          <a:xfrm>
            <a:off x="558800" y="260648"/>
            <a:ext cx="8189664" cy="631545"/>
          </a:xfrm>
        </p:spPr>
        <p:txBody>
          <a:bodyPr>
            <a:normAutofit/>
          </a:bodyPr>
          <a:lstStyle/>
          <a:p>
            <a:r>
              <a:rPr lang="fr-CA" sz="2200" dirty="0">
                <a:solidFill>
                  <a:srgbClr val="9BBB59"/>
                </a:solidFill>
              </a:rPr>
              <a:t>The main challenges LGBT people </a:t>
            </a:r>
            <a:r>
              <a:rPr lang="fr-CA" sz="2200" dirty="0" smtClean="0">
                <a:solidFill>
                  <a:srgbClr val="9BBB59"/>
                </a:solidFill>
              </a:rPr>
              <a:t>face</a:t>
            </a:r>
            <a:br>
              <a:rPr lang="fr-CA" sz="2200" dirty="0" smtClean="0">
                <a:solidFill>
                  <a:srgbClr val="9BBB59"/>
                </a:solidFill>
              </a:rPr>
            </a:br>
            <a:endParaRPr lang="fr-CA" dirty="0"/>
          </a:p>
        </p:txBody>
      </p:sp>
      <p:sp>
        <p:nvSpPr>
          <p:cNvPr id="10" name="Rectangle 9"/>
          <p:cNvSpPr/>
          <p:nvPr>
            <p:custDataLst>
              <p:tags r:id="rId5"/>
            </p:custDataLst>
          </p:nvPr>
        </p:nvSpPr>
        <p:spPr>
          <a:xfrm>
            <a:off x="510159" y="775337"/>
            <a:ext cx="1467068"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a:t>
            </a:r>
            <a:r>
              <a:rPr lang="en-CA" sz="900" dirty="0">
                <a:solidFill>
                  <a:srgbClr val="9BBB59"/>
                </a:solidFill>
                <a:latin typeface="Arial" panose="020B0604020202020204" pitchFamily="34" charset="0"/>
                <a:cs typeface="Arial" panose="020B0604020202020204" pitchFamily="34" charset="0"/>
              </a:rPr>
              <a:t>Total </a:t>
            </a:r>
            <a:r>
              <a:rPr lang="en-CA" sz="900" dirty="0"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8917"/>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Q88. </a:t>
            </a:r>
            <a:r>
              <a:rPr lang="en-US" sz="900" dirty="0">
                <a:solidFill>
                  <a:srgbClr val="595959"/>
                </a:solidFill>
                <a:latin typeface="Arial" panose="020B0604020202020204" pitchFamily="34" charset="0"/>
                <a:cs typeface="Arial" panose="020B0604020202020204" pitchFamily="34" charset="0"/>
              </a:rPr>
              <a:t>In your opinion, what are the main challenges or difficulties that you currently have to face or will have to face in the future because of your sexual orientation / gender identity?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79492651"/>
      </p:ext>
    </p:extLst>
  </p:cSld>
  <p:clrMapOvr>
    <a:masterClrMapping/>
  </p:clrMapOvr>
  <p:timing>
    <p:tnLst>
      <p:par>
        <p:cTn xmlns:p14="http://schemas.microsoft.com/office/powerpoint/2010/mai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re 4"/>
          <p:cNvSpPr>
            <a:spLocks noGrp="1"/>
          </p:cNvSpPr>
          <p:nvPr>
            <p:ph type="title"/>
            <p:custDataLst>
              <p:tags r:id="rId1"/>
            </p:custDataLst>
          </p:nvPr>
        </p:nvSpPr>
        <p:spPr>
          <a:xfrm>
            <a:off x="558800" y="259200"/>
            <a:ext cx="8189664" cy="631545"/>
          </a:xfrm>
        </p:spPr>
        <p:txBody>
          <a:bodyPr anchor="t" anchorCtr="0">
            <a:normAutofit/>
          </a:bodyPr>
          <a:lstStyle/>
          <a:p>
            <a:r>
              <a:rPr lang="en-CA" sz="2200" dirty="0" smtClean="0">
                <a:solidFill>
                  <a:srgbClr val="9BBB59"/>
                </a:solidFill>
              </a:rPr>
              <a:t>Perceived advantages or possibilities</a:t>
            </a:r>
            <a:endParaRPr lang="en-CA" dirty="0"/>
          </a:p>
        </p:txBody>
      </p:sp>
      <p:sp>
        <p:nvSpPr>
          <p:cNvPr id="13" name="Rectangle 12"/>
          <p:cNvSpPr/>
          <p:nvPr>
            <p:custDataLst>
              <p:tags r:id="rId2"/>
            </p:custDataLst>
          </p:nvPr>
        </p:nvSpPr>
        <p:spPr>
          <a:xfrm>
            <a:off x="510159" y="774000"/>
            <a:ext cx="1931939"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3"/>
            </p:custDataLst>
          </p:nvPr>
        </p:nvSpPr>
        <p:spPr>
          <a:xfrm>
            <a:off x="500202" y="6138284"/>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Q89. </a:t>
            </a:r>
            <a:r>
              <a:rPr lang="en-US" sz="900" dirty="0">
                <a:solidFill>
                  <a:srgbClr val="595959"/>
                </a:solidFill>
                <a:latin typeface="Arial" panose="020B0604020202020204" pitchFamily="34" charset="0"/>
                <a:cs typeface="Arial" panose="020B0604020202020204" pitchFamily="34" charset="0"/>
              </a:rPr>
              <a:t>Does your sexual orientation / gender identity bring with it particular possibilities or advantages that are or could be useful or beneficial in your life?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custDataLst>
              <p:tags r:id="rId4"/>
            </p:custDataLst>
            <p:extLst>
              <p:ext uri="{D42A27DB-BD31-4B8C-83A1-F6EECF244321}">
                <p14:modId xmlns:p14="http://schemas.microsoft.com/office/powerpoint/2010/main" val="1480301345"/>
              </p:ext>
            </p:extLst>
          </p:nvPr>
        </p:nvGraphicFramePr>
        <p:xfrm>
          <a:off x="500202" y="1484784"/>
          <a:ext cx="4793181" cy="4176463"/>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9" name="Graphique 8"/>
          <p:cNvGraphicFramePr/>
          <p:nvPr>
            <p:custDataLst>
              <p:tags r:id="rId5"/>
            </p:custDataLst>
            <p:extLst>
              <p:ext uri="{D42A27DB-BD31-4B8C-83A1-F6EECF244321}">
                <p14:modId xmlns:p14="http://schemas.microsoft.com/office/powerpoint/2010/main" val="3047157161"/>
              </p:ext>
            </p:extLst>
          </p:nvPr>
        </p:nvGraphicFramePr>
        <p:xfrm>
          <a:off x="4283968" y="1628800"/>
          <a:ext cx="4608512" cy="4104456"/>
        </p:xfrm>
        <a:graphic>
          <a:graphicData uri="http://schemas.openxmlformats.org/drawingml/2006/chart">
            <c:chart xmlns:c="http://schemas.openxmlformats.org/drawingml/2006/chart" xmlns:r="http://schemas.openxmlformats.org/officeDocument/2006/relationships" r:id="rId11"/>
          </a:graphicData>
        </a:graphic>
      </p:graphicFrame>
      <p:sp>
        <p:nvSpPr>
          <p:cNvPr id="2" name="ZoneTexte 1"/>
          <p:cNvSpPr txBox="1"/>
          <p:nvPr/>
        </p:nvSpPr>
        <p:spPr>
          <a:xfrm>
            <a:off x="4417950" y="5692236"/>
            <a:ext cx="3336170" cy="307777"/>
          </a:xfrm>
          <a:prstGeom prst="rect">
            <a:avLst/>
          </a:prstGeom>
          <a:solidFill>
            <a:srgbClr val="C3D69B"/>
          </a:solidFill>
        </p:spPr>
        <p:txBody>
          <a:bodyPr wrap="none" rtlCol="0">
            <a:spAutoFit/>
          </a:bodyPr>
          <a:lstStyle/>
          <a:p>
            <a:r>
              <a:rPr lang="en-CA" sz="1400" b="1" dirty="0" smtClean="0">
                <a:solidFill>
                  <a:srgbClr val="595959"/>
                </a:solidFill>
                <a:latin typeface="Arial Narrow" panose="020B0606020202030204" pitchFamily="34" charset="0"/>
              </a:rPr>
              <a:t>No particular advantage or possibilities: 73%</a:t>
            </a:r>
            <a:endParaRPr lang="en-CA" sz="1400" b="1" dirty="0">
              <a:solidFill>
                <a:srgbClr val="595959"/>
              </a:solidFill>
              <a:latin typeface="Arial Narrow" panose="020B0606020202030204" pitchFamily="34" charset="0"/>
            </a:endParaRPr>
          </a:p>
        </p:txBody>
      </p:sp>
      <p:sp>
        <p:nvSpPr>
          <p:cNvPr id="11" name="Espace réservé du pied de page 2"/>
          <p:cNvSpPr>
            <a:spLocks noGrp="1"/>
          </p:cNvSpPr>
          <p:nvPr>
            <p:ph type="ftr" sz="quarter" idx="15"/>
            <p:custDataLst>
              <p:tags r:id="rId6"/>
            </p:custDataLst>
          </p:nvPr>
        </p:nvSpPr>
        <p:spPr>
          <a:xfrm>
            <a:off x="558800" y="6483350"/>
            <a:ext cx="2560638" cy="238125"/>
          </a:xfrm>
        </p:spPr>
        <p:txBody>
          <a:bodyPr/>
          <a:lstStyle/>
          <a:p>
            <a:pPr>
              <a:defRPr/>
            </a:pPr>
            <a:r>
              <a:rPr lang="en-CA" dirty="0" smtClean="0">
                <a:solidFill>
                  <a:srgbClr val="000000">
                    <a:tint val="75000"/>
                  </a:srgbClr>
                </a:solidFill>
              </a:rPr>
              <a:t>CROP</a:t>
            </a:r>
            <a:endParaRPr lang="en-CA" dirty="0">
              <a:solidFill>
                <a:srgbClr val="000000">
                  <a:tint val="75000"/>
                </a:srgbClr>
              </a:solidFill>
            </a:endParaRPr>
          </a:p>
        </p:txBody>
      </p:sp>
      <p:sp>
        <p:nvSpPr>
          <p:cNvPr id="15" name="Espace réservé du numéro de diapositive 3"/>
          <p:cNvSpPr>
            <a:spLocks noGrp="1"/>
          </p:cNvSpPr>
          <p:nvPr>
            <p:ph type="sldNum" sz="quarter" idx="16"/>
            <p:custDataLst>
              <p:tags r:id="rId7"/>
            </p:custDataLst>
          </p:nvPr>
        </p:nvSpPr>
        <p:spPr>
          <a:xfrm>
            <a:off x="5989638" y="6483350"/>
            <a:ext cx="2597150" cy="238125"/>
          </a:xfrm>
        </p:spPr>
        <p:txBody>
          <a:bodyPr/>
          <a:lstStyle/>
          <a:p>
            <a:pPr>
              <a:defRPr/>
            </a:pPr>
            <a:fld id="{18239141-2E42-4ABB-84FD-6FABED6D0D53}" type="slidenum">
              <a:rPr lang="en-CA" smtClean="0">
                <a:solidFill>
                  <a:srgbClr val="000000">
                    <a:tint val="75000"/>
                  </a:srgbClr>
                </a:solidFill>
              </a:rPr>
              <a:pPr>
                <a:defRPr/>
              </a:pPr>
              <a:t>216</a:t>
            </a:fld>
            <a:endParaRPr lang="en-CA" dirty="0">
              <a:solidFill>
                <a:srgbClr val="000000">
                  <a:tint val="75000"/>
                </a:srgbClr>
              </a:solidFill>
            </a:endParaRPr>
          </a:p>
        </p:txBody>
      </p:sp>
    </p:spTree>
    <p:extLst>
      <p:ext uri="{BB962C8B-B14F-4D97-AF65-F5344CB8AC3E}">
        <p14:creationId xmlns:p14="http://schemas.microsoft.com/office/powerpoint/2010/main" val="1980913451"/>
      </p:ext>
    </p:extLst>
  </p:cSld>
  <p:clrMapOvr>
    <a:masterClrMapping/>
  </p:clrMapOvr>
  <p:timing>
    <p:tnLst>
      <p:par>
        <p:cTn xmlns:p14="http://schemas.microsoft.com/office/powerpoint/2010/mai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6173439" cy="2594674"/>
          </a:xfrm>
        </p:spPr>
        <p:txBody>
          <a:bodyPr>
            <a:normAutofit/>
          </a:bodyPr>
          <a:lstStyle/>
          <a:p>
            <a:pPr eaLnBrk="1" hangingPunct="1">
              <a:spcBef>
                <a:spcPct val="0"/>
              </a:spcBef>
            </a:pPr>
            <a:r>
              <a:rPr lang="en-CA" sz="3200" dirty="0">
                <a:latin typeface="Arial" charset="0"/>
                <a:cs typeface="Arial" charset="0"/>
              </a:rPr>
              <a:t>The </a:t>
            </a:r>
            <a:r>
              <a:rPr lang="en-CA" sz="3200" dirty="0" smtClean="0">
                <a:latin typeface="Arial" charset="0"/>
                <a:cs typeface="Arial" charset="0"/>
              </a:rPr>
              <a:t>life realities of </a:t>
            </a:r>
            <a:r>
              <a:rPr lang="en-CA" sz="3200" dirty="0">
                <a:latin typeface="Arial" charset="0"/>
                <a:cs typeface="Arial" charset="0"/>
              </a:rPr>
              <a:t>LGBT </a:t>
            </a:r>
            <a:r>
              <a:rPr lang="en-CA" sz="3200" dirty="0" smtClean="0">
                <a:latin typeface="Arial" charset="0"/>
                <a:cs typeface="Arial" charset="0"/>
              </a:rPr>
              <a:t>people </a:t>
            </a:r>
            <a:r>
              <a:rPr lang="en-CA" sz="3200" dirty="0">
                <a:latin typeface="Arial" charset="0"/>
                <a:cs typeface="Arial" charset="0"/>
              </a:rPr>
              <a:t>compared </a:t>
            </a:r>
            <a:r>
              <a:rPr lang="en-CA" sz="3200" dirty="0" smtClean="0">
                <a:latin typeface="Arial" charset="0"/>
                <a:cs typeface="Arial" charset="0"/>
              </a:rPr>
              <a:t>to </a:t>
            </a:r>
            <a:r>
              <a:rPr lang="en-CA" sz="3200" dirty="0">
                <a:latin typeface="Arial" charset="0"/>
                <a:cs typeface="Arial" charset="0"/>
              </a:rPr>
              <a:t>heterosexual </a:t>
            </a:r>
            <a:r>
              <a:rPr lang="en-CA" sz="3200" dirty="0" smtClean="0">
                <a:latin typeface="Arial" charset="0"/>
                <a:cs typeface="Arial" charset="0"/>
              </a:rPr>
              <a:t>cisgender individuals (</a:t>
            </a:r>
            <a:r>
              <a:rPr lang="en-CA" sz="3200" dirty="0">
                <a:latin typeface="Arial" charset="0"/>
                <a:cs typeface="Arial" charset="0"/>
              </a:rPr>
              <a:t>when </a:t>
            </a:r>
            <a:r>
              <a:rPr lang="en-CA" sz="3200" dirty="0" smtClean="0">
                <a:latin typeface="Arial" charset="0"/>
                <a:cs typeface="Arial" charset="0"/>
              </a:rPr>
              <a:t>applicable)</a:t>
            </a:r>
            <a:endParaRPr lang="en-CA" sz="3200" dirty="0">
              <a:latin typeface="Arial" charset="0"/>
              <a:cs typeface="Arial" charset="0"/>
            </a:endParaRPr>
          </a:p>
        </p:txBody>
      </p:sp>
      <p:sp>
        <p:nvSpPr>
          <p:cNvPr id="4" name="Espace réservé du texte 3"/>
          <p:cNvSpPr>
            <a:spLocks noGrp="1"/>
          </p:cNvSpPr>
          <p:nvPr>
            <p:ph type="body" sz="quarter" idx="10"/>
            <p:custDataLst>
              <p:tags r:id="rId2"/>
            </p:custDataLst>
          </p:nvPr>
        </p:nvSpPr>
        <p:spPr/>
        <p:txBody>
          <a:bodyPr/>
          <a:lstStyle/>
          <a:p>
            <a:r>
              <a:rPr lang="en-US" i="1" dirty="0" smtClean="0"/>
              <a:t>REPORT PREPARED FOR FONDATION JASMIN ROY</a:t>
            </a:r>
            <a:endParaRPr lang="fr-CA" i="1" dirty="0"/>
          </a:p>
          <a:p>
            <a:endParaRPr lang="fr-CA" dirty="0"/>
          </a:p>
        </p:txBody>
      </p:sp>
    </p:spTree>
    <p:extLst>
      <p:ext uri="{BB962C8B-B14F-4D97-AF65-F5344CB8AC3E}">
        <p14:creationId xmlns:p14="http://schemas.microsoft.com/office/powerpoint/2010/main" val="2085596277"/>
      </p:ext>
    </p:extLst>
  </p:cSld>
  <p:clrMapOvr>
    <a:masterClrMapping/>
  </p:clrMapOvr>
  <p:timing>
    <p:tnLst>
      <p:par>
        <p:cTn xmlns:p14="http://schemas.microsoft.com/office/powerpoint/2010/mai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4661271" cy="2594674"/>
          </a:xfrm>
        </p:spPr>
        <p:txBody>
          <a:bodyPr/>
          <a:lstStyle/>
          <a:p>
            <a:pPr eaLnBrk="1" hangingPunct="1">
              <a:spcBef>
                <a:spcPct val="0"/>
              </a:spcBef>
            </a:pPr>
            <a:r>
              <a:rPr lang="en-CA" sz="3200" i="1" dirty="0">
                <a:latin typeface="Arial" charset="0"/>
                <a:cs typeface="Arial" charset="0"/>
              </a:rPr>
              <a:t>Happiness, sources </a:t>
            </a:r>
            <a:br>
              <a:rPr lang="en-CA" sz="3200" i="1" dirty="0">
                <a:latin typeface="Arial" charset="0"/>
                <a:cs typeface="Arial" charset="0"/>
              </a:rPr>
            </a:br>
            <a:r>
              <a:rPr lang="en-CA" sz="3200" i="1" dirty="0">
                <a:latin typeface="Arial" charset="0"/>
                <a:cs typeface="Arial" charset="0"/>
              </a:rPr>
              <a:t>of entertainment, </a:t>
            </a:r>
            <a:br>
              <a:rPr lang="en-CA" sz="3200" i="1" dirty="0">
                <a:latin typeface="Arial" charset="0"/>
                <a:cs typeface="Arial" charset="0"/>
              </a:rPr>
            </a:br>
            <a:r>
              <a:rPr lang="en-CA" sz="3200" i="1" dirty="0">
                <a:latin typeface="Arial" charset="0"/>
                <a:cs typeface="Arial" charset="0"/>
              </a:rPr>
              <a:t>social activities and community involvement</a:t>
            </a:r>
          </a:p>
        </p:txBody>
      </p:sp>
      <p:sp>
        <p:nvSpPr>
          <p:cNvPr id="4" name="Espace réservé du texte 3"/>
          <p:cNvSpPr>
            <a:spLocks noGrp="1"/>
          </p:cNvSpPr>
          <p:nvPr>
            <p:ph type="body" sz="quarter" idx="10"/>
            <p:custDataLst>
              <p:tags r:id="rId2"/>
            </p:custDataLst>
          </p:nvPr>
        </p:nvSpPr>
        <p:spPr/>
        <p:txBody>
          <a:bodyPr/>
          <a:lstStyle/>
          <a:p>
            <a:r>
              <a:rPr lang="en-US" i="1" dirty="0" smtClean="0"/>
              <a:t>REPORT PREPARED FOR FONDATION JASMIN ROY</a:t>
            </a:r>
            <a:endParaRPr lang="fr-CA" i="1" dirty="0"/>
          </a:p>
          <a:p>
            <a:endParaRPr lang="fr-CA" dirty="0"/>
          </a:p>
        </p:txBody>
      </p:sp>
    </p:spTree>
    <p:extLst>
      <p:ext uri="{BB962C8B-B14F-4D97-AF65-F5344CB8AC3E}">
        <p14:creationId xmlns:p14="http://schemas.microsoft.com/office/powerpoint/2010/main" val="3301575249"/>
      </p:ext>
    </p:extLst>
  </p:cSld>
  <p:clrMapOvr>
    <a:masterClrMapping/>
  </p:clrMapOvr>
  <p:timing>
    <p:tnLst>
      <p:par>
        <p:cTn xmlns:p14="http://schemas.microsoft.com/office/powerpoint/2010/mai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219</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972132458"/>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Feeling of happiness</a:t>
            </a:r>
            <a:endParaRPr lang="en-CA" dirty="0">
              <a:solidFill>
                <a:srgbClr val="00AFDC"/>
              </a:solidFill>
            </a:endParaRPr>
          </a:p>
        </p:txBody>
      </p:sp>
      <p:sp>
        <p:nvSpPr>
          <p:cNvPr id="8" name="Rectangle 7"/>
          <p:cNvSpPr/>
          <p:nvPr>
            <p:custDataLst>
              <p:tags r:id="rId4"/>
            </p:custDataLst>
          </p:nvPr>
        </p:nvSpPr>
        <p:spPr>
          <a:xfrm>
            <a:off x="510159" y="1160678"/>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Q69. </a:t>
            </a:r>
            <a:r>
              <a:rPr lang="en-CA" sz="900" dirty="0">
                <a:solidFill>
                  <a:srgbClr val="595959"/>
                </a:solidFill>
                <a:latin typeface="Arial" panose="020B0604020202020204" pitchFamily="34" charset="0"/>
                <a:cs typeface="Arial" panose="020B0604020202020204" pitchFamily="34" charset="0"/>
              </a:rPr>
              <a:t>On a scale from 1 to 5 where 1 means very unhappy and 5 very happy, to what extent to you consider yourself to be happy? </a:t>
            </a:r>
            <a:endParaRPr lang="fr-CA" sz="900" dirty="0">
              <a:solidFill>
                <a:srgbClr val="595959"/>
              </a:solidFill>
              <a:latin typeface="Arial" panose="020B0604020202020204" pitchFamily="34" charset="0"/>
              <a:cs typeface="Arial" panose="020B0604020202020204" pitchFamily="34" charset="0"/>
            </a:endParaRPr>
          </a:p>
        </p:txBody>
      </p:sp>
      <p:sp>
        <p:nvSpPr>
          <p:cNvPr id="12" name="Rectangle 11"/>
          <p:cNvSpPr/>
          <p:nvPr/>
        </p:nvSpPr>
        <p:spPr>
          <a:xfrm>
            <a:off x="614402" y="2132968"/>
            <a:ext cx="1747301"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panose="020B0604020202020204" pitchFamily="34" charset="0"/>
                <a:cs typeface="Arial" panose="020B0604020202020204" pitchFamily="34" charset="0"/>
              </a:rPr>
              <a:t>LGBT</a:t>
            </a:r>
          </a:p>
          <a:p>
            <a:pPr algn="ctr"/>
            <a:r>
              <a:rPr lang="fr-CA" sz="1200" b="1" dirty="0" smtClean="0">
                <a:solidFill>
                  <a:srgbClr val="595959"/>
                </a:solidFill>
                <a:latin typeface="Arial" panose="020B0604020202020204" pitchFamily="34" charset="0"/>
                <a:cs typeface="Arial" panose="020B0604020202020204" pitchFamily="34" charset="0"/>
              </a:rPr>
              <a:t>3.6</a:t>
            </a:r>
            <a:endParaRPr lang="fr-CA" sz="1200" b="1" dirty="0">
              <a:solidFill>
                <a:srgbClr val="595959"/>
              </a:solidFill>
              <a:latin typeface="Arial" panose="020B0604020202020204" pitchFamily="34" charset="0"/>
              <a:cs typeface="Arial" panose="020B0604020202020204" pitchFamily="34" charset="0"/>
            </a:endParaRPr>
          </a:p>
        </p:txBody>
      </p:sp>
      <p:sp>
        <p:nvSpPr>
          <p:cNvPr id="14" name="Rectangle 13"/>
          <p:cNvSpPr/>
          <p:nvPr/>
        </p:nvSpPr>
        <p:spPr>
          <a:xfrm>
            <a:off x="2421384" y="2132968"/>
            <a:ext cx="1790576"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prstClr val="white"/>
                </a:solidFill>
                <a:latin typeface="Arial" panose="020B0604020202020204" pitchFamily="34" charset="0"/>
                <a:cs typeface="Arial" panose="020B0604020202020204" pitchFamily="34" charset="0"/>
              </a:rPr>
              <a:t>HETERO CISGENDER</a:t>
            </a:r>
          </a:p>
          <a:p>
            <a:pPr algn="ctr"/>
            <a:r>
              <a:rPr lang="fr-CA" sz="1200" b="1" dirty="0" smtClean="0">
                <a:solidFill>
                  <a:prstClr val="white"/>
                </a:solidFill>
                <a:latin typeface="Arial" panose="020B0604020202020204" pitchFamily="34" charset="0"/>
                <a:cs typeface="Arial" panose="020B0604020202020204" pitchFamily="34" charset="0"/>
              </a:rPr>
              <a:t>3.7</a:t>
            </a:r>
            <a:endParaRPr lang="fr-CA" sz="1200" b="1" dirty="0">
              <a:solidFill>
                <a:prstClr val="white"/>
              </a:solidFill>
              <a:latin typeface="Arial" panose="020B0604020202020204" pitchFamily="34" charset="0"/>
              <a:cs typeface="Arial" panose="020B0604020202020204" pitchFamily="34" charset="0"/>
            </a:endParaRPr>
          </a:p>
        </p:txBody>
      </p:sp>
      <p:sp>
        <p:nvSpPr>
          <p:cNvPr id="15" name="Rectangle 14"/>
          <p:cNvSpPr/>
          <p:nvPr/>
        </p:nvSpPr>
        <p:spPr>
          <a:xfrm>
            <a:off x="593137" y="1772928"/>
            <a:ext cx="3494602"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b="1" u="sng" dirty="0" smtClean="0">
                <a:solidFill>
                  <a:srgbClr val="595959"/>
                </a:solidFill>
                <a:latin typeface="Arial" panose="020B0604020202020204" pitchFamily="34" charset="0"/>
                <a:cs typeface="Arial" panose="020B0604020202020204" pitchFamily="34" charset="0"/>
              </a:rPr>
              <a:t>AVERAGE SCORE</a:t>
            </a:r>
            <a:endParaRPr lang="fr-CA" sz="1400" b="1" u="sng" dirty="0">
              <a:solidFill>
                <a:srgbClr val="595959"/>
              </a:solidFill>
              <a:latin typeface="Arial" panose="020B0604020202020204" pitchFamily="34" charset="0"/>
              <a:cs typeface="Arial" panose="020B0604020202020204" pitchFamily="34" charset="0"/>
            </a:endParaRPr>
          </a:p>
        </p:txBody>
      </p:sp>
      <p:sp>
        <p:nvSpPr>
          <p:cNvPr id="16" name="Rectangle 15"/>
          <p:cNvSpPr/>
          <p:nvPr/>
        </p:nvSpPr>
        <p:spPr>
          <a:xfrm>
            <a:off x="558800" y="1772928"/>
            <a:ext cx="3725168" cy="1008000"/>
          </a:xfrm>
          <a:prstGeom prst="rect">
            <a:avLst/>
          </a:prstGeom>
          <a:noFill/>
          <a:ln>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Tree>
    <p:extLst>
      <p:ext uri="{BB962C8B-B14F-4D97-AF65-F5344CB8AC3E}">
        <p14:creationId xmlns:p14="http://schemas.microsoft.com/office/powerpoint/2010/main" val="792403969"/>
      </p:ext>
    </p:extLst>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Key findings</a:t>
            </a:r>
            <a:endParaRPr lang="en-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lnSpcReduction="10000"/>
          </a:bodyPr>
          <a:lstStyle/>
          <a:p>
            <a:pPr marL="266700">
              <a:buClr>
                <a:srgbClr val="9BBB59"/>
              </a:buClr>
            </a:pPr>
            <a:r>
              <a:rPr lang="en-CA" sz="1200" b="0" dirty="0" smtClean="0"/>
              <a:t>It is in fact among asexual people that we measure the weakest feeling of integration to Canadian society (20% do not feel integrated at all vs. 2% on average in the LGBT community). However, unlike the transgender segment, asexual respondents also do not really feel that they belong in the LGBT movement (34% say they don’t belong at all vs. 7% for the community average).</a:t>
            </a:r>
          </a:p>
          <a:p>
            <a:pPr marL="266700">
              <a:buClr>
                <a:srgbClr val="9BBB59"/>
              </a:buClr>
            </a:pPr>
            <a:r>
              <a:rPr lang="en-CA" sz="1200" b="0" dirty="0" smtClean="0"/>
              <a:t>The incidence of negative or depressive feelings related to sexual orientation is higher among asexual individuals, and their happiness index is lower than that of the average Canadian and the average LGBT cisgender person. </a:t>
            </a:r>
          </a:p>
          <a:p>
            <a:pPr marL="266700">
              <a:buClr>
                <a:srgbClr val="9BBB59"/>
              </a:buClr>
            </a:pPr>
            <a:r>
              <a:rPr lang="en-CA" sz="1200" b="0" dirty="0" smtClean="0"/>
              <a:t>In this group, there is also a much higher proportion of respondents who are not in a romantic relationship.</a:t>
            </a:r>
            <a:endParaRPr lang="en-CA" sz="1200" b="0" dirty="0" smtClean="0">
              <a:solidFill>
                <a:srgbClr val="FF0000"/>
              </a:solidFill>
            </a:endParaRPr>
          </a:p>
          <a:p>
            <a:pPr marL="228600" indent="-228600">
              <a:buClr>
                <a:srgbClr val="9BBB59"/>
              </a:buClr>
              <a:buFont typeface="Wingdings" panose="05000000000000000000" pitchFamily="2" charset="2"/>
              <a:buChar char="§"/>
            </a:pPr>
            <a:r>
              <a:rPr lang="en-CA" sz="1200" b="0" dirty="0" smtClean="0"/>
              <a:t>In turn, bisexual people also display a few specificities: compared to other LGBT groups, they found greater acceptance of their sexual difference within the family, but less acceptance and more unease among their friends.</a:t>
            </a:r>
          </a:p>
          <a:p>
            <a:pPr marL="266700">
              <a:buClr>
                <a:srgbClr val="9BBB59"/>
              </a:buClr>
            </a:pPr>
            <a:r>
              <a:rPr lang="en-CA" sz="1200" b="0" dirty="0" smtClean="0"/>
              <a:t>They feel slightly less integrated to Canadian society than homosexual respondents, but more integrated than transgender and/or non-binary and asexual individuals. In fact, they place 2</a:t>
            </a:r>
            <a:r>
              <a:rPr lang="en-CA" sz="1200" b="0" baseline="30000" dirty="0" smtClean="0"/>
              <a:t>nd</a:t>
            </a:r>
            <a:r>
              <a:rPr lang="en-CA" sz="1200" b="0" dirty="0" smtClean="0"/>
              <a:t> lowest, a rung up from asexual respondents, on the feeling of belonging to the LGBT movement.</a:t>
            </a:r>
          </a:p>
          <a:p>
            <a:pPr marL="266700">
              <a:buClr>
                <a:srgbClr val="9BBB59"/>
              </a:buClr>
            </a:pPr>
            <a:r>
              <a:rPr lang="en-CA" sz="1200" b="0" dirty="0" smtClean="0"/>
              <a:t>However, compared to the LGBT average, there are fewer bisexual people who have negative or depressive feelings in connection with their sexual orientation.</a:t>
            </a: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403936" y="18148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631535" y="177281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p.151, 178</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392361" y="277240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619960" y="273040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p.210, 220</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403936" y="3511108"/>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631535" y="3469109"/>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p.237</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403936" y="426308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631535" y="422108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p.79, 80, 86</a:t>
            </a:r>
            <a:endParaRPr lang="fr-CA" sz="1600" b="1" dirty="0">
              <a:solidFill>
                <a:srgbClr val="9BBB59"/>
              </a:solidFill>
              <a:latin typeface="Arial" panose="020B0604020202020204" pitchFamily="34" charset="0"/>
              <a:cs typeface="Arial" panose="020B0604020202020204" pitchFamily="34" charset="0"/>
            </a:endParaRPr>
          </a:p>
        </p:txBody>
      </p:sp>
      <p:sp>
        <p:nvSpPr>
          <p:cNvPr id="23" name="Chevron 22"/>
          <p:cNvSpPr/>
          <p:nvPr/>
        </p:nvSpPr>
        <p:spPr>
          <a:xfrm>
            <a:off x="6403936" y="512718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4" name="ZoneTexte 23"/>
          <p:cNvSpPr txBox="1"/>
          <p:nvPr/>
        </p:nvSpPr>
        <p:spPr>
          <a:xfrm>
            <a:off x="6631535" y="508518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p.151, 178</a:t>
            </a:r>
            <a:endParaRPr lang="fr-CA" sz="1600" b="1" dirty="0">
              <a:solidFill>
                <a:srgbClr val="9BBB59"/>
              </a:solidFill>
              <a:latin typeface="Arial" panose="020B0604020202020204" pitchFamily="34" charset="0"/>
              <a:cs typeface="Arial" panose="020B0604020202020204" pitchFamily="34" charset="0"/>
            </a:endParaRPr>
          </a:p>
        </p:txBody>
      </p:sp>
      <p:sp>
        <p:nvSpPr>
          <p:cNvPr id="25" name="Chevron 24"/>
          <p:cNvSpPr/>
          <p:nvPr/>
        </p:nvSpPr>
        <p:spPr>
          <a:xfrm>
            <a:off x="6403936" y="577525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6" name="ZoneTexte 25"/>
          <p:cNvSpPr txBox="1"/>
          <p:nvPr/>
        </p:nvSpPr>
        <p:spPr>
          <a:xfrm>
            <a:off x="6631535" y="573325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p.210</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72893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220</a:t>
            </a:fld>
            <a:endParaRPr lang="en-CA">
              <a:solidFill>
                <a:srgbClr val="000000">
                  <a:tint val="75000"/>
                </a:srgbClr>
              </a:solidFill>
            </a:endParaRPr>
          </a:p>
        </p:txBody>
      </p:sp>
      <p:graphicFrame>
        <p:nvGraphicFramePr>
          <p:cNvPr id="2" name="Tableau 1"/>
          <p:cNvGraphicFramePr>
            <a:graphicFrameLocks noGrp="1"/>
          </p:cNvGraphicFramePr>
          <p:nvPr>
            <p:custDataLst>
              <p:tags r:id="rId3"/>
            </p:custDataLst>
            <p:extLst>
              <p:ext uri="{D42A27DB-BD31-4B8C-83A1-F6EECF244321}">
                <p14:modId xmlns:p14="http://schemas.microsoft.com/office/powerpoint/2010/main" val="4284456576"/>
              </p:ext>
            </p:extLst>
          </p:nvPr>
        </p:nvGraphicFramePr>
        <p:xfrm>
          <a:off x="558800" y="1484784"/>
          <a:ext cx="8122856" cy="1505200"/>
        </p:xfrm>
        <a:graphic>
          <a:graphicData uri="http://schemas.openxmlformats.org/drawingml/2006/table">
            <a:tbl>
              <a:tblPr firstRow="1" bandRow="1">
                <a:tableStyleId>{5C22544A-7EE6-4342-B048-85BDC9FD1C3A}</a:tableStyleId>
              </a:tblPr>
              <a:tblGrid>
                <a:gridCol w="1368000"/>
                <a:gridCol w="540000"/>
                <a:gridCol w="432000"/>
                <a:gridCol w="540000"/>
                <a:gridCol w="432000"/>
                <a:gridCol w="540000"/>
                <a:gridCol w="432000"/>
                <a:gridCol w="540000"/>
                <a:gridCol w="419714"/>
                <a:gridCol w="540000"/>
                <a:gridCol w="419714"/>
                <a:gridCol w="540000"/>
                <a:gridCol w="419714"/>
                <a:gridCol w="540000"/>
                <a:gridCol w="419714"/>
              </a:tblGrid>
              <a:tr h="324000">
                <a:tc>
                  <a:txBody>
                    <a:bodyPr/>
                    <a:lstStyle/>
                    <a:p>
                      <a:endParaRPr lang="fr-CA" dirty="0"/>
                    </a:p>
                  </a:txBody>
                  <a:tcPr>
                    <a:lnB w="57150" cap="flat" cmpd="sng" algn="ctr">
                      <a:no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rgbClr val="EFF4E4"/>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rgbClr val="EFF4E4"/>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9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 Y/O</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9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9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95000"/>
                      </a:schemeClr>
                    </a:solidFill>
                  </a:tcPr>
                </a:tc>
              </a:tr>
              <a:tr h="370840">
                <a:tc>
                  <a:txBody>
                    <a:bodyPr/>
                    <a:lstStyle/>
                    <a:p>
                      <a:endParaRPr lang="fr-CA" dirty="0"/>
                    </a:p>
                  </a:txBody>
                  <a:tcP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HETERO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T w="38100" cmpd="sng">
                      <a:noFill/>
                    </a:lnT>
                    <a:lnB w="57150" cap="flat" cmpd="sng" algn="ctr">
                      <a:no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38100" cmpd="sng">
                      <a:noFill/>
                    </a:lnT>
                    <a:lnB w="57150" cap="flat" cmpd="sng" algn="ctr">
                      <a:no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HETERO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HETERO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HETERO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HETERO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HETERO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HETERO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r>
              <a:tr h="2160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rgbClr val="EFF4E4"/>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800</a:t>
                      </a:r>
                      <a:endParaRPr lang="fr-CA" sz="900" b="0" i="0" u="none" strike="noStrike" dirty="0">
                        <a:solidFill>
                          <a:srgbClr val="595959"/>
                        </a:solidFill>
                        <a:effectLst/>
                        <a:latin typeface="Arial Narrow" panose="020B060602020203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rgbClr val="EFF4E4"/>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95</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380</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198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779</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87</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296</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91</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900" b="0" i="0" u="none" strike="noStrike" kern="1200" dirty="0" smtClean="0">
                          <a:solidFill>
                            <a:srgbClr val="595959"/>
                          </a:solidFill>
                          <a:effectLst/>
                          <a:latin typeface="Arial Narrow" panose="020B0606020202030204" pitchFamily="34" charset="0"/>
                          <a:ea typeface="+mn-ea"/>
                          <a:cs typeface="+mn-cs"/>
                        </a:rPr>
                        <a:t>177</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900" b="0" i="0" u="none" strike="noStrike" kern="1200" dirty="0" smtClean="0">
                          <a:solidFill>
                            <a:srgbClr val="595959"/>
                          </a:solidFill>
                          <a:effectLst/>
                          <a:latin typeface="Arial Narrow" panose="020B0606020202030204" pitchFamily="34" charset="0"/>
                          <a:ea typeface="+mn-ea"/>
                          <a:cs typeface="+mn-cs"/>
                        </a:rPr>
                        <a:t>122</a:t>
                      </a:r>
                      <a:endParaRPr lang="fr-CA" sz="900" b="0" i="0" u="none" strike="noStrike" kern="1200" dirty="0">
                        <a:solidFill>
                          <a:srgbClr val="595959"/>
                        </a:solidFill>
                        <a:effectLst/>
                        <a:latin typeface="Arial Narrow" panose="020B0606020202030204" pitchFamily="34" charset="0"/>
                        <a:ea typeface="+mn-ea"/>
                        <a:cs typeface="+mn-cs"/>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900" b="0" i="0" u="none" strike="noStrike" kern="1200" dirty="0" smtClean="0">
                          <a:solidFill>
                            <a:srgbClr val="595959"/>
                          </a:solidFill>
                          <a:effectLst/>
                          <a:latin typeface="Arial Narrow" panose="020B0606020202030204" pitchFamily="34" charset="0"/>
                          <a:ea typeface="+mn-ea"/>
                          <a:cs typeface="+mn-cs"/>
                        </a:rPr>
                        <a:t>139</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900" b="0" i="0" u="none" strike="noStrike" kern="1200" dirty="0" smtClean="0">
                          <a:solidFill>
                            <a:srgbClr val="595959"/>
                          </a:solidFill>
                          <a:effectLst/>
                          <a:latin typeface="Arial Narrow" panose="020B0606020202030204" pitchFamily="34" charset="0"/>
                          <a:ea typeface="+mn-ea"/>
                          <a:cs typeface="+mn-cs"/>
                        </a:rPr>
                        <a:t>207</a:t>
                      </a:r>
                      <a:endParaRPr lang="fr-CA" sz="900" b="0" i="0" u="none" strike="noStrike" kern="1200" dirty="0">
                        <a:solidFill>
                          <a:srgbClr val="595959"/>
                        </a:solidFill>
                        <a:effectLst/>
                        <a:latin typeface="Arial Narrow" panose="020B0606020202030204" pitchFamily="34" charset="0"/>
                        <a:ea typeface="+mn-ea"/>
                        <a:cs typeface="+mn-cs"/>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900" b="0" i="0" u="none" strike="noStrike" kern="1200" dirty="0" smtClean="0">
                          <a:solidFill>
                            <a:srgbClr val="595959"/>
                          </a:solidFill>
                          <a:effectLst/>
                          <a:latin typeface="Arial Narrow" panose="020B0606020202030204" pitchFamily="34" charset="0"/>
                          <a:ea typeface="+mn-ea"/>
                          <a:cs typeface="+mn-cs"/>
                        </a:rPr>
                        <a:t>126</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r>
              <a:tr h="540000">
                <a:tc>
                  <a:txBody>
                    <a:bodyPr/>
                    <a:lstStyle/>
                    <a:p>
                      <a:pPr marL="0" algn="l" defTabSz="914400" rtl="0" eaLnBrk="1" fontAlgn="ctr" latinLnBrk="0" hangingPunct="1"/>
                      <a:r>
                        <a:rPr lang="fr-CA" sz="1100" b="1" kern="1200" dirty="0" smtClean="0">
                          <a:solidFill>
                            <a:srgbClr val="595959"/>
                          </a:solidFill>
                          <a:latin typeface="Arial Narrow" panose="020B0606020202030204" pitchFamily="34" charset="0"/>
                          <a:ea typeface="+mn-ea"/>
                          <a:cs typeface="+mn-cs"/>
                        </a:rPr>
                        <a:t>Feeling of </a:t>
                      </a:r>
                      <a:r>
                        <a:rPr lang="fr-CA" sz="1100" b="1" kern="1200" dirty="0" err="1" smtClean="0">
                          <a:solidFill>
                            <a:srgbClr val="595959"/>
                          </a:solidFill>
                          <a:latin typeface="Arial Narrow" panose="020B0606020202030204" pitchFamily="34" charset="0"/>
                          <a:ea typeface="+mn-ea"/>
                          <a:cs typeface="+mn-cs"/>
                        </a:rPr>
                        <a:t>happiness</a:t>
                      </a:r>
                      <a:r>
                        <a:rPr lang="fr-CA" sz="1100" b="1" kern="1200" dirty="0" smtClean="0">
                          <a:solidFill>
                            <a:srgbClr val="595959"/>
                          </a:solidFill>
                          <a:latin typeface="Arial Narrow" panose="020B0606020202030204" pitchFamily="34" charset="0"/>
                          <a:ea typeface="+mn-ea"/>
                          <a:cs typeface="+mn-cs"/>
                        </a:rPr>
                        <a:t> (</a:t>
                      </a:r>
                      <a:r>
                        <a:rPr lang="fr-CA" sz="1100" b="1" kern="1200" dirty="0" err="1" smtClean="0">
                          <a:solidFill>
                            <a:srgbClr val="595959"/>
                          </a:solidFill>
                          <a:latin typeface="Arial Narrow" panose="020B0606020202030204" pitchFamily="34" charset="0"/>
                          <a:ea typeface="+mn-ea"/>
                          <a:cs typeface="+mn-cs"/>
                        </a:rPr>
                        <a:t>median</a:t>
                      </a:r>
                      <a:r>
                        <a:rPr lang="fr-CA" sz="1100" b="1" kern="1200" dirty="0" smtClean="0">
                          <a:solidFill>
                            <a:srgbClr val="595959"/>
                          </a:solidFill>
                          <a:latin typeface="Arial Narrow" panose="020B0606020202030204" pitchFamily="34" charset="0"/>
                          <a:ea typeface="+mn-ea"/>
                          <a:cs typeface="+mn-cs"/>
                        </a:rPr>
                        <a:t>)</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12700" cmpd="sng">
                      <a:noFill/>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3.6</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no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3.7</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100" b="1" kern="1200" dirty="0" smtClean="0">
                          <a:solidFill>
                            <a:srgbClr val="00B0F0"/>
                          </a:solidFill>
                          <a:latin typeface="Arial" charset="0"/>
                          <a:ea typeface="+mn-ea"/>
                          <a:cs typeface="+mn-cs"/>
                        </a:rPr>
                        <a:t>3.8</a:t>
                      </a:r>
                      <a:endParaRPr lang="fr-CA" sz="1100" b="1" kern="1200" dirty="0">
                        <a:solidFill>
                          <a:srgbClr val="00B0F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1" kern="1200" dirty="0" smtClean="0">
                          <a:solidFill>
                            <a:srgbClr val="FF0000"/>
                          </a:solidFill>
                          <a:latin typeface="Arial" charset="0"/>
                          <a:ea typeface="+mn-ea"/>
                          <a:cs typeface="+mn-cs"/>
                        </a:rPr>
                        <a:t>3.0</a:t>
                      </a:r>
                      <a:endParaRPr lang="fr-CA" sz="1100" b="1" kern="1200" dirty="0">
                        <a:solidFill>
                          <a:srgbClr val="FF0000"/>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1" kern="1200" dirty="0" smtClean="0">
                          <a:solidFill>
                            <a:srgbClr val="00B0F0"/>
                          </a:solidFill>
                          <a:latin typeface="Arial" charset="0"/>
                          <a:ea typeface="+mn-ea"/>
                          <a:cs typeface="+mn-cs"/>
                        </a:rPr>
                        <a:t>3.6</a:t>
                      </a:r>
                      <a:endParaRPr lang="fr-CA" sz="1100" b="1" kern="1200" dirty="0">
                        <a:solidFill>
                          <a:srgbClr val="00B0F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1" kern="1200" dirty="0" smtClean="0">
                          <a:solidFill>
                            <a:srgbClr val="FF0000"/>
                          </a:solidFill>
                          <a:latin typeface="Arial" charset="0"/>
                          <a:ea typeface="+mn-ea"/>
                          <a:cs typeface="+mn-cs"/>
                        </a:rPr>
                        <a:t>3.3</a:t>
                      </a:r>
                      <a:endParaRPr lang="fr-CA" sz="1100" b="1" kern="1200" dirty="0">
                        <a:solidFill>
                          <a:srgbClr val="FF0000"/>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3.6</a:t>
                      </a:r>
                      <a:endParaRPr lang="fr-CA" sz="1100" b="0"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3.6</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3.6</a:t>
                      </a:r>
                      <a:endParaRPr lang="fr-CA" sz="1100" b="0"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3.6</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3.7</a:t>
                      </a:r>
                      <a:endParaRPr lang="fr-CA" sz="1100" b="0"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3.9</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3.8</a:t>
                      </a:r>
                      <a:endParaRPr lang="fr-CA" sz="1100" b="0"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3.8</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15" name="Titre 4"/>
          <p:cNvSpPr txBox="1">
            <a:spLocks/>
          </p:cNvSpPr>
          <p:nvPr>
            <p:custDataLst>
              <p:tags r:id="rId4"/>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Feeling of </a:t>
            </a:r>
            <a:r>
              <a:rPr lang="fr-CA" sz="2100" dirty="0" err="1" smtClean="0">
                <a:solidFill>
                  <a:srgbClr val="9BBB59"/>
                </a:solidFill>
              </a:rPr>
              <a:t>happiness</a:t>
            </a:r>
            <a:endParaRPr lang="fr-CA" dirty="0">
              <a:solidFill>
                <a:srgbClr val="00AFDC"/>
              </a:solidFill>
            </a:endParaRPr>
          </a:p>
        </p:txBody>
      </p:sp>
      <p:sp>
        <p:nvSpPr>
          <p:cNvPr id="16" name="Rectangle 15"/>
          <p:cNvSpPr/>
          <p:nvPr>
            <p:custDataLst>
              <p:tags r:id="rId5"/>
            </p:custDataLst>
          </p:nvPr>
        </p:nvSpPr>
        <p:spPr>
          <a:xfrm>
            <a:off x="510159" y="1160678"/>
            <a:ext cx="146706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17" name="ZoneTexte 16"/>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Q69. </a:t>
            </a:r>
            <a:r>
              <a:rPr lang="en-CA" sz="900" dirty="0">
                <a:solidFill>
                  <a:srgbClr val="595959"/>
                </a:solidFill>
                <a:latin typeface="Arial" panose="020B0604020202020204" pitchFamily="34" charset="0"/>
                <a:cs typeface="Arial" panose="020B0604020202020204" pitchFamily="34" charset="0"/>
              </a:rPr>
              <a:t>On a scale from 1 to 5 where 1 means very unhappy and 5 very happy, to what extent to you consider yourself to be happy?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28" name="Table 9"/>
          <p:cNvGraphicFramePr>
            <a:graphicFrameLocks noGrp="1"/>
          </p:cNvGraphicFramePr>
          <p:nvPr>
            <p:custDataLst>
              <p:tags r:id="rId7"/>
            </p:custDataLst>
            <p:extLst>
              <p:ext uri="{D42A27DB-BD31-4B8C-83A1-F6EECF244321}">
                <p14:modId xmlns:p14="http://schemas.microsoft.com/office/powerpoint/2010/main" val="704545774"/>
              </p:ext>
            </p:extLst>
          </p:nvPr>
        </p:nvGraphicFramePr>
        <p:xfrm>
          <a:off x="539552" y="3141029"/>
          <a:ext cx="7200648" cy="1656099"/>
        </p:xfrm>
        <a:graphic>
          <a:graphicData uri="http://schemas.openxmlformats.org/drawingml/2006/table">
            <a:tbl>
              <a:tblPr firstRow="1" bandRow="1">
                <a:tableStyleId>{2D5ABB26-0587-4C30-8999-92F81FD0307C}</a:tableStyleId>
              </a:tblPr>
              <a:tblGrid>
                <a:gridCol w="1368000"/>
                <a:gridCol w="648072"/>
                <a:gridCol w="648072"/>
                <a:gridCol w="648072"/>
                <a:gridCol w="648072"/>
                <a:gridCol w="648072"/>
                <a:gridCol w="648072"/>
                <a:gridCol w="648072"/>
                <a:gridCol w="648072"/>
                <a:gridCol w="648072"/>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Cisgender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 </a:t>
                      </a:r>
                      <a:r>
                        <a:rPr lang="en-CA" sz="900" b="1" i="0" u="none" strike="noStrike" noProof="0" dirty="0" err="1" smtClean="0">
                          <a:solidFill>
                            <a:srgbClr val="595959"/>
                          </a:solidFill>
                          <a:effectLst/>
                          <a:latin typeface="Arial Narrow" panose="020B0606020202030204" pitchFamily="34" charset="0"/>
                        </a:rPr>
                        <a:t>genderfluid</a:t>
                      </a:r>
                      <a:r>
                        <a:rPr lang="en-CA" sz="900" b="1" i="0" u="none" strike="noStrike" noProof="0" dirty="0" smtClean="0">
                          <a:solidFill>
                            <a:srgbClr val="595959"/>
                          </a:solidFill>
                          <a:effectLst/>
                          <a:latin typeface="Arial Narrow" panose="020B0606020202030204" pitchFamily="34" charset="0"/>
                        </a:rPr>
                        <a:t>, </a:t>
                      </a:r>
                      <a:r>
                        <a:rPr lang="en-CA" sz="900" b="1" i="0" u="none" strike="noStrike" noProof="0" dirty="0" err="1" smtClean="0">
                          <a:solidFill>
                            <a:srgbClr val="595959"/>
                          </a:solidFill>
                          <a:effectLst/>
                          <a:latin typeface="Arial Narrow" panose="020B0606020202030204" pitchFamily="34" charset="0"/>
                        </a:rPr>
                        <a:t>agender</a:t>
                      </a:r>
                      <a:r>
                        <a:rPr lang="en-CA" sz="900" b="1" i="0" u="none" strike="noStrike" noProof="0" dirty="0" smtClean="0">
                          <a:solidFill>
                            <a:srgbClr val="595959"/>
                          </a:solidFill>
                          <a:effectLst/>
                          <a:latin typeface="Arial Narrow" panose="020B0606020202030204" pitchFamily="34" charset="0"/>
                        </a:rPr>
                        <a:t> or demi-gender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marL="0" algn="l" defTabSz="914400" rtl="0" eaLnBrk="1" fontAlgn="ctr" latinLnBrk="0" hangingPunct="1"/>
                      <a:r>
                        <a:rPr lang="fr-CA" sz="1100" b="1" kern="1200" dirty="0" smtClean="0">
                          <a:solidFill>
                            <a:srgbClr val="595959"/>
                          </a:solidFill>
                          <a:latin typeface="Arial Narrow" panose="020B0606020202030204" pitchFamily="34" charset="0"/>
                          <a:ea typeface="+mn-ea"/>
                          <a:cs typeface="+mn-cs"/>
                        </a:rPr>
                        <a:t>Feeling of </a:t>
                      </a:r>
                      <a:r>
                        <a:rPr lang="fr-CA" sz="1100" b="1" kern="1200" dirty="0" err="1" smtClean="0">
                          <a:solidFill>
                            <a:srgbClr val="595959"/>
                          </a:solidFill>
                          <a:latin typeface="Arial Narrow" panose="020B0606020202030204" pitchFamily="34" charset="0"/>
                          <a:ea typeface="+mn-ea"/>
                          <a:cs typeface="+mn-cs"/>
                        </a:rPr>
                        <a:t>happiness</a:t>
                      </a:r>
                      <a:r>
                        <a:rPr lang="fr-CA" sz="1100" b="1" kern="1200" dirty="0" smtClean="0">
                          <a:solidFill>
                            <a:srgbClr val="595959"/>
                          </a:solidFill>
                          <a:latin typeface="Arial Narrow" panose="020B0606020202030204" pitchFamily="34" charset="0"/>
                          <a:ea typeface="+mn-ea"/>
                          <a:cs typeface="+mn-cs"/>
                        </a:rPr>
                        <a:t> (</a:t>
                      </a:r>
                      <a:r>
                        <a:rPr lang="fr-CA" sz="1100" b="1" kern="1200" dirty="0" err="1" smtClean="0">
                          <a:solidFill>
                            <a:srgbClr val="595959"/>
                          </a:solidFill>
                          <a:latin typeface="Arial Narrow" panose="020B0606020202030204" pitchFamily="34" charset="0"/>
                          <a:ea typeface="+mn-ea"/>
                          <a:cs typeface="+mn-cs"/>
                        </a:rPr>
                        <a:t>median</a:t>
                      </a:r>
                      <a:r>
                        <a:rPr lang="fr-CA" sz="1100" b="1" kern="1200" dirty="0" smtClean="0">
                          <a:solidFill>
                            <a:srgbClr val="595959"/>
                          </a:solidFill>
                          <a:latin typeface="Arial Narrow" panose="020B0606020202030204" pitchFamily="34" charset="0"/>
                          <a:ea typeface="+mn-ea"/>
                          <a:cs typeface="+mn-cs"/>
                        </a:rPr>
                        <a:t>)</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3.7</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a:rPr>
                        <a:t>3.2</a:t>
                      </a:r>
                      <a:endParaRPr lang="fr-CA" sz="1100" b="1" i="0" u="none" strike="noStrike" dirty="0">
                        <a:solidFill>
                          <a:srgbClr val="FF000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a:rPr>
                        <a:t>3.3</a:t>
                      </a:r>
                      <a:endParaRPr lang="fr-CA" sz="1100" b="1" i="0" u="none" strike="noStrike" dirty="0">
                        <a:solidFill>
                          <a:srgbClr val="FF000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3.7</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a:rPr>
                        <a:t>3.2</a:t>
                      </a:r>
                      <a:endParaRPr lang="fr-CA" sz="1100" b="1" i="0" u="none" strike="noStrike" dirty="0">
                        <a:solidFill>
                          <a:srgbClr val="FF000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a:rPr>
                        <a:t>2.9</a:t>
                      </a:r>
                      <a:endParaRPr lang="fr-CA" sz="1100" b="1" i="0" u="none" strike="noStrike" dirty="0">
                        <a:solidFill>
                          <a:srgbClr val="FF000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a:rPr>
                        <a:t>3.2</a:t>
                      </a:r>
                      <a:endParaRPr lang="fr-CA" sz="1100" b="1" i="0" u="none" strike="noStrike" dirty="0">
                        <a:solidFill>
                          <a:srgbClr val="FF000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933870437"/>
      </p:ext>
    </p:extLst>
  </p:cSld>
  <p:clrMapOvr>
    <a:masterClrMapping/>
  </p:clrMapOvr>
  <p:timing>
    <p:tnLst>
      <p:par>
        <p:cTn xmlns:p14="http://schemas.microsoft.com/office/powerpoint/2010/mai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221</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823740783"/>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Main leisure activities (1/2)</a:t>
            </a:r>
            <a:r>
              <a:rPr lang="en-CA" sz="2000" dirty="0" smtClean="0">
                <a:solidFill>
                  <a:srgbClr val="9BBB59"/>
                </a:solidFill>
              </a:rPr>
              <a:t/>
            </a:r>
            <a:br>
              <a:rPr lang="en-CA" sz="2000" dirty="0" smtClean="0">
                <a:solidFill>
                  <a:srgbClr val="9BBB59"/>
                </a:solidFill>
              </a:rPr>
            </a:br>
            <a:endParaRPr lang="en-CA" dirty="0">
              <a:solidFill>
                <a:srgbClr val="00AFDC"/>
              </a:solidFill>
            </a:endParaRPr>
          </a:p>
        </p:txBody>
      </p:sp>
      <p:sp>
        <p:nvSpPr>
          <p:cNvPr id="8" name="Rectangle 7"/>
          <p:cNvSpPr/>
          <p:nvPr>
            <p:custDataLst>
              <p:tags r:id="rId4"/>
            </p:custDataLst>
          </p:nvPr>
        </p:nvSpPr>
        <p:spPr>
          <a:xfrm>
            <a:off x="510159" y="1160678"/>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Q54. </a:t>
            </a:r>
            <a:r>
              <a:rPr lang="en-CA" sz="900" dirty="0">
                <a:solidFill>
                  <a:srgbClr val="595959"/>
                </a:solidFill>
                <a:latin typeface="Arial" panose="020B0604020202020204" pitchFamily="34" charset="0"/>
                <a:cs typeface="Arial" panose="020B0604020202020204" pitchFamily="34" charset="0"/>
              </a:rPr>
              <a:t>What are the main activities you do in your leisure time?</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0534824"/>
      </p:ext>
    </p:extLst>
  </p:cSld>
  <p:clrMapOvr>
    <a:masterClrMapping/>
  </p:clrMapOvr>
  <p:timing>
    <p:tnLst>
      <p:par>
        <p:cTn xmlns:p14="http://schemas.microsoft.com/office/powerpoint/2010/mai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694035224"/>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Main leisure activities (2/2)</a:t>
            </a:r>
            <a:r>
              <a:rPr lang="en-CA" sz="2000" dirty="0" smtClean="0">
                <a:solidFill>
                  <a:srgbClr val="9BBB59"/>
                </a:solidFill>
              </a:rPr>
              <a:t/>
            </a:r>
            <a:br>
              <a:rPr lang="en-CA" sz="2000" dirty="0" smtClean="0">
                <a:solidFill>
                  <a:srgbClr val="9BBB59"/>
                </a:solidFill>
              </a:rPr>
            </a:br>
            <a:endParaRPr lang="en-CA" dirty="0">
              <a:solidFill>
                <a:srgbClr val="00AFDC"/>
              </a:solidFill>
            </a:endParaRPr>
          </a:p>
        </p:txBody>
      </p:sp>
      <p:sp>
        <p:nvSpPr>
          <p:cNvPr id="8" name="Rectangle 7"/>
          <p:cNvSpPr/>
          <p:nvPr>
            <p:custDataLst>
              <p:tags r:id="rId4"/>
            </p:custDataLst>
          </p:nvPr>
        </p:nvSpPr>
        <p:spPr>
          <a:xfrm>
            <a:off x="510159" y="1160678"/>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10" name="ZoneTexte 9"/>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Q54. </a:t>
            </a:r>
            <a:r>
              <a:rPr lang="en-CA" sz="900" dirty="0">
                <a:solidFill>
                  <a:srgbClr val="595959"/>
                </a:solidFill>
                <a:latin typeface="Arial" panose="020B0604020202020204" pitchFamily="34" charset="0"/>
                <a:cs typeface="Arial" panose="020B0604020202020204" pitchFamily="34" charset="0"/>
              </a:rPr>
              <a:t>What are the main activities you do in your leisure time?</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31113921"/>
      </p:ext>
    </p:extLst>
  </p:cSld>
  <p:clrMapOvr>
    <a:masterClrMapping/>
  </p:clrMapOvr>
  <p:timing>
    <p:tnLst>
      <p:par>
        <p:cTn xmlns:p14="http://schemas.microsoft.com/office/powerpoint/2010/mai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223</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281096985"/>
              </p:ext>
            </p:extLst>
          </p:nvPr>
        </p:nvGraphicFramePr>
        <p:xfrm>
          <a:off x="835284" y="1967645"/>
          <a:ext cx="3736716" cy="4040033"/>
        </p:xfrm>
        <a:graphic>
          <a:graphicData uri="http://schemas.openxmlformats.org/drawingml/2006/chart">
            <c:chart xmlns:c="http://schemas.openxmlformats.org/drawingml/2006/chart" xmlns:r="http://schemas.openxmlformats.org/officeDocument/2006/relationships" r:id="rId10"/>
          </a:graphicData>
        </a:graphic>
      </p:graphicFrame>
      <p:sp>
        <p:nvSpPr>
          <p:cNvPr id="12" name="Titre 4"/>
          <p:cNvSpPr>
            <a:spLocks noGrp="1"/>
          </p:cNvSpPr>
          <p:nvPr>
            <p:ph type="title"/>
            <p:custDataLst>
              <p:tags r:id="rId4"/>
            </p:custDataLst>
          </p:nvPr>
        </p:nvSpPr>
        <p:spPr>
          <a:xfrm>
            <a:off x="558800" y="404665"/>
            <a:ext cx="5309344" cy="802358"/>
          </a:xfrm>
        </p:spPr>
        <p:txBody>
          <a:bodyPr>
            <a:normAutofit/>
          </a:bodyPr>
          <a:lstStyle/>
          <a:p>
            <a:r>
              <a:rPr lang="en-CA" sz="2000" dirty="0" smtClean="0">
                <a:solidFill>
                  <a:srgbClr val="9BBB59"/>
                </a:solidFill>
              </a:rPr>
              <a:t>Going out to places where LGBT people hang out</a:t>
            </a:r>
            <a:endParaRPr lang="en-CA" dirty="0"/>
          </a:p>
        </p:txBody>
      </p:sp>
      <p:graphicFrame>
        <p:nvGraphicFramePr>
          <p:cNvPr id="14" name="Graphique 13"/>
          <p:cNvGraphicFramePr/>
          <p:nvPr>
            <p:custDataLst>
              <p:tags r:id="rId5"/>
            </p:custDataLst>
            <p:extLst>
              <p:ext uri="{D42A27DB-BD31-4B8C-83A1-F6EECF244321}">
                <p14:modId xmlns:p14="http://schemas.microsoft.com/office/powerpoint/2010/main" val="2196583635"/>
              </p:ext>
            </p:extLst>
          </p:nvPr>
        </p:nvGraphicFramePr>
        <p:xfrm>
          <a:off x="4723716" y="1981255"/>
          <a:ext cx="3736716" cy="4040033"/>
        </p:xfrm>
        <a:graphic>
          <a:graphicData uri="http://schemas.openxmlformats.org/drawingml/2006/chart">
            <c:chart xmlns:c="http://schemas.openxmlformats.org/drawingml/2006/chart" xmlns:r="http://schemas.openxmlformats.org/officeDocument/2006/relationships" r:id="rId11"/>
          </a:graphicData>
        </a:graphic>
      </p:graphicFrame>
      <p:sp>
        <p:nvSpPr>
          <p:cNvPr id="17" name="ZoneTexte 16"/>
          <p:cNvSpPr txBox="1"/>
          <p:nvPr>
            <p:custDataLst>
              <p:tags r:id="rId6"/>
            </p:custDataLst>
          </p:nvPr>
        </p:nvSpPr>
        <p:spPr>
          <a:xfrm>
            <a:off x="500202" y="5966771"/>
            <a:ext cx="8320270"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Q59. </a:t>
            </a:r>
            <a:r>
              <a:rPr lang="en-CA" sz="900" dirty="0" smtClean="0">
                <a:solidFill>
                  <a:srgbClr val="595959"/>
                </a:solidFill>
                <a:latin typeface="Arial" panose="020B0604020202020204" pitchFamily="34" charset="0"/>
                <a:cs typeface="Arial" panose="020B0604020202020204" pitchFamily="34" charset="0"/>
              </a:rPr>
              <a:t>How often do you go out to places where people with the same sexual orientation / gender identity as you tend to hang out (gay village, bars, restaurants, clubs that are mainly patronized by LGBTQ individuals)?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Q60</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Do you go to this type of place… ?</a:t>
            </a:r>
            <a:endParaRPr lang="fr-CA" sz="900" dirty="0">
              <a:solidFill>
                <a:srgbClr val="595959"/>
              </a:solidFill>
              <a:latin typeface="Arial" panose="020B0604020202020204" pitchFamily="34" charset="0"/>
              <a:cs typeface="Arial" panose="020B0604020202020204" pitchFamily="34" charset="0"/>
            </a:endParaRPr>
          </a:p>
        </p:txBody>
      </p:sp>
      <p:sp>
        <p:nvSpPr>
          <p:cNvPr id="18" name="Rectangle 17"/>
          <p:cNvSpPr/>
          <p:nvPr>
            <p:custDataLst>
              <p:tags r:id="rId7"/>
            </p:custDataLst>
          </p:nvPr>
        </p:nvSpPr>
        <p:spPr>
          <a:xfrm>
            <a:off x="520792" y="1139412"/>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7" name="ZoneTexte 6"/>
          <p:cNvSpPr txBox="1"/>
          <p:nvPr/>
        </p:nvSpPr>
        <p:spPr>
          <a:xfrm>
            <a:off x="3516318" y="2763435"/>
            <a:ext cx="479618"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38%</a:t>
            </a:r>
            <a:endParaRPr lang="fr-CA" sz="1400" b="1" dirty="0">
              <a:solidFill>
                <a:srgbClr val="595959"/>
              </a:solidFill>
              <a:latin typeface="Arial Narrow" panose="020B0606020202030204" pitchFamily="34" charset="0"/>
            </a:endParaRPr>
          </a:p>
        </p:txBody>
      </p:sp>
      <p:sp>
        <p:nvSpPr>
          <p:cNvPr id="20" name="Accolade fermante 19"/>
          <p:cNvSpPr/>
          <p:nvPr/>
        </p:nvSpPr>
        <p:spPr>
          <a:xfrm>
            <a:off x="3301016" y="2070668"/>
            <a:ext cx="186869" cy="1636545"/>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Tree>
    <p:extLst>
      <p:ext uri="{BB962C8B-B14F-4D97-AF65-F5344CB8AC3E}">
        <p14:creationId xmlns:p14="http://schemas.microsoft.com/office/powerpoint/2010/main" val="2947617967"/>
      </p:ext>
    </p:extLst>
  </p:cSld>
  <p:clrMapOvr>
    <a:masterClrMapping/>
  </p:clrMapOvr>
  <p:timing>
    <p:tnLst>
      <p:par>
        <p:cTn xmlns:p14="http://schemas.microsoft.com/office/powerpoint/2010/mai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224</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5"/>
            <a:ext cx="5381352" cy="791040"/>
          </a:xfrm>
        </p:spPr>
        <p:txBody>
          <a:bodyPr>
            <a:normAutofit/>
          </a:bodyPr>
          <a:lstStyle/>
          <a:p>
            <a:r>
              <a:rPr lang="en-CA" sz="2000" dirty="0">
                <a:solidFill>
                  <a:srgbClr val="9BBB59"/>
                </a:solidFill>
              </a:rPr>
              <a:t>Going out to places where LGBT people hang out</a:t>
            </a:r>
            <a:endParaRPr lang="fr-CA" sz="2000" dirty="0"/>
          </a:p>
        </p:txBody>
      </p:sp>
      <p:sp>
        <p:nvSpPr>
          <p:cNvPr id="13" name="Rectangle 12"/>
          <p:cNvSpPr/>
          <p:nvPr>
            <p:custDataLst>
              <p:tags r:id="rId4"/>
            </p:custDataLst>
          </p:nvPr>
        </p:nvSpPr>
        <p:spPr>
          <a:xfrm>
            <a:off x="510159" y="1160678"/>
            <a:ext cx="1963999"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 </a:t>
            </a:r>
            <a:r>
              <a:rPr lang="fr-CA" sz="900" dirty="0" smtClean="0">
                <a:solidFill>
                  <a:srgbClr val="9BBB59"/>
                </a:solidFill>
                <a:latin typeface="Arial" panose="020B0604020202020204" pitchFamily="34" charset="0"/>
                <a:cs typeface="Arial" panose="020B0604020202020204" pitchFamily="34" charset="0"/>
              </a:rPr>
              <a:t>(n=1897)</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9" name="Table 9"/>
          <p:cNvGraphicFramePr>
            <a:graphicFrameLocks noGrp="1"/>
          </p:cNvGraphicFramePr>
          <p:nvPr>
            <p:custDataLst>
              <p:tags r:id="rId5"/>
            </p:custDataLst>
            <p:extLst>
              <p:ext uri="{D42A27DB-BD31-4B8C-83A1-F6EECF244321}">
                <p14:modId xmlns:p14="http://schemas.microsoft.com/office/powerpoint/2010/main" val="2586507127"/>
              </p:ext>
            </p:extLst>
          </p:nvPr>
        </p:nvGraphicFramePr>
        <p:xfrm>
          <a:off x="539552" y="1556792"/>
          <a:ext cx="8208912" cy="3924099"/>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Cisgender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 </a:t>
                      </a:r>
                      <a:r>
                        <a:rPr lang="en-CA" sz="900" b="1" i="0" u="none" strike="noStrike" noProof="0" dirty="0" err="1" smtClean="0">
                          <a:solidFill>
                            <a:srgbClr val="595959"/>
                          </a:solidFill>
                          <a:effectLst/>
                          <a:latin typeface="Arial Narrow" panose="020B0606020202030204" pitchFamily="34" charset="0"/>
                        </a:rPr>
                        <a:t>genderfluid</a:t>
                      </a:r>
                      <a:r>
                        <a:rPr lang="en-CA" sz="900" b="1" i="0" u="none" strike="noStrike" noProof="0" dirty="0" smtClean="0">
                          <a:solidFill>
                            <a:srgbClr val="595959"/>
                          </a:solidFill>
                          <a:effectLst/>
                          <a:latin typeface="Arial Narrow" panose="020B0606020202030204" pitchFamily="34" charset="0"/>
                        </a:rPr>
                        <a:t>, </a:t>
                      </a:r>
                      <a:r>
                        <a:rPr lang="en-CA" sz="900" b="1" i="0" u="none" strike="noStrike" noProof="0" dirty="0" err="1" smtClean="0">
                          <a:solidFill>
                            <a:srgbClr val="595959"/>
                          </a:solidFill>
                          <a:effectLst/>
                          <a:latin typeface="Arial Narrow" panose="020B0606020202030204" pitchFamily="34" charset="0"/>
                        </a:rPr>
                        <a:t>agender</a:t>
                      </a:r>
                      <a:r>
                        <a:rPr lang="en-CA" sz="900" b="1" i="0" u="none" strike="noStrike" noProof="0" dirty="0" smtClean="0">
                          <a:solidFill>
                            <a:srgbClr val="595959"/>
                          </a:solidFill>
                          <a:effectLst/>
                          <a:latin typeface="Arial Narrow" panose="020B0606020202030204" pitchFamily="34" charset="0"/>
                        </a:rPr>
                        <a:t> or demi-gender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a:r>
                        <a:rPr lang="en-CA" sz="1100" b="1" kern="1200" noProof="0" dirty="0" smtClean="0">
                          <a:solidFill>
                            <a:srgbClr val="595959"/>
                          </a:solidFill>
                          <a:latin typeface="Arial Narrow" panose="020B0606020202030204" pitchFamily="34" charset="0"/>
                          <a:ea typeface="+mn-ea"/>
                          <a:cs typeface="+mn-cs"/>
                        </a:rPr>
                        <a:t>Frequency</a:t>
                      </a:r>
                      <a:r>
                        <a:rPr lang="en-CA" sz="1100" b="1" kern="1200" baseline="0" noProof="0" dirty="0" smtClean="0">
                          <a:solidFill>
                            <a:srgbClr val="595959"/>
                          </a:solidFill>
                          <a:latin typeface="Arial Narrow" panose="020B0606020202030204" pitchFamily="34" charset="0"/>
                          <a:ea typeface="+mn-ea"/>
                          <a:cs typeface="+mn-cs"/>
                        </a:rPr>
                        <a:t> of visit to places where LGBT people hang out</a:t>
                      </a:r>
                      <a:endParaRPr lang="en-CA" sz="1100" b="1" kern="1200" noProof="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en-CA" sz="1100" b="0" i="0" u="none" strike="noStrike" kern="1200" noProof="0" dirty="0" smtClean="0">
                          <a:solidFill>
                            <a:srgbClr val="595959"/>
                          </a:solidFill>
                          <a:effectLst/>
                          <a:latin typeface="Arial Narrow" panose="020B0606020202030204" pitchFamily="34" charset="0"/>
                          <a:ea typeface="+mn-ea"/>
                          <a:cs typeface="+mn-cs"/>
                        </a:rPr>
                        <a:t>Regularly</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13</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11</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en-CA" sz="1100" b="0" i="0" u="none" strike="noStrike" kern="1200" noProof="0" dirty="0" smtClean="0">
                          <a:solidFill>
                            <a:srgbClr val="595959"/>
                          </a:solidFill>
                          <a:effectLst/>
                          <a:latin typeface="Arial Narrow" panose="020B0606020202030204" pitchFamily="34" charset="0"/>
                          <a:ea typeface="+mn-ea"/>
                          <a:cs typeface="+mn-cs"/>
                        </a:rPr>
                        <a:t>Occasionally</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35</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23</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latinLnBrk="0" hangingPunct="1"/>
                      <a:r>
                        <a:rPr lang="en-CA" sz="1100" b="1" kern="1200" noProof="0" dirty="0" smtClean="0">
                          <a:solidFill>
                            <a:srgbClr val="595959"/>
                          </a:solidFill>
                          <a:latin typeface="Arial Narrow" panose="020B0606020202030204" pitchFamily="34" charset="0"/>
                          <a:ea typeface="+mn-ea"/>
                          <a:cs typeface="+mn-cs"/>
                        </a:rPr>
                        <a:t>Go to these types of</a:t>
                      </a:r>
                      <a:r>
                        <a:rPr lang="en-CA" sz="1100" b="1" kern="1200" baseline="0" noProof="0" dirty="0" smtClean="0">
                          <a:solidFill>
                            <a:srgbClr val="595959"/>
                          </a:solidFill>
                          <a:latin typeface="Arial Narrow" panose="020B0606020202030204" pitchFamily="34" charset="0"/>
                          <a:ea typeface="+mn-ea"/>
                          <a:cs typeface="+mn-cs"/>
                        </a:rPr>
                        <a:t> places</a:t>
                      </a:r>
                      <a:r>
                        <a:rPr lang="en-CA" sz="1100" b="1" kern="1200" noProof="0" dirty="0" smtClean="0">
                          <a:solidFill>
                            <a:srgbClr val="595959"/>
                          </a:solidFill>
                          <a:latin typeface="Arial Narrow" panose="020B0606020202030204" pitchFamily="34" charset="0"/>
                          <a:ea typeface="+mn-ea"/>
                          <a:cs typeface="+mn-cs"/>
                        </a:rPr>
                        <a:t>…</a:t>
                      </a:r>
                      <a:endParaRPr lang="en-CA" sz="1100" b="1" kern="1200" noProof="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…more and more often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…less and less often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37</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…neither more nor less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a:rPr>
                        <a:t>50</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43</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…I've never been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9</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37</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6"/>
            </p:custDataLst>
          </p:nvPr>
        </p:nvSpPr>
        <p:spPr>
          <a:xfrm>
            <a:off x="500202" y="5966771"/>
            <a:ext cx="8320270"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Q59. </a:t>
            </a:r>
            <a:r>
              <a:rPr lang="en-CA" sz="900" dirty="0">
                <a:solidFill>
                  <a:srgbClr val="595959"/>
                </a:solidFill>
                <a:latin typeface="Arial" panose="020B0604020202020204" pitchFamily="34" charset="0"/>
                <a:cs typeface="Arial" panose="020B0604020202020204" pitchFamily="34" charset="0"/>
              </a:rPr>
              <a:t>How often do you go out to places where people with the same sexual orientation / gender identity as you tend to hang out (gay village, bars, restaurants, clubs that are mainly patronized by LGBTQ individuals)?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Q60. </a:t>
            </a:r>
            <a:r>
              <a:rPr lang="en-CA" sz="900" dirty="0">
                <a:solidFill>
                  <a:srgbClr val="595959"/>
                </a:solidFill>
                <a:latin typeface="Arial" panose="020B0604020202020204" pitchFamily="34" charset="0"/>
                <a:cs typeface="Arial" panose="020B0604020202020204" pitchFamily="34" charset="0"/>
              </a:rPr>
              <a:t>Do you go to this type of place…?</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40453926"/>
      </p:ext>
    </p:extLst>
  </p:cSld>
  <p:clrMapOvr>
    <a:masterClrMapping/>
  </p:clrMapOvr>
  <p:timing>
    <p:tnLst>
      <p:par>
        <p:cTn xmlns:p14="http://schemas.microsoft.com/office/powerpoint/2010/mai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225</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5"/>
            <a:ext cx="5381352" cy="791040"/>
          </a:xfrm>
        </p:spPr>
        <p:txBody>
          <a:bodyPr>
            <a:normAutofit/>
          </a:bodyPr>
          <a:lstStyle/>
          <a:p>
            <a:r>
              <a:rPr lang="en-CA" sz="2000" dirty="0">
                <a:solidFill>
                  <a:srgbClr val="9BBB59"/>
                </a:solidFill>
              </a:rPr>
              <a:t>Going out to places where LGBT people hang out</a:t>
            </a:r>
            <a:endParaRPr lang="fr-CA" sz="2000" dirty="0"/>
          </a:p>
        </p:txBody>
      </p:sp>
      <p:sp>
        <p:nvSpPr>
          <p:cNvPr id="13" name="Rectangle 12"/>
          <p:cNvSpPr/>
          <p:nvPr>
            <p:custDataLst>
              <p:tags r:id="rId4"/>
            </p:custDataLst>
          </p:nvPr>
        </p:nvSpPr>
        <p:spPr>
          <a:xfrm>
            <a:off x="510159" y="1160678"/>
            <a:ext cx="1963999"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 </a:t>
            </a:r>
            <a:r>
              <a:rPr lang="fr-CA" sz="900" dirty="0" smtClean="0">
                <a:solidFill>
                  <a:srgbClr val="9BBB59"/>
                </a:solidFill>
                <a:latin typeface="Arial" panose="020B0604020202020204" pitchFamily="34" charset="0"/>
                <a:cs typeface="Arial" panose="020B0604020202020204" pitchFamily="34" charset="0"/>
              </a:rPr>
              <a:t>(n=1897)</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9" name="Table 9"/>
          <p:cNvGraphicFramePr>
            <a:graphicFrameLocks noGrp="1"/>
          </p:cNvGraphicFramePr>
          <p:nvPr>
            <p:custDataLst>
              <p:tags r:id="rId5"/>
            </p:custDataLst>
            <p:extLst>
              <p:ext uri="{D42A27DB-BD31-4B8C-83A1-F6EECF244321}">
                <p14:modId xmlns:p14="http://schemas.microsoft.com/office/powerpoint/2010/main" val="4071479072"/>
              </p:ext>
            </p:extLst>
          </p:nvPr>
        </p:nvGraphicFramePr>
        <p:xfrm>
          <a:off x="539552" y="1556792"/>
          <a:ext cx="5472607" cy="3905934"/>
        </p:xfrm>
        <a:graphic>
          <a:graphicData uri="http://schemas.openxmlformats.org/drawingml/2006/table">
            <a:tbl>
              <a:tblPr firstRow="1" bandRow="1">
                <a:tableStyleId>{2D5ABB26-0587-4C30-8999-92F81FD0307C}</a:tableStyleId>
              </a:tblPr>
              <a:tblGrid>
                <a:gridCol w="3009934"/>
                <a:gridCol w="820891"/>
                <a:gridCol w="820891"/>
                <a:gridCol w="820891"/>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Gay</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Lesbian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a:r>
                        <a:rPr lang="en-CA" sz="1100" b="1" kern="1200" noProof="0" dirty="0" smtClean="0">
                          <a:solidFill>
                            <a:srgbClr val="595959"/>
                          </a:solidFill>
                          <a:latin typeface="Arial Narrow" panose="020B0606020202030204" pitchFamily="34" charset="0"/>
                          <a:ea typeface="+mn-ea"/>
                          <a:cs typeface="+mn-cs"/>
                        </a:rPr>
                        <a:t>Frequency</a:t>
                      </a:r>
                      <a:r>
                        <a:rPr lang="en-CA" sz="1100" b="1" kern="1200" baseline="0" noProof="0" dirty="0" smtClean="0">
                          <a:solidFill>
                            <a:srgbClr val="595959"/>
                          </a:solidFill>
                          <a:latin typeface="Arial Narrow" panose="020B0606020202030204" pitchFamily="34" charset="0"/>
                          <a:ea typeface="+mn-ea"/>
                          <a:cs typeface="+mn-cs"/>
                        </a:rPr>
                        <a:t> of visit to places where LGBT people hang out</a:t>
                      </a:r>
                      <a:endParaRPr lang="en-CA" sz="1100" b="1" kern="1200" noProof="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en-CA" sz="1100" b="0" i="0" u="none" strike="noStrike" kern="1200" noProof="0" dirty="0" smtClean="0">
                          <a:solidFill>
                            <a:srgbClr val="595959"/>
                          </a:solidFill>
                          <a:effectLst/>
                          <a:latin typeface="Arial Narrow" panose="020B0606020202030204" pitchFamily="34" charset="0"/>
                          <a:ea typeface="+mn-ea"/>
                          <a:cs typeface="+mn-cs"/>
                        </a:rPr>
                        <a:t>Regularly</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16</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E31836"/>
                          </a:solidFill>
                          <a:effectLst/>
                          <a:latin typeface="Arial"/>
                          <a:ea typeface="+mn-ea"/>
                          <a:cs typeface="+mn-cs"/>
                        </a:rPr>
                        <a:t>8</a:t>
                      </a:r>
                      <a:endParaRPr lang="fr-CA" sz="1100" b="0"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en-CA" sz="1100" b="0" i="0" u="none" strike="noStrike" kern="1200" noProof="0" dirty="0" smtClean="0">
                          <a:solidFill>
                            <a:srgbClr val="595959"/>
                          </a:solidFill>
                          <a:effectLst/>
                          <a:latin typeface="Arial Narrow" panose="020B0606020202030204" pitchFamily="34" charset="0"/>
                          <a:ea typeface="+mn-ea"/>
                          <a:cs typeface="+mn-cs"/>
                        </a:rPr>
                        <a:t>Occasionally</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38</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24</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latinLnBrk="0" hangingPunct="1"/>
                      <a:r>
                        <a:rPr lang="en-CA" sz="1100" b="1" kern="1200" noProof="0" dirty="0" smtClean="0">
                          <a:solidFill>
                            <a:srgbClr val="595959"/>
                          </a:solidFill>
                          <a:latin typeface="Arial Narrow" panose="020B0606020202030204" pitchFamily="34" charset="0"/>
                          <a:ea typeface="+mn-ea"/>
                          <a:cs typeface="+mn-cs"/>
                        </a:rPr>
                        <a:t>Go to these types of</a:t>
                      </a:r>
                      <a:r>
                        <a:rPr lang="en-CA" sz="1100" b="1" kern="1200" baseline="0" noProof="0" dirty="0" smtClean="0">
                          <a:solidFill>
                            <a:srgbClr val="595959"/>
                          </a:solidFill>
                          <a:latin typeface="Arial Narrow" panose="020B0606020202030204" pitchFamily="34" charset="0"/>
                          <a:ea typeface="+mn-ea"/>
                          <a:cs typeface="+mn-cs"/>
                        </a:rPr>
                        <a:t> places</a:t>
                      </a:r>
                      <a:r>
                        <a:rPr lang="en-CA" sz="1100" b="1" kern="1200" noProof="0" dirty="0" smtClean="0">
                          <a:solidFill>
                            <a:srgbClr val="595959"/>
                          </a:solidFill>
                          <a:latin typeface="Arial Narrow" panose="020B0606020202030204" pitchFamily="34" charset="0"/>
                          <a:ea typeface="+mn-ea"/>
                          <a:cs typeface="+mn-cs"/>
                        </a:rPr>
                        <a:t>…</a:t>
                      </a:r>
                      <a:endParaRPr lang="en-CA" sz="1100" b="1" kern="1200" noProof="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…more and more often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…less and less often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37</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41</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…neither more nor less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54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43</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…I've never been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7</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6"/>
            </p:custDataLst>
          </p:nvPr>
        </p:nvSpPr>
        <p:spPr>
          <a:xfrm>
            <a:off x="500202" y="5966771"/>
            <a:ext cx="8320270" cy="507831"/>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Q59. </a:t>
            </a:r>
            <a:r>
              <a:rPr lang="en-CA" sz="900" dirty="0">
                <a:solidFill>
                  <a:srgbClr val="595959"/>
                </a:solidFill>
                <a:latin typeface="Arial" panose="020B0604020202020204" pitchFamily="34" charset="0"/>
                <a:cs typeface="Arial" panose="020B0604020202020204" pitchFamily="34" charset="0"/>
              </a:rPr>
              <a:t>How often do you go out to places where people with the same sexual orientation / gender identity as you tend to hang out (gay village, bars, restaurants, clubs that are mainly patronized by LGBTQ individuals)? </a:t>
            </a:r>
            <a:r>
              <a:rPr lang="fr-CA" sz="900" dirty="0">
                <a:solidFill>
                  <a:srgbClr val="595959"/>
                </a:solidFill>
                <a:latin typeface="Arial" panose="020B0604020202020204" pitchFamily="34" charset="0"/>
                <a:cs typeface="Arial" panose="020B0604020202020204" pitchFamily="34" charset="0"/>
              </a:rPr>
              <a:t/>
            </a:r>
            <a:br>
              <a:rPr lang="fr-CA" sz="900" dirty="0">
                <a:solidFill>
                  <a:srgbClr val="595959"/>
                </a:solidFill>
                <a:latin typeface="Arial" panose="020B0604020202020204" pitchFamily="34" charset="0"/>
                <a:cs typeface="Arial" panose="020B0604020202020204" pitchFamily="34" charset="0"/>
              </a:rPr>
            </a:br>
            <a:r>
              <a:rPr lang="fr-CA" sz="900" dirty="0">
                <a:solidFill>
                  <a:srgbClr val="595959"/>
                </a:solidFill>
                <a:latin typeface="Arial" panose="020B0604020202020204" pitchFamily="34" charset="0"/>
                <a:cs typeface="Arial" panose="020B0604020202020204" pitchFamily="34" charset="0"/>
              </a:rPr>
              <a:t>Q60. </a:t>
            </a:r>
            <a:r>
              <a:rPr lang="en-CA" sz="900" dirty="0">
                <a:solidFill>
                  <a:srgbClr val="595959"/>
                </a:solidFill>
                <a:latin typeface="Arial" panose="020B0604020202020204" pitchFamily="34" charset="0"/>
                <a:cs typeface="Arial" panose="020B0604020202020204" pitchFamily="34" charset="0"/>
              </a:rPr>
              <a:t>Do you go to this type of place</a:t>
            </a:r>
            <a:r>
              <a:rPr lang="en-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30323"/>
      </p:ext>
    </p:extLst>
  </p:cSld>
  <p:clrMapOvr>
    <a:masterClrMapping/>
  </p:clrMapOvr>
  <p:timing>
    <p:tnLst>
      <p:par>
        <p:cTn xmlns:p14="http://schemas.microsoft.com/office/powerpoint/2010/mai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226</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5"/>
            <a:ext cx="5381352" cy="791040"/>
          </a:xfrm>
        </p:spPr>
        <p:txBody>
          <a:bodyPr>
            <a:normAutofit/>
          </a:bodyPr>
          <a:lstStyle/>
          <a:p>
            <a:r>
              <a:rPr lang="en-CA" sz="2000" dirty="0">
                <a:solidFill>
                  <a:srgbClr val="9BBB59"/>
                </a:solidFill>
              </a:rPr>
              <a:t>Going out to places where LGBT people hang out</a:t>
            </a:r>
            <a:endParaRPr lang="fr-CA" sz="2000" dirty="0"/>
          </a:p>
        </p:txBody>
      </p:sp>
      <p:sp>
        <p:nvSpPr>
          <p:cNvPr id="13" name="Rectangle 12"/>
          <p:cNvSpPr/>
          <p:nvPr>
            <p:custDataLst>
              <p:tags r:id="rId4"/>
            </p:custDataLst>
          </p:nvPr>
        </p:nvSpPr>
        <p:spPr>
          <a:xfrm>
            <a:off x="510159" y="1160678"/>
            <a:ext cx="1963999"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 </a:t>
            </a:r>
            <a:r>
              <a:rPr lang="fr-CA" sz="900" dirty="0" smtClean="0">
                <a:solidFill>
                  <a:srgbClr val="9BBB59"/>
                </a:solidFill>
                <a:latin typeface="Arial" panose="020B0604020202020204" pitchFamily="34" charset="0"/>
                <a:cs typeface="Arial" panose="020B0604020202020204" pitchFamily="34" charset="0"/>
              </a:rPr>
              <a:t>(n=1897)</a:t>
            </a:r>
            <a:endParaRPr lang="fr-CA" sz="900" dirty="0">
              <a:solidFill>
                <a:srgbClr val="000000"/>
              </a:solidFill>
              <a:latin typeface="Arial" panose="020B0604020202020204" pitchFamily="34" charset="0"/>
              <a:cs typeface="Arial" panose="020B0604020202020204" pitchFamily="34" charset="0"/>
            </a:endParaRPr>
          </a:p>
        </p:txBody>
      </p:sp>
      <p:sp>
        <p:nvSpPr>
          <p:cNvPr id="10" name="ZoneTexte 9"/>
          <p:cNvSpPr txBox="1"/>
          <p:nvPr>
            <p:custDataLst>
              <p:tags r:id="rId5"/>
            </p:custDataLst>
          </p:nvPr>
        </p:nvSpPr>
        <p:spPr>
          <a:xfrm>
            <a:off x="500202" y="5966771"/>
            <a:ext cx="8320270"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Q59. </a:t>
            </a:r>
            <a:r>
              <a:rPr lang="en-CA" sz="900" dirty="0">
                <a:solidFill>
                  <a:srgbClr val="595959"/>
                </a:solidFill>
                <a:latin typeface="Arial" panose="020B0604020202020204" pitchFamily="34" charset="0"/>
                <a:cs typeface="Arial" panose="020B0604020202020204" pitchFamily="34" charset="0"/>
              </a:rPr>
              <a:t>How often do you go out to places where people with the same sexual orientation / gender identity as you tend to hang out (gay village, bars, restaurants, clubs that are mainly patronized by LGBTQ individuals)? </a:t>
            </a:r>
            <a:r>
              <a:rPr lang="fr-CA" sz="900" dirty="0">
                <a:solidFill>
                  <a:srgbClr val="595959"/>
                </a:solidFill>
                <a:latin typeface="Arial" panose="020B0604020202020204" pitchFamily="34" charset="0"/>
                <a:cs typeface="Arial" panose="020B0604020202020204" pitchFamily="34" charset="0"/>
              </a:rPr>
              <a:t/>
            </a:r>
            <a:br>
              <a:rPr lang="fr-CA" sz="900" dirty="0">
                <a:solidFill>
                  <a:srgbClr val="595959"/>
                </a:solidFill>
                <a:latin typeface="Arial" panose="020B0604020202020204" pitchFamily="34" charset="0"/>
                <a:cs typeface="Arial" panose="020B0604020202020204" pitchFamily="34" charset="0"/>
              </a:rPr>
            </a:br>
            <a:r>
              <a:rPr lang="fr-CA" sz="900" dirty="0">
                <a:solidFill>
                  <a:srgbClr val="595959"/>
                </a:solidFill>
                <a:latin typeface="Arial" panose="020B0604020202020204" pitchFamily="34" charset="0"/>
                <a:cs typeface="Arial" panose="020B0604020202020204" pitchFamily="34" charset="0"/>
              </a:rPr>
              <a:t>Q60. </a:t>
            </a:r>
            <a:r>
              <a:rPr lang="en-CA" sz="900" dirty="0">
                <a:solidFill>
                  <a:srgbClr val="595959"/>
                </a:solidFill>
                <a:latin typeface="Arial" panose="020B0604020202020204" pitchFamily="34" charset="0"/>
                <a:cs typeface="Arial" panose="020B0604020202020204" pitchFamily="34" charset="0"/>
              </a:rPr>
              <a:t>Do you go to this type of place…?</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1" name="Table 9"/>
          <p:cNvGraphicFramePr>
            <a:graphicFrameLocks noGrp="1"/>
          </p:cNvGraphicFramePr>
          <p:nvPr>
            <p:custDataLst>
              <p:tags r:id="rId6"/>
            </p:custDataLst>
            <p:extLst>
              <p:ext uri="{D42A27DB-BD31-4B8C-83A1-F6EECF244321}">
                <p14:modId xmlns:p14="http://schemas.microsoft.com/office/powerpoint/2010/main" val="3499634373"/>
              </p:ext>
            </p:extLst>
          </p:nvPr>
        </p:nvGraphicFramePr>
        <p:xfrm>
          <a:off x="539552" y="1563156"/>
          <a:ext cx="7992887" cy="3810060"/>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a:r>
                        <a:rPr lang="en-CA" sz="1100" b="1" kern="1200" noProof="0" dirty="0" smtClean="0">
                          <a:solidFill>
                            <a:srgbClr val="595959"/>
                          </a:solidFill>
                          <a:latin typeface="Arial Narrow" panose="020B0606020202030204" pitchFamily="34" charset="0"/>
                          <a:ea typeface="+mn-ea"/>
                          <a:cs typeface="+mn-cs"/>
                        </a:rPr>
                        <a:t>Frequency</a:t>
                      </a:r>
                      <a:r>
                        <a:rPr lang="en-CA" sz="1100" b="1" kern="1200" baseline="0" noProof="0" dirty="0" smtClean="0">
                          <a:solidFill>
                            <a:srgbClr val="595959"/>
                          </a:solidFill>
                          <a:latin typeface="Arial Narrow" panose="020B0606020202030204" pitchFamily="34" charset="0"/>
                          <a:ea typeface="+mn-ea"/>
                          <a:cs typeface="+mn-cs"/>
                        </a:rPr>
                        <a:t> of visit to places where LGBT people hang out</a:t>
                      </a:r>
                      <a:endParaRPr lang="en-CA" sz="1100" b="1" kern="1200" noProof="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en-CA" sz="1100" b="0" i="0" u="none" strike="noStrike" kern="1200" noProof="0" dirty="0" smtClean="0">
                          <a:solidFill>
                            <a:srgbClr val="595959"/>
                          </a:solidFill>
                          <a:effectLst/>
                          <a:latin typeface="Arial Narrow" panose="020B0606020202030204" pitchFamily="34" charset="0"/>
                          <a:ea typeface="+mn-ea"/>
                          <a:cs typeface="+mn-cs"/>
                        </a:rPr>
                        <a:t>Regularly</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8</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en-CA" sz="1100" b="0" i="0" u="none" strike="noStrike" kern="1200" noProof="0" dirty="0" smtClean="0">
                          <a:solidFill>
                            <a:srgbClr val="595959"/>
                          </a:solidFill>
                          <a:effectLst/>
                          <a:latin typeface="Arial Narrow" panose="020B0606020202030204" pitchFamily="34" charset="0"/>
                          <a:ea typeface="+mn-ea"/>
                          <a:cs typeface="+mn-cs"/>
                        </a:rPr>
                        <a:t>Occasionally</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latinLnBrk="0" hangingPunct="1"/>
                      <a:r>
                        <a:rPr lang="en-CA" sz="1100" b="1" kern="1200" noProof="0" dirty="0" smtClean="0">
                          <a:solidFill>
                            <a:srgbClr val="595959"/>
                          </a:solidFill>
                          <a:latin typeface="Arial Narrow" panose="020B0606020202030204" pitchFamily="34" charset="0"/>
                          <a:ea typeface="+mn-ea"/>
                          <a:cs typeface="+mn-cs"/>
                        </a:rPr>
                        <a:t>Go to these types of</a:t>
                      </a:r>
                      <a:r>
                        <a:rPr lang="en-CA" sz="1100" b="1" kern="1200" baseline="0" noProof="0" dirty="0" smtClean="0">
                          <a:solidFill>
                            <a:srgbClr val="595959"/>
                          </a:solidFill>
                          <a:latin typeface="Arial Narrow" panose="020B0606020202030204" pitchFamily="34" charset="0"/>
                          <a:ea typeface="+mn-ea"/>
                          <a:cs typeface="+mn-cs"/>
                        </a:rPr>
                        <a:t> places</a:t>
                      </a:r>
                      <a:r>
                        <a:rPr lang="en-CA" sz="1100" b="1" kern="1200" noProof="0" dirty="0" smtClean="0">
                          <a:solidFill>
                            <a:srgbClr val="595959"/>
                          </a:solidFill>
                          <a:latin typeface="Arial Narrow" panose="020B0606020202030204" pitchFamily="34" charset="0"/>
                          <a:ea typeface="+mn-ea"/>
                          <a:cs typeface="+mn-cs"/>
                        </a:rPr>
                        <a:t>…</a:t>
                      </a:r>
                      <a:endParaRPr lang="en-CA" sz="1100" b="1" kern="1200" noProof="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…more and more often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9</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…less and less often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5</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39</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36</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…neither more nor less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17</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53</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57</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…I've never been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71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14</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82334735"/>
      </p:ext>
    </p:extLst>
  </p:cSld>
  <p:clrMapOvr>
    <a:masterClrMapping/>
  </p:clrMapOvr>
  <p:timing>
    <p:tnLst>
      <p:par>
        <p:cTn xmlns:p14="http://schemas.microsoft.com/office/powerpoint/2010/mai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227</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64159"/>
            <a:ext cx="8189664" cy="631545"/>
          </a:xfrm>
        </p:spPr>
        <p:txBody>
          <a:bodyPr>
            <a:normAutofit/>
          </a:bodyPr>
          <a:lstStyle/>
          <a:p>
            <a:r>
              <a:rPr lang="fr-CA" sz="2000" dirty="0">
                <a:solidFill>
                  <a:srgbClr val="9BBB59"/>
                </a:solidFill>
              </a:rPr>
              <a:t>Composition of the </a:t>
            </a:r>
            <a:r>
              <a:rPr lang="fr-CA" sz="2000" dirty="0" err="1">
                <a:solidFill>
                  <a:srgbClr val="9BBB59"/>
                </a:solidFill>
              </a:rPr>
              <a:t>circle</a:t>
            </a:r>
            <a:r>
              <a:rPr lang="fr-CA" sz="2000" dirty="0">
                <a:solidFill>
                  <a:srgbClr val="9BBB59"/>
                </a:solidFill>
              </a:rPr>
              <a:t> of </a:t>
            </a:r>
            <a:r>
              <a:rPr lang="fr-CA" sz="2000" dirty="0" err="1">
                <a:solidFill>
                  <a:srgbClr val="9BBB59"/>
                </a:solidFill>
              </a:rPr>
              <a:t>friends</a:t>
            </a:r>
            <a:endParaRPr lang="fr-CA" sz="2000" dirty="0">
              <a:solidFill>
                <a:srgbClr val="00AFDC"/>
              </a:solidFill>
            </a:endParaRPr>
          </a:p>
        </p:txBody>
      </p:sp>
      <p:sp>
        <p:nvSpPr>
          <p:cNvPr id="14" name="ZoneTexte 13"/>
          <p:cNvSpPr txBox="1"/>
          <p:nvPr>
            <p:custDataLst>
              <p:tags r:id="rId4"/>
            </p:custDataLst>
          </p:nvPr>
        </p:nvSpPr>
        <p:spPr>
          <a:xfrm>
            <a:off x="500202" y="62658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Q57a-b. </a:t>
            </a:r>
            <a:r>
              <a:rPr lang="en-CA" sz="900" dirty="0">
                <a:solidFill>
                  <a:srgbClr val="595959"/>
                </a:solidFill>
                <a:latin typeface="Arial" panose="020B0604020202020204" pitchFamily="34" charset="0"/>
                <a:cs typeface="Arial" panose="020B0604020202020204" pitchFamily="34" charset="0"/>
              </a:rPr>
              <a:t>Is your circle of friends comprised mainly of…?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custDataLst>
              <p:tags r:id="rId5"/>
            </p:custDataLst>
            <p:extLst>
              <p:ext uri="{D42A27DB-BD31-4B8C-83A1-F6EECF244321}">
                <p14:modId xmlns:p14="http://schemas.microsoft.com/office/powerpoint/2010/main" val="2627754336"/>
              </p:ext>
            </p:extLst>
          </p:nvPr>
        </p:nvGraphicFramePr>
        <p:xfrm>
          <a:off x="251520" y="2132856"/>
          <a:ext cx="4287822" cy="3888432"/>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9" name="Graphique 8"/>
          <p:cNvGraphicFramePr/>
          <p:nvPr>
            <p:custDataLst>
              <p:tags r:id="rId6"/>
            </p:custDataLst>
            <p:extLst>
              <p:ext uri="{D42A27DB-BD31-4B8C-83A1-F6EECF244321}">
                <p14:modId xmlns:p14="http://schemas.microsoft.com/office/powerpoint/2010/main" val="2797695948"/>
              </p:ext>
            </p:extLst>
          </p:nvPr>
        </p:nvGraphicFramePr>
        <p:xfrm>
          <a:off x="4139952" y="2132856"/>
          <a:ext cx="4608512" cy="3888432"/>
        </p:xfrm>
        <a:graphic>
          <a:graphicData uri="http://schemas.openxmlformats.org/drawingml/2006/chart">
            <c:chart xmlns:c="http://schemas.openxmlformats.org/drawingml/2006/chart" xmlns:r="http://schemas.openxmlformats.org/officeDocument/2006/relationships" r:id="rId10"/>
          </a:graphicData>
        </a:graphic>
      </p:graphicFrame>
      <p:sp>
        <p:nvSpPr>
          <p:cNvPr id="11" name="ZoneTexte 10"/>
          <p:cNvSpPr txBox="1"/>
          <p:nvPr/>
        </p:nvSpPr>
        <p:spPr>
          <a:xfrm>
            <a:off x="1634764" y="1633042"/>
            <a:ext cx="2265365" cy="230832"/>
          </a:xfrm>
          <a:prstGeom prst="rect">
            <a:avLst/>
          </a:prstGeom>
          <a:noFill/>
        </p:spPr>
        <p:txBody>
          <a:bodyPr wrap="none" rtlCol="0">
            <a:spAutoFit/>
          </a:bodyPr>
          <a:lstStyle/>
          <a:p>
            <a:pPr algn="ctr"/>
            <a:r>
              <a:rPr lang="en-CA" sz="900" dirty="0" smtClean="0">
                <a:solidFill>
                  <a:srgbClr val="9BBB59"/>
                </a:solidFill>
                <a:latin typeface="Arial" panose="020B0604020202020204" pitchFamily="34" charset="0"/>
                <a:cs typeface="Arial" panose="020B0604020202020204" pitchFamily="34" charset="0"/>
              </a:rPr>
              <a:t>Base: Transgender respondents (n=319)</a:t>
            </a:r>
            <a:endParaRPr lang="en-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nvSpPr>
        <p:spPr>
          <a:xfrm>
            <a:off x="5300852" y="1631223"/>
            <a:ext cx="2919389" cy="230832"/>
          </a:xfrm>
          <a:prstGeom prst="rect">
            <a:avLst/>
          </a:prstGeom>
          <a:noFill/>
        </p:spPr>
        <p:txBody>
          <a:bodyPr wrap="none" rtlCol="0">
            <a:spAutoFit/>
          </a:bodyPr>
          <a:lstStyle/>
          <a:p>
            <a:pPr algn="ctr"/>
            <a:r>
              <a:rPr lang="en-CA" sz="900" dirty="0" smtClean="0">
                <a:solidFill>
                  <a:srgbClr val="9BBB59"/>
                </a:solidFill>
                <a:latin typeface="Arial" panose="020B0604020202020204" pitchFamily="34" charset="0"/>
                <a:cs typeface="Arial" panose="020B0604020202020204" pitchFamily="34" charset="0"/>
              </a:rPr>
              <a:t>Base: Non-heterosexual LGBT respondents (n=1874)</a:t>
            </a:r>
            <a:endParaRPr lang="en-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2711260"/>
      </p:ext>
    </p:extLst>
  </p:cSld>
  <p:clrMapOvr>
    <a:masterClrMapping/>
  </p:clrMapOvr>
  <p:timing>
    <p:tnLst>
      <p:par>
        <p:cTn xmlns:p14="http://schemas.microsoft.com/office/powerpoint/2010/mai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228</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Composition of the </a:t>
            </a:r>
            <a:r>
              <a:rPr lang="fr-CA" sz="2100" dirty="0" err="1" smtClean="0">
                <a:solidFill>
                  <a:srgbClr val="9BBB59"/>
                </a:solidFill>
              </a:rPr>
              <a:t>circle</a:t>
            </a:r>
            <a:r>
              <a:rPr lang="fr-CA" sz="2100" dirty="0" smtClean="0">
                <a:solidFill>
                  <a:srgbClr val="9BBB59"/>
                </a:solidFill>
              </a:rPr>
              <a:t> of </a:t>
            </a:r>
            <a:r>
              <a:rPr lang="fr-CA" sz="2100" dirty="0" err="1" smtClean="0">
                <a:solidFill>
                  <a:srgbClr val="9BBB59"/>
                </a:solidFill>
              </a:rPr>
              <a:t>friends</a:t>
            </a:r>
            <a:endParaRPr lang="fr-CA" dirty="0">
              <a:solidFill>
                <a:srgbClr val="00AFDC"/>
              </a:solidFill>
            </a:endParaRPr>
          </a:p>
        </p:txBody>
      </p:sp>
      <p:sp>
        <p:nvSpPr>
          <p:cNvPr id="9" name="ZoneTexte 8"/>
          <p:cNvSpPr txBox="1"/>
          <p:nvPr>
            <p:custDataLst>
              <p:tags r:id="rId4"/>
            </p:custDataLst>
          </p:nvPr>
        </p:nvSpPr>
        <p:spPr>
          <a:xfrm>
            <a:off x="500202" y="6258388"/>
            <a:ext cx="7818207" cy="230832"/>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Q58. </a:t>
            </a:r>
            <a:r>
              <a:rPr lang="en-CA" sz="900" dirty="0">
                <a:solidFill>
                  <a:srgbClr val="595959"/>
                </a:solidFill>
                <a:latin typeface="Arial" panose="020B0604020202020204" pitchFamily="34" charset="0"/>
                <a:cs typeface="Arial" panose="020B0604020202020204" pitchFamily="34" charset="0"/>
              </a:rPr>
              <a:t>Is your circle of friends comprised…?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2" name="Graphique 11"/>
          <p:cNvGraphicFramePr/>
          <p:nvPr>
            <p:custDataLst>
              <p:tags r:id="rId5"/>
            </p:custDataLst>
            <p:extLst>
              <p:ext uri="{D42A27DB-BD31-4B8C-83A1-F6EECF244321}">
                <p14:modId xmlns:p14="http://schemas.microsoft.com/office/powerpoint/2010/main" val="2844303121"/>
              </p:ext>
            </p:extLst>
          </p:nvPr>
        </p:nvGraphicFramePr>
        <p:xfrm>
          <a:off x="611560" y="1772816"/>
          <a:ext cx="5256584" cy="4176464"/>
        </p:xfrm>
        <a:graphic>
          <a:graphicData uri="http://schemas.openxmlformats.org/drawingml/2006/chart">
            <c:chart xmlns:c="http://schemas.openxmlformats.org/drawingml/2006/chart" xmlns:r="http://schemas.openxmlformats.org/officeDocument/2006/relationships" r:id="rId8"/>
          </a:graphicData>
        </a:graphic>
      </p:graphicFrame>
      <p:sp>
        <p:nvSpPr>
          <p:cNvPr id="15" name="Rectangle 14"/>
          <p:cNvSpPr/>
          <p:nvPr>
            <p:custDataLst>
              <p:tags r:id="rId6"/>
            </p:custDataLst>
          </p:nvPr>
        </p:nvSpPr>
        <p:spPr>
          <a:xfrm>
            <a:off x="510159" y="1160678"/>
            <a:ext cx="4371710"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 </a:t>
            </a:r>
            <a:r>
              <a:rPr lang="fr-CA" sz="900" dirty="0" smtClean="0">
                <a:solidFill>
                  <a:srgbClr val="9BBB59"/>
                </a:solidFill>
                <a:latin typeface="Arial" panose="020B0604020202020204" pitchFamily="34" charset="0"/>
                <a:cs typeface="Arial" panose="020B0604020202020204" pitchFamily="34" charset="0"/>
              </a:rPr>
              <a:t>LGBT (n=1897 ) / </a:t>
            </a:r>
            <a:r>
              <a:rPr lang="fr-CA" sz="900" dirty="0" err="1" smtClean="0">
                <a:solidFill>
                  <a:srgbClr val="9BBB59"/>
                </a:solidFill>
                <a:latin typeface="Arial" panose="020B0604020202020204" pitchFamily="34" charset="0"/>
                <a:cs typeface="Arial" panose="020B0604020202020204" pitchFamily="34" charset="0"/>
              </a:rPr>
              <a:t>Hetero</a:t>
            </a:r>
            <a:r>
              <a:rPr lang="fr-CA" sz="900" dirty="0" smtClean="0">
                <a:solidFill>
                  <a:srgbClr val="9BBB59"/>
                </a:solidFill>
                <a:latin typeface="Arial" panose="020B0604020202020204" pitchFamily="34" charset="0"/>
                <a:cs typeface="Arial" panose="020B0604020202020204" pitchFamily="34" charset="0"/>
              </a:rPr>
              <a:t> </a:t>
            </a:r>
            <a:r>
              <a:rPr lang="fr-CA" sz="900" dirty="0" err="1" smtClean="0">
                <a:solidFill>
                  <a:srgbClr val="9BBB59"/>
                </a:solidFill>
                <a:latin typeface="Arial" panose="020B0604020202020204" pitchFamily="34" charset="0"/>
                <a:cs typeface="Arial" panose="020B0604020202020204" pitchFamily="34" charset="0"/>
              </a:rPr>
              <a:t>cisgender</a:t>
            </a:r>
            <a:r>
              <a:rPr lang="fr-CA" sz="900" dirty="0" smtClean="0">
                <a:solidFill>
                  <a:srgbClr val="9BBB59"/>
                </a:solidFill>
                <a:latin typeface="Arial" panose="020B0604020202020204" pitchFamily="34" charset="0"/>
                <a:cs typeface="Arial" panose="020B0604020202020204" pitchFamily="34" charset="0"/>
              </a:rPr>
              <a:t> </a:t>
            </a:r>
            <a:r>
              <a:rPr lang="fr-CA" sz="900" dirty="0" err="1" smtClean="0">
                <a:solidFill>
                  <a:srgbClr val="9BBB59"/>
                </a:solidFill>
                <a:latin typeface="Arial" panose="020B0604020202020204" pitchFamily="34" charset="0"/>
                <a:cs typeface="Arial" panose="020B0604020202020204" pitchFamily="34" charset="0"/>
              </a:rPr>
              <a:t>respondents</a:t>
            </a:r>
            <a:r>
              <a:rPr lang="fr-CA" sz="900" dirty="0" smtClean="0">
                <a:solidFill>
                  <a:srgbClr val="9BBB59"/>
                </a:solidFill>
                <a:latin typeface="Arial" panose="020B0604020202020204" pitchFamily="34" charset="0"/>
                <a:cs typeface="Arial" panose="020B0604020202020204" pitchFamily="34" charset="0"/>
              </a:rPr>
              <a:t> (n=800)</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8691735"/>
      </p:ext>
    </p:extLst>
  </p:cSld>
  <p:clrMapOvr>
    <a:masterClrMapping/>
  </p:clrMapOvr>
  <p:timing>
    <p:tnLst>
      <p:par>
        <p:cTn xmlns:p14="http://schemas.microsoft.com/office/powerpoint/2010/mai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229</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3892955606"/>
              </p:ext>
            </p:extLst>
          </p:nvPr>
        </p:nvGraphicFramePr>
        <p:xfrm>
          <a:off x="539552" y="2132856"/>
          <a:ext cx="3970064" cy="3672408"/>
        </p:xfrm>
        <a:graphic>
          <a:graphicData uri="http://schemas.openxmlformats.org/drawingml/2006/chart">
            <c:chart xmlns:c="http://schemas.openxmlformats.org/drawingml/2006/chart" xmlns:r="http://schemas.openxmlformats.org/officeDocument/2006/relationships" r:id="rId9"/>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Social involvement</a:t>
            </a:r>
            <a:r>
              <a:rPr lang="en-CA" sz="2000" dirty="0" smtClean="0">
                <a:solidFill>
                  <a:srgbClr val="9BBB59"/>
                </a:solidFill>
              </a:rPr>
              <a:t/>
            </a:r>
            <a:br>
              <a:rPr lang="en-CA" sz="2000" dirty="0" smtClean="0">
                <a:solidFill>
                  <a:srgbClr val="9BBB59"/>
                </a:solidFill>
              </a:rPr>
            </a:br>
            <a:endParaRPr lang="en-CA" dirty="0">
              <a:solidFill>
                <a:srgbClr val="00AFDC"/>
              </a:solidFill>
            </a:endParaRPr>
          </a:p>
        </p:txBody>
      </p:sp>
      <p:sp>
        <p:nvSpPr>
          <p:cNvPr id="8" name="Rectangle 7"/>
          <p:cNvSpPr/>
          <p:nvPr>
            <p:custDataLst>
              <p:tags r:id="rId4"/>
            </p:custDataLst>
          </p:nvPr>
        </p:nvSpPr>
        <p:spPr>
          <a:xfrm>
            <a:off x="510159" y="1160678"/>
            <a:ext cx="3704860"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LGBT (n=1897 ) / Hetero cisgender (n=800)</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Q61. </a:t>
            </a:r>
            <a:r>
              <a:rPr lang="en-CA" sz="900" dirty="0">
                <a:solidFill>
                  <a:srgbClr val="595959"/>
                </a:solidFill>
                <a:latin typeface="Arial" panose="020B0604020202020204" pitchFamily="34" charset="0"/>
                <a:cs typeface="Arial" panose="020B0604020202020204" pitchFamily="34" charset="0"/>
              </a:rPr>
              <a:t>Do you volunteer time to any causes? </a:t>
            </a:r>
            <a:r>
              <a:rPr lang="fr-CA" sz="900" dirty="0">
                <a:solidFill>
                  <a:srgbClr val="595959"/>
                </a:solidFill>
                <a:latin typeface="Arial" panose="020B0604020202020204" pitchFamily="34" charset="0"/>
                <a:cs typeface="Arial" panose="020B0604020202020204" pitchFamily="34" charset="0"/>
              </a:rPr>
              <a:t/>
            </a:r>
            <a:br>
              <a:rPr lang="fr-CA" sz="900" dirty="0">
                <a:solidFill>
                  <a:srgbClr val="595959"/>
                </a:solidFill>
                <a:latin typeface="Arial" panose="020B0604020202020204" pitchFamily="34" charset="0"/>
                <a:cs typeface="Arial" panose="020B0604020202020204" pitchFamily="34" charset="0"/>
              </a:rPr>
            </a:br>
            <a:r>
              <a:rPr lang="fr-CA" sz="900" dirty="0">
                <a:solidFill>
                  <a:srgbClr val="595959"/>
                </a:solidFill>
                <a:latin typeface="Arial" panose="020B0604020202020204" pitchFamily="34" charset="0"/>
                <a:cs typeface="Arial" panose="020B0604020202020204" pitchFamily="34" charset="0"/>
              </a:rPr>
              <a:t>Q63. </a:t>
            </a:r>
            <a:r>
              <a:rPr lang="en-CA" sz="900" dirty="0">
                <a:solidFill>
                  <a:srgbClr val="595959"/>
                </a:solidFill>
                <a:latin typeface="Arial" panose="020B0604020202020204" pitchFamily="34" charset="0"/>
                <a:cs typeface="Arial" panose="020B0604020202020204" pitchFamily="34" charset="0"/>
              </a:rPr>
              <a:t>Do you support any causes by donating money to charity organisations?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Graphique 9"/>
          <p:cNvGraphicFramePr/>
          <p:nvPr>
            <p:extLst>
              <p:ext uri="{D42A27DB-BD31-4B8C-83A1-F6EECF244321}">
                <p14:modId xmlns:p14="http://schemas.microsoft.com/office/powerpoint/2010/main" val="1671449995"/>
              </p:ext>
            </p:extLst>
          </p:nvPr>
        </p:nvGraphicFramePr>
        <p:xfrm>
          <a:off x="4716016" y="2132856"/>
          <a:ext cx="3970064" cy="3672408"/>
        </p:xfrm>
        <a:graphic>
          <a:graphicData uri="http://schemas.openxmlformats.org/drawingml/2006/chart">
            <c:chart xmlns:c="http://schemas.openxmlformats.org/drawingml/2006/chart" xmlns:r="http://schemas.openxmlformats.org/officeDocument/2006/relationships" r:id="rId10"/>
          </a:graphicData>
        </a:graphic>
      </p:graphicFrame>
      <p:sp>
        <p:nvSpPr>
          <p:cNvPr id="11" name="Rectangle 10"/>
          <p:cNvSpPr/>
          <p:nvPr>
            <p:custDataLst>
              <p:tags r:id="rId6"/>
            </p:custDataLst>
          </p:nvPr>
        </p:nvSpPr>
        <p:spPr>
          <a:xfrm>
            <a:off x="1077516" y="1662800"/>
            <a:ext cx="2433414" cy="370614"/>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smtClean="0">
                <a:solidFill>
                  <a:srgbClr val="595959"/>
                </a:solidFill>
                <a:latin typeface="Arial Narrow" panose="020B0606020202030204" pitchFamily="34" charset="0"/>
              </a:rPr>
              <a:t>Volunteer work</a:t>
            </a:r>
            <a:endParaRPr lang="en-CA" sz="1200" b="1" dirty="0">
              <a:solidFill>
                <a:srgbClr val="595959"/>
              </a:solidFill>
              <a:latin typeface="Arial Narrow" panose="020B0606020202030204" pitchFamily="34" charset="0"/>
              <a:cs typeface="Arial" panose="020B0604020202020204" pitchFamily="34" charset="0"/>
            </a:endParaRPr>
          </a:p>
        </p:txBody>
      </p:sp>
      <p:sp>
        <p:nvSpPr>
          <p:cNvPr id="12" name="Rectangle 11"/>
          <p:cNvSpPr/>
          <p:nvPr>
            <p:custDataLst>
              <p:tags r:id="rId7"/>
            </p:custDataLst>
          </p:nvPr>
        </p:nvSpPr>
        <p:spPr>
          <a:xfrm>
            <a:off x="5444480" y="1662800"/>
            <a:ext cx="2433414" cy="370614"/>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smtClean="0">
                <a:solidFill>
                  <a:srgbClr val="595959"/>
                </a:solidFill>
                <a:latin typeface="Arial Narrow" panose="020B0606020202030204" pitchFamily="34" charset="0"/>
              </a:rPr>
              <a:t>Financial donations</a:t>
            </a:r>
            <a:endParaRPr lang="en-CA" sz="1200" b="1" dirty="0">
              <a:solidFill>
                <a:srgbClr val="595959"/>
              </a:solidFill>
              <a:latin typeface="Arial Narrow" panose="020B0606020202030204" pitchFamily="34" charset="0"/>
              <a:cs typeface="Arial" panose="020B0604020202020204" pitchFamily="34" charset="0"/>
            </a:endParaRPr>
          </a:p>
        </p:txBody>
      </p:sp>
    </p:spTree>
    <p:extLst>
      <p:ext uri="{BB962C8B-B14F-4D97-AF65-F5344CB8AC3E}">
        <p14:creationId xmlns:p14="http://schemas.microsoft.com/office/powerpoint/2010/main" val="936599573"/>
      </p:ext>
    </p:extLst>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Key findings</a:t>
            </a:r>
            <a:endParaRPr lang="en-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a:t>
            </a:fld>
            <a:endParaRPr lang="en-CA" dirty="0">
              <a:solidFill>
                <a:srgbClr val="000000">
                  <a:tint val="75000"/>
                </a:srgbClr>
              </a:solidFill>
            </a:endParaRPr>
          </a:p>
        </p:txBody>
      </p:sp>
      <p:sp>
        <p:nvSpPr>
          <p:cNvPr id="7" name="Espace réservé du contenu 6"/>
          <p:cNvSpPr>
            <a:spLocks noGrp="1"/>
          </p:cNvSpPr>
          <p:nvPr>
            <p:ph type="body" sz="quarter" idx="13"/>
            <p:custDataLst>
              <p:tags r:id="rId3"/>
            </p:custDataLst>
          </p:nvPr>
        </p:nvSpPr>
        <p:spPr>
          <a:xfrm>
            <a:off x="558799" y="1487462"/>
            <a:ext cx="5311775" cy="5007059"/>
          </a:xfrm>
        </p:spPr>
        <p:txBody>
          <a:bodyPr>
            <a:normAutofit/>
          </a:bodyPr>
          <a:lstStyle/>
          <a:p>
            <a:pPr marL="228600" indent="-228600">
              <a:buClr>
                <a:srgbClr val="9BBB59"/>
              </a:buClr>
              <a:buFont typeface="Wingdings" panose="05000000000000000000" pitchFamily="2" charset="2"/>
              <a:buChar char="§"/>
            </a:pPr>
            <a:r>
              <a:rPr lang="en-CA" sz="1200" b="0" dirty="0" smtClean="0"/>
              <a:t>Note that all of these LGBT groups (transgender and/or non-binary people, pansexual, asexual and bisexual people) display a common value but at varying intensity: they all find it difficult to give meaning to their lives, and for some, notably asexual respondents, this is strengthened by a feeling of being disconnected from society.</a:t>
            </a:r>
            <a:endParaRPr lang="fr-CA" sz="1200" b="0" dirty="0" smtClean="0"/>
          </a:p>
          <a:p>
            <a:pPr marL="228600" indent="-228600">
              <a:buClr>
                <a:srgbClr val="9BBB59"/>
              </a:buClr>
              <a:buFont typeface="Wingdings" panose="05000000000000000000" pitchFamily="2" charset="2"/>
              <a:buChar char="§"/>
            </a:pPr>
            <a:r>
              <a:rPr lang="en-CA" sz="1200" b="0" dirty="0" smtClean="0"/>
              <a:t>Lesbians’ distinctiveness shows in the reasons behind their hesitation to disclose their sexual orientation: they are more concerned than average that people would look at them differently after being told and are more sensitive about not being understood. They are particularly keen on finding models as well as groups with whom they could feel they belong.</a:t>
            </a:r>
          </a:p>
          <a:p>
            <a:pPr marL="271463">
              <a:buClr>
                <a:srgbClr val="9BBB59"/>
              </a:buClr>
            </a:pPr>
            <a:r>
              <a:rPr lang="en-CA" sz="1200" b="0" dirty="0" smtClean="0"/>
              <a:t>They put, in general, more confidence in the LGBT movement’s ability to represent the values of all its members.</a:t>
            </a:r>
          </a:p>
          <a:p>
            <a:pPr marL="271463">
              <a:buClr>
                <a:srgbClr val="9BBB59"/>
              </a:buClr>
            </a:pPr>
            <a:r>
              <a:rPr lang="en-CA" sz="1200" b="0" dirty="0" smtClean="0"/>
              <a:t>Lesbians are one of the LGBT groups that are least discriminated against (perhaps because they tend more than average to work in public services). </a:t>
            </a:r>
          </a:p>
          <a:p>
            <a:pPr marL="271463">
              <a:buClr>
                <a:srgbClr val="9BBB59"/>
              </a:buClr>
            </a:pPr>
            <a:r>
              <a:rPr lang="en-CA" sz="1200" b="0" dirty="0" smtClean="0"/>
              <a:t>While their values indicate some distancing from the concept of traditional family, a trait that characterizes all other LGBT groups, they are more inclined than the average LGBT person to yearn for marriage and children (although in smaller proportions than the average heterosexual cisgender respondent). They are also proportionally fewer to engage in an open relationship</a:t>
            </a:r>
            <a:r>
              <a:rPr lang="fr-CA" sz="1200" b="0" dirty="0" smtClean="0"/>
              <a:t>.</a:t>
            </a:r>
            <a:endParaRPr lang="fr-CA" sz="1200" b="0" dirty="0"/>
          </a:p>
          <a:p>
            <a:pPr marL="228600" indent="-228600">
              <a:buClr>
                <a:srgbClr val="9BBB59"/>
              </a:buClr>
              <a:buFont typeface="Wingdings" panose="05000000000000000000" pitchFamily="2" charset="2"/>
              <a:buChar char="§"/>
            </a:pPr>
            <a:endParaRPr lang="fr-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1" name="Chevron 10"/>
          <p:cNvSpPr/>
          <p:nvPr/>
        </p:nvSpPr>
        <p:spPr>
          <a:xfrm>
            <a:off x="6368859"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2" name="ZoneTexte 11"/>
          <p:cNvSpPr txBox="1"/>
          <p:nvPr/>
        </p:nvSpPr>
        <p:spPr>
          <a:xfrm>
            <a:off x="6596458"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p.282, 290</a:t>
            </a:r>
            <a:endParaRPr lang="fr-CA" sz="1600" b="1" dirty="0">
              <a:solidFill>
                <a:srgbClr val="9BBB59"/>
              </a:solidFill>
              <a:latin typeface="Arial" panose="020B0604020202020204" pitchFamily="34" charset="0"/>
              <a:cs typeface="Arial" panose="020B0604020202020204" pitchFamily="34" charset="0"/>
            </a:endParaRPr>
          </a:p>
        </p:txBody>
      </p:sp>
      <p:sp>
        <p:nvSpPr>
          <p:cNvPr id="15" name="Chevron 14"/>
          <p:cNvSpPr/>
          <p:nvPr/>
        </p:nvSpPr>
        <p:spPr>
          <a:xfrm>
            <a:off x="6357284" y="2869922"/>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584883" y="2827923"/>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p.58, 63, 68, 73, 126</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325674" y="419107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553273" y="414908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p.183</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321458" y="491115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549057" y="486916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p.282, 246, 249, 241</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27921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Table 9"/>
          <p:cNvGraphicFramePr>
            <a:graphicFrameLocks noGrp="1"/>
          </p:cNvGraphicFramePr>
          <p:nvPr>
            <p:custDataLst>
              <p:tags r:id="rId1"/>
            </p:custDataLst>
            <p:extLst>
              <p:ext uri="{D42A27DB-BD31-4B8C-83A1-F6EECF244321}">
                <p14:modId xmlns:p14="http://schemas.microsoft.com/office/powerpoint/2010/main" val="594235594"/>
              </p:ext>
            </p:extLst>
          </p:nvPr>
        </p:nvGraphicFramePr>
        <p:xfrm>
          <a:off x="612328" y="3789040"/>
          <a:ext cx="6912000" cy="1974060"/>
        </p:xfrm>
        <a:graphic>
          <a:graphicData uri="http://schemas.openxmlformats.org/drawingml/2006/table">
            <a:tbl>
              <a:tblPr firstRow="1" bandRow="1">
                <a:tableStyleId>{2D5ABB26-0587-4C30-8999-92F81FD0307C}</a:tableStyleId>
              </a:tblPr>
              <a:tblGrid>
                <a:gridCol w="2376000"/>
                <a:gridCol w="648000"/>
                <a:gridCol w="648000"/>
                <a:gridCol w="648000"/>
                <a:gridCol w="648000"/>
                <a:gridCol w="648000"/>
                <a:gridCol w="648000"/>
                <a:gridCol w="648000"/>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fr-CA" sz="1100" b="1" kern="1200" dirty="0" err="1" smtClean="0">
                          <a:solidFill>
                            <a:srgbClr val="595959"/>
                          </a:solidFill>
                          <a:latin typeface="Arial Narrow" panose="020B0606020202030204" pitchFamily="34" charset="0"/>
                          <a:ea typeface="+mn-ea"/>
                          <a:cs typeface="+mn-cs"/>
                        </a:rPr>
                        <a:t>Volunteer</a:t>
                      </a:r>
                      <a:r>
                        <a:rPr lang="fr-CA" sz="1100" b="1" kern="1200" baseline="0" dirty="0" smtClean="0">
                          <a:solidFill>
                            <a:srgbClr val="595959"/>
                          </a:solidFill>
                          <a:latin typeface="Arial Narrow" panose="020B0606020202030204" pitchFamily="34" charset="0"/>
                          <a:ea typeface="+mn-ea"/>
                          <a:cs typeface="+mn-cs"/>
                        </a:rPr>
                        <a:t> time</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en-CA" sz="1100" b="0" i="0" u="none" strike="noStrike" dirty="0"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52</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3" name="Espace réservé du pied de page 2"/>
          <p:cNvSpPr>
            <a:spLocks noGrp="1"/>
          </p:cNvSpPr>
          <p:nvPr>
            <p:ph type="ftr" sz="quarter" idx="11"/>
            <p:custDataLst>
              <p:tags r:id="rId2"/>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230</a:t>
            </a:fld>
            <a:endParaRPr lang="en-CA">
              <a:solidFill>
                <a:srgbClr val="000000">
                  <a:tint val="75000"/>
                </a:srgbClr>
              </a:solidFill>
            </a:endParaRPr>
          </a:p>
        </p:txBody>
      </p:sp>
      <p:sp>
        <p:nvSpPr>
          <p:cNvPr id="13" name="Titre 4"/>
          <p:cNvSpPr txBox="1">
            <a:spLocks/>
          </p:cNvSpPr>
          <p:nvPr>
            <p:custDataLst>
              <p:tags r:id="rId4"/>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a:solidFill>
                  <a:srgbClr val="9BBB59"/>
                </a:solidFill>
              </a:rPr>
              <a:t>Social involvement </a:t>
            </a:r>
            <a:r>
              <a:rPr lang="en-CA" sz="2100" dirty="0" smtClean="0">
                <a:solidFill>
                  <a:srgbClr val="9BBB59"/>
                </a:solidFill>
              </a:rPr>
              <a:t>as a volunteer</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5"/>
            </p:custDataLst>
          </p:nvPr>
        </p:nvSpPr>
        <p:spPr>
          <a:xfrm>
            <a:off x="510159" y="1160678"/>
            <a:ext cx="232948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 </a:t>
            </a:r>
            <a:r>
              <a:rPr lang="fr-CA" sz="900" dirty="0" smtClean="0">
                <a:solidFill>
                  <a:srgbClr val="9BBB59"/>
                </a:solidFill>
                <a:latin typeface="Arial" panose="020B0604020202020204" pitchFamily="34" charset="0"/>
                <a:cs typeface="Arial" panose="020B0604020202020204" pitchFamily="34" charset="0"/>
              </a:rPr>
              <a:t>LGBT (n=1897 )</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6"/>
            </p:custDataLst>
          </p:nvPr>
        </p:nvSpPr>
        <p:spPr>
          <a:xfrm>
            <a:off x="500202" y="6237312"/>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Q61. </a:t>
            </a:r>
            <a:r>
              <a:rPr lang="en-CA" sz="900" dirty="0">
                <a:solidFill>
                  <a:srgbClr val="595959"/>
                </a:solidFill>
                <a:latin typeface="Arial" panose="020B0604020202020204" pitchFamily="34" charset="0"/>
                <a:cs typeface="Arial" panose="020B0604020202020204" pitchFamily="34" charset="0"/>
              </a:rPr>
              <a:t>Do you volunteer time to any causes?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6" name="Table 9"/>
          <p:cNvGraphicFramePr>
            <a:graphicFrameLocks noGrp="1"/>
          </p:cNvGraphicFramePr>
          <p:nvPr>
            <p:custDataLst>
              <p:tags r:id="rId7"/>
            </p:custDataLst>
            <p:extLst>
              <p:ext uri="{D42A27DB-BD31-4B8C-83A1-F6EECF244321}">
                <p14:modId xmlns:p14="http://schemas.microsoft.com/office/powerpoint/2010/main" val="1861181729"/>
              </p:ext>
            </p:extLst>
          </p:nvPr>
        </p:nvGraphicFramePr>
        <p:xfrm>
          <a:off x="611560" y="1556792"/>
          <a:ext cx="8208912" cy="2170395"/>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Cisgender</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Non-binary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dirty="0">
                          <a:solidFill>
                            <a:srgbClr val="595959"/>
                          </a:solidFill>
                          <a:effectLst/>
                          <a:latin typeface="Arial Narrow"/>
                          <a:ea typeface="Times New Roman"/>
                          <a:cs typeface="Arial"/>
                        </a:rPr>
                        <a:t>Non-bin.: </a:t>
                      </a:r>
                      <a:r>
                        <a:rPr lang="en-CA" sz="900" b="1" kern="1200" dirty="0" err="1">
                          <a:solidFill>
                            <a:srgbClr val="595959"/>
                          </a:solidFill>
                          <a:effectLst/>
                          <a:latin typeface="Arial Narrow"/>
                          <a:ea typeface="Times New Roman"/>
                          <a:cs typeface="Arial"/>
                        </a:rPr>
                        <a:t>genderfluid</a:t>
                      </a:r>
                      <a:r>
                        <a:rPr lang="en-CA" sz="900" b="1" kern="1200" dirty="0">
                          <a:solidFill>
                            <a:srgbClr val="595959"/>
                          </a:solidFill>
                          <a:effectLst/>
                          <a:latin typeface="Arial Narrow"/>
                          <a:ea typeface="Times New Roman"/>
                          <a:cs typeface="Arial"/>
                        </a:rPr>
                        <a:t>, </a:t>
                      </a:r>
                      <a:r>
                        <a:rPr lang="en-CA" sz="900" b="1" kern="1200" dirty="0" err="1">
                          <a:solidFill>
                            <a:srgbClr val="595959"/>
                          </a:solidFill>
                          <a:effectLst/>
                          <a:latin typeface="Arial Narrow"/>
                          <a:ea typeface="Times New Roman"/>
                          <a:cs typeface="Arial"/>
                        </a:rPr>
                        <a:t>agender</a:t>
                      </a:r>
                      <a:r>
                        <a:rPr lang="en-CA" sz="900" b="1" kern="1200" dirty="0">
                          <a:solidFill>
                            <a:srgbClr val="595959"/>
                          </a:solidFill>
                          <a:effectLst/>
                          <a:latin typeface="Arial Narrow"/>
                          <a:ea typeface="Times New Roman"/>
                          <a:cs typeface="Arial"/>
                        </a:rPr>
                        <a:t> or demi-gender</a:t>
                      </a:r>
                      <a:endParaRPr lang="fr-CA" sz="110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fr-CA" sz="1100" b="1" kern="1200" dirty="0" err="1" smtClean="0">
                          <a:solidFill>
                            <a:srgbClr val="595959"/>
                          </a:solidFill>
                          <a:latin typeface="Arial Narrow" panose="020B0606020202030204" pitchFamily="34" charset="0"/>
                          <a:ea typeface="+mn-ea"/>
                          <a:cs typeface="+mn-cs"/>
                        </a:rPr>
                        <a:t>Volunteer</a:t>
                      </a:r>
                      <a:r>
                        <a:rPr lang="fr-CA" sz="1100" b="1" kern="1200" baseline="0" dirty="0" smtClean="0">
                          <a:solidFill>
                            <a:srgbClr val="595959"/>
                          </a:solidFill>
                          <a:latin typeface="Arial Narrow" panose="020B0606020202030204" pitchFamily="34" charset="0"/>
                          <a:ea typeface="+mn-ea"/>
                          <a:cs typeface="+mn-cs"/>
                        </a:rPr>
                        <a:t> time</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en-CA" sz="1100" b="0" i="0" u="none" strike="noStrike" dirty="0"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56</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710334825"/>
      </p:ext>
    </p:extLst>
  </p:cSld>
  <p:clrMapOvr>
    <a:masterClrMapping/>
  </p:clrMapOvr>
  <p:timing>
    <p:tnLst>
      <p:par>
        <p:cTn xmlns:p14="http://schemas.microsoft.com/office/powerpoint/2010/mai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231</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529148210"/>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332656"/>
            <a:ext cx="5309344" cy="863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Causes involved in as a volunteer</a:t>
            </a:r>
            <a:endParaRPr lang="en-CA" dirty="0">
              <a:solidFill>
                <a:srgbClr val="00AFDC"/>
              </a:solidFill>
            </a:endParaRPr>
          </a:p>
        </p:txBody>
      </p:sp>
      <p:sp>
        <p:nvSpPr>
          <p:cNvPr id="8" name="Rectangle 7"/>
          <p:cNvSpPr/>
          <p:nvPr>
            <p:custDataLst>
              <p:tags r:id="rId4"/>
            </p:custDataLst>
          </p:nvPr>
        </p:nvSpPr>
        <p:spPr>
          <a:xfrm>
            <a:off x="510159" y="1160678"/>
            <a:ext cx="2794355"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volunteer time for a cause</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Q62</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What types of causes do you volunteer </a:t>
            </a:r>
            <a:r>
              <a:rPr lang="en-CA" sz="900" dirty="0" smtClean="0">
                <a:solidFill>
                  <a:srgbClr val="595959"/>
                </a:solidFill>
                <a:latin typeface="Arial" panose="020B0604020202020204" pitchFamily="34" charset="0"/>
                <a:cs typeface="Arial" panose="020B0604020202020204" pitchFamily="34" charset="0"/>
              </a:rPr>
              <a:t>time for</a:t>
            </a:r>
            <a:r>
              <a:rPr lang="en-CA" sz="900" dirty="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07083028"/>
      </p:ext>
    </p:extLst>
  </p:cSld>
  <p:clrMapOvr>
    <a:masterClrMapping/>
  </p:clrMapOvr>
  <p:timing>
    <p:tnLst>
      <p:par>
        <p:cTn xmlns:p14="http://schemas.microsoft.com/office/powerpoint/2010/mai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357275502"/>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331200"/>
            <a:ext cx="5310000" cy="86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Financially supported causes</a:t>
            </a:r>
            <a:endParaRPr lang="en-CA" dirty="0">
              <a:solidFill>
                <a:srgbClr val="00AFDC"/>
              </a:solidFill>
            </a:endParaRPr>
          </a:p>
        </p:txBody>
      </p:sp>
      <p:sp>
        <p:nvSpPr>
          <p:cNvPr id="8" name="Rectangle 7"/>
          <p:cNvSpPr/>
          <p:nvPr>
            <p:custDataLst>
              <p:tags r:id="rId4"/>
            </p:custDataLst>
          </p:nvPr>
        </p:nvSpPr>
        <p:spPr>
          <a:xfrm>
            <a:off x="510159" y="1160678"/>
            <a:ext cx="2659702"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gave money to a cause</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Q64. </a:t>
            </a:r>
            <a:r>
              <a:rPr lang="en-CA" sz="900" dirty="0">
                <a:solidFill>
                  <a:srgbClr val="595959"/>
                </a:solidFill>
                <a:latin typeface="Arial" panose="020B0604020202020204" pitchFamily="34" charset="0"/>
                <a:cs typeface="Arial" panose="020B0604020202020204" pitchFamily="34" charset="0"/>
              </a:rPr>
              <a:t>What types of causes do you support financially?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8742881"/>
      </p:ext>
    </p:extLst>
  </p:cSld>
  <p:clrMapOvr>
    <a:masterClrMapping/>
  </p:clrMapOvr>
  <p:timing>
    <p:tnLst>
      <p:par>
        <p:cTn xmlns:p14="http://schemas.microsoft.com/office/powerpoint/2010/mai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4661271" cy="2594674"/>
          </a:xfrm>
        </p:spPr>
        <p:txBody>
          <a:bodyPr>
            <a:normAutofit/>
          </a:bodyPr>
          <a:lstStyle/>
          <a:p>
            <a:pPr eaLnBrk="1" hangingPunct="1">
              <a:spcBef>
                <a:spcPct val="0"/>
              </a:spcBef>
            </a:pPr>
            <a:r>
              <a:rPr lang="en-CA" sz="3200" i="1" dirty="0">
                <a:latin typeface="Arial" charset="0"/>
                <a:cs typeface="Arial" charset="0"/>
              </a:rPr>
              <a:t>Romantic and family relationships</a:t>
            </a:r>
            <a:endParaRPr lang="fr-CA" sz="3200" i="1" dirty="0">
              <a:latin typeface="Arial" charset="0"/>
              <a:cs typeface="Arial" charset="0"/>
            </a:endParaRPr>
          </a:p>
        </p:txBody>
      </p:sp>
      <p:sp>
        <p:nvSpPr>
          <p:cNvPr id="4" name="Espace réservé du texte 3"/>
          <p:cNvSpPr>
            <a:spLocks noGrp="1"/>
          </p:cNvSpPr>
          <p:nvPr>
            <p:ph type="body" sz="quarter" idx="10"/>
            <p:custDataLst>
              <p:tags r:id="rId2"/>
            </p:custDataLst>
          </p:nvPr>
        </p:nvSpPr>
        <p:spPr/>
        <p:txBody>
          <a:bodyPr/>
          <a:lstStyle/>
          <a:p>
            <a:r>
              <a:rPr lang="en-US" i="1" dirty="0" smtClean="0"/>
              <a:t>REPORT PREPARED FOR FONDATION JASMIN ROY</a:t>
            </a:r>
            <a:endParaRPr lang="fr-CA" i="1" dirty="0"/>
          </a:p>
          <a:p>
            <a:endParaRPr lang="fr-CA" dirty="0"/>
          </a:p>
        </p:txBody>
      </p:sp>
    </p:spTree>
    <p:extLst>
      <p:ext uri="{BB962C8B-B14F-4D97-AF65-F5344CB8AC3E}">
        <p14:creationId xmlns:p14="http://schemas.microsoft.com/office/powerpoint/2010/main" val="2857098404"/>
      </p:ext>
    </p:extLst>
  </p:cSld>
  <p:clrMapOvr>
    <a:masterClrMapping/>
  </p:clrMapOvr>
  <p:timing>
    <p:tnLst>
      <p:par>
        <p:cTn xmlns:p14="http://schemas.microsoft.com/office/powerpoint/2010/mai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234</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421694274"/>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Age at the first sexual encounter</a:t>
            </a:r>
            <a:endParaRPr lang="en-CA" dirty="0">
              <a:solidFill>
                <a:srgbClr val="00AFDC"/>
              </a:solidFill>
            </a:endParaRPr>
          </a:p>
        </p:txBody>
      </p:sp>
      <p:sp>
        <p:nvSpPr>
          <p:cNvPr id="8" name="Rectangle 7"/>
          <p:cNvSpPr/>
          <p:nvPr>
            <p:custDataLst>
              <p:tags r:id="rId4"/>
            </p:custDataLst>
          </p:nvPr>
        </p:nvSpPr>
        <p:spPr>
          <a:xfrm>
            <a:off x="510159" y="1160678"/>
            <a:ext cx="2826415"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are already sexually active</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Q42. </a:t>
            </a:r>
            <a:r>
              <a:rPr lang="en-CA" sz="900" dirty="0">
                <a:solidFill>
                  <a:srgbClr val="595959"/>
                </a:solidFill>
                <a:latin typeface="Arial" panose="020B0604020202020204" pitchFamily="34" charset="0"/>
                <a:cs typeface="Arial" panose="020B0604020202020204" pitchFamily="34" charset="0"/>
              </a:rPr>
              <a:t>How old were you when you first had sex? </a:t>
            </a:r>
            <a:endParaRPr lang="fr-CA" sz="900" dirty="0">
              <a:solidFill>
                <a:srgbClr val="595959"/>
              </a:solidFill>
              <a:latin typeface="Arial" panose="020B0604020202020204" pitchFamily="34" charset="0"/>
              <a:cs typeface="Arial" panose="020B0604020202020204" pitchFamily="34" charset="0"/>
            </a:endParaRPr>
          </a:p>
        </p:txBody>
      </p:sp>
      <p:sp>
        <p:nvSpPr>
          <p:cNvPr id="12" name="Rectangle 11"/>
          <p:cNvSpPr/>
          <p:nvPr/>
        </p:nvSpPr>
        <p:spPr>
          <a:xfrm>
            <a:off x="593137" y="1916832"/>
            <a:ext cx="1692000"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panose="020B0604020202020204" pitchFamily="34" charset="0"/>
                <a:cs typeface="Arial" panose="020B0604020202020204" pitchFamily="34" charset="0"/>
              </a:rPr>
              <a:t>LGBT</a:t>
            </a:r>
          </a:p>
          <a:p>
            <a:pPr algn="ctr"/>
            <a:r>
              <a:rPr lang="fr-CA" sz="1200" b="1" dirty="0" smtClean="0">
                <a:solidFill>
                  <a:srgbClr val="595959"/>
                </a:solidFill>
                <a:latin typeface="Arial" panose="020B0604020202020204" pitchFamily="34" charset="0"/>
                <a:cs typeface="Arial" panose="020B0604020202020204" pitchFamily="34" charset="0"/>
              </a:rPr>
              <a:t>18.1 YEARS OLD</a:t>
            </a:r>
            <a:endParaRPr lang="fr-CA" sz="1200" b="1" dirty="0">
              <a:solidFill>
                <a:srgbClr val="595959"/>
              </a:solidFill>
              <a:latin typeface="Arial" panose="020B0604020202020204" pitchFamily="34" charset="0"/>
              <a:cs typeface="Arial" panose="020B0604020202020204" pitchFamily="34" charset="0"/>
            </a:endParaRPr>
          </a:p>
        </p:txBody>
      </p:sp>
      <p:sp>
        <p:nvSpPr>
          <p:cNvPr id="14" name="Rectangle 13"/>
          <p:cNvSpPr/>
          <p:nvPr/>
        </p:nvSpPr>
        <p:spPr>
          <a:xfrm>
            <a:off x="2395738" y="1916832"/>
            <a:ext cx="1692000"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prstClr val="white"/>
                </a:solidFill>
                <a:latin typeface="Arial" panose="020B0604020202020204" pitchFamily="34" charset="0"/>
                <a:cs typeface="Arial" panose="020B0604020202020204" pitchFamily="34" charset="0"/>
              </a:rPr>
              <a:t>HETERO </a:t>
            </a:r>
            <a:r>
              <a:rPr lang="fr-CA" sz="1200" b="1" spc="-100" dirty="0" smtClean="0">
                <a:solidFill>
                  <a:prstClr val="white"/>
                </a:solidFill>
                <a:latin typeface="Arial" panose="020B0604020202020204" pitchFamily="34" charset="0"/>
                <a:cs typeface="Arial" panose="020B0604020202020204" pitchFamily="34" charset="0"/>
              </a:rPr>
              <a:t>CISGENDER</a:t>
            </a:r>
          </a:p>
          <a:p>
            <a:pPr algn="ctr"/>
            <a:r>
              <a:rPr lang="fr-CA" sz="1200" b="1" dirty="0" smtClean="0">
                <a:solidFill>
                  <a:prstClr val="white"/>
                </a:solidFill>
                <a:latin typeface="Arial" panose="020B0604020202020204" pitchFamily="34" charset="0"/>
                <a:cs typeface="Arial" panose="020B0604020202020204" pitchFamily="34" charset="0"/>
              </a:rPr>
              <a:t>19.1 YEARS OLD</a:t>
            </a:r>
            <a:endParaRPr lang="fr-CA" sz="1200" b="1" dirty="0">
              <a:solidFill>
                <a:prstClr val="white"/>
              </a:solidFill>
              <a:latin typeface="Arial" panose="020B0604020202020204" pitchFamily="34" charset="0"/>
              <a:cs typeface="Arial" panose="020B0604020202020204" pitchFamily="34" charset="0"/>
            </a:endParaRPr>
          </a:p>
        </p:txBody>
      </p:sp>
      <p:sp>
        <p:nvSpPr>
          <p:cNvPr id="15" name="Rectangle 14"/>
          <p:cNvSpPr/>
          <p:nvPr/>
        </p:nvSpPr>
        <p:spPr>
          <a:xfrm>
            <a:off x="593137" y="1556792"/>
            <a:ext cx="3494602"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b="1" u="sng" dirty="0" smtClean="0">
                <a:solidFill>
                  <a:srgbClr val="595959"/>
                </a:solidFill>
                <a:latin typeface="Arial" panose="020B0604020202020204" pitchFamily="34" charset="0"/>
                <a:cs typeface="Arial" panose="020B0604020202020204" pitchFamily="34" charset="0"/>
              </a:rPr>
              <a:t>AVERAGE AGE</a:t>
            </a:r>
            <a:endParaRPr lang="fr-CA" sz="1400" b="1" u="sng" dirty="0">
              <a:solidFill>
                <a:srgbClr val="595959"/>
              </a:solidFill>
              <a:latin typeface="Arial" panose="020B0604020202020204" pitchFamily="34" charset="0"/>
              <a:cs typeface="Arial" panose="020B0604020202020204" pitchFamily="34" charset="0"/>
            </a:endParaRPr>
          </a:p>
        </p:txBody>
      </p:sp>
      <p:sp>
        <p:nvSpPr>
          <p:cNvPr id="16" name="Rectangle 15"/>
          <p:cNvSpPr/>
          <p:nvPr/>
        </p:nvSpPr>
        <p:spPr>
          <a:xfrm>
            <a:off x="558800" y="1556792"/>
            <a:ext cx="3564000" cy="1008000"/>
          </a:xfrm>
          <a:prstGeom prst="rect">
            <a:avLst/>
          </a:prstGeom>
          <a:noFill/>
          <a:ln>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Tree>
    <p:extLst>
      <p:ext uri="{BB962C8B-B14F-4D97-AF65-F5344CB8AC3E}">
        <p14:creationId xmlns:p14="http://schemas.microsoft.com/office/powerpoint/2010/main" val="2797897110"/>
      </p:ext>
    </p:extLst>
  </p:cSld>
  <p:clrMapOvr>
    <a:masterClrMapping/>
  </p:clrMapOvr>
  <p:timing>
    <p:tnLst>
      <p:par>
        <p:cTn xmlns:p14="http://schemas.microsoft.com/office/powerpoint/2010/mai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235</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5"/>
            <a:ext cx="5381352" cy="791040"/>
          </a:xfrm>
        </p:spPr>
        <p:txBody>
          <a:bodyPr>
            <a:normAutofit/>
          </a:bodyPr>
          <a:lstStyle/>
          <a:p>
            <a:r>
              <a:rPr lang="en-CA" sz="2200" dirty="0" smtClean="0">
                <a:solidFill>
                  <a:srgbClr val="9BBB59"/>
                </a:solidFill>
              </a:rPr>
              <a:t>Type of partner at the first sexual encounter</a:t>
            </a:r>
            <a:endParaRPr lang="en-CA" dirty="0"/>
          </a:p>
        </p:txBody>
      </p:sp>
      <p:sp>
        <p:nvSpPr>
          <p:cNvPr id="13" name="Rectangle 12"/>
          <p:cNvSpPr/>
          <p:nvPr>
            <p:custDataLst>
              <p:tags r:id="rId4"/>
            </p:custDataLst>
          </p:nvPr>
        </p:nvSpPr>
        <p:spPr>
          <a:xfrm>
            <a:off x="510159" y="1160678"/>
            <a:ext cx="1925527"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239735"/>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Q41. </a:t>
            </a:r>
            <a:r>
              <a:rPr lang="en-CA" sz="900" dirty="0">
                <a:solidFill>
                  <a:srgbClr val="595959"/>
                </a:solidFill>
                <a:latin typeface="Arial" panose="020B0604020202020204" pitchFamily="34" charset="0"/>
                <a:cs typeface="Arial" panose="020B0604020202020204" pitchFamily="34" charset="0"/>
              </a:rPr>
              <a:t>The first time you had sexual relations with someone, was it…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7" name="Table 9"/>
          <p:cNvGraphicFramePr>
            <a:graphicFrameLocks noGrp="1"/>
          </p:cNvGraphicFramePr>
          <p:nvPr>
            <p:custDataLst>
              <p:tags r:id="rId6"/>
            </p:custDataLst>
            <p:extLst>
              <p:ext uri="{D42A27DB-BD31-4B8C-83A1-F6EECF244321}">
                <p14:modId xmlns:p14="http://schemas.microsoft.com/office/powerpoint/2010/main" val="3946430807"/>
              </p:ext>
            </p:extLst>
          </p:nvPr>
        </p:nvGraphicFramePr>
        <p:xfrm>
          <a:off x="510159" y="1556792"/>
          <a:ext cx="7992886" cy="2781325"/>
        </p:xfrm>
        <a:graphic>
          <a:graphicData uri="http://schemas.openxmlformats.org/drawingml/2006/table">
            <a:tbl>
              <a:tblPr firstRow="1" bandRow="1">
                <a:tableStyleId>{2D5ABB26-0587-4C30-8999-92F81FD0307C}</a:tableStyleId>
              </a:tblPr>
              <a:tblGrid>
                <a:gridCol w="2364094"/>
                <a:gridCol w="703599"/>
                <a:gridCol w="703599"/>
                <a:gridCol w="703599"/>
                <a:gridCol w="703599"/>
                <a:gridCol w="703599"/>
                <a:gridCol w="703599"/>
                <a:gridCol w="703599"/>
                <a:gridCol w="703599"/>
              </a:tblGrid>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Gay</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Lesbian</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Bisexual </a:t>
                      </a:r>
                      <a:b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b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man</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Bisexual woman</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Trans </a:t>
                      </a:r>
                      <a:b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b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man</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Trans </a:t>
                      </a:r>
                      <a:b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b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woman</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Trans, </a:t>
                      </a:r>
                      <a:b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b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non-binary or </a:t>
                      </a:r>
                      <a:r>
                        <a:rPr lang="en-CA" sz="1000" b="1" kern="1200" noProof="0" dirty="0" err="1" smtClean="0">
                          <a:solidFill>
                            <a:schemeClr val="tx1">
                              <a:lumMod val="65000"/>
                              <a:lumOff val="35000"/>
                            </a:schemeClr>
                          </a:solidFill>
                          <a:latin typeface="Arial Narrow" panose="020B0606020202030204" pitchFamily="34" charset="0"/>
                          <a:ea typeface="+mn-ea"/>
                          <a:cs typeface="Arial" panose="020B0604020202020204" pitchFamily="34" charset="0"/>
                        </a:rPr>
                        <a:t>Genderfluid</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6132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1897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a:rPr>
                        <a:t>400</a:t>
                      </a:r>
                      <a:endParaRPr lang="en-CA" sz="9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a:rPr>
                        <a:t>302</a:t>
                      </a:r>
                      <a:endParaRPr lang="en-CA" sz="9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a:rPr>
                        <a:t>109</a:t>
                      </a:r>
                      <a:endParaRPr lang="en-CA" sz="9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a:rPr>
                        <a:t>446</a:t>
                      </a:r>
                      <a:endParaRPr lang="en-CA" sz="9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a:rPr>
                        <a:t>81</a:t>
                      </a:r>
                      <a:endParaRPr lang="en-CA" sz="9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a:rPr>
                        <a:t>66</a:t>
                      </a:r>
                      <a:endParaRPr lang="en-CA" sz="9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a:rPr>
                        <a:t>172</a:t>
                      </a:r>
                      <a:endParaRPr lang="en-CA" sz="9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With a man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a:rPr>
                        <a:t>60</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a:rPr>
                        <a:t>77</a:t>
                      </a:r>
                      <a:endParaRPr lang="en-CA" sz="1100" b="1" i="0" u="none" strike="noStrike" noProof="0"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54</a:t>
                      </a: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31</a:t>
                      </a: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68</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36</a:t>
                      </a: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19</a:t>
                      </a: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39</a:t>
                      </a: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With a woman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a:rPr>
                        <a:t>30</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a:rPr>
                        <a:t>18</a:t>
                      </a:r>
                      <a:endParaRPr lang="en-CA" sz="1100" b="1" i="0" u="none" strike="noStrike" noProof="0"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a:rPr>
                        <a:t>37</a:t>
                      </a:r>
                      <a:endParaRPr lang="en-CA" sz="1100" b="0"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66</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18</a:t>
                      </a: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38</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70</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36</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Trans / Non-binary / </a:t>
                      </a:r>
                      <a:r>
                        <a:rPr lang="en-CA" sz="1100" b="0" i="0" u="none" strike="noStrike" kern="1200" noProof="0" dirty="0" err="1" smtClean="0">
                          <a:solidFill>
                            <a:srgbClr val="595959"/>
                          </a:solidFill>
                          <a:effectLst/>
                          <a:latin typeface="Arial Narrow" panose="020B0606020202030204" pitchFamily="34" charset="0"/>
                          <a:ea typeface="+mn-ea"/>
                          <a:cs typeface="+mn-cs"/>
                        </a:rPr>
                        <a:t>Genderfluid</a:t>
                      </a:r>
                      <a:r>
                        <a:rPr lang="en-CA" sz="1100" b="0" i="0" u="none" strike="noStrike" kern="1200" noProof="0" dirty="0" smtClean="0">
                          <a:solidFill>
                            <a:srgbClr val="595959"/>
                          </a:solidFill>
                          <a:effectLst/>
                          <a:latin typeface="Arial Narrow" panose="020B0606020202030204" pitchFamily="34" charset="0"/>
                          <a:ea typeface="+mn-ea"/>
                          <a:cs typeface="+mn-cs"/>
                        </a:rPr>
                        <a:t> person</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a:rPr>
                        <a:t>0</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a:rPr>
                        <a:t>0</a:t>
                      </a:r>
                      <a:endParaRPr lang="en-CA" sz="1100" b="0" i="0" u="none" strike="noStrike" noProof="0"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0</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0</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1</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1</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0</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2</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Other</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a:rPr>
                        <a:t>1</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a:rPr>
                        <a:t>3</a:t>
                      </a:r>
                      <a:endParaRPr lang="en-CA" sz="1100" b="1" i="0" u="none" strike="noStrike" noProof="0"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0</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0</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0</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2</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0</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2</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I have never had sexual relations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a:rPr>
                        <a:t>9</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a:rPr>
                        <a:t>2</a:t>
                      </a:r>
                      <a:endParaRPr lang="en-CA" sz="1100" b="1" i="0" u="none" strike="noStrike" noProof="0"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9</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3</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12</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23</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10</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21</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3594516089"/>
      </p:ext>
    </p:extLst>
  </p:cSld>
  <p:clrMapOvr>
    <a:masterClrMapping/>
  </p:clrMapOvr>
  <p:timing>
    <p:tnLst>
      <p:par>
        <p:cTn xmlns:p14="http://schemas.microsoft.com/office/powerpoint/2010/mai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236</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262887530"/>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404665"/>
            <a:ext cx="5381352" cy="791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00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000" dirty="0" smtClean="0">
                <a:solidFill>
                  <a:srgbClr val="9BBB59"/>
                </a:solidFill>
              </a:rPr>
              <a:t>Proportion of respondents who are </a:t>
            </a:r>
            <a:r>
              <a:rPr lang="en-CA" sz="2000" dirty="0" smtClean="0">
                <a:solidFill>
                  <a:srgbClr val="9BBB59"/>
                </a:solidFill>
              </a:rPr>
              <a:t>currently in a long-term romantic relationship</a:t>
            </a:r>
            <a:endParaRPr lang="en-CA" sz="2000" dirty="0">
              <a:solidFill>
                <a:srgbClr val="00AFDC"/>
              </a:solidFill>
            </a:endParaRPr>
          </a:p>
        </p:txBody>
      </p:sp>
      <p:sp>
        <p:nvSpPr>
          <p:cNvPr id="8" name="Rectangle 7"/>
          <p:cNvSpPr/>
          <p:nvPr>
            <p:custDataLst>
              <p:tags r:id="rId4"/>
            </p:custDataLst>
          </p:nvPr>
        </p:nvSpPr>
        <p:spPr>
          <a:xfrm>
            <a:off x="510159" y="1160678"/>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Q43. </a:t>
            </a:r>
            <a:r>
              <a:rPr lang="en-CA" sz="900" dirty="0">
                <a:solidFill>
                  <a:srgbClr val="595959"/>
                </a:solidFill>
                <a:latin typeface="Arial" panose="020B0604020202020204" pitchFamily="34" charset="0"/>
                <a:cs typeface="Arial" panose="020B0604020202020204" pitchFamily="34" charset="0"/>
              </a:rPr>
              <a:t>Are you currently in a long-term romantic/affective relationship?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79463176"/>
      </p:ext>
    </p:extLst>
  </p:cSld>
  <p:clrMapOvr>
    <a:masterClrMapping/>
  </p:clrMapOvr>
  <p:timing>
    <p:tnLst>
      <p:par>
        <p:cTn xmlns:p14="http://schemas.microsoft.com/office/powerpoint/2010/mai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237</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404665"/>
            <a:ext cx="5381352" cy="791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Autofit/>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000" dirty="0" smtClean="0">
                <a:solidFill>
                  <a:srgbClr val="9BBB59"/>
                </a:solidFill>
              </a:rPr>
              <a:t>Proportion of respondents who are </a:t>
            </a:r>
            <a:r>
              <a:rPr lang="en-CA" sz="2000" dirty="0" smtClean="0">
                <a:solidFill>
                  <a:srgbClr val="9BBB59"/>
                </a:solidFill>
              </a:rPr>
              <a:t>currently </a:t>
            </a:r>
            <a:r>
              <a:rPr lang="en-CA" sz="2000" dirty="0">
                <a:solidFill>
                  <a:srgbClr val="9BBB59"/>
                </a:solidFill>
              </a:rPr>
              <a:t>in a long-term romantic </a:t>
            </a:r>
            <a:r>
              <a:rPr lang="en-CA" sz="2000" dirty="0" smtClean="0">
                <a:solidFill>
                  <a:srgbClr val="9BBB59"/>
                </a:solidFill>
              </a:rPr>
              <a:t>relationship</a:t>
            </a:r>
            <a:r>
              <a:rPr lang="fr-CA" sz="2000" dirty="0" smtClean="0">
                <a:solidFill>
                  <a:srgbClr val="9BBB59"/>
                </a:solidFill>
              </a:rPr>
              <a:t/>
            </a:r>
            <a:br>
              <a:rPr lang="fr-CA" sz="2000" dirty="0" smtClean="0">
                <a:solidFill>
                  <a:srgbClr val="9BBB59"/>
                </a:solidFill>
              </a:rPr>
            </a:br>
            <a:endParaRPr lang="fr-CA" sz="2000" dirty="0">
              <a:solidFill>
                <a:srgbClr val="00AFDC"/>
              </a:solidFill>
            </a:endParaRPr>
          </a:p>
        </p:txBody>
      </p:sp>
      <p:sp>
        <p:nvSpPr>
          <p:cNvPr id="8" name="Rectangle 7"/>
          <p:cNvSpPr/>
          <p:nvPr>
            <p:custDataLst>
              <p:tags r:id="rId4"/>
            </p:custDataLst>
          </p:nvPr>
        </p:nvSpPr>
        <p:spPr>
          <a:xfrm>
            <a:off x="510159" y="1160678"/>
            <a:ext cx="146706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Q43</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Are you currently in a long-term romantic/affective relationship?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Table 9"/>
          <p:cNvGraphicFramePr>
            <a:graphicFrameLocks noGrp="1"/>
          </p:cNvGraphicFramePr>
          <p:nvPr>
            <p:custDataLst>
              <p:tags r:id="rId6"/>
            </p:custDataLst>
            <p:extLst>
              <p:ext uri="{D42A27DB-BD31-4B8C-83A1-F6EECF244321}">
                <p14:modId xmlns:p14="http://schemas.microsoft.com/office/powerpoint/2010/main" val="638708159"/>
              </p:ext>
            </p:extLst>
          </p:nvPr>
        </p:nvGraphicFramePr>
        <p:xfrm>
          <a:off x="612328" y="3789040"/>
          <a:ext cx="6912000" cy="1974060"/>
        </p:xfrm>
        <a:graphic>
          <a:graphicData uri="http://schemas.openxmlformats.org/drawingml/2006/table">
            <a:tbl>
              <a:tblPr firstRow="1" bandRow="1">
                <a:tableStyleId>{2D5ABB26-0587-4C30-8999-92F81FD0307C}</a:tableStyleId>
              </a:tblPr>
              <a:tblGrid>
                <a:gridCol w="2376000"/>
                <a:gridCol w="648000"/>
                <a:gridCol w="648000"/>
                <a:gridCol w="648000"/>
                <a:gridCol w="648000"/>
                <a:gridCol w="648000"/>
                <a:gridCol w="648000"/>
                <a:gridCol w="648000"/>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fr-CA" sz="1100" b="1" kern="1200" dirty="0" err="1" smtClean="0">
                          <a:solidFill>
                            <a:srgbClr val="595959"/>
                          </a:solidFill>
                          <a:latin typeface="Arial Narrow" panose="020B0606020202030204" pitchFamily="34" charset="0"/>
                          <a:ea typeface="+mn-ea"/>
                          <a:cs typeface="+mn-cs"/>
                        </a:rPr>
                        <a:t>Currently</a:t>
                      </a:r>
                      <a:r>
                        <a:rPr lang="fr-CA" sz="1100" b="1" kern="1200" dirty="0" smtClean="0">
                          <a:solidFill>
                            <a:srgbClr val="595959"/>
                          </a:solidFill>
                          <a:latin typeface="Arial Narrow" panose="020B0606020202030204" pitchFamily="34" charset="0"/>
                          <a:ea typeface="+mn-ea"/>
                          <a:cs typeface="+mn-cs"/>
                        </a:rPr>
                        <a:t> in a </a:t>
                      </a:r>
                      <a:r>
                        <a:rPr lang="fr-CA" sz="1100" b="1" kern="1200" dirty="0" err="1" smtClean="0">
                          <a:solidFill>
                            <a:srgbClr val="595959"/>
                          </a:solidFill>
                          <a:latin typeface="Arial Narrow" panose="020B0606020202030204" pitchFamily="34" charset="0"/>
                          <a:ea typeface="+mn-ea"/>
                          <a:cs typeface="+mn-cs"/>
                        </a:rPr>
                        <a:t>romantic</a:t>
                      </a:r>
                      <a:r>
                        <a:rPr lang="fr-CA" sz="1100" b="1" kern="1200" baseline="0" dirty="0" smtClean="0">
                          <a:solidFill>
                            <a:srgbClr val="595959"/>
                          </a:solidFill>
                          <a:latin typeface="Arial Narrow" panose="020B0606020202030204" pitchFamily="34" charset="0"/>
                          <a:ea typeface="+mn-ea"/>
                          <a:cs typeface="+mn-cs"/>
                        </a:rPr>
                        <a:t> </a:t>
                      </a:r>
                      <a:r>
                        <a:rPr lang="fr-CA" sz="1100" b="1" kern="1200" baseline="0" dirty="0" err="1" smtClean="0">
                          <a:solidFill>
                            <a:srgbClr val="595959"/>
                          </a:solidFill>
                          <a:latin typeface="Arial Narrow" panose="020B0606020202030204" pitchFamily="34" charset="0"/>
                          <a:ea typeface="+mn-ea"/>
                          <a:cs typeface="+mn-cs"/>
                        </a:rPr>
                        <a:t>relationship</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en-CA" sz="1100" b="0" i="0" u="none" strike="noStrike" dirty="0"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29</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44</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71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56</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2" name="Table 9"/>
          <p:cNvGraphicFramePr>
            <a:graphicFrameLocks noGrp="1"/>
          </p:cNvGraphicFramePr>
          <p:nvPr>
            <p:custDataLst>
              <p:tags r:id="rId7"/>
            </p:custDataLst>
            <p:extLst>
              <p:ext uri="{D42A27DB-BD31-4B8C-83A1-F6EECF244321}">
                <p14:modId xmlns:p14="http://schemas.microsoft.com/office/powerpoint/2010/main" val="632479222"/>
              </p:ext>
            </p:extLst>
          </p:nvPr>
        </p:nvGraphicFramePr>
        <p:xfrm>
          <a:off x="611560" y="1556792"/>
          <a:ext cx="8208912" cy="2170395"/>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Cisgender</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Non-binary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dirty="0">
                          <a:solidFill>
                            <a:srgbClr val="595959"/>
                          </a:solidFill>
                          <a:effectLst/>
                          <a:latin typeface="Arial Narrow"/>
                          <a:ea typeface="Times New Roman"/>
                          <a:cs typeface="Arial"/>
                        </a:rPr>
                        <a:t>Non-bin.: </a:t>
                      </a:r>
                      <a:r>
                        <a:rPr lang="en-CA" sz="900" b="1" kern="1200" dirty="0" err="1">
                          <a:solidFill>
                            <a:srgbClr val="595959"/>
                          </a:solidFill>
                          <a:effectLst/>
                          <a:latin typeface="Arial Narrow"/>
                          <a:ea typeface="Times New Roman"/>
                          <a:cs typeface="Arial"/>
                        </a:rPr>
                        <a:t>genderfluid</a:t>
                      </a:r>
                      <a:r>
                        <a:rPr lang="en-CA" sz="900" b="1" kern="1200" dirty="0">
                          <a:solidFill>
                            <a:srgbClr val="595959"/>
                          </a:solidFill>
                          <a:effectLst/>
                          <a:latin typeface="Arial Narrow"/>
                          <a:ea typeface="Times New Roman"/>
                          <a:cs typeface="Arial"/>
                        </a:rPr>
                        <a:t>, </a:t>
                      </a:r>
                      <a:r>
                        <a:rPr lang="en-CA" sz="900" b="1" kern="1200" dirty="0" err="1">
                          <a:solidFill>
                            <a:srgbClr val="595959"/>
                          </a:solidFill>
                          <a:effectLst/>
                          <a:latin typeface="Arial Narrow"/>
                          <a:ea typeface="Times New Roman"/>
                          <a:cs typeface="Arial"/>
                        </a:rPr>
                        <a:t>agender</a:t>
                      </a:r>
                      <a:r>
                        <a:rPr lang="en-CA" sz="900" b="1" kern="1200" dirty="0">
                          <a:solidFill>
                            <a:srgbClr val="595959"/>
                          </a:solidFill>
                          <a:effectLst/>
                          <a:latin typeface="Arial Narrow"/>
                          <a:ea typeface="Times New Roman"/>
                          <a:cs typeface="Arial"/>
                        </a:rPr>
                        <a:t> or demi-gender</a:t>
                      </a:r>
                      <a:endParaRPr lang="fr-CA" sz="110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fr-CA" sz="1100" b="1" kern="1200" dirty="0" err="1" smtClean="0">
                          <a:solidFill>
                            <a:srgbClr val="595959"/>
                          </a:solidFill>
                          <a:latin typeface="Arial Narrow" panose="020B0606020202030204" pitchFamily="34" charset="0"/>
                          <a:ea typeface="+mn-ea"/>
                          <a:cs typeface="+mn-cs"/>
                        </a:rPr>
                        <a:t>Currently</a:t>
                      </a:r>
                      <a:r>
                        <a:rPr lang="fr-CA" sz="1100" b="1" kern="1200" dirty="0" smtClean="0">
                          <a:solidFill>
                            <a:srgbClr val="595959"/>
                          </a:solidFill>
                          <a:latin typeface="Arial Narrow" panose="020B0606020202030204" pitchFamily="34" charset="0"/>
                          <a:ea typeface="+mn-ea"/>
                          <a:cs typeface="+mn-cs"/>
                        </a:rPr>
                        <a:t> in a </a:t>
                      </a:r>
                      <a:r>
                        <a:rPr lang="fr-CA" sz="1100" b="1" kern="1200" dirty="0" err="1" smtClean="0">
                          <a:solidFill>
                            <a:srgbClr val="595959"/>
                          </a:solidFill>
                          <a:latin typeface="Arial Narrow" panose="020B0606020202030204" pitchFamily="34" charset="0"/>
                          <a:ea typeface="+mn-ea"/>
                          <a:cs typeface="+mn-cs"/>
                        </a:rPr>
                        <a:t>romantic</a:t>
                      </a:r>
                      <a:r>
                        <a:rPr lang="fr-CA" sz="1100" b="1" kern="1200" baseline="0" dirty="0" smtClean="0">
                          <a:solidFill>
                            <a:srgbClr val="595959"/>
                          </a:solidFill>
                          <a:latin typeface="Arial Narrow" panose="020B0606020202030204" pitchFamily="34" charset="0"/>
                          <a:ea typeface="+mn-ea"/>
                          <a:cs typeface="+mn-cs"/>
                        </a:rPr>
                        <a:t> </a:t>
                      </a:r>
                      <a:r>
                        <a:rPr lang="fr-CA" sz="1100" b="1" kern="1200" baseline="0" dirty="0" err="1" smtClean="0">
                          <a:solidFill>
                            <a:srgbClr val="595959"/>
                          </a:solidFill>
                          <a:latin typeface="Arial Narrow" panose="020B0606020202030204" pitchFamily="34" charset="0"/>
                          <a:ea typeface="+mn-ea"/>
                          <a:cs typeface="+mn-cs"/>
                        </a:rPr>
                        <a:t>relationship</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en-CA" sz="1100" b="0" i="0" u="none" strike="noStrike" dirty="0"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55</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59</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52</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45</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89</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48</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2322515792"/>
      </p:ext>
    </p:extLst>
  </p:cSld>
  <p:clrMapOvr>
    <a:masterClrMapping/>
  </p:clrMapOvr>
  <p:timing>
    <p:tnLst>
      <p:par>
        <p:cTn xmlns:p14="http://schemas.microsoft.com/office/powerpoint/2010/mai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238</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404665"/>
            <a:ext cx="5381352" cy="791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Autofit/>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000" dirty="0" smtClean="0">
                <a:solidFill>
                  <a:srgbClr val="9BBB59"/>
                </a:solidFill>
              </a:rPr>
              <a:t>Proportion of respondents who are </a:t>
            </a:r>
            <a:r>
              <a:rPr lang="en-CA" sz="2000" dirty="0" smtClean="0">
                <a:solidFill>
                  <a:srgbClr val="9BBB59"/>
                </a:solidFill>
              </a:rPr>
              <a:t>currently </a:t>
            </a:r>
            <a:r>
              <a:rPr lang="en-CA" sz="2000" dirty="0">
                <a:solidFill>
                  <a:srgbClr val="9BBB59"/>
                </a:solidFill>
              </a:rPr>
              <a:t>in a long-term romantic </a:t>
            </a:r>
            <a:r>
              <a:rPr lang="en-CA" sz="2000" dirty="0" smtClean="0">
                <a:solidFill>
                  <a:srgbClr val="9BBB59"/>
                </a:solidFill>
              </a:rPr>
              <a:t>relationship</a:t>
            </a:r>
            <a:r>
              <a:rPr lang="fr-CA" sz="2000" dirty="0" smtClean="0">
                <a:solidFill>
                  <a:srgbClr val="9BBB59"/>
                </a:solidFill>
              </a:rPr>
              <a:t/>
            </a:r>
            <a:br>
              <a:rPr lang="fr-CA" sz="2000" dirty="0" smtClean="0">
                <a:solidFill>
                  <a:srgbClr val="9BBB59"/>
                </a:solidFill>
              </a:rPr>
            </a:br>
            <a:endParaRPr lang="fr-CA" sz="2000" dirty="0">
              <a:solidFill>
                <a:srgbClr val="00AFDC"/>
              </a:solidFill>
            </a:endParaRPr>
          </a:p>
        </p:txBody>
      </p:sp>
      <p:sp>
        <p:nvSpPr>
          <p:cNvPr id="8" name="Rectangle 7"/>
          <p:cNvSpPr/>
          <p:nvPr>
            <p:custDataLst>
              <p:tags r:id="rId4"/>
            </p:custDataLst>
          </p:nvPr>
        </p:nvSpPr>
        <p:spPr>
          <a:xfrm>
            <a:off x="510159" y="1160678"/>
            <a:ext cx="146706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Q43</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Are you currently in a long-term romantic/affective relationship?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2" name="Table 9"/>
          <p:cNvGraphicFramePr>
            <a:graphicFrameLocks noGrp="1"/>
          </p:cNvGraphicFramePr>
          <p:nvPr>
            <p:custDataLst>
              <p:tags r:id="rId6"/>
            </p:custDataLst>
            <p:extLst>
              <p:ext uri="{D42A27DB-BD31-4B8C-83A1-F6EECF244321}">
                <p14:modId xmlns:p14="http://schemas.microsoft.com/office/powerpoint/2010/main" val="4150358533"/>
              </p:ext>
            </p:extLst>
          </p:nvPr>
        </p:nvGraphicFramePr>
        <p:xfrm>
          <a:off x="551525" y="1700808"/>
          <a:ext cx="5328593" cy="2069934"/>
        </p:xfrm>
        <a:graphic>
          <a:graphicData uri="http://schemas.openxmlformats.org/drawingml/2006/table">
            <a:tbl>
              <a:tblPr firstRow="1" bandRow="1">
                <a:tableStyleId>{2D5ABB26-0587-4C30-8999-92F81FD0307C}</a:tableStyleId>
              </a:tblPr>
              <a:tblGrid>
                <a:gridCol w="2930726"/>
                <a:gridCol w="799289"/>
                <a:gridCol w="799289"/>
                <a:gridCol w="799289"/>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Gay</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Lesbian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fr-CA" sz="1100" b="1" kern="1200" dirty="0" err="1" smtClean="0">
                          <a:solidFill>
                            <a:srgbClr val="595959"/>
                          </a:solidFill>
                          <a:latin typeface="Arial Narrow" panose="020B0606020202030204" pitchFamily="34" charset="0"/>
                          <a:ea typeface="+mn-ea"/>
                          <a:cs typeface="+mn-cs"/>
                        </a:rPr>
                        <a:t>Currently</a:t>
                      </a:r>
                      <a:r>
                        <a:rPr lang="fr-CA" sz="1100" b="1" kern="1200" dirty="0" smtClean="0">
                          <a:solidFill>
                            <a:srgbClr val="595959"/>
                          </a:solidFill>
                          <a:latin typeface="Arial Narrow" panose="020B0606020202030204" pitchFamily="34" charset="0"/>
                          <a:ea typeface="+mn-ea"/>
                          <a:cs typeface="+mn-cs"/>
                        </a:rPr>
                        <a:t> in a </a:t>
                      </a:r>
                      <a:r>
                        <a:rPr lang="fr-CA" sz="1100" b="1" kern="1200" dirty="0" err="1" smtClean="0">
                          <a:solidFill>
                            <a:srgbClr val="595959"/>
                          </a:solidFill>
                          <a:latin typeface="Arial Narrow" panose="020B0606020202030204" pitchFamily="34" charset="0"/>
                          <a:ea typeface="+mn-ea"/>
                          <a:cs typeface="+mn-cs"/>
                        </a:rPr>
                        <a:t>romantic</a:t>
                      </a:r>
                      <a:r>
                        <a:rPr lang="fr-CA" sz="1100" b="1" kern="1200" baseline="0" dirty="0" smtClean="0">
                          <a:solidFill>
                            <a:srgbClr val="595959"/>
                          </a:solidFill>
                          <a:latin typeface="Arial Narrow" panose="020B0606020202030204" pitchFamily="34" charset="0"/>
                          <a:ea typeface="+mn-ea"/>
                          <a:cs typeface="+mn-cs"/>
                        </a:rPr>
                        <a:t> </a:t>
                      </a:r>
                      <a:r>
                        <a:rPr lang="fr-CA" sz="1100" b="1" kern="1200" baseline="0" dirty="0" err="1" smtClean="0">
                          <a:solidFill>
                            <a:srgbClr val="595959"/>
                          </a:solidFill>
                          <a:latin typeface="Arial Narrow" panose="020B0606020202030204" pitchFamily="34" charset="0"/>
                          <a:ea typeface="+mn-ea"/>
                          <a:cs typeface="+mn-cs"/>
                        </a:rPr>
                        <a:t>relationship</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en-CA" sz="1100" b="0" i="0" u="none" strike="noStrike" dirty="0"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a:rPr>
                        <a:t>49</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a:rPr>
                        <a:t>51</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898075290"/>
      </p:ext>
    </p:extLst>
  </p:cSld>
  <p:clrMapOvr>
    <a:masterClrMapping/>
  </p:clrMapOvr>
  <p:timing>
    <p:tnLst>
      <p:par>
        <p:cTn xmlns:p14="http://schemas.microsoft.com/office/powerpoint/2010/mai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239</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366575814"/>
              </p:ext>
            </p:extLst>
          </p:nvPr>
        </p:nvGraphicFramePr>
        <p:xfrm>
          <a:off x="683568" y="1409444"/>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5381352"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100" dirty="0" smtClean="0">
                <a:solidFill>
                  <a:srgbClr val="9BBB59"/>
                </a:solidFill>
              </a:rPr>
              <a:t>Proportion of respondents who are </a:t>
            </a:r>
            <a:r>
              <a:rPr lang="en-CA" sz="2100" dirty="0" smtClean="0">
                <a:solidFill>
                  <a:srgbClr val="9BBB59"/>
                </a:solidFill>
              </a:rPr>
              <a:t>in an open romantic relationship</a:t>
            </a:r>
          </a:p>
          <a:p>
            <a:endParaRPr lang="en-CA" dirty="0">
              <a:solidFill>
                <a:srgbClr val="00AFDC"/>
              </a:solidFill>
            </a:endParaRPr>
          </a:p>
        </p:txBody>
      </p:sp>
      <p:sp>
        <p:nvSpPr>
          <p:cNvPr id="8" name="Rectangle 7"/>
          <p:cNvSpPr/>
          <p:nvPr>
            <p:custDataLst>
              <p:tags r:id="rId4"/>
            </p:custDataLst>
          </p:nvPr>
        </p:nvSpPr>
        <p:spPr>
          <a:xfrm>
            <a:off x="510159" y="1160678"/>
            <a:ext cx="3974165"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 Respondents who are currently in a long-term romantic relationship</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2791"/>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Q50. </a:t>
            </a:r>
            <a:r>
              <a:rPr lang="en-CA" sz="900" dirty="0">
                <a:solidFill>
                  <a:srgbClr val="595959"/>
                </a:solidFill>
                <a:latin typeface="Arial" panose="020B0604020202020204" pitchFamily="34" charset="0"/>
                <a:cs typeface="Arial" panose="020B0604020202020204" pitchFamily="34" charset="0"/>
              </a:rPr>
              <a:t>Would you qualify your current romantic/affective relationship as an open relationship?</a:t>
            </a:r>
            <a:endParaRPr lang="fr-CA" sz="900" dirty="0">
              <a:solidFill>
                <a:srgbClr val="595959"/>
              </a:solidFill>
              <a:latin typeface="Arial" panose="020B0604020202020204" pitchFamily="34" charset="0"/>
              <a:cs typeface="Arial" panose="020B0604020202020204" pitchFamily="34" charset="0"/>
            </a:endParaRPr>
          </a:p>
        </p:txBody>
      </p:sp>
      <p:sp>
        <p:nvSpPr>
          <p:cNvPr id="10" name="Rectangle 9"/>
          <p:cNvSpPr/>
          <p:nvPr/>
        </p:nvSpPr>
        <p:spPr>
          <a:xfrm>
            <a:off x="1034083" y="5013177"/>
            <a:ext cx="3384376" cy="936104"/>
          </a:xfrm>
          <a:prstGeom prst="rect">
            <a:avLst/>
          </a:prstGeom>
          <a:solidFill>
            <a:srgbClr val="EFF6C6"/>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smtClean="0">
                <a:solidFill>
                  <a:srgbClr val="7F7F7F"/>
                </a:solidFill>
                <a:latin typeface="Arial" panose="020B0604020202020204" pitchFamily="34" charset="0"/>
                <a:cs typeface="Arial" panose="020B0604020202020204" pitchFamily="34" charset="0"/>
              </a:rPr>
              <a:t>% recalculated based on </a:t>
            </a:r>
            <a:r>
              <a:rPr lang="en-CA" sz="1200" b="1" u="sng" dirty="0" smtClean="0">
                <a:solidFill>
                  <a:srgbClr val="7F7F7F"/>
                </a:solidFill>
                <a:latin typeface="Arial" panose="020B0604020202020204" pitchFamily="34" charset="0"/>
                <a:cs typeface="Arial" panose="020B0604020202020204" pitchFamily="34" charset="0"/>
              </a:rPr>
              <a:t>TOTAL</a:t>
            </a:r>
            <a:r>
              <a:rPr lang="en-CA" sz="1200" b="1" dirty="0" smtClean="0">
                <a:solidFill>
                  <a:srgbClr val="7F7F7F"/>
                </a:solidFill>
                <a:latin typeface="Arial" panose="020B0604020202020204" pitchFamily="34" charset="0"/>
                <a:cs typeface="Arial" panose="020B0604020202020204" pitchFamily="34" charset="0"/>
              </a:rPr>
              <a:t> sample:</a:t>
            </a:r>
          </a:p>
          <a:p>
            <a:pPr algn="ctr"/>
            <a:endParaRPr lang="en-CA" sz="1200" b="1" dirty="0" smtClean="0">
              <a:solidFill>
                <a:srgbClr val="7F7F7F"/>
              </a:solidFill>
              <a:latin typeface="Arial" panose="020B0604020202020204" pitchFamily="34" charset="0"/>
              <a:cs typeface="Arial" panose="020B0604020202020204" pitchFamily="34" charset="0"/>
            </a:endParaRPr>
          </a:p>
          <a:p>
            <a:pPr algn="ctr"/>
            <a:r>
              <a:rPr lang="en-CA" sz="1200" dirty="0" smtClean="0">
                <a:solidFill>
                  <a:srgbClr val="7F7F7F"/>
                </a:solidFill>
                <a:latin typeface="Arial" panose="020B0604020202020204" pitchFamily="34" charset="0"/>
                <a:cs typeface="Arial" panose="020B0604020202020204" pitchFamily="34" charset="0"/>
              </a:rPr>
              <a:t>LGBT population: 12%</a:t>
            </a:r>
          </a:p>
          <a:p>
            <a:pPr algn="ctr"/>
            <a:r>
              <a:rPr lang="en-CA" sz="1200" dirty="0" smtClean="0">
                <a:solidFill>
                  <a:srgbClr val="7F7F7F"/>
                </a:solidFill>
                <a:latin typeface="Arial" panose="020B0604020202020204" pitchFamily="34" charset="0"/>
                <a:cs typeface="Arial" panose="020B0604020202020204" pitchFamily="34" charset="0"/>
              </a:rPr>
              <a:t>Heterosexual cisgender population: 3%</a:t>
            </a:r>
            <a:endParaRPr lang="en-CA" sz="1200" dirty="0">
              <a:solidFill>
                <a:srgbClr val="7F7F7F"/>
              </a:solidFill>
              <a:latin typeface="Arial" panose="020B0604020202020204" pitchFamily="34" charset="0"/>
              <a:cs typeface="Arial" panose="020B0604020202020204" pitchFamily="34" charset="0"/>
            </a:endParaRPr>
          </a:p>
        </p:txBody>
      </p:sp>
      <p:sp>
        <p:nvSpPr>
          <p:cNvPr id="2" name="Flèche vers le bas 1"/>
          <p:cNvSpPr/>
          <p:nvPr/>
        </p:nvSpPr>
        <p:spPr>
          <a:xfrm>
            <a:off x="2555776" y="4640163"/>
            <a:ext cx="432048" cy="288032"/>
          </a:xfrm>
          <a:prstGeom prst="downArrow">
            <a:avLst/>
          </a:prstGeom>
          <a:solidFill>
            <a:srgbClr val="5A5A5A"/>
          </a:solidFill>
          <a:ln>
            <a:solidFill>
              <a:srgbClr val="5A5A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p>
        </p:txBody>
      </p:sp>
    </p:spTree>
    <p:extLst>
      <p:ext uri="{BB962C8B-B14F-4D97-AF65-F5344CB8AC3E}">
        <p14:creationId xmlns:p14="http://schemas.microsoft.com/office/powerpoint/2010/main" val="239006997"/>
      </p:ext>
    </p:extLst>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a:solidFill>
                  <a:srgbClr val="9BBB59"/>
                </a:solidFill>
              </a:rPr>
              <a:t>Key findings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a:t>
            </a:fld>
            <a:endParaRPr lang="en-CA" dirty="0">
              <a:solidFill>
                <a:srgbClr val="000000">
                  <a:tint val="75000"/>
                </a:srgbClr>
              </a:solidFill>
            </a:endParaRPr>
          </a:p>
        </p:txBody>
      </p:sp>
      <p:sp>
        <p:nvSpPr>
          <p:cNvPr id="7" name="Espace réservé du contenu 6"/>
          <p:cNvSpPr>
            <a:spLocks noGrp="1"/>
          </p:cNvSpPr>
          <p:nvPr>
            <p:ph type="body" sz="quarter" idx="13"/>
            <p:custDataLst>
              <p:tags r:id="rId3"/>
            </p:custDataLst>
          </p:nvPr>
        </p:nvSpPr>
        <p:spPr>
          <a:xfrm>
            <a:off x="558799" y="1487462"/>
            <a:ext cx="5311775" cy="5007059"/>
          </a:xfrm>
        </p:spPr>
        <p:txBody>
          <a:bodyPr>
            <a:normAutofit/>
          </a:bodyPr>
          <a:lstStyle/>
          <a:p>
            <a:pPr marL="228600" indent="-228600">
              <a:buClr>
                <a:srgbClr val="9BBB59"/>
              </a:buClr>
              <a:buFont typeface="Wingdings" panose="05000000000000000000" pitchFamily="2" charset="2"/>
              <a:buChar char="§"/>
            </a:pPr>
            <a:r>
              <a:rPr lang="en-CA" sz="1200" b="0" dirty="0" smtClean="0"/>
              <a:t>Gay men show little distinctiveness from the average respondent across all results: this is one of the two groups where we find the most people who were bullied (the other is the group of respondents who identify as non-binary); however, this is the segment whose disclosure of sexual orientation was met with the highest degree of acceptance within the family</a:t>
            </a:r>
            <a:r>
              <a:rPr lang="fr-CA" sz="1200" b="0" dirty="0" smtClean="0"/>
              <a:t>. </a:t>
            </a:r>
            <a:r>
              <a:rPr lang="en-CA" sz="1200" b="0" dirty="0" smtClean="0"/>
              <a:t>They are also distinctive as the group who most often go to places where LGBT people hang out, but they report doing so less and less often.</a:t>
            </a:r>
          </a:p>
          <a:p>
            <a:pPr>
              <a:buClr>
                <a:srgbClr val="9BBB59"/>
              </a:buClr>
            </a:pPr>
            <a:r>
              <a:rPr lang="en-CA" sz="1200" i="1" dirty="0" smtClean="0"/>
              <a:t>Regional specificities</a:t>
            </a:r>
            <a:endParaRPr lang="en-CA" sz="1200" b="0" dirty="0" smtClean="0"/>
          </a:p>
          <a:p>
            <a:pPr marL="228600" indent="-228600">
              <a:buClr>
                <a:srgbClr val="9BBB59"/>
              </a:buClr>
              <a:buFont typeface="Wingdings" panose="05000000000000000000" pitchFamily="2" charset="2"/>
              <a:buChar char="§"/>
            </a:pPr>
            <a:r>
              <a:rPr lang="en-CA" sz="1200" b="0" dirty="0" smtClean="0"/>
              <a:t>Compared to respondents from the other provinces, Quebec respondents have a little less of an impression that Canadian society is willing to make efforts toward LGBT integration and are more worried about the rise in conservative ideologies in various Western countries. </a:t>
            </a:r>
          </a:p>
          <a:p>
            <a:pPr marL="266700">
              <a:buClr>
                <a:srgbClr val="9BBB59"/>
              </a:buClr>
            </a:pPr>
            <a:r>
              <a:rPr lang="en-CA" sz="1200" b="0" dirty="0" smtClean="0"/>
              <a:t>However, it is in Quebec that we find the greatest proportion of LGBT respondents who live very well with their sexual orientation/gender identity and the smallest Proportion of respondents who were discriminated against, particularly in a work environment.  </a:t>
            </a:r>
          </a:p>
          <a:p>
            <a:pPr marL="266700">
              <a:buClr>
                <a:srgbClr val="9BBB59"/>
              </a:buClr>
            </a:pPr>
            <a:r>
              <a:rPr lang="en-CA" sz="1200" b="0" dirty="0" smtClean="0"/>
              <a:t>The feeling of belonging to the LGBT movement is slightly higher in Quebec than in other Canadian provinces; also, their perception of stereotyping within the LGBT community is less acute than among English Canadian respondents. </a:t>
            </a: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379023" y="18148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606622" y="1661603"/>
            <a:ext cx="1781802" cy="584775"/>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p.268, 82, 81, 224, 225 </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403936" y="342047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631535" y="337847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p.145</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403936" y="426308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631535" y="422108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p.157, 161</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409397" y="52711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636996" y="52292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p.179, 192</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541848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240</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100" dirty="0" smtClean="0">
                <a:solidFill>
                  <a:srgbClr val="9BBB59"/>
                </a:solidFill>
              </a:rPr>
              <a:t>Proportion of respondents who are </a:t>
            </a:r>
            <a:r>
              <a:rPr lang="en-CA" sz="2100" dirty="0" smtClean="0">
                <a:solidFill>
                  <a:srgbClr val="9BBB59"/>
                </a:solidFill>
              </a:rPr>
              <a:t>in an open romantic relationship</a:t>
            </a:r>
          </a:p>
          <a:p>
            <a:endParaRPr lang="fr-CA" sz="2100" dirty="0">
              <a:solidFill>
                <a:srgbClr val="9BBB59"/>
              </a:solidFill>
            </a:endParaRPr>
          </a:p>
        </p:txBody>
      </p:sp>
      <p:sp>
        <p:nvSpPr>
          <p:cNvPr id="8" name="Rectangle 7"/>
          <p:cNvSpPr/>
          <p:nvPr>
            <p:custDataLst>
              <p:tags r:id="rId4"/>
            </p:custDataLst>
          </p:nvPr>
        </p:nvSpPr>
        <p:spPr>
          <a:xfrm>
            <a:off x="510159" y="1160678"/>
            <a:ext cx="146706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2791"/>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Q50. </a:t>
            </a:r>
            <a:r>
              <a:rPr lang="en-CA" sz="900" dirty="0">
                <a:solidFill>
                  <a:srgbClr val="595959"/>
                </a:solidFill>
                <a:latin typeface="Arial" panose="020B0604020202020204" pitchFamily="34" charset="0"/>
                <a:cs typeface="Arial" panose="020B0604020202020204" pitchFamily="34" charset="0"/>
              </a:rPr>
              <a:t>Would you qualify your current romantic/affective relationship as an open relationship?</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5" name="Table 9"/>
          <p:cNvGraphicFramePr>
            <a:graphicFrameLocks noGrp="1"/>
          </p:cNvGraphicFramePr>
          <p:nvPr>
            <p:custDataLst>
              <p:tags r:id="rId6"/>
            </p:custDataLst>
            <p:extLst>
              <p:ext uri="{D42A27DB-BD31-4B8C-83A1-F6EECF244321}">
                <p14:modId xmlns:p14="http://schemas.microsoft.com/office/powerpoint/2010/main" val="4051450494"/>
              </p:ext>
            </p:extLst>
          </p:nvPr>
        </p:nvGraphicFramePr>
        <p:xfrm>
          <a:off x="612328" y="3918423"/>
          <a:ext cx="6912000" cy="2082060"/>
        </p:xfrm>
        <a:graphic>
          <a:graphicData uri="http://schemas.openxmlformats.org/drawingml/2006/table">
            <a:tbl>
              <a:tblPr firstRow="1" bandRow="1">
                <a:tableStyleId>{2D5ABB26-0587-4C30-8999-92F81FD0307C}</a:tableStyleId>
              </a:tblPr>
              <a:tblGrid>
                <a:gridCol w="2376000"/>
                <a:gridCol w="648000"/>
                <a:gridCol w="648000"/>
                <a:gridCol w="648000"/>
                <a:gridCol w="648000"/>
                <a:gridCol w="648000"/>
                <a:gridCol w="648000"/>
                <a:gridCol w="648000"/>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algn="l"/>
                      <a:r>
                        <a:rPr lang="en-CA" sz="1100" b="1" kern="1200" noProof="0" dirty="0" smtClean="0">
                          <a:solidFill>
                            <a:srgbClr val="595959"/>
                          </a:solidFill>
                          <a:latin typeface="Arial Narrow" panose="020B0606020202030204" pitchFamily="34" charset="0"/>
                          <a:ea typeface="+mn-ea"/>
                          <a:cs typeface="+mn-cs"/>
                        </a:rPr>
                        <a:t>Currently in an </a:t>
                      </a:r>
                      <a:r>
                        <a:rPr lang="en-CA" sz="1100" b="1" u="sng" kern="1200" noProof="0" dirty="0" smtClean="0">
                          <a:solidFill>
                            <a:srgbClr val="595959"/>
                          </a:solidFill>
                          <a:latin typeface="Arial Narrow" panose="020B0606020202030204" pitchFamily="34" charset="0"/>
                          <a:ea typeface="+mn-ea"/>
                          <a:cs typeface="+mn-cs"/>
                        </a:rPr>
                        <a:t>open</a:t>
                      </a:r>
                      <a:r>
                        <a:rPr lang="en-CA" sz="1100" b="1" kern="1200" noProof="0" dirty="0" smtClean="0">
                          <a:solidFill>
                            <a:srgbClr val="595959"/>
                          </a:solidFill>
                          <a:latin typeface="Arial Narrow" panose="020B0606020202030204" pitchFamily="34" charset="0"/>
                          <a:ea typeface="+mn-ea"/>
                          <a:cs typeface="+mn-cs"/>
                        </a:rPr>
                        <a:t> romantic relationship</a:t>
                      </a:r>
                      <a:endParaRPr lang="en-CA" sz="1100" b="1" u="sng" kern="1200" noProof="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52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7</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No</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25</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47</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Not</a:t>
                      </a:r>
                      <a:r>
                        <a:rPr lang="en-CA" sz="1100" b="0" i="0" u="none" strike="noStrike" kern="1200" baseline="0" noProof="0" dirty="0" smtClean="0">
                          <a:solidFill>
                            <a:srgbClr val="595959"/>
                          </a:solidFill>
                          <a:effectLst/>
                          <a:latin typeface="Arial Narrow" panose="020B0606020202030204" pitchFamily="34" charset="0"/>
                          <a:ea typeface="+mn-ea"/>
                          <a:cs typeface="+mn-cs"/>
                        </a:rPr>
                        <a:t> in a long-term romantic </a:t>
                      </a:r>
                      <a:r>
                        <a:rPr lang="en-CA" sz="1100" b="0" i="0" u="none" strike="noStrike" kern="1200" baseline="0" noProof="0" dirty="0" err="1" smtClean="0">
                          <a:solidFill>
                            <a:srgbClr val="595959"/>
                          </a:solidFill>
                          <a:effectLst/>
                          <a:latin typeface="Arial Narrow" panose="020B0606020202030204" pitchFamily="34" charset="0"/>
                          <a:ea typeface="+mn-ea"/>
                          <a:cs typeface="+mn-cs"/>
                        </a:rPr>
                        <a:t>relationsh</a:t>
                      </a:r>
                      <a:r>
                        <a:rPr lang="en-CA" sz="1100" b="0" i="0" u="none" strike="noStrike" kern="1200" baseline="0" noProof="0" dirty="0" smtClean="0">
                          <a:solidFill>
                            <a:srgbClr val="595959"/>
                          </a:solidFill>
                          <a:effectLst/>
                          <a:latin typeface="Arial Narrow" panose="020B0606020202030204" pitchFamily="34" charset="0"/>
                          <a:ea typeface="+mn-ea"/>
                          <a:cs typeface="+mn-cs"/>
                        </a:rPr>
                        <a:t>.</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71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56</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6" name="Table 9"/>
          <p:cNvGraphicFramePr>
            <a:graphicFrameLocks noGrp="1"/>
          </p:cNvGraphicFramePr>
          <p:nvPr>
            <p:custDataLst>
              <p:tags r:id="rId7"/>
            </p:custDataLst>
            <p:extLst>
              <p:ext uri="{D42A27DB-BD31-4B8C-83A1-F6EECF244321}">
                <p14:modId xmlns:p14="http://schemas.microsoft.com/office/powerpoint/2010/main" val="1942507079"/>
              </p:ext>
            </p:extLst>
          </p:nvPr>
        </p:nvGraphicFramePr>
        <p:xfrm>
          <a:off x="611560" y="1556792"/>
          <a:ext cx="8208912" cy="2278395"/>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noProof="0"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Homo.</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Pan.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Narrow" panose="020B0606020202030204" pitchFamily="34" charset="0"/>
                        </a:rPr>
                        <a:t>Asex</a:t>
                      </a:r>
                      <a:r>
                        <a:rPr lang="en-CA" sz="900" b="1" i="0" u="none" strike="noStrike" noProof="0" dirty="0" smtClean="0">
                          <a:solidFill>
                            <a:srgbClr val="595959"/>
                          </a:solidFill>
                          <a:effectLst/>
                          <a:latin typeface="Arial Narrow" panose="020B0606020202030204" pitchFamily="34" charset="0"/>
                        </a:rPr>
                        <a:t>.</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noProof="0" dirty="0" smtClean="0">
                          <a:solidFill>
                            <a:srgbClr val="595959"/>
                          </a:solidFill>
                          <a:effectLst/>
                          <a:latin typeface="Arial Narrow"/>
                          <a:ea typeface="Times New Roman"/>
                          <a:cs typeface="Arial"/>
                        </a:rPr>
                        <a:t>Cisgender</a:t>
                      </a:r>
                      <a:endParaRPr lang="en-CA" sz="1100" noProof="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noProof="0" dirty="0" smtClean="0">
                          <a:solidFill>
                            <a:srgbClr val="595959"/>
                          </a:solidFill>
                          <a:effectLst/>
                          <a:latin typeface="Arial Narrow"/>
                          <a:ea typeface="Times New Roman"/>
                          <a:cs typeface="Arial"/>
                        </a:rPr>
                        <a:t>Binary Trans person</a:t>
                      </a:r>
                      <a:endParaRPr lang="en-CA" sz="1100" noProof="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noProof="0" dirty="0" smtClean="0">
                          <a:solidFill>
                            <a:srgbClr val="595959"/>
                          </a:solidFill>
                          <a:effectLst/>
                          <a:latin typeface="Arial Narrow"/>
                          <a:ea typeface="Times New Roman"/>
                          <a:cs typeface="Arial"/>
                        </a:rPr>
                        <a:t>Non-binary Trans person</a:t>
                      </a:r>
                      <a:endParaRPr lang="en-CA" sz="1100" noProof="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noProof="0" dirty="0" smtClean="0">
                          <a:solidFill>
                            <a:srgbClr val="595959"/>
                          </a:solidFill>
                          <a:effectLst/>
                          <a:latin typeface="Arial Narrow"/>
                          <a:ea typeface="Times New Roman"/>
                          <a:cs typeface="Arial"/>
                        </a:rPr>
                        <a:t>Non-bin.: </a:t>
                      </a:r>
                      <a:r>
                        <a:rPr lang="en-CA" sz="900" b="1" kern="1200" noProof="0" dirty="0" err="1" smtClean="0">
                          <a:solidFill>
                            <a:srgbClr val="595959"/>
                          </a:solidFill>
                          <a:effectLst/>
                          <a:latin typeface="Arial Narrow"/>
                          <a:ea typeface="Times New Roman"/>
                          <a:cs typeface="Arial"/>
                        </a:rPr>
                        <a:t>genderfluid</a:t>
                      </a:r>
                      <a:r>
                        <a:rPr lang="en-CA" sz="900" b="1" kern="1200" noProof="0" dirty="0" smtClean="0">
                          <a:solidFill>
                            <a:srgbClr val="595959"/>
                          </a:solidFill>
                          <a:effectLst/>
                          <a:latin typeface="Arial Narrow"/>
                          <a:ea typeface="Times New Roman"/>
                          <a:cs typeface="Arial"/>
                        </a:rPr>
                        <a:t>, </a:t>
                      </a:r>
                      <a:r>
                        <a:rPr lang="en-CA" sz="900" b="1" kern="1200" noProof="0" dirty="0" err="1" smtClean="0">
                          <a:solidFill>
                            <a:srgbClr val="595959"/>
                          </a:solidFill>
                          <a:effectLst/>
                          <a:latin typeface="Arial Narrow"/>
                          <a:ea typeface="Times New Roman"/>
                          <a:cs typeface="Arial"/>
                        </a:rPr>
                        <a:t>agender</a:t>
                      </a:r>
                      <a:r>
                        <a:rPr lang="en-CA" sz="900" b="1" kern="1200" noProof="0" dirty="0" smtClean="0">
                          <a:solidFill>
                            <a:srgbClr val="595959"/>
                          </a:solidFill>
                          <a:effectLst/>
                          <a:latin typeface="Arial Narrow"/>
                          <a:ea typeface="Times New Roman"/>
                          <a:cs typeface="Arial"/>
                        </a:rPr>
                        <a:t> or demi-gender</a:t>
                      </a:r>
                      <a:endParaRPr lang="en-CA" sz="1100" noProof="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1897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623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314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1526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147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algn="l"/>
                      <a:r>
                        <a:rPr lang="en-CA" sz="1100" b="1" kern="1200" noProof="0" dirty="0" smtClean="0">
                          <a:solidFill>
                            <a:srgbClr val="595959"/>
                          </a:solidFill>
                          <a:latin typeface="Arial Narrow" panose="020B0606020202030204" pitchFamily="34" charset="0"/>
                          <a:ea typeface="+mn-ea"/>
                          <a:cs typeface="+mn-cs"/>
                        </a:rPr>
                        <a:t>Currently in an </a:t>
                      </a:r>
                      <a:r>
                        <a:rPr lang="en-CA" sz="1100" b="1" u="sng" kern="1200" noProof="0" dirty="0" smtClean="0">
                          <a:solidFill>
                            <a:srgbClr val="595959"/>
                          </a:solidFill>
                          <a:latin typeface="Arial Narrow" panose="020B0606020202030204" pitchFamily="34" charset="0"/>
                          <a:ea typeface="+mn-ea"/>
                          <a:cs typeface="+mn-cs"/>
                        </a:rPr>
                        <a:t>open</a:t>
                      </a:r>
                      <a:r>
                        <a:rPr lang="en-CA" sz="1100" b="1" kern="1200" noProof="0" dirty="0" smtClean="0">
                          <a:solidFill>
                            <a:srgbClr val="595959"/>
                          </a:solidFill>
                          <a:latin typeface="Arial Narrow" panose="020B0606020202030204" pitchFamily="34" charset="0"/>
                          <a:ea typeface="+mn-ea"/>
                          <a:cs typeface="+mn-cs"/>
                        </a:rPr>
                        <a:t> romantic relationship</a:t>
                      </a:r>
                      <a:endParaRPr lang="en-CA" sz="1100" b="1" u="sng" kern="1200" noProof="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52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a:rPr>
                        <a:t>12</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E31836"/>
                          </a:solidFill>
                          <a:effectLst/>
                          <a:latin typeface="Arial"/>
                        </a:rPr>
                        <a:t>11</a:t>
                      </a:r>
                      <a:endParaRPr lang="en-CA" sz="1100" b="0" i="0" u="none" strike="noStrike" noProof="0"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14</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19</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a:t>
                      </a: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12</a:t>
                      </a:r>
                      <a:endParaRPr lang="en-CA" sz="1100" b="1" i="0" u="none" strike="noStrike" noProof="0"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15</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16</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34</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No</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a:rPr>
                        <a:t>39</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a:rPr>
                        <a:t>41</a:t>
                      </a:r>
                      <a:endParaRPr lang="en-CA" sz="1100" b="0" i="0" u="none" strike="noStrike" noProof="0"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41</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40</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11</a:t>
                      </a: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41</a:t>
                      </a:r>
                      <a:endParaRPr lang="en-CA" sz="1100" b="1" i="0" u="none" strike="noStrike" noProof="0"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24</a:t>
                      </a: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37</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21</a:t>
                      </a: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Not</a:t>
                      </a:r>
                      <a:r>
                        <a:rPr lang="en-CA" sz="1100" b="0" i="0" u="none" strike="noStrike" kern="1200" baseline="0" noProof="0" dirty="0" smtClean="0">
                          <a:solidFill>
                            <a:srgbClr val="595959"/>
                          </a:solidFill>
                          <a:effectLst/>
                          <a:latin typeface="Arial Narrow" panose="020B0606020202030204" pitchFamily="34" charset="0"/>
                          <a:ea typeface="+mn-ea"/>
                          <a:cs typeface="+mn-cs"/>
                        </a:rPr>
                        <a:t> in a long-term romantic </a:t>
                      </a:r>
                      <a:r>
                        <a:rPr lang="en-CA" sz="1100" b="0" i="0" u="none" strike="noStrike" kern="1200" baseline="0" noProof="0" dirty="0" err="1" smtClean="0">
                          <a:solidFill>
                            <a:srgbClr val="595959"/>
                          </a:solidFill>
                          <a:effectLst/>
                          <a:latin typeface="Arial Narrow" panose="020B0606020202030204" pitchFamily="34" charset="0"/>
                          <a:ea typeface="+mn-ea"/>
                          <a:cs typeface="+mn-cs"/>
                        </a:rPr>
                        <a:t>relationsh</a:t>
                      </a:r>
                      <a:r>
                        <a:rPr lang="en-CA" sz="1100" b="0" i="0" u="none" strike="noStrike" kern="1200" baseline="0" noProof="0" dirty="0" smtClean="0">
                          <a:solidFill>
                            <a:srgbClr val="595959"/>
                          </a:solidFill>
                          <a:effectLst/>
                          <a:latin typeface="Arial Narrow" panose="020B0606020202030204" pitchFamily="34" charset="0"/>
                          <a:ea typeface="+mn-ea"/>
                          <a:cs typeface="+mn-cs"/>
                        </a:rPr>
                        <a:t>.</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a:rPr>
                        <a:t>49</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a:rPr>
                        <a:t>49</a:t>
                      </a:r>
                      <a:endParaRPr lang="en-CA" sz="1100" b="0" i="0" u="none" strike="noStrike" noProof="0"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a:rPr>
                        <a:t>45</a:t>
                      </a:r>
                      <a:endParaRPr lang="en-CA" sz="1100" b="0"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a:rPr>
                        <a:t>41</a:t>
                      </a:r>
                      <a:endParaRPr lang="en-CA" sz="1100" b="1" i="0" u="none" strike="noStrike" noProof="0"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89</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a:rPr>
                        <a:t>48</a:t>
                      </a:r>
                      <a:endParaRPr lang="en-CA" sz="1100" b="0" i="0" u="none" strike="noStrike" noProof="0"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a:rPr>
                        <a:t>61</a:t>
                      </a:r>
                      <a:endParaRPr lang="en-CA" sz="1100" b="1" i="0" u="none" strike="noStrike" noProof="0"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47</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a:rPr>
                        <a:t>45</a:t>
                      </a:r>
                      <a:endParaRPr lang="en-CA" sz="1100" b="0" i="0" u="none" strike="noStrike" noProof="0"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070892087"/>
      </p:ext>
    </p:extLst>
  </p:cSld>
  <p:clrMapOvr>
    <a:masterClrMapping/>
  </p:clrMapOvr>
  <p:timing>
    <p:tnLst>
      <p:par>
        <p:cTn xmlns:p14="http://schemas.microsoft.com/office/powerpoint/2010/mai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241</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100" dirty="0" smtClean="0">
                <a:solidFill>
                  <a:srgbClr val="9BBB59"/>
                </a:solidFill>
              </a:rPr>
              <a:t>Proportion of respondents who are </a:t>
            </a:r>
            <a:r>
              <a:rPr lang="fr-CA" sz="2100" dirty="0" smtClean="0">
                <a:solidFill>
                  <a:srgbClr val="9BBB59"/>
                </a:solidFill>
              </a:rPr>
              <a:t>in </a:t>
            </a:r>
            <a:r>
              <a:rPr lang="fr-CA" sz="2100" dirty="0">
                <a:solidFill>
                  <a:srgbClr val="9BBB59"/>
                </a:solidFill>
              </a:rPr>
              <a:t>an open </a:t>
            </a:r>
            <a:r>
              <a:rPr lang="fr-CA" sz="2100" dirty="0" err="1">
                <a:solidFill>
                  <a:srgbClr val="9BBB59"/>
                </a:solidFill>
              </a:rPr>
              <a:t>romantic</a:t>
            </a:r>
            <a:r>
              <a:rPr lang="fr-CA" sz="2100" dirty="0">
                <a:solidFill>
                  <a:srgbClr val="9BBB59"/>
                </a:solidFill>
              </a:rPr>
              <a:t> </a:t>
            </a:r>
            <a:r>
              <a:rPr lang="fr-CA" sz="2100" dirty="0" err="1" smtClean="0">
                <a:solidFill>
                  <a:srgbClr val="9BBB59"/>
                </a:solidFill>
              </a:rPr>
              <a:t>relationship</a:t>
            </a:r>
            <a:endParaRPr lang="fr-CA" sz="2100" dirty="0" smtClean="0">
              <a:solidFill>
                <a:srgbClr val="9BBB59"/>
              </a:solidFill>
            </a:endParaRPr>
          </a:p>
          <a:p>
            <a:endParaRPr lang="fr-CA" sz="2100" dirty="0">
              <a:solidFill>
                <a:srgbClr val="9BBB59"/>
              </a:solidFill>
            </a:endParaRPr>
          </a:p>
        </p:txBody>
      </p:sp>
      <p:sp>
        <p:nvSpPr>
          <p:cNvPr id="8" name="Rectangle 7"/>
          <p:cNvSpPr/>
          <p:nvPr>
            <p:custDataLst>
              <p:tags r:id="rId4"/>
            </p:custDataLst>
          </p:nvPr>
        </p:nvSpPr>
        <p:spPr>
          <a:xfrm>
            <a:off x="510159" y="1160678"/>
            <a:ext cx="146706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2791"/>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Q50. </a:t>
            </a:r>
            <a:r>
              <a:rPr lang="en-CA" sz="900" dirty="0">
                <a:solidFill>
                  <a:srgbClr val="595959"/>
                </a:solidFill>
                <a:latin typeface="Arial" panose="020B0604020202020204" pitchFamily="34" charset="0"/>
                <a:cs typeface="Arial" panose="020B0604020202020204" pitchFamily="34" charset="0"/>
              </a:rPr>
              <a:t>Would you qualify your current romantic/affective relationship as an open relationship?</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Table 9"/>
          <p:cNvGraphicFramePr>
            <a:graphicFrameLocks noGrp="1"/>
          </p:cNvGraphicFramePr>
          <p:nvPr>
            <p:custDataLst>
              <p:tags r:id="rId6"/>
            </p:custDataLst>
            <p:extLst>
              <p:ext uri="{D42A27DB-BD31-4B8C-83A1-F6EECF244321}">
                <p14:modId xmlns:p14="http://schemas.microsoft.com/office/powerpoint/2010/main" val="2320986250"/>
              </p:ext>
            </p:extLst>
          </p:nvPr>
        </p:nvGraphicFramePr>
        <p:xfrm>
          <a:off x="551525" y="1700808"/>
          <a:ext cx="5328593" cy="2393934"/>
        </p:xfrm>
        <a:graphic>
          <a:graphicData uri="http://schemas.openxmlformats.org/drawingml/2006/table">
            <a:tbl>
              <a:tblPr firstRow="1" bandRow="1">
                <a:tableStyleId>{2D5ABB26-0587-4C30-8999-92F81FD0307C}</a:tableStyleId>
              </a:tblPr>
              <a:tblGrid>
                <a:gridCol w="2930726"/>
                <a:gridCol w="799289"/>
                <a:gridCol w="799289"/>
                <a:gridCol w="799289"/>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Gay</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Lesbian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en-CA" sz="1100" b="1" kern="1200" noProof="0" dirty="0" smtClean="0">
                          <a:solidFill>
                            <a:srgbClr val="595959"/>
                          </a:solidFill>
                          <a:latin typeface="Arial Narrow" panose="020B0606020202030204" pitchFamily="34" charset="0"/>
                          <a:ea typeface="+mn-ea"/>
                          <a:cs typeface="+mn-cs"/>
                        </a:rPr>
                        <a:t>Currently in an </a:t>
                      </a:r>
                      <a:r>
                        <a:rPr lang="en-CA" sz="1100" b="1" u="sng" kern="1200" noProof="0" dirty="0" smtClean="0">
                          <a:solidFill>
                            <a:srgbClr val="595959"/>
                          </a:solidFill>
                          <a:latin typeface="Arial Narrow" panose="020B0606020202030204" pitchFamily="34" charset="0"/>
                          <a:ea typeface="+mn-ea"/>
                          <a:cs typeface="+mn-cs"/>
                        </a:rPr>
                        <a:t>open</a:t>
                      </a:r>
                      <a:r>
                        <a:rPr lang="en-CA" sz="1100" b="1" kern="1200" noProof="0" dirty="0" smtClean="0">
                          <a:solidFill>
                            <a:srgbClr val="595959"/>
                          </a:solidFill>
                          <a:latin typeface="Arial Narrow" panose="020B0606020202030204" pitchFamily="34" charset="0"/>
                          <a:ea typeface="+mn-ea"/>
                          <a:cs typeface="+mn-cs"/>
                        </a:rPr>
                        <a:t> romantic relationship</a:t>
                      </a:r>
                      <a:endParaRPr lang="en-CA" sz="1100" b="1" u="sng" kern="1200" noProof="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Yes</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No</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36</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Not</a:t>
                      </a:r>
                      <a:r>
                        <a:rPr lang="en-CA" sz="1100" b="0" i="0" u="none" strike="noStrike" kern="1200" baseline="0" noProof="0" dirty="0" smtClean="0">
                          <a:solidFill>
                            <a:srgbClr val="595959"/>
                          </a:solidFill>
                          <a:effectLst/>
                          <a:latin typeface="Arial Narrow" panose="020B0606020202030204" pitchFamily="34" charset="0"/>
                          <a:ea typeface="+mn-ea"/>
                          <a:cs typeface="+mn-cs"/>
                        </a:rPr>
                        <a:t> in a long-term romantic </a:t>
                      </a:r>
                      <a:r>
                        <a:rPr lang="en-CA" sz="1100" b="0" i="0" u="none" strike="noStrike" kern="1200" baseline="0" noProof="0" dirty="0" err="1" smtClean="0">
                          <a:solidFill>
                            <a:srgbClr val="595959"/>
                          </a:solidFill>
                          <a:effectLst/>
                          <a:latin typeface="Arial Narrow" panose="020B0606020202030204" pitchFamily="34" charset="0"/>
                          <a:ea typeface="+mn-ea"/>
                          <a:cs typeface="+mn-cs"/>
                        </a:rPr>
                        <a:t>relationsh</a:t>
                      </a:r>
                      <a:r>
                        <a:rPr lang="en-CA" sz="1100" b="0" i="0" u="none" strike="noStrike" kern="1200" baseline="0" noProof="0" dirty="0" smtClean="0">
                          <a:solidFill>
                            <a:srgbClr val="595959"/>
                          </a:solidFill>
                          <a:effectLst/>
                          <a:latin typeface="Arial Narrow" panose="020B0606020202030204" pitchFamily="34" charset="0"/>
                          <a:ea typeface="+mn-ea"/>
                          <a:cs typeface="+mn-cs"/>
                        </a:rPr>
                        <a:t>.</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a:rPr>
                        <a:t>51</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842889287"/>
      </p:ext>
    </p:extLst>
  </p:cSld>
  <p:clrMapOvr>
    <a:masterClrMapping/>
  </p:clrMapOvr>
  <p:timing>
    <p:tnLst>
      <p:par>
        <p:cTn xmlns:p14="http://schemas.microsoft.com/office/powerpoint/2010/mai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3475674817"/>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Type of desired relationship</a:t>
            </a:r>
            <a:endParaRPr lang="en-CA" dirty="0">
              <a:solidFill>
                <a:srgbClr val="00AFDC"/>
              </a:solidFill>
            </a:endParaRPr>
          </a:p>
        </p:txBody>
      </p:sp>
      <p:sp>
        <p:nvSpPr>
          <p:cNvPr id="8" name="Rectangle 7"/>
          <p:cNvSpPr/>
          <p:nvPr>
            <p:custDataLst>
              <p:tags r:id="rId4"/>
            </p:custDataLst>
          </p:nvPr>
        </p:nvSpPr>
        <p:spPr>
          <a:xfrm>
            <a:off x="510159" y="1160678"/>
            <a:ext cx="3557384"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Respondent who are not currently in a romantic relationship</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Q45</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Currently, are you looking for…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5503775"/>
      </p:ext>
    </p:extLst>
  </p:cSld>
  <p:clrMapOvr>
    <a:masterClrMapping/>
  </p:clrMapOvr>
  <p:timing>
    <p:tnLst>
      <p:par>
        <p:cTn xmlns:p14="http://schemas.microsoft.com/office/powerpoint/2010/mai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243</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a:solidFill>
                  <a:srgbClr val="9BBB59"/>
                </a:solidFill>
              </a:rPr>
              <a:t>Type of desired </a:t>
            </a:r>
            <a:r>
              <a:rPr lang="en-CA" sz="2100" dirty="0" smtClean="0">
                <a:solidFill>
                  <a:srgbClr val="9BBB59"/>
                </a:solidFill>
              </a:rPr>
              <a:t>relationship</a:t>
            </a:r>
          </a:p>
          <a:p>
            <a:endParaRPr lang="en-CA" sz="2400" dirty="0">
              <a:solidFill>
                <a:srgbClr val="00AFDC"/>
              </a:solidFill>
            </a:endParaRPr>
          </a:p>
        </p:txBody>
      </p:sp>
      <p:sp>
        <p:nvSpPr>
          <p:cNvPr id="8" name="Rectangle 7"/>
          <p:cNvSpPr/>
          <p:nvPr>
            <p:custDataLst>
              <p:tags r:id="rId4"/>
            </p:custDataLst>
          </p:nvPr>
        </p:nvSpPr>
        <p:spPr>
          <a:xfrm>
            <a:off x="510159" y="1160678"/>
            <a:ext cx="4041491"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Respondent who are not currently in a romantic </a:t>
            </a:r>
            <a:r>
              <a:rPr lang="en-CA" sz="900" dirty="0" smtClean="0">
                <a:solidFill>
                  <a:srgbClr val="9BBB59"/>
                </a:solidFill>
                <a:latin typeface="Arial" panose="020B0604020202020204" pitchFamily="34" charset="0"/>
                <a:cs typeface="Arial" panose="020B0604020202020204" pitchFamily="34" charset="0"/>
              </a:rPr>
              <a:t>relationship </a:t>
            </a:r>
            <a:r>
              <a:rPr lang="fr-CA" sz="900" dirty="0" smtClean="0">
                <a:solidFill>
                  <a:srgbClr val="9BBB59"/>
                </a:solidFill>
                <a:latin typeface="Arial" panose="020B0604020202020204" pitchFamily="34" charset="0"/>
                <a:cs typeface="Arial" panose="020B0604020202020204" pitchFamily="34" charset="0"/>
              </a:rPr>
              <a:t>(n=880)</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*This question </a:t>
            </a:r>
            <a:r>
              <a:rPr lang="fr-CA" sz="900" dirty="0" err="1" smtClean="0">
                <a:solidFill>
                  <a:srgbClr val="595959"/>
                </a:solidFill>
                <a:latin typeface="Arial" panose="020B0604020202020204" pitchFamily="34" charset="0"/>
                <a:cs typeface="Arial" panose="020B0604020202020204" pitchFamily="34" charset="0"/>
              </a:rPr>
              <a:t>was</a:t>
            </a:r>
            <a:r>
              <a:rPr lang="fr-CA" sz="900" dirty="0" smtClean="0">
                <a:solidFill>
                  <a:srgbClr val="595959"/>
                </a:solidFill>
                <a:latin typeface="Arial" panose="020B0604020202020204" pitchFamily="34" charset="0"/>
                <a:cs typeface="Arial" panose="020B0604020202020204" pitchFamily="34" charset="0"/>
              </a:rPr>
              <a:t> not </a:t>
            </a:r>
            <a:r>
              <a:rPr lang="fr-CA" sz="900" dirty="0" err="1" smtClean="0">
                <a:solidFill>
                  <a:srgbClr val="595959"/>
                </a:solidFill>
                <a:latin typeface="Arial" panose="020B0604020202020204" pitchFamily="34" charset="0"/>
                <a:cs typeface="Arial" panose="020B0604020202020204" pitchFamily="34" charset="0"/>
              </a:rPr>
              <a:t>asked</a:t>
            </a:r>
            <a:r>
              <a:rPr lang="fr-CA" sz="900" dirty="0" smtClean="0">
                <a:solidFill>
                  <a:srgbClr val="595959"/>
                </a:solidFill>
                <a:latin typeface="Arial" panose="020B0604020202020204" pitchFamily="34" charset="0"/>
                <a:cs typeface="Arial" panose="020B0604020202020204" pitchFamily="34" charset="0"/>
              </a:rPr>
              <a:t> of </a:t>
            </a:r>
            <a:r>
              <a:rPr lang="fr-CA" sz="900" dirty="0" err="1" smtClean="0">
                <a:solidFill>
                  <a:srgbClr val="595959"/>
                </a:solidFill>
                <a:latin typeface="Arial" panose="020B0604020202020204" pitchFamily="34" charset="0"/>
                <a:cs typeface="Arial" panose="020B0604020202020204" pitchFamily="34" charset="0"/>
              </a:rPr>
              <a:t>asexual</a:t>
            </a:r>
            <a:r>
              <a:rPr lang="fr-CA" sz="900" dirty="0" smtClean="0">
                <a:solidFill>
                  <a:srgbClr val="595959"/>
                </a:solidFill>
                <a:latin typeface="Arial" panose="020B0604020202020204" pitchFamily="34" charset="0"/>
                <a:cs typeface="Arial" panose="020B0604020202020204" pitchFamily="34" charset="0"/>
              </a:rPr>
              <a:t> </a:t>
            </a:r>
            <a:r>
              <a:rPr lang="fr-CA" sz="900" dirty="0" err="1" smtClean="0">
                <a:solidFill>
                  <a:srgbClr val="595959"/>
                </a:solidFill>
                <a:latin typeface="Arial" panose="020B0604020202020204" pitchFamily="34" charset="0"/>
                <a:cs typeface="Arial" panose="020B0604020202020204" pitchFamily="34" charset="0"/>
              </a:rPr>
              <a:t>respondents</a:t>
            </a:r>
            <a:endParaRPr lang="fr-CA" sz="900" dirty="0" smtClean="0">
              <a:solidFill>
                <a:srgbClr val="595959"/>
              </a:solidFill>
              <a:latin typeface="Arial" panose="020B0604020202020204" pitchFamily="34" charset="0"/>
              <a:cs typeface="Arial" panose="020B0604020202020204" pitchFamily="34" charset="0"/>
            </a:endParaRPr>
          </a:p>
          <a:p>
            <a:r>
              <a:rPr lang="fr-CA" sz="900" dirty="0" smtClean="0">
                <a:solidFill>
                  <a:srgbClr val="595959"/>
                </a:solidFill>
                <a:latin typeface="Arial" panose="020B0604020202020204" pitchFamily="34" charset="0"/>
                <a:cs typeface="Arial" panose="020B0604020202020204" pitchFamily="34" charset="0"/>
              </a:rPr>
              <a:t>Q45. </a:t>
            </a:r>
            <a:r>
              <a:rPr lang="en-CA" sz="900" dirty="0">
                <a:solidFill>
                  <a:srgbClr val="595959"/>
                </a:solidFill>
                <a:latin typeface="Arial" panose="020B0604020202020204" pitchFamily="34" charset="0"/>
                <a:cs typeface="Arial" panose="020B0604020202020204" pitchFamily="34" charset="0"/>
              </a:rPr>
              <a:t>Currently, are you looking for…?</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Table 9"/>
          <p:cNvGraphicFramePr>
            <a:graphicFrameLocks noGrp="1"/>
          </p:cNvGraphicFramePr>
          <p:nvPr>
            <p:custDataLst>
              <p:tags r:id="rId6"/>
            </p:custDataLst>
            <p:extLst>
              <p:ext uri="{D42A27DB-BD31-4B8C-83A1-F6EECF244321}">
                <p14:modId xmlns:p14="http://schemas.microsoft.com/office/powerpoint/2010/main" val="4235437297"/>
              </p:ext>
            </p:extLst>
          </p:nvPr>
        </p:nvGraphicFramePr>
        <p:xfrm>
          <a:off x="612328" y="3826763"/>
          <a:ext cx="6912000" cy="2050509"/>
        </p:xfrm>
        <a:graphic>
          <a:graphicData uri="http://schemas.openxmlformats.org/drawingml/2006/table">
            <a:tbl>
              <a:tblPr firstRow="1" bandRow="1">
                <a:tableStyleId>{2D5ABB26-0587-4C30-8999-92F81FD0307C}</a:tableStyleId>
              </a:tblPr>
              <a:tblGrid>
                <a:gridCol w="2376000"/>
                <a:gridCol w="648000"/>
                <a:gridCol w="648000"/>
                <a:gridCol w="648000"/>
                <a:gridCol w="648000"/>
                <a:gridCol w="648000"/>
                <a:gridCol w="648000"/>
                <a:gridCol w="648000"/>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100" b="1" i="1" dirty="0" smtClean="0">
                          <a:solidFill>
                            <a:srgbClr val="B5CC22"/>
                          </a:solidFill>
                          <a:latin typeface="Arial" pitchFamily="34" charset="0"/>
                          <a:cs typeface="Arial" pitchFamily="34" charset="0"/>
                        </a:rPr>
                        <a:t>Currently</a:t>
                      </a:r>
                      <a:r>
                        <a:rPr lang="en-CA" sz="1100" b="1" i="1" baseline="0" dirty="0" smtClean="0">
                          <a:solidFill>
                            <a:srgbClr val="B5CC22"/>
                          </a:solidFill>
                          <a:latin typeface="Arial" pitchFamily="34" charset="0"/>
                          <a:cs typeface="Arial" pitchFamily="34" charset="0"/>
                        </a:rPr>
                        <a:t> looking for...</a:t>
                      </a: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880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356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99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361950" indent="-36195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…a long-term romantic/affective relationship</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30</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…a happy, fulfilling romantic life without focussing on the long term</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44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a:t>
                      </a:r>
                      <a:r>
                        <a:rPr lang="fr-CA" sz="1100" b="0" i="0" u="none" strike="noStrike" kern="1200" dirty="0" err="1" smtClean="0">
                          <a:solidFill>
                            <a:srgbClr val="595959"/>
                          </a:solidFill>
                          <a:effectLst/>
                          <a:latin typeface="Arial Narrow" panose="020B0606020202030204" pitchFamily="34" charset="0"/>
                          <a:ea typeface="+mn-ea"/>
                          <a:cs typeface="+mn-cs"/>
                        </a:rPr>
                        <a:t>sexual</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experiences</a:t>
                      </a:r>
                      <a:r>
                        <a:rPr lang="fr-CA" sz="1100" b="0" i="0" u="none" strike="noStrike" kern="1200" dirty="0" smtClean="0">
                          <a:solidFill>
                            <a:srgbClr val="595959"/>
                          </a:solidFill>
                          <a:effectLst/>
                          <a:latin typeface="Arial Narrow" panose="020B0606020202030204" pitchFamily="34" charset="0"/>
                          <a:ea typeface="+mn-ea"/>
                          <a:cs typeface="+mn-cs"/>
                        </a:rPr>
                        <a:t> and </a:t>
                      </a:r>
                      <a:r>
                        <a:rPr lang="fr-CA" sz="1100" b="0" i="0" u="none" strike="noStrike" kern="1200" dirty="0" err="1" smtClean="0">
                          <a:solidFill>
                            <a:srgbClr val="595959"/>
                          </a:solidFill>
                          <a:effectLst/>
                          <a:latin typeface="Arial Narrow" panose="020B0606020202030204" pitchFamily="34" charset="0"/>
                          <a:ea typeface="+mn-ea"/>
                          <a:cs typeface="+mn-cs"/>
                        </a:rPr>
                        <a:t>adventures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24</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None of </a:t>
                      </a:r>
                      <a:r>
                        <a:rPr lang="fr-CA" sz="1100" b="0" i="0" u="none" strike="noStrike" kern="1200" dirty="0" err="1" smtClean="0">
                          <a:solidFill>
                            <a:srgbClr val="595959"/>
                          </a:solidFill>
                          <a:effectLst/>
                          <a:latin typeface="Arial Narrow" panose="020B0606020202030204" pitchFamily="34" charset="0"/>
                          <a:ea typeface="+mn-ea"/>
                          <a:cs typeface="+mn-cs"/>
                        </a:rPr>
                        <a:t>these</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choices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16</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2" name="Table 9"/>
          <p:cNvGraphicFramePr>
            <a:graphicFrameLocks noGrp="1"/>
          </p:cNvGraphicFramePr>
          <p:nvPr>
            <p:custDataLst>
              <p:tags r:id="rId7"/>
            </p:custDataLst>
            <p:extLst>
              <p:ext uri="{D42A27DB-BD31-4B8C-83A1-F6EECF244321}">
                <p14:modId xmlns:p14="http://schemas.microsoft.com/office/powerpoint/2010/main" val="2422775365"/>
              </p:ext>
            </p:extLst>
          </p:nvPr>
        </p:nvGraphicFramePr>
        <p:xfrm>
          <a:off x="611560" y="1556792"/>
          <a:ext cx="8208912" cy="2214423"/>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100" b="1" i="1" dirty="0" smtClean="0">
                          <a:solidFill>
                            <a:srgbClr val="B5CC22"/>
                          </a:solidFill>
                          <a:latin typeface="Arial" pitchFamily="34" charset="0"/>
                          <a:cs typeface="Arial" pitchFamily="34" charset="0"/>
                        </a:rPr>
                        <a:t>Currently</a:t>
                      </a:r>
                      <a:r>
                        <a:rPr lang="en-CA" sz="1100" b="1" i="1" baseline="0" dirty="0" smtClean="0">
                          <a:solidFill>
                            <a:srgbClr val="B5CC22"/>
                          </a:solidFill>
                          <a:latin typeface="Arial" pitchFamily="34" charset="0"/>
                          <a:cs typeface="Arial" pitchFamily="34" charset="0"/>
                        </a:rPr>
                        <a:t> looking for...</a:t>
                      </a: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Asex.*</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Cisgender</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Non-binary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dirty="0">
                          <a:solidFill>
                            <a:srgbClr val="595959"/>
                          </a:solidFill>
                          <a:effectLst/>
                          <a:latin typeface="Arial Narrow"/>
                          <a:ea typeface="Times New Roman"/>
                          <a:cs typeface="Arial"/>
                        </a:rPr>
                        <a:t>Non-bin.: </a:t>
                      </a:r>
                      <a:r>
                        <a:rPr lang="en-CA" sz="900" b="1" kern="1200" dirty="0" err="1">
                          <a:solidFill>
                            <a:srgbClr val="595959"/>
                          </a:solidFill>
                          <a:effectLst/>
                          <a:latin typeface="Arial Narrow"/>
                          <a:ea typeface="Times New Roman"/>
                          <a:cs typeface="Arial"/>
                        </a:rPr>
                        <a:t>genderfluid</a:t>
                      </a:r>
                      <a:r>
                        <a:rPr lang="en-CA" sz="900" b="1" kern="1200" dirty="0">
                          <a:solidFill>
                            <a:srgbClr val="595959"/>
                          </a:solidFill>
                          <a:effectLst/>
                          <a:latin typeface="Arial Narrow"/>
                          <a:ea typeface="Times New Roman"/>
                          <a:cs typeface="Arial"/>
                        </a:rPr>
                        <a:t>, </a:t>
                      </a:r>
                      <a:r>
                        <a:rPr lang="en-CA" sz="900" b="1" kern="1200" dirty="0" err="1">
                          <a:solidFill>
                            <a:srgbClr val="595959"/>
                          </a:solidFill>
                          <a:effectLst/>
                          <a:latin typeface="Arial Narrow"/>
                          <a:ea typeface="Times New Roman"/>
                          <a:cs typeface="Arial"/>
                        </a:rPr>
                        <a:t>agender</a:t>
                      </a:r>
                      <a:r>
                        <a:rPr lang="en-CA" sz="900" b="1" kern="1200" dirty="0">
                          <a:solidFill>
                            <a:srgbClr val="595959"/>
                          </a:solidFill>
                          <a:effectLst/>
                          <a:latin typeface="Arial Narrow"/>
                          <a:ea typeface="Times New Roman"/>
                          <a:cs typeface="Arial"/>
                        </a:rPr>
                        <a:t> or demi-gender</a:t>
                      </a:r>
                      <a:endParaRPr lang="fr-CA" sz="110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880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701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361950" indent="-36195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…a long-term romantic/affective relationship</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42</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…a happy, fulfilling romantic life without focussing on the long term</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a:t>
                      </a:r>
                      <a:r>
                        <a:rPr lang="fr-CA" sz="1100" b="0" i="0" u="none" strike="noStrike" kern="1200" dirty="0" err="1" smtClean="0">
                          <a:solidFill>
                            <a:srgbClr val="595959"/>
                          </a:solidFill>
                          <a:effectLst/>
                          <a:latin typeface="Arial Narrow" panose="020B0606020202030204" pitchFamily="34" charset="0"/>
                          <a:ea typeface="+mn-ea"/>
                          <a:cs typeface="+mn-cs"/>
                        </a:rPr>
                        <a:t>sexual</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experiences</a:t>
                      </a:r>
                      <a:r>
                        <a:rPr lang="fr-CA" sz="1100" b="0" i="0" u="none" strike="noStrike" kern="1200" dirty="0" smtClean="0">
                          <a:solidFill>
                            <a:srgbClr val="595959"/>
                          </a:solidFill>
                          <a:effectLst/>
                          <a:latin typeface="Arial Narrow" panose="020B0606020202030204" pitchFamily="34" charset="0"/>
                          <a:ea typeface="+mn-ea"/>
                          <a:cs typeface="+mn-cs"/>
                        </a:rPr>
                        <a:t> and </a:t>
                      </a:r>
                      <a:r>
                        <a:rPr lang="fr-CA" sz="1100" b="0" i="0" u="none" strike="noStrike" kern="1200" dirty="0" err="1" smtClean="0">
                          <a:solidFill>
                            <a:srgbClr val="595959"/>
                          </a:solidFill>
                          <a:effectLst/>
                          <a:latin typeface="Arial Narrow" panose="020B0606020202030204" pitchFamily="34" charset="0"/>
                          <a:ea typeface="+mn-ea"/>
                          <a:cs typeface="+mn-cs"/>
                        </a:rPr>
                        <a:t>adventures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11</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None of </a:t>
                      </a:r>
                      <a:r>
                        <a:rPr lang="fr-CA" sz="1100" b="0" i="0" u="none" strike="noStrike" kern="1200" dirty="0" err="1" smtClean="0">
                          <a:solidFill>
                            <a:srgbClr val="595959"/>
                          </a:solidFill>
                          <a:effectLst/>
                          <a:latin typeface="Arial Narrow" panose="020B0606020202030204" pitchFamily="34" charset="0"/>
                          <a:ea typeface="+mn-ea"/>
                          <a:cs typeface="+mn-cs"/>
                        </a:rPr>
                        <a:t>these</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choices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2133297821"/>
      </p:ext>
    </p:extLst>
  </p:cSld>
  <p:clrMapOvr>
    <a:masterClrMapping/>
  </p:clrMapOvr>
  <p:timing>
    <p:tnLst>
      <p:par>
        <p:cTn xmlns:p14="http://schemas.microsoft.com/office/powerpoint/2010/mai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244</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978538715"/>
              </p:ext>
            </p:extLst>
          </p:nvPr>
        </p:nvGraphicFramePr>
        <p:xfrm>
          <a:off x="539552" y="2276872"/>
          <a:ext cx="3970064" cy="3168352"/>
        </p:xfrm>
        <a:graphic>
          <a:graphicData uri="http://schemas.openxmlformats.org/drawingml/2006/chart">
            <c:chart xmlns:c="http://schemas.openxmlformats.org/drawingml/2006/chart" xmlns:r="http://schemas.openxmlformats.org/officeDocument/2006/relationships" r:id="rId8"/>
          </a:graphicData>
        </a:graphic>
      </p:graphicFrame>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a:solidFill>
                  <a:srgbClr val="9BBB59"/>
                </a:solidFill>
              </a:rPr>
              <a:t>Proportion of </a:t>
            </a:r>
            <a:r>
              <a:rPr lang="en-CA" sz="2100" dirty="0" smtClean="0">
                <a:solidFill>
                  <a:srgbClr val="9BBB59"/>
                </a:solidFill>
              </a:rPr>
              <a:t>respondents who </a:t>
            </a:r>
            <a:r>
              <a:rPr lang="en-CA" sz="2100" dirty="0">
                <a:solidFill>
                  <a:srgbClr val="9BBB59"/>
                </a:solidFill>
              </a:rPr>
              <a:t>are currently married or wish to marry someday</a:t>
            </a:r>
            <a:endParaRPr lang="en-CA" sz="2400" dirty="0">
              <a:solidFill>
                <a:srgbClr val="00AFDC"/>
              </a:solidFill>
            </a:endParaRPr>
          </a:p>
        </p:txBody>
      </p:sp>
      <p:sp>
        <p:nvSpPr>
          <p:cNvPr id="9" name="ZoneTexte 8"/>
          <p:cNvSpPr txBox="1"/>
          <p:nvPr>
            <p:custDataLst>
              <p:tags r:id="rId4"/>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Q44. </a:t>
            </a:r>
            <a:r>
              <a:rPr lang="fr-CA" sz="900" dirty="0">
                <a:solidFill>
                  <a:srgbClr val="595959"/>
                </a:solidFill>
                <a:latin typeface="Arial" panose="020B0604020202020204" pitchFamily="34" charset="0"/>
                <a:cs typeface="Arial" panose="020B0604020202020204" pitchFamily="34" charset="0"/>
              </a:rPr>
              <a:t>Are </a:t>
            </a:r>
            <a:r>
              <a:rPr lang="fr-CA" sz="900" dirty="0" err="1">
                <a:solidFill>
                  <a:srgbClr val="595959"/>
                </a:solidFill>
                <a:latin typeface="Arial" panose="020B0604020202020204" pitchFamily="34" charset="0"/>
                <a:cs typeface="Arial" panose="020B0604020202020204" pitchFamily="34" charset="0"/>
              </a:rPr>
              <a:t>you</a:t>
            </a:r>
            <a:r>
              <a:rPr lang="fr-CA" sz="900" dirty="0">
                <a:solidFill>
                  <a:srgbClr val="595959"/>
                </a:solidFill>
                <a:latin typeface="Arial" panose="020B0604020202020204" pitchFamily="34" charset="0"/>
                <a:cs typeface="Arial" panose="020B0604020202020204" pitchFamily="34" charset="0"/>
              </a:rPr>
              <a:t> </a:t>
            </a:r>
            <a:r>
              <a:rPr lang="fr-CA" sz="900" dirty="0" err="1">
                <a:solidFill>
                  <a:srgbClr val="595959"/>
                </a:solidFill>
                <a:latin typeface="Arial" panose="020B0604020202020204" pitchFamily="34" charset="0"/>
                <a:cs typeface="Arial" panose="020B0604020202020204" pitchFamily="34" charset="0"/>
              </a:rPr>
              <a:t>married</a:t>
            </a:r>
            <a:r>
              <a:rPr lang="fr-CA" sz="900" dirty="0">
                <a:solidFill>
                  <a:srgbClr val="595959"/>
                </a:solidFill>
                <a:latin typeface="Arial" panose="020B0604020202020204" pitchFamily="34" charset="0"/>
                <a:cs typeface="Arial" panose="020B0604020202020204" pitchFamily="34" charset="0"/>
              </a:rPr>
              <a:t>? </a:t>
            </a:r>
            <a:br>
              <a:rPr lang="fr-CA" sz="900" dirty="0">
                <a:solidFill>
                  <a:srgbClr val="595959"/>
                </a:solidFill>
                <a:latin typeface="Arial" panose="020B0604020202020204" pitchFamily="34" charset="0"/>
                <a:cs typeface="Arial" panose="020B0604020202020204" pitchFamily="34" charset="0"/>
              </a:rPr>
            </a:br>
            <a:r>
              <a:rPr lang="fr-CA" sz="900" dirty="0">
                <a:solidFill>
                  <a:srgbClr val="595959"/>
                </a:solidFill>
                <a:latin typeface="Arial" panose="020B0604020202020204" pitchFamily="34" charset="0"/>
                <a:cs typeface="Arial" panose="020B0604020202020204" pitchFamily="34" charset="0"/>
              </a:rPr>
              <a:t>Q47. </a:t>
            </a:r>
            <a:r>
              <a:rPr lang="en-CA" sz="900" dirty="0">
                <a:solidFill>
                  <a:srgbClr val="595959"/>
                </a:solidFill>
                <a:latin typeface="Arial" panose="020B0604020202020204" pitchFamily="34" charset="0"/>
                <a:cs typeface="Arial" panose="020B0604020202020204" pitchFamily="34" charset="0"/>
              </a:rPr>
              <a:t>Would you like to be married someday?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Graphique 9"/>
          <p:cNvGraphicFramePr/>
          <p:nvPr>
            <p:extLst>
              <p:ext uri="{D42A27DB-BD31-4B8C-83A1-F6EECF244321}">
                <p14:modId xmlns:p14="http://schemas.microsoft.com/office/powerpoint/2010/main" val="1215636435"/>
              </p:ext>
            </p:extLst>
          </p:nvPr>
        </p:nvGraphicFramePr>
        <p:xfrm>
          <a:off x="4716016" y="2276872"/>
          <a:ext cx="3970064" cy="3168352"/>
        </p:xfrm>
        <a:graphic>
          <a:graphicData uri="http://schemas.openxmlformats.org/drawingml/2006/chart">
            <c:chart xmlns:c="http://schemas.openxmlformats.org/drawingml/2006/chart" xmlns:r="http://schemas.openxmlformats.org/officeDocument/2006/relationships" r:id="rId9"/>
          </a:graphicData>
        </a:graphic>
      </p:graphicFrame>
      <p:sp>
        <p:nvSpPr>
          <p:cNvPr id="11" name="Rectangle 10"/>
          <p:cNvSpPr/>
          <p:nvPr>
            <p:custDataLst>
              <p:tags r:id="rId5"/>
            </p:custDataLst>
          </p:nvPr>
        </p:nvSpPr>
        <p:spPr>
          <a:xfrm>
            <a:off x="1077516" y="1556792"/>
            <a:ext cx="2433414" cy="648072"/>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Marital </a:t>
            </a:r>
            <a:r>
              <a:rPr lang="fr-CA" sz="1200" b="1" dirty="0" err="1" smtClean="0">
                <a:solidFill>
                  <a:srgbClr val="595959"/>
                </a:solidFill>
                <a:latin typeface="Arial Narrow" panose="020B0606020202030204" pitchFamily="34" charset="0"/>
              </a:rPr>
              <a:t>status</a:t>
            </a:r>
            <a:r>
              <a:rPr lang="fr-CA" sz="1200" b="1" dirty="0" smtClean="0">
                <a:solidFill>
                  <a:srgbClr val="595959"/>
                </a:solidFill>
                <a:latin typeface="Arial Narrow" panose="020B0606020202030204" pitchFamily="34" charset="0"/>
              </a:rPr>
              <a:t/>
            </a:r>
            <a:br>
              <a:rPr lang="fr-CA" sz="1200" b="1" dirty="0" smtClean="0">
                <a:solidFill>
                  <a:srgbClr val="595959"/>
                </a:solidFill>
                <a:latin typeface="Arial Narrow" panose="020B0606020202030204" pitchFamily="34" charset="0"/>
              </a:rPr>
            </a:br>
            <a:r>
              <a:rPr lang="en-US" sz="900" dirty="0">
                <a:solidFill>
                  <a:srgbClr val="9BBB59"/>
                </a:solidFill>
                <a:latin typeface="Arial" panose="020B0604020202020204" pitchFamily="34" charset="0"/>
                <a:cs typeface="Arial" panose="020B0604020202020204" pitchFamily="34" charset="0"/>
              </a:rPr>
              <a:t>Base: respondents who are currently in a  romantic relationship</a:t>
            </a:r>
            <a:endParaRPr lang="fr-CA" sz="900" dirty="0">
              <a:solidFill>
                <a:srgbClr val="000000"/>
              </a:solidFill>
              <a:latin typeface="Arial" panose="020B0604020202020204" pitchFamily="34" charset="0"/>
              <a:cs typeface="Arial" panose="020B0604020202020204" pitchFamily="34" charset="0"/>
            </a:endParaRPr>
          </a:p>
        </p:txBody>
      </p:sp>
      <p:sp>
        <p:nvSpPr>
          <p:cNvPr id="12" name="Rectangle 11"/>
          <p:cNvSpPr/>
          <p:nvPr>
            <p:custDataLst>
              <p:tags r:id="rId6"/>
            </p:custDataLst>
          </p:nvPr>
        </p:nvSpPr>
        <p:spPr>
          <a:xfrm>
            <a:off x="5049207" y="1556792"/>
            <a:ext cx="3170345" cy="648072"/>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err="1" smtClean="0">
                <a:solidFill>
                  <a:srgbClr val="595959"/>
                </a:solidFill>
                <a:latin typeface="Arial Narrow" panose="020B0606020202030204" pitchFamily="34" charset="0"/>
              </a:rPr>
              <a:t>Desire</a:t>
            </a:r>
            <a:r>
              <a:rPr lang="fr-CA" sz="1200" b="1" dirty="0" smtClean="0">
                <a:solidFill>
                  <a:srgbClr val="595959"/>
                </a:solidFill>
                <a:latin typeface="Arial Narrow" panose="020B0606020202030204" pitchFamily="34" charset="0"/>
              </a:rPr>
              <a:t> to </a:t>
            </a:r>
            <a:r>
              <a:rPr lang="fr-CA" sz="1200" b="1" dirty="0" err="1" smtClean="0">
                <a:solidFill>
                  <a:srgbClr val="595959"/>
                </a:solidFill>
                <a:latin typeface="Arial Narrow" panose="020B0606020202030204" pitchFamily="34" charset="0"/>
              </a:rPr>
              <a:t>marry</a:t>
            </a:r>
            <a:r>
              <a:rPr lang="fr-CA" sz="1200" b="1" dirty="0" smtClean="0">
                <a:solidFill>
                  <a:srgbClr val="595959"/>
                </a:solidFill>
                <a:latin typeface="Arial Narrow" panose="020B0606020202030204" pitchFamily="34" charset="0"/>
              </a:rPr>
              <a:t/>
            </a:r>
            <a:br>
              <a:rPr lang="fr-CA" sz="1200" b="1" dirty="0" smtClean="0">
                <a:solidFill>
                  <a:srgbClr val="595959"/>
                </a:solidFill>
                <a:latin typeface="Arial Narrow" panose="020B0606020202030204" pitchFamily="34" charset="0"/>
              </a:rPr>
            </a:br>
            <a:r>
              <a:rPr lang="en-US" sz="900" dirty="0">
                <a:solidFill>
                  <a:srgbClr val="9BBB59"/>
                </a:solidFill>
                <a:latin typeface="Arial" panose="020B0604020202020204" pitchFamily="34" charset="0"/>
                <a:cs typeface="Arial" panose="020B0604020202020204" pitchFamily="34" charset="0"/>
              </a:rPr>
              <a:t>Base: Respondents who are not married and are looking for a committed relationship</a:t>
            </a:r>
            <a:endParaRPr lang="fr-CA" sz="900" dirty="0">
              <a:solidFill>
                <a:srgbClr val="000000"/>
              </a:solidFill>
              <a:latin typeface="Arial" panose="020B0604020202020204" pitchFamily="34" charset="0"/>
              <a:cs typeface="Arial" panose="020B0604020202020204" pitchFamily="34" charset="0"/>
            </a:endParaRPr>
          </a:p>
        </p:txBody>
      </p:sp>
      <p:sp>
        <p:nvSpPr>
          <p:cNvPr id="14" name="Rectangle 13"/>
          <p:cNvSpPr/>
          <p:nvPr/>
        </p:nvSpPr>
        <p:spPr>
          <a:xfrm>
            <a:off x="1619672" y="5166717"/>
            <a:ext cx="6264696" cy="936104"/>
          </a:xfrm>
          <a:prstGeom prst="rect">
            <a:avLst/>
          </a:prstGeom>
          <a:solidFill>
            <a:srgbClr val="EFF6C6"/>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7F7F7F"/>
                </a:solidFill>
                <a:latin typeface="Arial" panose="020B0604020202020204" pitchFamily="34" charset="0"/>
                <a:cs typeface="Arial" panose="020B0604020202020204" pitchFamily="34" charset="0"/>
              </a:rPr>
              <a:t>% of </a:t>
            </a:r>
            <a:r>
              <a:rPr lang="fr-CA" sz="1200" b="1" dirty="0" err="1" smtClean="0">
                <a:solidFill>
                  <a:srgbClr val="7F7F7F"/>
                </a:solidFill>
                <a:latin typeface="Arial" panose="020B0604020202020204" pitchFamily="34" charset="0"/>
                <a:cs typeface="Arial" panose="020B0604020202020204" pitchFamily="34" charset="0"/>
              </a:rPr>
              <a:t>respondents</a:t>
            </a:r>
            <a:r>
              <a:rPr lang="fr-CA" sz="1200" b="1" dirty="0" smtClean="0">
                <a:solidFill>
                  <a:srgbClr val="7F7F7F"/>
                </a:solidFill>
                <a:latin typeface="Arial" panose="020B0604020202020204" pitchFamily="34" charset="0"/>
                <a:cs typeface="Arial" panose="020B0604020202020204" pitchFamily="34" charset="0"/>
              </a:rPr>
              <a:t> </a:t>
            </a:r>
            <a:r>
              <a:rPr lang="fr-CA" sz="1200" b="1" u="sng" dirty="0" err="1" smtClean="0">
                <a:solidFill>
                  <a:srgbClr val="7F7F7F"/>
                </a:solidFill>
                <a:latin typeface="Arial" panose="020B0604020202020204" pitchFamily="34" charset="0"/>
                <a:cs typeface="Arial" panose="020B0604020202020204" pitchFamily="34" charset="0"/>
              </a:rPr>
              <a:t>who</a:t>
            </a:r>
            <a:r>
              <a:rPr lang="fr-CA" sz="1200" b="1" u="sng" dirty="0" smtClean="0">
                <a:solidFill>
                  <a:srgbClr val="7F7F7F"/>
                </a:solidFill>
                <a:latin typeface="Arial" panose="020B0604020202020204" pitchFamily="34" charset="0"/>
                <a:cs typeface="Arial" panose="020B0604020202020204" pitchFamily="34" charset="0"/>
              </a:rPr>
              <a:t> are </a:t>
            </a:r>
            <a:r>
              <a:rPr lang="fr-CA" sz="1200" b="1" u="sng" dirty="0" err="1" smtClean="0">
                <a:solidFill>
                  <a:srgbClr val="7F7F7F"/>
                </a:solidFill>
                <a:latin typeface="Arial" panose="020B0604020202020204" pitchFamily="34" charset="0"/>
                <a:cs typeface="Arial" panose="020B0604020202020204" pitchFamily="34" charset="0"/>
              </a:rPr>
              <a:t>married</a:t>
            </a:r>
            <a:r>
              <a:rPr lang="fr-CA" sz="1200" b="1" u="sng" dirty="0" smtClean="0">
                <a:solidFill>
                  <a:srgbClr val="7F7F7F"/>
                </a:solidFill>
                <a:latin typeface="Arial" panose="020B0604020202020204" pitchFamily="34" charset="0"/>
                <a:cs typeface="Arial" panose="020B0604020202020204" pitchFamily="34" charset="0"/>
              </a:rPr>
              <a:t> or </a:t>
            </a:r>
            <a:r>
              <a:rPr lang="fr-CA" sz="1200" b="1" u="sng" dirty="0" err="1" smtClean="0">
                <a:solidFill>
                  <a:srgbClr val="7F7F7F"/>
                </a:solidFill>
                <a:latin typeface="Arial" panose="020B0604020202020204" pitchFamily="34" charset="0"/>
                <a:cs typeface="Arial" panose="020B0604020202020204" pitchFamily="34" charset="0"/>
              </a:rPr>
              <a:t>wish</a:t>
            </a:r>
            <a:r>
              <a:rPr lang="fr-CA" sz="1200" b="1" u="sng" dirty="0" smtClean="0">
                <a:solidFill>
                  <a:srgbClr val="7F7F7F"/>
                </a:solidFill>
                <a:latin typeface="Arial" panose="020B0604020202020204" pitchFamily="34" charset="0"/>
                <a:cs typeface="Arial" panose="020B0604020202020204" pitchFamily="34" charset="0"/>
              </a:rPr>
              <a:t> to </a:t>
            </a:r>
            <a:r>
              <a:rPr lang="fr-CA" sz="1200" b="1" u="sng" dirty="0" err="1" smtClean="0">
                <a:solidFill>
                  <a:srgbClr val="7F7F7F"/>
                </a:solidFill>
                <a:latin typeface="Arial" panose="020B0604020202020204" pitchFamily="34" charset="0"/>
                <a:cs typeface="Arial" panose="020B0604020202020204" pitchFamily="34" charset="0"/>
              </a:rPr>
              <a:t>marry</a:t>
            </a:r>
            <a:r>
              <a:rPr lang="fr-CA" sz="1200" b="1" dirty="0" smtClean="0">
                <a:solidFill>
                  <a:srgbClr val="7F7F7F"/>
                </a:solidFill>
                <a:latin typeface="Arial" panose="020B0604020202020204" pitchFamily="34" charset="0"/>
                <a:cs typeface="Arial" panose="020B0604020202020204" pitchFamily="34" charset="0"/>
              </a:rPr>
              <a:t> </a:t>
            </a:r>
            <a:r>
              <a:rPr lang="fr-CA" sz="1200" b="1" dirty="0" err="1" smtClean="0">
                <a:solidFill>
                  <a:srgbClr val="7F7F7F"/>
                </a:solidFill>
                <a:latin typeface="Arial" panose="020B0604020202020204" pitchFamily="34" charset="0"/>
                <a:cs typeface="Arial" panose="020B0604020202020204" pitchFamily="34" charset="0"/>
              </a:rPr>
              <a:t>recalculated</a:t>
            </a:r>
            <a:r>
              <a:rPr lang="fr-CA" sz="1200" b="1" dirty="0" smtClean="0">
                <a:solidFill>
                  <a:srgbClr val="7F7F7F"/>
                </a:solidFill>
                <a:latin typeface="Arial" panose="020B0604020202020204" pitchFamily="34" charset="0"/>
                <a:cs typeface="Arial" panose="020B0604020202020204" pitchFamily="34" charset="0"/>
              </a:rPr>
              <a:t> </a:t>
            </a:r>
            <a:r>
              <a:rPr lang="fr-CA" sz="1200" b="1" dirty="0" err="1" smtClean="0">
                <a:solidFill>
                  <a:srgbClr val="7F7F7F"/>
                </a:solidFill>
                <a:latin typeface="Arial" panose="020B0604020202020204" pitchFamily="34" charset="0"/>
                <a:cs typeface="Arial" panose="020B0604020202020204" pitchFamily="34" charset="0"/>
              </a:rPr>
              <a:t>based</a:t>
            </a:r>
            <a:r>
              <a:rPr lang="fr-CA" sz="1200" b="1" dirty="0" smtClean="0">
                <a:solidFill>
                  <a:srgbClr val="7F7F7F"/>
                </a:solidFill>
                <a:latin typeface="Arial" panose="020B0604020202020204" pitchFamily="34" charset="0"/>
                <a:cs typeface="Arial" panose="020B0604020202020204" pitchFamily="34" charset="0"/>
              </a:rPr>
              <a:t> on </a:t>
            </a:r>
            <a:br>
              <a:rPr lang="fr-CA" sz="1200" b="1" dirty="0" smtClean="0">
                <a:solidFill>
                  <a:srgbClr val="7F7F7F"/>
                </a:solidFill>
                <a:latin typeface="Arial" panose="020B0604020202020204" pitchFamily="34" charset="0"/>
                <a:cs typeface="Arial" panose="020B0604020202020204" pitchFamily="34" charset="0"/>
              </a:rPr>
            </a:br>
            <a:r>
              <a:rPr lang="fr-CA" sz="1200" b="1" u="sng" dirty="0" smtClean="0">
                <a:solidFill>
                  <a:srgbClr val="7F7F7F"/>
                </a:solidFill>
                <a:latin typeface="Arial" panose="020B0604020202020204" pitchFamily="34" charset="0"/>
                <a:cs typeface="Arial" panose="020B0604020202020204" pitchFamily="34" charset="0"/>
              </a:rPr>
              <a:t>TOTAL</a:t>
            </a:r>
            <a:r>
              <a:rPr lang="fr-CA" sz="1200" b="1" dirty="0" smtClean="0">
                <a:solidFill>
                  <a:srgbClr val="7F7F7F"/>
                </a:solidFill>
                <a:latin typeface="Arial" panose="020B0604020202020204" pitchFamily="34" charset="0"/>
                <a:cs typeface="Arial" panose="020B0604020202020204" pitchFamily="34" charset="0"/>
              </a:rPr>
              <a:t> </a:t>
            </a:r>
            <a:r>
              <a:rPr lang="fr-CA" sz="1200" b="1" dirty="0" err="1" smtClean="0">
                <a:solidFill>
                  <a:srgbClr val="7F7F7F"/>
                </a:solidFill>
                <a:latin typeface="Arial" panose="020B0604020202020204" pitchFamily="34" charset="0"/>
                <a:cs typeface="Arial" panose="020B0604020202020204" pitchFamily="34" charset="0"/>
              </a:rPr>
              <a:t>sample</a:t>
            </a:r>
            <a:r>
              <a:rPr lang="fr-CA" sz="1200" b="1" dirty="0" smtClean="0">
                <a:solidFill>
                  <a:srgbClr val="7F7F7F"/>
                </a:solidFill>
                <a:latin typeface="Arial" panose="020B0604020202020204" pitchFamily="34" charset="0"/>
                <a:cs typeface="Arial" panose="020B0604020202020204" pitchFamily="34" charset="0"/>
              </a:rPr>
              <a:t>:</a:t>
            </a:r>
          </a:p>
          <a:p>
            <a:pPr algn="ctr"/>
            <a:endParaRPr lang="fr-CA" sz="1200" b="1" dirty="0" smtClean="0">
              <a:solidFill>
                <a:srgbClr val="7F7F7F"/>
              </a:solidFill>
              <a:latin typeface="Arial" panose="020B0604020202020204" pitchFamily="34" charset="0"/>
              <a:cs typeface="Arial" panose="020B0604020202020204" pitchFamily="34" charset="0"/>
            </a:endParaRPr>
          </a:p>
          <a:p>
            <a:pPr algn="ctr"/>
            <a:r>
              <a:rPr lang="fr-CA" sz="1200" dirty="0" smtClean="0">
                <a:solidFill>
                  <a:srgbClr val="7F7F7F"/>
                </a:solidFill>
                <a:latin typeface="Arial" panose="020B0604020202020204" pitchFamily="34" charset="0"/>
                <a:cs typeface="Arial" panose="020B0604020202020204" pitchFamily="34" charset="0"/>
              </a:rPr>
              <a:t>LGBT population </a:t>
            </a:r>
            <a:r>
              <a:rPr lang="fr-CA" sz="800" dirty="0" smtClean="0">
                <a:solidFill>
                  <a:srgbClr val="7F7F7F"/>
                </a:solidFill>
                <a:latin typeface="Arial" panose="020B0604020202020204" pitchFamily="34" charset="0"/>
                <a:cs typeface="Arial" panose="020B0604020202020204" pitchFamily="34" charset="0"/>
              </a:rPr>
              <a:t>(n=1897)</a:t>
            </a:r>
            <a:r>
              <a:rPr lang="fr-CA" sz="1200" dirty="0" smtClean="0">
                <a:solidFill>
                  <a:srgbClr val="7F7F7F"/>
                </a:solidFill>
                <a:latin typeface="Arial" panose="020B0604020202020204" pitchFamily="34" charset="0"/>
                <a:cs typeface="Arial" panose="020B0604020202020204" pitchFamily="34" charset="0"/>
              </a:rPr>
              <a:t>: </a:t>
            </a:r>
            <a:r>
              <a:rPr lang="fr-CA" sz="1200" b="1" dirty="0" smtClean="0">
                <a:solidFill>
                  <a:srgbClr val="7F7F7F"/>
                </a:solidFill>
                <a:latin typeface="Arial" panose="020B0604020202020204" pitchFamily="34" charset="0"/>
                <a:cs typeface="Arial" panose="020B0604020202020204" pitchFamily="34" charset="0"/>
              </a:rPr>
              <a:t>42%</a:t>
            </a:r>
          </a:p>
          <a:p>
            <a:pPr algn="ctr"/>
            <a:r>
              <a:rPr lang="fr-CA" sz="1200" dirty="0" err="1" smtClean="0">
                <a:solidFill>
                  <a:srgbClr val="7F7F7F"/>
                </a:solidFill>
                <a:latin typeface="Arial" panose="020B0604020202020204" pitchFamily="34" charset="0"/>
                <a:cs typeface="Arial" panose="020B0604020202020204" pitchFamily="34" charset="0"/>
              </a:rPr>
              <a:t>Heterosexual</a:t>
            </a:r>
            <a:r>
              <a:rPr lang="fr-CA" sz="1200" dirty="0" smtClean="0">
                <a:solidFill>
                  <a:srgbClr val="7F7F7F"/>
                </a:solidFill>
                <a:latin typeface="Arial" panose="020B0604020202020204" pitchFamily="34" charset="0"/>
                <a:cs typeface="Arial" panose="020B0604020202020204" pitchFamily="34" charset="0"/>
              </a:rPr>
              <a:t> </a:t>
            </a:r>
            <a:r>
              <a:rPr lang="fr-CA" sz="1200" dirty="0" err="1" smtClean="0">
                <a:solidFill>
                  <a:srgbClr val="7F7F7F"/>
                </a:solidFill>
                <a:latin typeface="Arial" panose="020B0604020202020204" pitchFamily="34" charset="0"/>
                <a:cs typeface="Arial" panose="020B0604020202020204" pitchFamily="34" charset="0"/>
              </a:rPr>
              <a:t>cisgender</a:t>
            </a:r>
            <a:r>
              <a:rPr lang="fr-CA" sz="1200" dirty="0" smtClean="0">
                <a:solidFill>
                  <a:srgbClr val="7F7F7F"/>
                </a:solidFill>
                <a:latin typeface="Arial" panose="020B0604020202020204" pitchFamily="34" charset="0"/>
                <a:cs typeface="Arial" panose="020B0604020202020204" pitchFamily="34" charset="0"/>
              </a:rPr>
              <a:t> population </a:t>
            </a:r>
            <a:r>
              <a:rPr lang="fr-CA" sz="800" dirty="0" smtClean="0">
                <a:solidFill>
                  <a:srgbClr val="7F7F7F"/>
                </a:solidFill>
                <a:latin typeface="Arial" panose="020B0604020202020204" pitchFamily="34" charset="0"/>
                <a:cs typeface="Arial" panose="020B0604020202020204" pitchFamily="34" charset="0"/>
              </a:rPr>
              <a:t>(n=800)</a:t>
            </a:r>
            <a:r>
              <a:rPr lang="fr-CA" sz="1200" dirty="0" smtClean="0">
                <a:solidFill>
                  <a:srgbClr val="7F7F7F"/>
                </a:solidFill>
                <a:latin typeface="Arial" panose="020B0604020202020204" pitchFamily="34" charset="0"/>
                <a:cs typeface="Arial" panose="020B0604020202020204" pitchFamily="34" charset="0"/>
              </a:rPr>
              <a:t>: </a:t>
            </a:r>
            <a:r>
              <a:rPr lang="fr-CA" sz="1200" b="1" dirty="0" smtClean="0">
                <a:solidFill>
                  <a:srgbClr val="7F7F7F"/>
                </a:solidFill>
                <a:latin typeface="Arial" panose="020B0604020202020204" pitchFamily="34" charset="0"/>
                <a:cs typeface="Arial" panose="020B0604020202020204" pitchFamily="34" charset="0"/>
              </a:rPr>
              <a:t>67%</a:t>
            </a:r>
            <a:endParaRPr lang="fr-CA" sz="1200" b="1"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78981021"/>
      </p:ext>
    </p:extLst>
  </p:cSld>
  <p:clrMapOvr>
    <a:masterClrMapping/>
  </p:clrMapOvr>
  <p:timing>
    <p:tnLst>
      <p:par>
        <p:cTn xmlns:p14="http://schemas.microsoft.com/office/powerpoint/2010/mai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e 9"/>
          <p:cNvGraphicFramePr>
            <a:graphicFrameLocks noGrp="1"/>
          </p:cNvGraphicFramePr>
          <p:nvPr>
            <p:custDataLst>
              <p:tags r:id="rId1"/>
            </p:custDataLst>
            <p:extLst>
              <p:ext uri="{D42A27DB-BD31-4B8C-83A1-F6EECF244321}">
                <p14:modId xmlns:p14="http://schemas.microsoft.com/office/powerpoint/2010/main" val="3042053369"/>
              </p:ext>
            </p:extLst>
          </p:nvPr>
        </p:nvGraphicFramePr>
        <p:xfrm>
          <a:off x="612328" y="3501008"/>
          <a:ext cx="6480000" cy="1394384"/>
        </p:xfrm>
        <a:graphic>
          <a:graphicData uri="http://schemas.openxmlformats.org/drawingml/2006/table">
            <a:tbl>
              <a:tblPr firstRow="1" bandRow="1">
                <a:tableStyleId>{2D5ABB26-0587-4C30-8999-92F81FD0307C}</a:tableStyleId>
              </a:tblPr>
              <a:tblGrid>
                <a:gridCol w="2376000"/>
                <a:gridCol w="648000"/>
                <a:gridCol w="576000"/>
                <a:gridCol w="576000"/>
                <a:gridCol w="576000"/>
                <a:gridCol w="576000"/>
                <a:gridCol w="576000"/>
                <a:gridCol w="576000"/>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3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52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82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Are</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married</a:t>
                      </a:r>
                      <a:r>
                        <a:rPr lang="fr-CA" sz="1100" b="0" i="0" u="none" strike="noStrike" kern="1200" baseline="0" dirty="0" smtClean="0">
                          <a:solidFill>
                            <a:srgbClr val="595959"/>
                          </a:solidFill>
                          <a:effectLst/>
                          <a:latin typeface="Arial Narrow" panose="020B0606020202030204" pitchFamily="34" charset="0"/>
                          <a:ea typeface="+mn-ea"/>
                          <a:cs typeface="+mn-cs"/>
                        </a:rPr>
                        <a:t> or </a:t>
                      </a:r>
                      <a:r>
                        <a:rPr lang="fr-CA" sz="1100" b="0" i="0" u="none" strike="noStrike" kern="1200" baseline="0" dirty="0" err="1" smtClean="0">
                          <a:solidFill>
                            <a:srgbClr val="595959"/>
                          </a:solidFill>
                          <a:effectLst/>
                          <a:latin typeface="Arial Narrow" panose="020B0606020202030204" pitchFamily="34" charset="0"/>
                          <a:ea typeface="+mn-ea"/>
                          <a:cs typeface="+mn-cs"/>
                        </a:rPr>
                        <a:t>wish</a:t>
                      </a:r>
                      <a:r>
                        <a:rPr lang="fr-CA" sz="1100" b="0" i="0" u="none" strike="noStrike" kern="1200" baseline="0" dirty="0" smtClean="0">
                          <a:solidFill>
                            <a:srgbClr val="595959"/>
                          </a:solidFill>
                          <a:effectLst/>
                          <a:latin typeface="Arial Narrow" panose="020B0606020202030204" pitchFamily="34" charset="0"/>
                          <a:ea typeface="+mn-ea"/>
                          <a:cs typeface="+mn-cs"/>
                        </a:rPr>
                        <a:t> to </a:t>
                      </a:r>
                      <a:r>
                        <a:rPr lang="fr-CA" sz="1100" b="0" i="0" u="none" strike="noStrike" kern="1200" baseline="0" dirty="0" err="1" smtClean="0">
                          <a:solidFill>
                            <a:srgbClr val="595959"/>
                          </a:solidFill>
                          <a:effectLst/>
                          <a:latin typeface="Arial Narrow" panose="020B0606020202030204" pitchFamily="34" charset="0"/>
                          <a:ea typeface="+mn-ea"/>
                          <a:cs typeface="+mn-cs"/>
                        </a:rPr>
                        <a:t>marry</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some</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day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54</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55</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48</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39</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26</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Are not </a:t>
                      </a:r>
                      <a:r>
                        <a:rPr lang="fr-CA" sz="1100" b="0" i="0" u="none" strike="noStrike" kern="1200" dirty="0" err="1" smtClean="0">
                          <a:solidFill>
                            <a:srgbClr val="595959"/>
                          </a:solidFill>
                          <a:effectLst/>
                          <a:latin typeface="Arial Narrow" panose="020B0606020202030204" pitchFamily="34" charset="0"/>
                          <a:ea typeface="+mn-ea"/>
                          <a:cs typeface="+mn-cs"/>
                        </a:rPr>
                        <a:t>married</a:t>
                      </a:r>
                      <a:r>
                        <a:rPr lang="fr-CA" sz="1100" b="0" i="0" u="none" strike="noStrike" kern="1200" dirty="0" smtClean="0">
                          <a:solidFill>
                            <a:srgbClr val="595959"/>
                          </a:solidFill>
                          <a:effectLst/>
                          <a:latin typeface="Arial Narrow" panose="020B0606020202030204" pitchFamily="34" charset="0"/>
                          <a:ea typeface="+mn-ea"/>
                          <a:cs typeface="+mn-cs"/>
                        </a:rPr>
                        <a:t> and do not</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wish</a:t>
                      </a:r>
                      <a:r>
                        <a:rPr lang="fr-CA" sz="1100" b="0" i="0" u="none" strike="noStrike" kern="1200" baseline="0" dirty="0" smtClean="0">
                          <a:solidFill>
                            <a:srgbClr val="595959"/>
                          </a:solidFill>
                          <a:effectLst/>
                          <a:latin typeface="Arial Narrow" panose="020B0606020202030204" pitchFamily="34" charset="0"/>
                          <a:ea typeface="+mn-ea"/>
                          <a:cs typeface="+mn-cs"/>
                        </a:rPr>
                        <a:t> to </a:t>
                      </a:r>
                      <a:r>
                        <a:rPr lang="fr-CA" sz="1100" b="0" i="0" u="none" strike="noStrike" kern="1200" baseline="0" dirty="0" err="1" smtClean="0">
                          <a:solidFill>
                            <a:srgbClr val="595959"/>
                          </a:solidFill>
                          <a:effectLst/>
                          <a:latin typeface="Arial Narrow" panose="020B0606020202030204" pitchFamily="34" charset="0"/>
                          <a:ea typeface="+mn-ea"/>
                          <a:cs typeface="+mn-cs"/>
                        </a:rPr>
                        <a:t>marry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46</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45</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52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61</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74</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3" name="Espace réservé du pied de page 2"/>
          <p:cNvSpPr>
            <a:spLocks noGrp="1"/>
          </p:cNvSpPr>
          <p:nvPr>
            <p:ph type="ftr" sz="quarter" idx="11"/>
            <p:custDataLst>
              <p:tags r:id="rId2"/>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245</a:t>
            </a:fld>
            <a:endParaRPr lang="en-CA">
              <a:solidFill>
                <a:srgbClr val="000000">
                  <a:tint val="75000"/>
                </a:srgbClr>
              </a:solidFill>
            </a:endParaRPr>
          </a:p>
        </p:txBody>
      </p:sp>
      <p:sp>
        <p:nvSpPr>
          <p:cNvPr id="13" name="Titre 4"/>
          <p:cNvSpPr txBox="1">
            <a:spLocks/>
          </p:cNvSpPr>
          <p:nvPr>
            <p:custDataLst>
              <p:tags r:id="rId4"/>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100" dirty="0" smtClean="0">
                <a:solidFill>
                  <a:srgbClr val="9BBB59"/>
                </a:solidFill>
              </a:rPr>
              <a:t>Proportion of respondents who are </a:t>
            </a:r>
            <a:r>
              <a:rPr lang="en-CA" sz="2100" dirty="0" smtClean="0">
                <a:solidFill>
                  <a:srgbClr val="9BBB59"/>
                </a:solidFill>
              </a:rPr>
              <a:t>currently </a:t>
            </a:r>
            <a:r>
              <a:rPr lang="en-CA" sz="2100" dirty="0">
                <a:solidFill>
                  <a:srgbClr val="9BBB59"/>
                </a:solidFill>
              </a:rPr>
              <a:t>married or wish to marry </a:t>
            </a:r>
            <a:r>
              <a:rPr lang="en-CA" sz="2100" dirty="0" smtClean="0">
                <a:solidFill>
                  <a:srgbClr val="9BBB59"/>
                </a:solidFill>
              </a:rPr>
              <a:t>someday</a:t>
            </a:r>
          </a:p>
          <a:p>
            <a:endParaRPr lang="en-CA" sz="2400" dirty="0">
              <a:solidFill>
                <a:srgbClr val="00AFDC"/>
              </a:solidFill>
            </a:endParaRPr>
          </a:p>
        </p:txBody>
      </p:sp>
      <p:graphicFrame>
        <p:nvGraphicFramePr>
          <p:cNvPr id="17" name="Table 9"/>
          <p:cNvGraphicFramePr>
            <a:graphicFrameLocks noGrp="1"/>
          </p:cNvGraphicFramePr>
          <p:nvPr>
            <p:custDataLst>
              <p:tags r:id="rId5"/>
            </p:custDataLst>
            <p:extLst>
              <p:ext uri="{D42A27DB-BD31-4B8C-83A1-F6EECF244321}">
                <p14:modId xmlns:p14="http://schemas.microsoft.com/office/powerpoint/2010/main" val="3279520768"/>
              </p:ext>
            </p:extLst>
          </p:nvPr>
        </p:nvGraphicFramePr>
        <p:xfrm>
          <a:off x="611560" y="1556792"/>
          <a:ext cx="8208912" cy="1746423"/>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Cisgender</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Non-binary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dirty="0">
                          <a:solidFill>
                            <a:srgbClr val="595959"/>
                          </a:solidFill>
                          <a:effectLst/>
                          <a:latin typeface="Arial Narrow"/>
                          <a:ea typeface="Times New Roman"/>
                          <a:cs typeface="Arial"/>
                        </a:rPr>
                        <a:t>Non-bin.: </a:t>
                      </a:r>
                      <a:r>
                        <a:rPr lang="en-CA" sz="900" b="1" kern="1200" dirty="0" err="1">
                          <a:solidFill>
                            <a:srgbClr val="595959"/>
                          </a:solidFill>
                          <a:effectLst/>
                          <a:latin typeface="Arial Narrow"/>
                          <a:ea typeface="Times New Roman"/>
                          <a:cs typeface="Arial"/>
                        </a:rPr>
                        <a:t>genderfluid</a:t>
                      </a:r>
                      <a:r>
                        <a:rPr lang="en-CA" sz="900" b="1" kern="1200" dirty="0">
                          <a:solidFill>
                            <a:srgbClr val="595959"/>
                          </a:solidFill>
                          <a:effectLst/>
                          <a:latin typeface="Arial Narrow"/>
                          <a:ea typeface="Times New Roman"/>
                          <a:cs typeface="Arial"/>
                        </a:rPr>
                        <a:t>, </a:t>
                      </a:r>
                      <a:r>
                        <a:rPr lang="en-CA" sz="900" b="1" kern="1200" dirty="0" err="1">
                          <a:solidFill>
                            <a:srgbClr val="595959"/>
                          </a:solidFill>
                          <a:effectLst/>
                          <a:latin typeface="Arial Narrow"/>
                          <a:ea typeface="Times New Roman"/>
                          <a:cs typeface="Arial"/>
                        </a:rPr>
                        <a:t>agender</a:t>
                      </a:r>
                      <a:r>
                        <a:rPr lang="en-CA" sz="900" b="1" kern="1200" dirty="0">
                          <a:solidFill>
                            <a:srgbClr val="595959"/>
                          </a:solidFill>
                          <a:effectLst/>
                          <a:latin typeface="Arial Narrow"/>
                          <a:ea typeface="Times New Roman"/>
                          <a:cs typeface="Arial"/>
                        </a:rPr>
                        <a:t> or demi-gender</a:t>
                      </a:r>
                      <a:endParaRPr lang="fr-CA" sz="110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Are</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married</a:t>
                      </a:r>
                      <a:r>
                        <a:rPr lang="fr-CA" sz="1100" b="0" i="0" u="none" strike="noStrike" kern="1200" baseline="0" dirty="0" smtClean="0">
                          <a:solidFill>
                            <a:srgbClr val="595959"/>
                          </a:solidFill>
                          <a:effectLst/>
                          <a:latin typeface="Arial Narrow" panose="020B0606020202030204" pitchFamily="34" charset="0"/>
                          <a:ea typeface="+mn-ea"/>
                          <a:cs typeface="+mn-cs"/>
                        </a:rPr>
                        <a:t> or </a:t>
                      </a:r>
                      <a:r>
                        <a:rPr lang="fr-CA" sz="1100" b="0" i="0" u="none" strike="noStrike" kern="1200" baseline="0" dirty="0" err="1" smtClean="0">
                          <a:solidFill>
                            <a:srgbClr val="595959"/>
                          </a:solidFill>
                          <a:effectLst/>
                          <a:latin typeface="Arial Narrow" panose="020B0606020202030204" pitchFamily="34" charset="0"/>
                          <a:ea typeface="+mn-ea"/>
                          <a:cs typeface="+mn-cs"/>
                        </a:rPr>
                        <a:t>wish</a:t>
                      </a:r>
                      <a:r>
                        <a:rPr lang="fr-CA" sz="1100" b="0" i="0" u="none" strike="noStrike" kern="1200" baseline="0" dirty="0" smtClean="0">
                          <a:solidFill>
                            <a:srgbClr val="595959"/>
                          </a:solidFill>
                          <a:effectLst/>
                          <a:latin typeface="Arial Narrow" panose="020B0606020202030204" pitchFamily="34" charset="0"/>
                          <a:ea typeface="+mn-ea"/>
                          <a:cs typeface="+mn-cs"/>
                        </a:rPr>
                        <a:t> to </a:t>
                      </a:r>
                      <a:r>
                        <a:rPr lang="fr-CA" sz="1100" b="0" i="0" u="none" strike="noStrike" kern="1200" baseline="0" dirty="0" err="1" smtClean="0">
                          <a:solidFill>
                            <a:srgbClr val="595959"/>
                          </a:solidFill>
                          <a:effectLst/>
                          <a:latin typeface="Arial Narrow" panose="020B0606020202030204" pitchFamily="34" charset="0"/>
                          <a:ea typeface="+mn-ea"/>
                          <a:cs typeface="+mn-cs"/>
                        </a:rPr>
                        <a:t>marry</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some</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day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38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49</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41</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Are not </a:t>
                      </a:r>
                      <a:r>
                        <a:rPr lang="fr-CA" sz="1100" b="0" i="0" u="none" strike="noStrike" kern="1200" dirty="0" err="1" smtClean="0">
                          <a:solidFill>
                            <a:srgbClr val="595959"/>
                          </a:solidFill>
                          <a:effectLst/>
                          <a:latin typeface="Arial Narrow" panose="020B0606020202030204" pitchFamily="34" charset="0"/>
                          <a:ea typeface="+mn-ea"/>
                          <a:cs typeface="+mn-cs"/>
                        </a:rPr>
                        <a:t>married</a:t>
                      </a:r>
                      <a:r>
                        <a:rPr lang="fr-CA" sz="1100" b="0" i="0" u="none" strike="noStrike" kern="1200" dirty="0" smtClean="0">
                          <a:solidFill>
                            <a:srgbClr val="595959"/>
                          </a:solidFill>
                          <a:effectLst/>
                          <a:latin typeface="Arial Narrow" panose="020B0606020202030204" pitchFamily="34" charset="0"/>
                          <a:ea typeface="+mn-ea"/>
                          <a:cs typeface="+mn-cs"/>
                        </a:rPr>
                        <a:t> and do not</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wish</a:t>
                      </a:r>
                      <a:r>
                        <a:rPr lang="fr-CA" sz="1100" b="0" i="0" u="none" strike="noStrike" kern="1200" baseline="0" dirty="0" smtClean="0">
                          <a:solidFill>
                            <a:srgbClr val="595959"/>
                          </a:solidFill>
                          <a:effectLst/>
                          <a:latin typeface="Arial Narrow" panose="020B0606020202030204" pitchFamily="34" charset="0"/>
                          <a:ea typeface="+mn-ea"/>
                          <a:cs typeface="+mn-cs"/>
                        </a:rPr>
                        <a:t> to </a:t>
                      </a:r>
                      <a:r>
                        <a:rPr lang="fr-CA" sz="1100" b="0" i="0" u="none" strike="noStrike" kern="1200" baseline="0" dirty="0" err="1" smtClean="0">
                          <a:solidFill>
                            <a:srgbClr val="595959"/>
                          </a:solidFill>
                          <a:effectLst/>
                          <a:latin typeface="Arial Narrow" panose="020B0606020202030204" pitchFamily="34" charset="0"/>
                          <a:ea typeface="+mn-ea"/>
                          <a:cs typeface="+mn-cs"/>
                        </a:rPr>
                        <a:t>marry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62</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9" name="Rectangle 18"/>
          <p:cNvSpPr/>
          <p:nvPr>
            <p:custDataLst>
              <p:tags r:id="rId6"/>
            </p:custDataLst>
          </p:nvPr>
        </p:nvSpPr>
        <p:spPr>
          <a:xfrm>
            <a:off x="510159" y="1160678"/>
            <a:ext cx="146706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0" name="ZoneTexte 9"/>
          <p:cNvSpPr txBox="1"/>
          <p:nvPr>
            <p:custDataLst>
              <p:tags r:id="rId7"/>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Q44. </a:t>
            </a:r>
            <a:r>
              <a:rPr lang="fr-CA" sz="900" dirty="0">
                <a:solidFill>
                  <a:srgbClr val="595959"/>
                </a:solidFill>
                <a:latin typeface="Arial" panose="020B0604020202020204" pitchFamily="34" charset="0"/>
                <a:cs typeface="Arial" panose="020B0604020202020204" pitchFamily="34" charset="0"/>
              </a:rPr>
              <a:t>Are </a:t>
            </a:r>
            <a:r>
              <a:rPr lang="fr-CA" sz="900" dirty="0" err="1">
                <a:solidFill>
                  <a:srgbClr val="595959"/>
                </a:solidFill>
                <a:latin typeface="Arial" panose="020B0604020202020204" pitchFamily="34" charset="0"/>
                <a:cs typeface="Arial" panose="020B0604020202020204" pitchFamily="34" charset="0"/>
              </a:rPr>
              <a:t>you</a:t>
            </a:r>
            <a:r>
              <a:rPr lang="fr-CA" sz="900" dirty="0">
                <a:solidFill>
                  <a:srgbClr val="595959"/>
                </a:solidFill>
                <a:latin typeface="Arial" panose="020B0604020202020204" pitchFamily="34" charset="0"/>
                <a:cs typeface="Arial" panose="020B0604020202020204" pitchFamily="34" charset="0"/>
              </a:rPr>
              <a:t> </a:t>
            </a:r>
            <a:r>
              <a:rPr lang="fr-CA" sz="900" dirty="0" err="1">
                <a:solidFill>
                  <a:srgbClr val="595959"/>
                </a:solidFill>
                <a:latin typeface="Arial" panose="020B0604020202020204" pitchFamily="34" charset="0"/>
                <a:cs typeface="Arial" panose="020B0604020202020204" pitchFamily="34" charset="0"/>
              </a:rPr>
              <a:t>married</a:t>
            </a:r>
            <a:r>
              <a:rPr lang="fr-CA" sz="900" dirty="0">
                <a:solidFill>
                  <a:srgbClr val="595959"/>
                </a:solidFill>
                <a:latin typeface="Arial" panose="020B0604020202020204" pitchFamily="34" charset="0"/>
                <a:cs typeface="Arial" panose="020B0604020202020204" pitchFamily="34" charset="0"/>
              </a:rPr>
              <a:t>? </a:t>
            </a:r>
            <a:br>
              <a:rPr lang="fr-CA" sz="900" dirty="0">
                <a:solidFill>
                  <a:srgbClr val="595959"/>
                </a:solidFill>
                <a:latin typeface="Arial" panose="020B0604020202020204" pitchFamily="34" charset="0"/>
                <a:cs typeface="Arial" panose="020B0604020202020204" pitchFamily="34" charset="0"/>
              </a:rPr>
            </a:br>
            <a:r>
              <a:rPr lang="fr-CA" sz="900" dirty="0">
                <a:solidFill>
                  <a:srgbClr val="595959"/>
                </a:solidFill>
                <a:latin typeface="Arial" panose="020B0604020202020204" pitchFamily="34" charset="0"/>
                <a:cs typeface="Arial" panose="020B0604020202020204" pitchFamily="34" charset="0"/>
              </a:rPr>
              <a:t>Q47. </a:t>
            </a:r>
            <a:r>
              <a:rPr lang="en-CA" sz="900" dirty="0">
                <a:solidFill>
                  <a:srgbClr val="595959"/>
                </a:solidFill>
                <a:latin typeface="Arial" panose="020B0604020202020204" pitchFamily="34" charset="0"/>
                <a:cs typeface="Arial" panose="020B0604020202020204" pitchFamily="34" charset="0"/>
              </a:rPr>
              <a:t>Would you like to be married someday?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45848335"/>
      </p:ext>
    </p:extLst>
  </p:cSld>
  <p:clrMapOvr>
    <a:masterClrMapping/>
  </p:clrMapOvr>
  <p:timing>
    <p:tnLst>
      <p:par>
        <p:cTn xmlns:p14="http://schemas.microsoft.com/office/powerpoint/2010/mai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246</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100" dirty="0" smtClean="0">
                <a:solidFill>
                  <a:srgbClr val="9BBB59"/>
                </a:solidFill>
              </a:rPr>
              <a:t>Proportion of respondents who are </a:t>
            </a:r>
            <a:r>
              <a:rPr lang="en-CA" sz="2100" dirty="0" smtClean="0">
                <a:solidFill>
                  <a:srgbClr val="9BBB59"/>
                </a:solidFill>
              </a:rPr>
              <a:t>currently </a:t>
            </a:r>
            <a:r>
              <a:rPr lang="en-CA" sz="2100" dirty="0">
                <a:solidFill>
                  <a:srgbClr val="9BBB59"/>
                </a:solidFill>
              </a:rPr>
              <a:t>married or wish to marry </a:t>
            </a:r>
            <a:r>
              <a:rPr lang="en-CA" sz="2100" dirty="0" smtClean="0">
                <a:solidFill>
                  <a:srgbClr val="9BBB59"/>
                </a:solidFill>
              </a:rPr>
              <a:t>someday</a:t>
            </a:r>
          </a:p>
          <a:p>
            <a:endParaRPr lang="en-CA" sz="2400" dirty="0">
              <a:solidFill>
                <a:srgbClr val="00AFDC"/>
              </a:solidFill>
            </a:endParaRPr>
          </a:p>
        </p:txBody>
      </p:sp>
      <p:graphicFrame>
        <p:nvGraphicFramePr>
          <p:cNvPr id="17" name="Table 9"/>
          <p:cNvGraphicFramePr>
            <a:graphicFrameLocks noGrp="1"/>
          </p:cNvGraphicFramePr>
          <p:nvPr>
            <p:custDataLst>
              <p:tags r:id="rId4"/>
            </p:custDataLst>
            <p:extLst>
              <p:ext uri="{D42A27DB-BD31-4B8C-83A1-F6EECF244321}">
                <p14:modId xmlns:p14="http://schemas.microsoft.com/office/powerpoint/2010/main" val="2970529713"/>
              </p:ext>
            </p:extLst>
          </p:nvPr>
        </p:nvGraphicFramePr>
        <p:xfrm>
          <a:off x="589034" y="1772816"/>
          <a:ext cx="5400600" cy="2016224"/>
        </p:xfrm>
        <a:graphic>
          <a:graphicData uri="http://schemas.openxmlformats.org/drawingml/2006/table">
            <a:tbl>
              <a:tblPr firstRow="1" bandRow="1">
                <a:tableStyleId>{2D5ABB26-0587-4C30-8999-92F81FD0307C}</a:tableStyleId>
              </a:tblPr>
              <a:tblGrid>
                <a:gridCol w="2970330"/>
                <a:gridCol w="810090"/>
                <a:gridCol w="810090"/>
                <a:gridCol w="810090"/>
              </a:tblGrid>
              <a:tr h="30709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41298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Gay</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Lesbian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388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382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Are</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married</a:t>
                      </a:r>
                      <a:r>
                        <a:rPr lang="fr-CA" sz="1100" b="0" i="0" u="none" strike="noStrike" kern="1200" baseline="0" dirty="0" smtClean="0">
                          <a:solidFill>
                            <a:srgbClr val="595959"/>
                          </a:solidFill>
                          <a:effectLst/>
                          <a:latin typeface="Arial Narrow" panose="020B0606020202030204" pitchFamily="34" charset="0"/>
                          <a:ea typeface="+mn-ea"/>
                          <a:cs typeface="+mn-cs"/>
                        </a:rPr>
                        <a:t> or </a:t>
                      </a:r>
                      <a:r>
                        <a:rPr lang="fr-CA" sz="1100" b="0" i="0" u="none" strike="noStrike" kern="1200" baseline="0" dirty="0" err="1" smtClean="0">
                          <a:solidFill>
                            <a:srgbClr val="595959"/>
                          </a:solidFill>
                          <a:effectLst/>
                          <a:latin typeface="Arial Narrow" panose="020B0606020202030204" pitchFamily="34" charset="0"/>
                          <a:ea typeface="+mn-ea"/>
                          <a:cs typeface="+mn-cs"/>
                        </a:rPr>
                        <a:t>wish</a:t>
                      </a:r>
                      <a:r>
                        <a:rPr lang="fr-CA" sz="1100" b="0" i="0" u="none" strike="noStrike" kern="1200" baseline="0" dirty="0" smtClean="0">
                          <a:solidFill>
                            <a:srgbClr val="595959"/>
                          </a:solidFill>
                          <a:effectLst/>
                          <a:latin typeface="Arial Narrow" panose="020B0606020202030204" pitchFamily="34" charset="0"/>
                          <a:ea typeface="+mn-ea"/>
                          <a:cs typeface="+mn-cs"/>
                        </a:rPr>
                        <a:t> to </a:t>
                      </a:r>
                      <a:r>
                        <a:rPr lang="fr-CA" sz="1100" b="0" i="0" u="none" strike="noStrike" kern="1200" baseline="0" dirty="0" err="1" smtClean="0">
                          <a:solidFill>
                            <a:srgbClr val="595959"/>
                          </a:solidFill>
                          <a:effectLst/>
                          <a:latin typeface="Arial Narrow" panose="020B0606020202030204" pitchFamily="34" charset="0"/>
                          <a:ea typeface="+mn-ea"/>
                          <a:cs typeface="+mn-cs"/>
                        </a:rPr>
                        <a:t>marry</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some</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day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31</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56">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Are not </a:t>
                      </a:r>
                      <a:r>
                        <a:rPr lang="fr-CA" sz="1100" b="0" i="0" u="none" strike="noStrike" kern="1200" dirty="0" err="1" smtClean="0">
                          <a:solidFill>
                            <a:srgbClr val="595959"/>
                          </a:solidFill>
                          <a:effectLst/>
                          <a:latin typeface="Arial Narrow" panose="020B0606020202030204" pitchFamily="34" charset="0"/>
                          <a:ea typeface="+mn-ea"/>
                          <a:cs typeface="+mn-cs"/>
                        </a:rPr>
                        <a:t>married</a:t>
                      </a:r>
                      <a:r>
                        <a:rPr lang="fr-CA" sz="1100" b="0" i="0" u="none" strike="noStrike" kern="1200" dirty="0" smtClean="0">
                          <a:solidFill>
                            <a:srgbClr val="595959"/>
                          </a:solidFill>
                          <a:effectLst/>
                          <a:latin typeface="Arial Narrow" panose="020B0606020202030204" pitchFamily="34" charset="0"/>
                          <a:ea typeface="+mn-ea"/>
                          <a:cs typeface="+mn-cs"/>
                        </a:rPr>
                        <a:t> and do not</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wish</a:t>
                      </a:r>
                      <a:r>
                        <a:rPr lang="fr-CA" sz="1100" b="0" i="0" u="none" strike="noStrike" kern="1200" baseline="0" dirty="0" smtClean="0">
                          <a:solidFill>
                            <a:srgbClr val="595959"/>
                          </a:solidFill>
                          <a:effectLst/>
                          <a:latin typeface="Arial Narrow" panose="020B0606020202030204" pitchFamily="34" charset="0"/>
                          <a:ea typeface="+mn-ea"/>
                          <a:cs typeface="+mn-cs"/>
                        </a:rPr>
                        <a:t> to </a:t>
                      </a:r>
                      <a:r>
                        <a:rPr lang="fr-CA" sz="1100" b="0" i="0" u="none" strike="noStrike" kern="1200" baseline="0" dirty="0" err="1" smtClean="0">
                          <a:solidFill>
                            <a:srgbClr val="595959"/>
                          </a:solidFill>
                          <a:effectLst/>
                          <a:latin typeface="Arial Narrow" panose="020B0606020202030204" pitchFamily="34" charset="0"/>
                          <a:ea typeface="+mn-ea"/>
                          <a:cs typeface="+mn-cs"/>
                        </a:rPr>
                        <a:t>marry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9" name="Rectangle 18"/>
          <p:cNvSpPr/>
          <p:nvPr>
            <p:custDataLst>
              <p:tags r:id="rId5"/>
            </p:custDataLst>
          </p:nvPr>
        </p:nvSpPr>
        <p:spPr>
          <a:xfrm>
            <a:off x="510159" y="1160678"/>
            <a:ext cx="146706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a:t>
            </a:r>
            <a:r>
              <a:rPr lang="fr-CA" sz="900" dirty="0" smtClean="0">
                <a:solidFill>
                  <a:srgbClr val="9BBB59"/>
                </a:solidFill>
                <a:latin typeface="Arial" panose="020B0604020202020204" pitchFamily="34" charset="0"/>
                <a:cs typeface="Arial" panose="020B0604020202020204" pitchFamily="34" charset="0"/>
              </a:rPr>
              <a:t>: </a:t>
            </a:r>
            <a:r>
              <a:rPr lang="en-CA" sz="900" dirty="0" smtClean="0">
                <a:solidFill>
                  <a:srgbClr val="9BBB59"/>
                </a:solidFill>
                <a:latin typeface="Arial" panose="020B0604020202020204" pitchFamily="34" charset="0"/>
                <a:cs typeface="Arial" panose="020B0604020202020204" pitchFamily="34" charset="0"/>
              </a:rPr>
              <a:t>Total </a:t>
            </a:r>
            <a:r>
              <a:rPr lang="en-CA" sz="900" dirty="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0" name="ZoneTexte 9"/>
          <p:cNvSpPr txBox="1"/>
          <p:nvPr>
            <p:custDataLst>
              <p:tags r:id="rId6"/>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Q44. </a:t>
            </a:r>
            <a:r>
              <a:rPr lang="fr-CA" sz="900" dirty="0">
                <a:solidFill>
                  <a:srgbClr val="595959"/>
                </a:solidFill>
                <a:latin typeface="Arial" panose="020B0604020202020204" pitchFamily="34" charset="0"/>
                <a:cs typeface="Arial" panose="020B0604020202020204" pitchFamily="34" charset="0"/>
              </a:rPr>
              <a:t>Are </a:t>
            </a:r>
            <a:r>
              <a:rPr lang="fr-CA" sz="900" dirty="0" err="1">
                <a:solidFill>
                  <a:srgbClr val="595959"/>
                </a:solidFill>
                <a:latin typeface="Arial" panose="020B0604020202020204" pitchFamily="34" charset="0"/>
                <a:cs typeface="Arial" panose="020B0604020202020204" pitchFamily="34" charset="0"/>
              </a:rPr>
              <a:t>you</a:t>
            </a:r>
            <a:r>
              <a:rPr lang="fr-CA" sz="900" dirty="0">
                <a:solidFill>
                  <a:srgbClr val="595959"/>
                </a:solidFill>
                <a:latin typeface="Arial" panose="020B0604020202020204" pitchFamily="34" charset="0"/>
                <a:cs typeface="Arial" panose="020B0604020202020204" pitchFamily="34" charset="0"/>
              </a:rPr>
              <a:t> </a:t>
            </a:r>
            <a:r>
              <a:rPr lang="fr-CA" sz="900" dirty="0" err="1">
                <a:solidFill>
                  <a:srgbClr val="595959"/>
                </a:solidFill>
                <a:latin typeface="Arial" panose="020B0604020202020204" pitchFamily="34" charset="0"/>
                <a:cs typeface="Arial" panose="020B0604020202020204" pitchFamily="34" charset="0"/>
              </a:rPr>
              <a:t>married</a:t>
            </a:r>
            <a:r>
              <a:rPr lang="fr-CA" sz="900" dirty="0">
                <a:solidFill>
                  <a:srgbClr val="595959"/>
                </a:solidFill>
                <a:latin typeface="Arial" panose="020B0604020202020204" pitchFamily="34" charset="0"/>
                <a:cs typeface="Arial" panose="020B0604020202020204" pitchFamily="34" charset="0"/>
              </a:rPr>
              <a:t>? </a:t>
            </a:r>
            <a:br>
              <a:rPr lang="fr-CA" sz="900" dirty="0">
                <a:solidFill>
                  <a:srgbClr val="595959"/>
                </a:solidFill>
                <a:latin typeface="Arial" panose="020B0604020202020204" pitchFamily="34" charset="0"/>
                <a:cs typeface="Arial" panose="020B0604020202020204" pitchFamily="34" charset="0"/>
              </a:rPr>
            </a:br>
            <a:r>
              <a:rPr lang="fr-CA" sz="900" dirty="0">
                <a:solidFill>
                  <a:srgbClr val="595959"/>
                </a:solidFill>
                <a:latin typeface="Arial" panose="020B0604020202020204" pitchFamily="34" charset="0"/>
                <a:cs typeface="Arial" panose="020B0604020202020204" pitchFamily="34" charset="0"/>
              </a:rPr>
              <a:t>Q47. </a:t>
            </a:r>
            <a:r>
              <a:rPr lang="en-CA" sz="900" dirty="0">
                <a:solidFill>
                  <a:srgbClr val="595959"/>
                </a:solidFill>
                <a:latin typeface="Arial" panose="020B0604020202020204" pitchFamily="34" charset="0"/>
                <a:cs typeface="Arial" panose="020B0604020202020204" pitchFamily="34" charset="0"/>
              </a:rPr>
              <a:t>Would you like to be married someday?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7046890"/>
      </p:ext>
    </p:extLst>
  </p:cSld>
  <p:clrMapOvr>
    <a:masterClrMapping/>
  </p:clrMapOvr>
  <p:timing>
    <p:tnLst>
      <p:par>
        <p:cTn xmlns:p14="http://schemas.microsoft.com/office/powerpoint/2010/mai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247</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Autofit/>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000" dirty="0">
                <a:solidFill>
                  <a:srgbClr val="9BBB59"/>
                </a:solidFill>
              </a:rPr>
              <a:t>Proportion of </a:t>
            </a:r>
            <a:r>
              <a:rPr lang="en-CA" sz="2000" dirty="0" smtClean="0">
                <a:solidFill>
                  <a:srgbClr val="9BBB59"/>
                </a:solidFill>
              </a:rPr>
              <a:t>respondents who </a:t>
            </a:r>
            <a:r>
              <a:rPr lang="en-CA" sz="2000" dirty="0">
                <a:solidFill>
                  <a:srgbClr val="9BBB59"/>
                </a:solidFill>
              </a:rPr>
              <a:t>have children </a:t>
            </a:r>
            <a:r>
              <a:rPr lang="en-CA" sz="2000" dirty="0" smtClean="0">
                <a:solidFill>
                  <a:srgbClr val="9BBB59"/>
                </a:solidFill>
              </a:rPr>
              <a:t>or wish </a:t>
            </a:r>
            <a:r>
              <a:rPr lang="en-CA" sz="2000" dirty="0">
                <a:solidFill>
                  <a:srgbClr val="9BBB59"/>
                </a:solidFill>
              </a:rPr>
              <a:t>to have children </a:t>
            </a:r>
            <a:r>
              <a:rPr lang="en-CA" sz="2000" dirty="0" smtClean="0">
                <a:solidFill>
                  <a:srgbClr val="9BBB59"/>
                </a:solidFill>
              </a:rPr>
              <a:t>someday</a:t>
            </a:r>
            <a:endParaRPr lang="fr-CA" sz="2000" dirty="0">
              <a:solidFill>
                <a:srgbClr val="00AFDC"/>
              </a:solidFill>
            </a:endParaRPr>
          </a:p>
        </p:txBody>
      </p:sp>
      <p:sp>
        <p:nvSpPr>
          <p:cNvPr id="9" name="ZoneTexte 8"/>
          <p:cNvSpPr txBox="1"/>
          <p:nvPr>
            <p:custDataLst>
              <p:tags r:id="rId4"/>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Q48. </a:t>
            </a:r>
            <a:r>
              <a:rPr lang="fr-CA" sz="900" dirty="0">
                <a:solidFill>
                  <a:srgbClr val="595959"/>
                </a:solidFill>
                <a:latin typeface="Arial" panose="020B0604020202020204" pitchFamily="34" charset="0"/>
                <a:cs typeface="Arial" panose="020B0604020202020204" pitchFamily="34" charset="0"/>
              </a:rPr>
              <a:t>Do </a:t>
            </a:r>
            <a:r>
              <a:rPr lang="fr-CA" sz="900" dirty="0" err="1">
                <a:solidFill>
                  <a:srgbClr val="595959"/>
                </a:solidFill>
                <a:latin typeface="Arial" panose="020B0604020202020204" pitchFamily="34" charset="0"/>
                <a:cs typeface="Arial" panose="020B0604020202020204" pitchFamily="34" charset="0"/>
              </a:rPr>
              <a:t>you</a:t>
            </a:r>
            <a:r>
              <a:rPr lang="fr-CA" sz="900" dirty="0">
                <a:solidFill>
                  <a:srgbClr val="595959"/>
                </a:solidFill>
                <a:latin typeface="Arial" panose="020B0604020202020204" pitchFamily="34" charset="0"/>
                <a:cs typeface="Arial" panose="020B0604020202020204" pitchFamily="34" charset="0"/>
              </a:rPr>
              <a:t> have </a:t>
            </a:r>
            <a:r>
              <a:rPr lang="fr-CA" sz="900" dirty="0" err="1">
                <a:solidFill>
                  <a:srgbClr val="595959"/>
                </a:solidFill>
                <a:latin typeface="Arial" panose="020B0604020202020204" pitchFamily="34" charset="0"/>
                <a:cs typeface="Arial" panose="020B0604020202020204" pitchFamily="34" charset="0"/>
              </a:rPr>
              <a:t>children</a:t>
            </a:r>
            <a:r>
              <a:rPr lang="fr-CA" sz="900" dirty="0">
                <a:solidFill>
                  <a:srgbClr val="595959"/>
                </a:solidFill>
                <a:latin typeface="Arial" panose="020B0604020202020204" pitchFamily="34" charset="0"/>
                <a:cs typeface="Arial" panose="020B0604020202020204" pitchFamily="34" charset="0"/>
              </a:rPr>
              <a:t>? </a:t>
            </a:r>
          </a:p>
          <a:p>
            <a:r>
              <a:rPr lang="fr-CA" sz="900" dirty="0">
                <a:solidFill>
                  <a:srgbClr val="595959"/>
                </a:solidFill>
                <a:latin typeface="Arial" panose="020B0604020202020204" pitchFamily="34" charset="0"/>
                <a:cs typeface="Arial" panose="020B0604020202020204" pitchFamily="34" charset="0"/>
              </a:rPr>
              <a:t>Q49. </a:t>
            </a:r>
            <a:r>
              <a:rPr lang="en-CA" sz="900" dirty="0">
                <a:solidFill>
                  <a:srgbClr val="595959"/>
                </a:solidFill>
                <a:latin typeface="Arial" panose="020B0604020202020204" pitchFamily="34" charset="0"/>
                <a:cs typeface="Arial" panose="020B0604020202020204" pitchFamily="34" charset="0"/>
              </a:rPr>
              <a:t>Would you like to have children someday? </a:t>
            </a:r>
            <a:endParaRPr lang="fr-CA" sz="900" dirty="0">
              <a:solidFill>
                <a:srgbClr val="595959"/>
              </a:solidFill>
              <a:latin typeface="Arial" panose="020B0604020202020204" pitchFamily="34" charset="0"/>
              <a:cs typeface="Arial" panose="020B0604020202020204" pitchFamily="34" charset="0"/>
            </a:endParaRPr>
          </a:p>
        </p:txBody>
      </p:sp>
      <p:sp>
        <p:nvSpPr>
          <p:cNvPr id="11" name="Rectangle 10"/>
          <p:cNvSpPr/>
          <p:nvPr>
            <p:custDataLst>
              <p:tags r:id="rId5"/>
            </p:custDataLst>
          </p:nvPr>
        </p:nvSpPr>
        <p:spPr>
          <a:xfrm>
            <a:off x="971600" y="1556792"/>
            <a:ext cx="2808312" cy="576064"/>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smtClean="0">
                <a:solidFill>
                  <a:srgbClr val="595959"/>
                </a:solidFill>
                <a:latin typeface="Arial Narrow" panose="020B0606020202030204" pitchFamily="34" charset="0"/>
              </a:rPr>
              <a:t>Children</a:t>
            </a:r>
            <a:br>
              <a:rPr lang="en-CA" sz="1200" b="1" dirty="0" smtClean="0">
                <a:solidFill>
                  <a:srgbClr val="595959"/>
                </a:solidFill>
                <a:latin typeface="Arial Narrow" panose="020B0606020202030204" pitchFamily="34" charset="0"/>
              </a:rPr>
            </a:br>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12" name="Rectangle 11"/>
          <p:cNvSpPr/>
          <p:nvPr>
            <p:custDataLst>
              <p:tags r:id="rId6"/>
            </p:custDataLst>
          </p:nvPr>
        </p:nvSpPr>
        <p:spPr>
          <a:xfrm>
            <a:off x="5148064" y="1509167"/>
            <a:ext cx="2952328" cy="648072"/>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smtClean="0">
                <a:solidFill>
                  <a:srgbClr val="595959"/>
                </a:solidFill>
                <a:latin typeface="Arial Narrow" panose="020B0606020202030204" pitchFamily="34" charset="0"/>
              </a:rPr>
              <a:t>Wish to have children</a:t>
            </a:r>
            <a:br>
              <a:rPr lang="en-CA" sz="1200" b="1" dirty="0" smtClean="0">
                <a:solidFill>
                  <a:srgbClr val="595959"/>
                </a:solidFill>
                <a:latin typeface="Arial Narrow" panose="020B0606020202030204" pitchFamily="34" charset="0"/>
              </a:rPr>
            </a:br>
            <a:r>
              <a:rPr lang="en-CA" sz="900" dirty="0" smtClean="0">
                <a:solidFill>
                  <a:srgbClr val="9BBB59"/>
                </a:solidFill>
                <a:latin typeface="Arial" panose="020B0604020202020204" pitchFamily="34" charset="0"/>
                <a:cs typeface="Arial" panose="020B0604020202020204" pitchFamily="34" charset="0"/>
              </a:rPr>
              <a:t>Base : Respondents with no children</a:t>
            </a:r>
            <a:endParaRPr lang="en-CA" sz="900" dirty="0">
              <a:solidFill>
                <a:srgbClr val="000000"/>
              </a:solidFill>
              <a:latin typeface="Arial" panose="020B0604020202020204" pitchFamily="34" charset="0"/>
              <a:cs typeface="Arial" panose="020B0604020202020204" pitchFamily="34" charset="0"/>
            </a:endParaRPr>
          </a:p>
        </p:txBody>
      </p:sp>
      <p:graphicFrame>
        <p:nvGraphicFramePr>
          <p:cNvPr id="5" name="Graphique 4"/>
          <p:cNvGraphicFramePr/>
          <p:nvPr>
            <p:extLst>
              <p:ext uri="{D42A27DB-BD31-4B8C-83A1-F6EECF244321}">
                <p14:modId xmlns:p14="http://schemas.microsoft.com/office/powerpoint/2010/main" val="3492709297"/>
              </p:ext>
            </p:extLst>
          </p:nvPr>
        </p:nvGraphicFramePr>
        <p:xfrm>
          <a:off x="507817" y="2060848"/>
          <a:ext cx="3970064" cy="3497149"/>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0" name="Graphique 9"/>
          <p:cNvGraphicFramePr/>
          <p:nvPr>
            <p:extLst>
              <p:ext uri="{D42A27DB-BD31-4B8C-83A1-F6EECF244321}">
                <p14:modId xmlns:p14="http://schemas.microsoft.com/office/powerpoint/2010/main" val="156995770"/>
              </p:ext>
            </p:extLst>
          </p:nvPr>
        </p:nvGraphicFramePr>
        <p:xfrm>
          <a:off x="4684281" y="2060848"/>
          <a:ext cx="3970064" cy="3497149"/>
        </p:xfrm>
        <a:graphic>
          <a:graphicData uri="http://schemas.openxmlformats.org/drawingml/2006/chart">
            <c:chart xmlns:c="http://schemas.openxmlformats.org/drawingml/2006/chart" xmlns:r="http://schemas.openxmlformats.org/officeDocument/2006/relationships" r:id="rId9"/>
          </a:graphicData>
        </a:graphic>
      </p:graphicFrame>
      <p:sp>
        <p:nvSpPr>
          <p:cNvPr id="14" name="Rectangle 13"/>
          <p:cNvSpPr/>
          <p:nvPr/>
        </p:nvSpPr>
        <p:spPr>
          <a:xfrm>
            <a:off x="1619672" y="5166717"/>
            <a:ext cx="6264696" cy="936104"/>
          </a:xfrm>
          <a:prstGeom prst="rect">
            <a:avLst/>
          </a:prstGeom>
          <a:solidFill>
            <a:srgbClr val="EFF6C6"/>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smtClean="0">
                <a:solidFill>
                  <a:srgbClr val="7F7F7F"/>
                </a:solidFill>
                <a:latin typeface="Arial" panose="020B0604020202020204" pitchFamily="34" charset="0"/>
                <a:cs typeface="Arial" panose="020B0604020202020204" pitchFamily="34" charset="0"/>
              </a:rPr>
              <a:t>% </a:t>
            </a:r>
            <a:r>
              <a:rPr lang="en-CA" sz="1200" b="1" u="sng" dirty="0" smtClean="0">
                <a:solidFill>
                  <a:srgbClr val="7F7F7F"/>
                </a:solidFill>
                <a:latin typeface="Arial" panose="020B0604020202020204" pitchFamily="34" charset="0"/>
                <a:cs typeface="Arial" panose="020B0604020202020204" pitchFamily="34" charset="0"/>
              </a:rPr>
              <a:t>of respondents who have/wish to have children</a:t>
            </a:r>
            <a:r>
              <a:rPr lang="en-CA" sz="1200" b="1" dirty="0" smtClean="0">
                <a:solidFill>
                  <a:srgbClr val="7F7F7F"/>
                </a:solidFill>
                <a:latin typeface="Arial" panose="020B0604020202020204" pitchFamily="34" charset="0"/>
                <a:cs typeface="Arial" panose="020B0604020202020204" pitchFamily="34" charset="0"/>
              </a:rPr>
              <a:t> recalculated based on </a:t>
            </a:r>
            <a:br>
              <a:rPr lang="en-CA" sz="1200" b="1" dirty="0" smtClean="0">
                <a:solidFill>
                  <a:srgbClr val="7F7F7F"/>
                </a:solidFill>
                <a:latin typeface="Arial" panose="020B0604020202020204" pitchFamily="34" charset="0"/>
                <a:cs typeface="Arial" panose="020B0604020202020204" pitchFamily="34" charset="0"/>
              </a:rPr>
            </a:br>
            <a:r>
              <a:rPr lang="en-CA" sz="1200" b="1" u="sng" dirty="0" smtClean="0">
                <a:solidFill>
                  <a:srgbClr val="7F7F7F"/>
                </a:solidFill>
                <a:latin typeface="Arial" panose="020B0604020202020204" pitchFamily="34" charset="0"/>
                <a:cs typeface="Arial" panose="020B0604020202020204" pitchFamily="34" charset="0"/>
              </a:rPr>
              <a:t>TOTAL</a:t>
            </a:r>
            <a:r>
              <a:rPr lang="en-CA" sz="1200" b="1" dirty="0" smtClean="0">
                <a:solidFill>
                  <a:srgbClr val="7F7F7F"/>
                </a:solidFill>
                <a:latin typeface="Arial" panose="020B0604020202020204" pitchFamily="34" charset="0"/>
                <a:cs typeface="Arial" panose="020B0604020202020204" pitchFamily="34" charset="0"/>
              </a:rPr>
              <a:t> sample:</a:t>
            </a:r>
          </a:p>
          <a:p>
            <a:pPr algn="ctr"/>
            <a:endParaRPr lang="en-CA" sz="1200" b="1" dirty="0" smtClean="0">
              <a:solidFill>
                <a:srgbClr val="7F7F7F"/>
              </a:solidFill>
              <a:latin typeface="Arial" panose="020B0604020202020204" pitchFamily="34" charset="0"/>
              <a:cs typeface="Arial" panose="020B0604020202020204" pitchFamily="34" charset="0"/>
            </a:endParaRPr>
          </a:p>
          <a:p>
            <a:pPr algn="ctr"/>
            <a:r>
              <a:rPr lang="en-CA" sz="1200" dirty="0" smtClean="0">
                <a:solidFill>
                  <a:srgbClr val="7F7F7F"/>
                </a:solidFill>
                <a:latin typeface="Arial" panose="020B0604020202020204" pitchFamily="34" charset="0"/>
                <a:cs typeface="Arial" panose="020B0604020202020204" pitchFamily="34" charset="0"/>
              </a:rPr>
              <a:t>LGBT population </a:t>
            </a:r>
            <a:r>
              <a:rPr lang="en-CA" sz="800" dirty="0" smtClean="0">
                <a:solidFill>
                  <a:srgbClr val="7F7F7F"/>
                </a:solidFill>
                <a:latin typeface="Arial" panose="020B0604020202020204" pitchFamily="34" charset="0"/>
                <a:cs typeface="Arial" panose="020B0604020202020204" pitchFamily="34" charset="0"/>
              </a:rPr>
              <a:t>(n=1897)</a:t>
            </a:r>
            <a:r>
              <a:rPr lang="en-CA" sz="1200" dirty="0" smtClean="0">
                <a:solidFill>
                  <a:srgbClr val="7F7F7F"/>
                </a:solidFill>
                <a:latin typeface="Arial" panose="020B0604020202020204" pitchFamily="34" charset="0"/>
                <a:cs typeface="Arial" panose="020B0604020202020204" pitchFamily="34" charset="0"/>
              </a:rPr>
              <a:t>: </a:t>
            </a:r>
            <a:r>
              <a:rPr lang="en-CA" sz="1200" b="1" dirty="0" smtClean="0">
                <a:solidFill>
                  <a:srgbClr val="7F7F7F"/>
                </a:solidFill>
                <a:latin typeface="Arial" panose="020B0604020202020204" pitchFamily="34" charset="0"/>
                <a:cs typeface="Arial" panose="020B0604020202020204" pitchFamily="34" charset="0"/>
              </a:rPr>
              <a:t>36%</a:t>
            </a:r>
          </a:p>
          <a:p>
            <a:pPr algn="ctr"/>
            <a:r>
              <a:rPr lang="en-CA" sz="1200" dirty="0" smtClean="0">
                <a:solidFill>
                  <a:srgbClr val="7F7F7F"/>
                </a:solidFill>
                <a:latin typeface="Arial" panose="020B0604020202020204" pitchFamily="34" charset="0"/>
                <a:cs typeface="Arial" panose="020B0604020202020204" pitchFamily="34" charset="0"/>
              </a:rPr>
              <a:t>Heterosexual cisgender population </a:t>
            </a:r>
            <a:r>
              <a:rPr lang="en-CA" sz="800" dirty="0" smtClean="0">
                <a:solidFill>
                  <a:srgbClr val="7F7F7F"/>
                </a:solidFill>
                <a:latin typeface="Arial" panose="020B0604020202020204" pitchFamily="34" charset="0"/>
                <a:cs typeface="Arial" panose="020B0604020202020204" pitchFamily="34" charset="0"/>
              </a:rPr>
              <a:t>(n=800)</a:t>
            </a:r>
            <a:r>
              <a:rPr lang="en-CA" sz="1200" dirty="0" smtClean="0">
                <a:solidFill>
                  <a:srgbClr val="7F7F7F"/>
                </a:solidFill>
                <a:latin typeface="Arial" panose="020B0604020202020204" pitchFamily="34" charset="0"/>
                <a:cs typeface="Arial" panose="020B0604020202020204" pitchFamily="34" charset="0"/>
              </a:rPr>
              <a:t>: </a:t>
            </a:r>
            <a:r>
              <a:rPr lang="en-CA" sz="1200" b="1" dirty="0" smtClean="0">
                <a:solidFill>
                  <a:srgbClr val="7F7F7F"/>
                </a:solidFill>
                <a:latin typeface="Arial" panose="020B0604020202020204" pitchFamily="34" charset="0"/>
                <a:cs typeface="Arial" panose="020B0604020202020204" pitchFamily="34" charset="0"/>
              </a:rPr>
              <a:t>72%</a:t>
            </a:r>
            <a:endParaRPr lang="en-CA" sz="1200" b="1"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96139994"/>
      </p:ext>
    </p:extLst>
  </p:cSld>
  <p:clrMapOvr>
    <a:masterClrMapping/>
  </p:clrMapOvr>
  <p:timing>
    <p:tnLst>
      <p:par>
        <p:cTn xmlns:p14="http://schemas.microsoft.com/office/powerpoint/2010/mai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248</a:t>
            </a:fld>
            <a:endParaRPr lang="en-CA">
              <a:solidFill>
                <a:srgbClr val="000000">
                  <a:tint val="75000"/>
                </a:srgbClr>
              </a:solidFill>
            </a:endParaRPr>
          </a:p>
        </p:txBody>
      </p:sp>
      <p:graphicFrame>
        <p:nvGraphicFramePr>
          <p:cNvPr id="17" name="Table 9"/>
          <p:cNvGraphicFramePr>
            <a:graphicFrameLocks noGrp="1"/>
          </p:cNvGraphicFramePr>
          <p:nvPr>
            <p:custDataLst>
              <p:tags r:id="rId3"/>
            </p:custDataLst>
            <p:extLst>
              <p:ext uri="{D42A27DB-BD31-4B8C-83A1-F6EECF244321}">
                <p14:modId xmlns:p14="http://schemas.microsoft.com/office/powerpoint/2010/main" val="3720780037"/>
              </p:ext>
            </p:extLst>
          </p:nvPr>
        </p:nvGraphicFramePr>
        <p:xfrm>
          <a:off x="611560" y="1556792"/>
          <a:ext cx="8208912" cy="1710423"/>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Cisgender</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Non-binary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dirty="0">
                          <a:solidFill>
                            <a:srgbClr val="595959"/>
                          </a:solidFill>
                          <a:effectLst/>
                          <a:latin typeface="Arial Narrow"/>
                          <a:ea typeface="Times New Roman"/>
                          <a:cs typeface="Arial"/>
                        </a:rPr>
                        <a:t>Non-bin.: </a:t>
                      </a:r>
                      <a:r>
                        <a:rPr lang="en-CA" sz="900" b="1" kern="1200" dirty="0" err="1">
                          <a:solidFill>
                            <a:srgbClr val="595959"/>
                          </a:solidFill>
                          <a:effectLst/>
                          <a:latin typeface="Arial Narrow"/>
                          <a:ea typeface="Times New Roman"/>
                          <a:cs typeface="Arial"/>
                        </a:rPr>
                        <a:t>genderfluid</a:t>
                      </a:r>
                      <a:r>
                        <a:rPr lang="en-CA" sz="900" b="1" kern="1200" dirty="0">
                          <a:solidFill>
                            <a:srgbClr val="595959"/>
                          </a:solidFill>
                          <a:effectLst/>
                          <a:latin typeface="Arial Narrow"/>
                          <a:ea typeface="Times New Roman"/>
                          <a:cs typeface="Arial"/>
                        </a:rPr>
                        <a:t>, </a:t>
                      </a:r>
                      <a:r>
                        <a:rPr lang="en-CA" sz="900" b="1" kern="1200" dirty="0" err="1">
                          <a:solidFill>
                            <a:srgbClr val="595959"/>
                          </a:solidFill>
                          <a:effectLst/>
                          <a:latin typeface="Arial Narrow"/>
                          <a:ea typeface="Times New Roman"/>
                          <a:cs typeface="Arial"/>
                        </a:rPr>
                        <a:t>agender</a:t>
                      </a:r>
                      <a:r>
                        <a:rPr lang="en-CA" sz="900" b="1" kern="1200" dirty="0">
                          <a:solidFill>
                            <a:srgbClr val="595959"/>
                          </a:solidFill>
                          <a:effectLst/>
                          <a:latin typeface="Arial Narrow"/>
                          <a:ea typeface="Times New Roman"/>
                          <a:cs typeface="Arial"/>
                        </a:rPr>
                        <a:t> or demi-gender</a:t>
                      </a:r>
                      <a:endParaRPr lang="fr-CA" sz="110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Have</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children</a:t>
                      </a:r>
                      <a:r>
                        <a:rPr lang="fr-CA" sz="1100" b="0" i="0" u="none" strike="noStrike" kern="1200" baseline="0" dirty="0" smtClean="0">
                          <a:solidFill>
                            <a:srgbClr val="595959"/>
                          </a:solidFill>
                          <a:effectLst/>
                          <a:latin typeface="Arial Narrow" panose="020B0606020202030204" pitchFamily="34" charset="0"/>
                          <a:ea typeface="+mn-ea"/>
                          <a:cs typeface="+mn-cs"/>
                        </a:rPr>
                        <a:t> or </a:t>
                      </a:r>
                      <a:r>
                        <a:rPr lang="fr-CA" sz="1100" b="0" i="0" u="none" strike="noStrike" kern="1200" baseline="0" dirty="0" err="1" smtClean="0">
                          <a:solidFill>
                            <a:srgbClr val="595959"/>
                          </a:solidFill>
                          <a:effectLst/>
                          <a:latin typeface="Arial Narrow" panose="020B0606020202030204" pitchFamily="34" charset="0"/>
                          <a:ea typeface="+mn-ea"/>
                          <a:cs typeface="+mn-cs"/>
                        </a:rPr>
                        <a:t>wish</a:t>
                      </a:r>
                      <a:r>
                        <a:rPr lang="fr-CA" sz="1100" b="0" i="0" u="none" strike="noStrike" kern="1200" baseline="0" dirty="0" smtClean="0">
                          <a:solidFill>
                            <a:srgbClr val="595959"/>
                          </a:solidFill>
                          <a:effectLst/>
                          <a:latin typeface="Arial Narrow" panose="020B0606020202030204" pitchFamily="34" charset="0"/>
                          <a:ea typeface="+mn-ea"/>
                          <a:cs typeface="+mn-cs"/>
                        </a:rPr>
                        <a:t> to have </a:t>
                      </a:r>
                      <a:r>
                        <a:rPr lang="fr-CA" sz="1100" b="0" i="0" u="none" strike="noStrike" kern="1200" baseline="0" dirty="0" err="1" smtClean="0">
                          <a:solidFill>
                            <a:srgbClr val="595959"/>
                          </a:solidFill>
                          <a:effectLst/>
                          <a:latin typeface="Arial Narrow" panose="020B0606020202030204" pitchFamily="34" charset="0"/>
                          <a:ea typeface="+mn-ea"/>
                          <a:cs typeface="+mn-cs"/>
                        </a:rPr>
                        <a:t>children</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54</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Have no </a:t>
                      </a:r>
                      <a:r>
                        <a:rPr lang="fr-CA" sz="1100" b="0" i="0" u="none" strike="noStrike" kern="1200" dirty="0" err="1" smtClean="0">
                          <a:solidFill>
                            <a:srgbClr val="595959"/>
                          </a:solidFill>
                          <a:effectLst/>
                          <a:latin typeface="Arial Narrow" panose="020B0606020202030204" pitchFamily="34" charset="0"/>
                          <a:ea typeface="+mn-ea"/>
                          <a:cs typeface="+mn-cs"/>
                        </a:rPr>
                        <a:t>children</a:t>
                      </a:r>
                      <a:r>
                        <a:rPr lang="fr-CA" sz="1100" b="0" i="0" u="none" strike="noStrike" kern="1200" dirty="0" smtClean="0">
                          <a:solidFill>
                            <a:srgbClr val="595959"/>
                          </a:solidFill>
                          <a:effectLst/>
                          <a:latin typeface="Arial Narrow" panose="020B0606020202030204" pitchFamily="34" charset="0"/>
                          <a:ea typeface="+mn-ea"/>
                          <a:cs typeface="+mn-cs"/>
                        </a:rPr>
                        <a:t> and do not </a:t>
                      </a:r>
                      <a:r>
                        <a:rPr lang="fr-CA" sz="1100" b="0" i="0" u="none" strike="noStrike" kern="1200" dirty="0" err="1" smtClean="0">
                          <a:solidFill>
                            <a:srgbClr val="595959"/>
                          </a:solidFill>
                          <a:effectLst/>
                          <a:latin typeface="Arial Narrow" panose="020B0606020202030204" pitchFamily="34" charset="0"/>
                          <a:ea typeface="+mn-ea"/>
                          <a:cs typeface="+mn-cs"/>
                        </a:rPr>
                        <a:t>wish</a:t>
                      </a:r>
                      <a:r>
                        <a:rPr lang="fr-CA" sz="1100" b="0" i="0" u="none" strike="noStrike" kern="1200" dirty="0" smtClean="0">
                          <a:solidFill>
                            <a:srgbClr val="595959"/>
                          </a:solidFill>
                          <a:effectLst/>
                          <a:latin typeface="Arial Narrow" panose="020B0606020202030204" pitchFamily="34" charset="0"/>
                          <a:ea typeface="+mn-ea"/>
                          <a:cs typeface="+mn-cs"/>
                        </a:rPr>
                        <a:t> to have </a:t>
                      </a:r>
                      <a:r>
                        <a:rPr lang="fr-CA" sz="1100" b="0" i="0" u="none" strike="noStrike" kern="1200" dirty="0" err="1" smtClean="0">
                          <a:solidFill>
                            <a:srgbClr val="595959"/>
                          </a:solidFill>
                          <a:effectLst/>
                          <a:latin typeface="Arial Narrow" panose="020B0606020202030204" pitchFamily="34" charset="0"/>
                          <a:ea typeface="+mn-ea"/>
                          <a:cs typeface="+mn-cs"/>
                        </a:rPr>
                        <a:t>any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77</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46</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txBox="1">
            <a:spLocks/>
          </p:cNvSpPr>
          <p:nvPr>
            <p:custDataLst>
              <p:tags r:id="rId4"/>
            </p:custDataLst>
          </p:nvPr>
        </p:nvSpPr>
        <p:spPr bwMode="auto">
          <a:xfrm>
            <a:off x="558800" y="564159"/>
            <a:ext cx="5381352"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Autofit/>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000" dirty="0">
                <a:solidFill>
                  <a:srgbClr val="9BBB59"/>
                </a:solidFill>
              </a:rPr>
              <a:t>Proportion of </a:t>
            </a:r>
            <a:r>
              <a:rPr lang="en-CA" sz="2000" dirty="0" smtClean="0">
                <a:solidFill>
                  <a:srgbClr val="9BBB59"/>
                </a:solidFill>
              </a:rPr>
              <a:t>respondents who </a:t>
            </a:r>
            <a:r>
              <a:rPr lang="en-CA" sz="2000" dirty="0">
                <a:solidFill>
                  <a:srgbClr val="9BBB59"/>
                </a:solidFill>
              </a:rPr>
              <a:t>have children </a:t>
            </a:r>
            <a:r>
              <a:rPr lang="en-CA" sz="2000" dirty="0" smtClean="0">
                <a:solidFill>
                  <a:srgbClr val="9BBB59"/>
                </a:solidFill>
              </a:rPr>
              <a:t>or wish </a:t>
            </a:r>
            <a:r>
              <a:rPr lang="en-CA" sz="2000" dirty="0">
                <a:solidFill>
                  <a:srgbClr val="9BBB59"/>
                </a:solidFill>
              </a:rPr>
              <a:t>to have children </a:t>
            </a:r>
            <a:r>
              <a:rPr lang="en-CA" sz="2000" dirty="0" smtClean="0">
                <a:solidFill>
                  <a:srgbClr val="9BBB59"/>
                </a:solidFill>
              </a:rPr>
              <a:t>someday</a:t>
            </a:r>
          </a:p>
        </p:txBody>
      </p:sp>
      <p:sp>
        <p:nvSpPr>
          <p:cNvPr id="12" name="Rectangle 11"/>
          <p:cNvSpPr/>
          <p:nvPr>
            <p:custDataLst>
              <p:tags r:id="rId5"/>
            </p:custDataLst>
          </p:nvPr>
        </p:nvSpPr>
        <p:spPr>
          <a:xfrm>
            <a:off x="510159" y="1160678"/>
            <a:ext cx="146706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3" name="Table 9"/>
          <p:cNvGraphicFramePr>
            <a:graphicFrameLocks noGrp="1"/>
          </p:cNvGraphicFramePr>
          <p:nvPr>
            <p:custDataLst>
              <p:tags r:id="rId6"/>
            </p:custDataLst>
            <p:extLst>
              <p:ext uri="{D42A27DB-BD31-4B8C-83A1-F6EECF244321}">
                <p14:modId xmlns:p14="http://schemas.microsoft.com/office/powerpoint/2010/main" val="1163269776"/>
              </p:ext>
            </p:extLst>
          </p:nvPr>
        </p:nvGraphicFramePr>
        <p:xfrm>
          <a:off x="612328" y="3501008"/>
          <a:ext cx="6480000" cy="1394384"/>
        </p:xfrm>
        <a:graphic>
          <a:graphicData uri="http://schemas.openxmlformats.org/drawingml/2006/table">
            <a:tbl>
              <a:tblPr firstRow="1" bandRow="1">
                <a:tableStyleId>{2D5ABB26-0587-4C30-8999-92F81FD0307C}</a:tableStyleId>
              </a:tblPr>
              <a:tblGrid>
                <a:gridCol w="2376000"/>
                <a:gridCol w="648000"/>
                <a:gridCol w="576000"/>
                <a:gridCol w="576000"/>
                <a:gridCol w="576000"/>
                <a:gridCol w="576000"/>
                <a:gridCol w="576000"/>
                <a:gridCol w="576000"/>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3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52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82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Have</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children</a:t>
                      </a:r>
                      <a:r>
                        <a:rPr lang="fr-CA" sz="1100" b="0" i="0" u="none" strike="noStrike" kern="1200" baseline="0" dirty="0" smtClean="0">
                          <a:solidFill>
                            <a:srgbClr val="595959"/>
                          </a:solidFill>
                          <a:effectLst/>
                          <a:latin typeface="Arial Narrow" panose="020B0606020202030204" pitchFamily="34" charset="0"/>
                          <a:ea typeface="+mn-ea"/>
                          <a:cs typeface="+mn-cs"/>
                        </a:rPr>
                        <a:t> or </a:t>
                      </a:r>
                      <a:r>
                        <a:rPr lang="fr-CA" sz="1100" b="0" i="0" u="none" strike="noStrike" kern="1200" baseline="0" dirty="0" err="1" smtClean="0">
                          <a:solidFill>
                            <a:srgbClr val="595959"/>
                          </a:solidFill>
                          <a:effectLst/>
                          <a:latin typeface="Arial Narrow" panose="020B0606020202030204" pitchFamily="34" charset="0"/>
                          <a:ea typeface="+mn-ea"/>
                          <a:cs typeface="+mn-cs"/>
                        </a:rPr>
                        <a:t>wish</a:t>
                      </a:r>
                      <a:r>
                        <a:rPr lang="fr-CA" sz="1100" b="0" i="0" u="none" strike="noStrike" kern="1200" baseline="0" dirty="0" smtClean="0">
                          <a:solidFill>
                            <a:srgbClr val="595959"/>
                          </a:solidFill>
                          <a:effectLst/>
                          <a:latin typeface="Arial Narrow" panose="020B0606020202030204" pitchFamily="34" charset="0"/>
                          <a:ea typeface="+mn-ea"/>
                          <a:cs typeface="+mn-cs"/>
                        </a:rPr>
                        <a:t> to have </a:t>
                      </a:r>
                      <a:r>
                        <a:rPr lang="fr-CA" sz="1100" b="0" i="0" u="none" strike="noStrike" kern="1200" baseline="0" dirty="0" err="1" smtClean="0">
                          <a:solidFill>
                            <a:srgbClr val="595959"/>
                          </a:solidFill>
                          <a:effectLst/>
                          <a:latin typeface="Arial Narrow" panose="020B0606020202030204" pitchFamily="34" charset="0"/>
                          <a:ea typeface="+mn-ea"/>
                          <a:cs typeface="+mn-cs"/>
                        </a:rPr>
                        <a:t>children</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a:rPr>
                        <a:t>29</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Have no </a:t>
                      </a:r>
                      <a:r>
                        <a:rPr lang="fr-CA" sz="1100" b="0" i="0" u="none" strike="noStrike" kern="1200" dirty="0" err="1" smtClean="0">
                          <a:solidFill>
                            <a:srgbClr val="595959"/>
                          </a:solidFill>
                          <a:effectLst/>
                          <a:latin typeface="Arial Narrow" panose="020B0606020202030204" pitchFamily="34" charset="0"/>
                          <a:ea typeface="+mn-ea"/>
                          <a:cs typeface="+mn-cs"/>
                        </a:rPr>
                        <a:t>children</a:t>
                      </a:r>
                      <a:r>
                        <a:rPr lang="fr-CA" sz="1100" b="0" i="0" u="none" strike="noStrike" kern="1200" dirty="0" smtClean="0">
                          <a:solidFill>
                            <a:srgbClr val="595959"/>
                          </a:solidFill>
                          <a:effectLst/>
                          <a:latin typeface="Arial Narrow" panose="020B0606020202030204" pitchFamily="34" charset="0"/>
                          <a:ea typeface="+mn-ea"/>
                          <a:cs typeface="+mn-cs"/>
                        </a:rPr>
                        <a:t> and do not </a:t>
                      </a:r>
                      <a:r>
                        <a:rPr lang="fr-CA" sz="1100" b="0" i="0" u="none" strike="noStrike" kern="1200" dirty="0" err="1" smtClean="0">
                          <a:solidFill>
                            <a:srgbClr val="595959"/>
                          </a:solidFill>
                          <a:effectLst/>
                          <a:latin typeface="Arial Narrow" panose="020B0606020202030204" pitchFamily="34" charset="0"/>
                          <a:ea typeface="+mn-ea"/>
                          <a:cs typeface="+mn-cs"/>
                        </a:rPr>
                        <a:t>wish</a:t>
                      </a:r>
                      <a:r>
                        <a:rPr lang="fr-CA" sz="1100" b="0" i="0" u="none" strike="noStrike" kern="1200" dirty="0" smtClean="0">
                          <a:solidFill>
                            <a:srgbClr val="595959"/>
                          </a:solidFill>
                          <a:effectLst/>
                          <a:latin typeface="Arial Narrow" panose="020B0606020202030204" pitchFamily="34" charset="0"/>
                          <a:ea typeface="+mn-ea"/>
                          <a:cs typeface="+mn-cs"/>
                        </a:rPr>
                        <a:t> to have </a:t>
                      </a:r>
                      <a:r>
                        <a:rPr lang="fr-CA" sz="1100" b="0" i="0" u="none" strike="noStrike" kern="1200" dirty="0" err="1" smtClean="0">
                          <a:solidFill>
                            <a:srgbClr val="595959"/>
                          </a:solidFill>
                          <a:effectLst/>
                          <a:latin typeface="Arial Narrow" panose="020B0606020202030204" pitchFamily="34" charset="0"/>
                          <a:ea typeface="+mn-ea"/>
                          <a:cs typeface="+mn-cs"/>
                        </a:rPr>
                        <a:t>any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a:rPr>
                        <a:t>71</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ZoneTexte 13"/>
          <p:cNvSpPr txBox="1"/>
          <p:nvPr>
            <p:custDataLst>
              <p:tags r:id="rId7"/>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Q48. </a:t>
            </a:r>
            <a:r>
              <a:rPr lang="fr-CA" sz="900" dirty="0">
                <a:solidFill>
                  <a:srgbClr val="595959"/>
                </a:solidFill>
                <a:latin typeface="Arial" panose="020B0604020202020204" pitchFamily="34" charset="0"/>
                <a:cs typeface="Arial" panose="020B0604020202020204" pitchFamily="34" charset="0"/>
              </a:rPr>
              <a:t>Do </a:t>
            </a:r>
            <a:r>
              <a:rPr lang="fr-CA" sz="900" dirty="0" err="1">
                <a:solidFill>
                  <a:srgbClr val="595959"/>
                </a:solidFill>
                <a:latin typeface="Arial" panose="020B0604020202020204" pitchFamily="34" charset="0"/>
                <a:cs typeface="Arial" panose="020B0604020202020204" pitchFamily="34" charset="0"/>
              </a:rPr>
              <a:t>you</a:t>
            </a:r>
            <a:r>
              <a:rPr lang="fr-CA" sz="900" dirty="0">
                <a:solidFill>
                  <a:srgbClr val="595959"/>
                </a:solidFill>
                <a:latin typeface="Arial" panose="020B0604020202020204" pitchFamily="34" charset="0"/>
                <a:cs typeface="Arial" panose="020B0604020202020204" pitchFamily="34" charset="0"/>
              </a:rPr>
              <a:t> have </a:t>
            </a:r>
            <a:r>
              <a:rPr lang="fr-CA" sz="900" dirty="0" err="1">
                <a:solidFill>
                  <a:srgbClr val="595959"/>
                </a:solidFill>
                <a:latin typeface="Arial" panose="020B0604020202020204" pitchFamily="34" charset="0"/>
                <a:cs typeface="Arial" panose="020B0604020202020204" pitchFamily="34" charset="0"/>
              </a:rPr>
              <a:t>children</a:t>
            </a:r>
            <a:r>
              <a:rPr lang="fr-CA" sz="900" dirty="0">
                <a:solidFill>
                  <a:srgbClr val="595959"/>
                </a:solidFill>
                <a:latin typeface="Arial" panose="020B0604020202020204" pitchFamily="34" charset="0"/>
                <a:cs typeface="Arial" panose="020B0604020202020204" pitchFamily="34" charset="0"/>
              </a:rPr>
              <a:t>? </a:t>
            </a:r>
          </a:p>
          <a:p>
            <a:r>
              <a:rPr lang="fr-CA" sz="900" dirty="0">
                <a:solidFill>
                  <a:srgbClr val="595959"/>
                </a:solidFill>
                <a:latin typeface="Arial" panose="020B0604020202020204" pitchFamily="34" charset="0"/>
                <a:cs typeface="Arial" panose="020B0604020202020204" pitchFamily="34" charset="0"/>
              </a:rPr>
              <a:t>Q49. </a:t>
            </a:r>
            <a:r>
              <a:rPr lang="en-CA" sz="900" dirty="0">
                <a:solidFill>
                  <a:srgbClr val="595959"/>
                </a:solidFill>
                <a:latin typeface="Arial" panose="020B0604020202020204" pitchFamily="34" charset="0"/>
                <a:cs typeface="Arial" panose="020B0604020202020204" pitchFamily="34" charset="0"/>
              </a:rPr>
              <a:t>Would you like to have children someday?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67022952"/>
      </p:ext>
    </p:extLst>
  </p:cSld>
  <p:clrMapOvr>
    <a:masterClrMapping/>
  </p:clrMapOvr>
  <p:timing>
    <p:tnLst>
      <p:par>
        <p:cTn xmlns:p14="http://schemas.microsoft.com/office/powerpoint/2010/mai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249</a:t>
            </a:fld>
            <a:endParaRPr lang="en-CA">
              <a:solidFill>
                <a:srgbClr val="000000">
                  <a:tint val="75000"/>
                </a:srgbClr>
              </a:solidFill>
            </a:endParaRPr>
          </a:p>
        </p:txBody>
      </p:sp>
      <p:sp>
        <p:nvSpPr>
          <p:cNvPr id="10" name="Titre 4"/>
          <p:cNvSpPr txBox="1">
            <a:spLocks/>
          </p:cNvSpPr>
          <p:nvPr>
            <p:custDataLst>
              <p:tags r:id="rId3"/>
            </p:custDataLst>
          </p:nvPr>
        </p:nvSpPr>
        <p:spPr bwMode="auto">
          <a:xfrm>
            <a:off x="558800" y="564159"/>
            <a:ext cx="5237336"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82500" lnSpcReduction="100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400" dirty="0">
                <a:solidFill>
                  <a:srgbClr val="9BBB59"/>
                </a:solidFill>
              </a:rPr>
              <a:t>Proportion of respondents who have children or wish to have children someday</a:t>
            </a:r>
          </a:p>
          <a:p>
            <a:endParaRPr lang="en-CA" sz="2100" dirty="0">
              <a:solidFill>
                <a:srgbClr val="9BBB59"/>
              </a:solidFill>
            </a:endParaRPr>
          </a:p>
        </p:txBody>
      </p:sp>
      <p:sp>
        <p:nvSpPr>
          <p:cNvPr id="12" name="Rectangle 11"/>
          <p:cNvSpPr/>
          <p:nvPr>
            <p:custDataLst>
              <p:tags r:id="rId4"/>
            </p:custDataLst>
          </p:nvPr>
        </p:nvSpPr>
        <p:spPr>
          <a:xfrm>
            <a:off x="510159" y="1160678"/>
            <a:ext cx="146706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4" name="Table 9"/>
          <p:cNvGraphicFramePr>
            <a:graphicFrameLocks noGrp="1"/>
          </p:cNvGraphicFramePr>
          <p:nvPr>
            <p:custDataLst>
              <p:tags r:id="rId5"/>
            </p:custDataLst>
            <p:extLst>
              <p:ext uri="{D42A27DB-BD31-4B8C-83A1-F6EECF244321}">
                <p14:modId xmlns:p14="http://schemas.microsoft.com/office/powerpoint/2010/main" val="217288699"/>
              </p:ext>
            </p:extLst>
          </p:nvPr>
        </p:nvGraphicFramePr>
        <p:xfrm>
          <a:off x="589034" y="1772816"/>
          <a:ext cx="5400600" cy="2016224"/>
        </p:xfrm>
        <a:graphic>
          <a:graphicData uri="http://schemas.openxmlformats.org/drawingml/2006/table">
            <a:tbl>
              <a:tblPr firstRow="1" bandRow="1">
                <a:tableStyleId>{2D5ABB26-0587-4C30-8999-92F81FD0307C}</a:tableStyleId>
              </a:tblPr>
              <a:tblGrid>
                <a:gridCol w="2970330"/>
                <a:gridCol w="810090"/>
                <a:gridCol w="810090"/>
                <a:gridCol w="810090"/>
              </a:tblGrid>
              <a:tr h="30709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41298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Gay</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Lesbian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388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382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Have</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baseline="0" dirty="0" err="1" smtClean="0">
                          <a:solidFill>
                            <a:srgbClr val="595959"/>
                          </a:solidFill>
                          <a:effectLst/>
                          <a:latin typeface="Arial Narrow" panose="020B0606020202030204" pitchFamily="34" charset="0"/>
                          <a:ea typeface="+mn-ea"/>
                          <a:cs typeface="+mn-cs"/>
                        </a:rPr>
                        <a:t>children</a:t>
                      </a:r>
                      <a:r>
                        <a:rPr lang="fr-CA" sz="1100" b="0" i="0" u="none" strike="noStrike" kern="1200" baseline="0" dirty="0" smtClean="0">
                          <a:solidFill>
                            <a:srgbClr val="595959"/>
                          </a:solidFill>
                          <a:effectLst/>
                          <a:latin typeface="Arial Narrow" panose="020B0606020202030204" pitchFamily="34" charset="0"/>
                          <a:ea typeface="+mn-ea"/>
                          <a:cs typeface="+mn-cs"/>
                        </a:rPr>
                        <a:t> or </a:t>
                      </a:r>
                      <a:r>
                        <a:rPr lang="fr-CA" sz="1100" b="0" i="0" u="none" strike="noStrike" kern="1200" baseline="0" dirty="0" err="1" smtClean="0">
                          <a:solidFill>
                            <a:srgbClr val="595959"/>
                          </a:solidFill>
                          <a:effectLst/>
                          <a:latin typeface="Arial Narrow" panose="020B0606020202030204" pitchFamily="34" charset="0"/>
                          <a:ea typeface="+mn-ea"/>
                          <a:cs typeface="+mn-cs"/>
                        </a:rPr>
                        <a:t>wish</a:t>
                      </a:r>
                      <a:r>
                        <a:rPr lang="fr-CA" sz="1100" b="0" i="0" u="none" strike="noStrike" kern="1200" baseline="0" dirty="0" smtClean="0">
                          <a:solidFill>
                            <a:srgbClr val="595959"/>
                          </a:solidFill>
                          <a:effectLst/>
                          <a:latin typeface="Arial Narrow" panose="020B0606020202030204" pitchFamily="34" charset="0"/>
                          <a:ea typeface="+mn-ea"/>
                          <a:cs typeface="+mn-cs"/>
                        </a:rPr>
                        <a:t> to have </a:t>
                      </a:r>
                      <a:r>
                        <a:rPr lang="fr-CA" sz="1100" b="0" i="0" u="none" strike="noStrike" kern="1200" baseline="0" dirty="0" err="1" smtClean="0">
                          <a:solidFill>
                            <a:srgbClr val="595959"/>
                          </a:solidFill>
                          <a:effectLst/>
                          <a:latin typeface="Arial Narrow" panose="020B0606020202030204" pitchFamily="34" charset="0"/>
                          <a:ea typeface="+mn-ea"/>
                          <a:cs typeface="+mn-cs"/>
                        </a:rPr>
                        <a:t>children</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16</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a:ea typeface="+mn-ea"/>
                          <a:cs typeface="+mn-cs"/>
                        </a:rPr>
                        <a:t>38</a:t>
                      </a:r>
                      <a:endParaRPr lang="fr-CA" sz="1100" b="1" i="0" u="none" strike="noStrike" kern="1200" dirty="0">
                        <a:solidFill>
                          <a:srgbClr val="00B0F0"/>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56">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Have no </a:t>
                      </a:r>
                      <a:r>
                        <a:rPr lang="fr-CA" sz="1100" b="0" i="0" u="none" strike="noStrike" kern="1200" dirty="0" err="1" smtClean="0">
                          <a:solidFill>
                            <a:srgbClr val="595959"/>
                          </a:solidFill>
                          <a:effectLst/>
                          <a:latin typeface="Arial Narrow" panose="020B0606020202030204" pitchFamily="34" charset="0"/>
                          <a:ea typeface="+mn-ea"/>
                          <a:cs typeface="+mn-cs"/>
                        </a:rPr>
                        <a:t>children</a:t>
                      </a:r>
                      <a:r>
                        <a:rPr lang="fr-CA" sz="1100" b="0" i="0" u="none" strike="noStrike" kern="1200" dirty="0" smtClean="0">
                          <a:solidFill>
                            <a:srgbClr val="595959"/>
                          </a:solidFill>
                          <a:effectLst/>
                          <a:latin typeface="Arial Narrow" panose="020B0606020202030204" pitchFamily="34" charset="0"/>
                          <a:ea typeface="+mn-ea"/>
                          <a:cs typeface="+mn-cs"/>
                        </a:rPr>
                        <a:t> and do not </a:t>
                      </a:r>
                      <a:r>
                        <a:rPr lang="fr-CA" sz="1100" b="0" i="0" u="none" strike="noStrike" kern="1200" dirty="0" err="1" smtClean="0">
                          <a:solidFill>
                            <a:srgbClr val="595959"/>
                          </a:solidFill>
                          <a:effectLst/>
                          <a:latin typeface="Arial Narrow" panose="020B0606020202030204" pitchFamily="34" charset="0"/>
                          <a:ea typeface="+mn-ea"/>
                          <a:cs typeface="+mn-cs"/>
                        </a:rPr>
                        <a:t>wish</a:t>
                      </a:r>
                      <a:r>
                        <a:rPr lang="fr-CA" sz="1100" b="0" i="0" u="none" strike="noStrike" kern="1200" dirty="0" smtClean="0">
                          <a:solidFill>
                            <a:srgbClr val="595959"/>
                          </a:solidFill>
                          <a:effectLst/>
                          <a:latin typeface="Arial Narrow" panose="020B0606020202030204" pitchFamily="34" charset="0"/>
                          <a:ea typeface="+mn-ea"/>
                          <a:cs typeface="+mn-cs"/>
                        </a:rPr>
                        <a:t> to have </a:t>
                      </a:r>
                      <a:r>
                        <a:rPr lang="fr-CA" sz="1100" b="0" i="0" u="none" strike="noStrike" kern="1200" dirty="0" err="1" smtClean="0">
                          <a:solidFill>
                            <a:srgbClr val="595959"/>
                          </a:solidFill>
                          <a:effectLst/>
                          <a:latin typeface="Arial Narrow" panose="020B0606020202030204" pitchFamily="34" charset="0"/>
                          <a:ea typeface="+mn-ea"/>
                          <a:cs typeface="+mn-cs"/>
                        </a:rPr>
                        <a:t>any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84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62</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ZoneTexte 8"/>
          <p:cNvSpPr txBox="1"/>
          <p:nvPr>
            <p:custDataLst>
              <p:tags r:id="rId6"/>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Q48. </a:t>
            </a:r>
            <a:r>
              <a:rPr lang="fr-CA" sz="900" dirty="0">
                <a:solidFill>
                  <a:srgbClr val="595959"/>
                </a:solidFill>
                <a:latin typeface="Arial" panose="020B0604020202020204" pitchFamily="34" charset="0"/>
                <a:cs typeface="Arial" panose="020B0604020202020204" pitchFamily="34" charset="0"/>
              </a:rPr>
              <a:t>Do </a:t>
            </a:r>
            <a:r>
              <a:rPr lang="fr-CA" sz="900" dirty="0" err="1">
                <a:solidFill>
                  <a:srgbClr val="595959"/>
                </a:solidFill>
                <a:latin typeface="Arial" panose="020B0604020202020204" pitchFamily="34" charset="0"/>
                <a:cs typeface="Arial" panose="020B0604020202020204" pitchFamily="34" charset="0"/>
              </a:rPr>
              <a:t>you</a:t>
            </a:r>
            <a:r>
              <a:rPr lang="fr-CA" sz="900" dirty="0">
                <a:solidFill>
                  <a:srgbClr val="595959"/>
                </a:solidFill>
                <a:latin typeface="Arial" panose="020B0604020202020204" pitchFamily="34" charset="0"/>
                <a:cs typeface="Arial" panose="020B0604020202020204" pitchFamily="34" charset="0"/>
              </a:rPr>
              <a:t> have </a:t>
            </a:r>
            <a:r>
              <a:rPr lang="fr-CA" sz="900" dirty="0" err="1">
                <a:solidFill>
                  <a:srgbClr val="595959"/>
                </a:solidFill>
                <a:latin typeface="Arial" panose="020B0604020202020204" pitchFamily="34" charset="0"/>
                <a:cs typeface="Arial" panose="020B0604020202020204" pitchFamily="34" charset="0"/>
              </a:rPr>
              <a:t>children</a:t>
            </a:r>
            <a:r>
              <a:rPr lang="fr-CA" sz="900" dirty="0">
                <a:solidFill>
                  <a:srgbClr val="595959"/>
                </a:solidFill>
                <a:latin typeface="Arial" panose="020B0604020202020204" pitchFamily="34" charset="0"/>
                <a:cs typeface="Arial" panose="020B0604020202020204" pitchFamily="34" charset="0"/>
              </a:rPr>
              <a:t>? </a:t>
            </a:r>
          </a:p>
          <a:p>
            <a:r>
              <a:rPr lang="fr-CA" sz="900" dirty="0">
                <a:solidFill>
                  <a:srgbClr val="595959"/>
                </a:solidFill>
                <a:latin typeface="Arial" panose="020B0604020202020204" pitchFamily="34" charset="0"/>
                <a:cs typeface="Arial" panose="020B0604020202020204" pitchFamily="34" charset="0"/>
              </a:rPr>
              <a:t>Q49. </a:t>
            </a:r>
            <a:r>
              <a:rPr lang="en-CA" sz="900" dirty="0">
                <a:solidFill>
                  <a:srgbClr val="595959"/>
                </a:solidFill>
                <a:latin typeface="Arial" panose="020B0604020202020204" pitchFamily="34" charset="0"/>
                <a:cs typeface="Arial" panose="020B0604020202020204" pitchFamily="34" charset="0"/>
              </a:rPr>
              <a:t>Would you like to have children someday?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18789861"/>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a:solidFill>
                  <a:srgbClr val="9BBB59"/>
                </a:solidFill>
              </a:rPr>
              <a:t>Key findings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a:t>
            </a:fld>
            <a:endParaRPr lang="en-CA" dirty="0">
              <a:solidFill>
                <a:srgbClr val="000000">
                  <a:tint val="75000"/>
                </a:srgbClr>
              </a:solidFill>
            </a:endParaRPr>
          </a:p>
        </p:txBody>
      </p:sp>
      <p:sp>
        <p:nvSpPr>
          <p:cNvPr id="7" name="Espace réservé du contenu 6"/>
          <p:cNvSpPr>
            <a:spLocks noGrp="1"/>
          </p:cNvSpPr>
          <p:nvPr>
            <p:ph type="body" sz="quarter" idx="13"/>
            <p:custDataLst>
              <p:tags r:id="rId3"/>
            </p:custDataLst>
          </p:nvPr>
        </p:nvSpPr>
        <p:spPr>
          <a:xfrm>
            <a:off x="558799" y="1518284"/>
            <a:ext cx="5311775" cy="5079067"/>
          </a:xfrm>
        </p:spPr>
        <p:txBody>
          <a:bodyPr>
            <a:normAutofit/>
          </a:bodyPr>
          <a:lstStyle/>
          <a:p>
            <a:pPr marL="265113" indent="-265113">
              <a:buClr>
                <a:srgbClr val="9BBB59"/>
              </a:buClr>
            </a:pPr>
            <a:r>
              <a:rPr lang="en-CA" sz="1200" b="0" dirty="0" smtClean="0"/>
              <a:t>	That said, LGBT Quebecers are the group that most insist that, to better  represent their values and needs, media initiatives have to move away from representations based on sexuality and party living and instead, put emphasis on their “normality” rather than their “differentness”.</a:t>
            </a:r>
          </a:p>
          <a:p>
            <a:pPr marL="265113" indent="-265113">
              <a:spcBef>
                <a:spcPts val="1000"/>
              </a:spcBef>
              <a:buClr>
                <a:srgbClr val="9BBB59"/>
              </a:buClr>
              <a:buFont typeface="Wingdings" panose="05000000000000000000" pitchFamily="2" charset="2"/>
              <a:buChar char="§"/>
            </a:pPr>
            <a:r>
              <a:rPr lang="en-CA" sz="1200" b="0" dirty="0" smtClean="0"/>
              <a:t>The Atlantic provinces seem to be the most ill-equipped in terms of support resources, particularly when it comes to accessible organizations and models. This is also the region where we find the highest Proportion of respondents who believe that their lives were made a lot more difficult and, paradoxically, also the province with the largest proportion of respondents who feel well integrated into society.</a:t>
            </a:r>
          </a:p>
          <a:p>
            <a:pPr marL="265113" indent="-265113">
              <a:spcBef>
                <a:spcPts val="1000"/>
              </a:spcBef>
              <a:buClr>
                <a:srgbClr val="9BBB59"/>
              </a:buClr>
            </a:pPr>
            <a:r>
              <a:rPr lang="en-CA" sz="1200" b="0" dirty="0" smtClean="0"/>
              <a:t>	As to the question of how LGBT movements could better represent all members, proportionally more respondents from the Atlantic provinces plead for greater accessibility of LGBT groups and advocate a positive approach when defending their rights.</a:t>
            </a:r>
          </a:p>
          <a:p>
            <a:pPr marL="265113" indent="-265113">
              <a:spcBef>
                <a:spcPts val="1000"/>
              </a:spcBef>
              <a:buClr>
                <a:srgbClr val="9BBB59"/>
              </a:buClr>
              <a:buFont typeface="Wingdings" panose="05000000000000000000" pitchFamily="2" charset="2"/>
              <a:buChar char="§"/>
            </a:pPr>
            <a:r>
              <a:rPr lang="en-CA" sz="1200" b="0" dirty="0" smtClean="0"/>
              <a:t>LGBT Ontarians display the highest incidence of negative or depressive feelings in connection with the sexual orientation/gender identity. It is also the province that shows the largest proportion of LGBT individuals who have moved away because of their sexual orientation or gender identity.</a:t>
            </a:r>
          </a:p>
          <a:p>
            <a:pPr marL="265113" indent="-265113">
              <a:spcBef>
                <a:spcPts val="1000"/>
              </a:spcBef>
              <a:buClr>
                <a:srgbClr val="9BBB59"/>
              </a:buClr>
              <a:buFont typeface="Wingdings" panose="05000000000000000000" pitchFamily="2" charset="2"/>
              <a:buChar char="§"/>
            </a:pPr>
            <a:r>
              <a:rPr lang="en-CA" sz="1200" b="0" dirty="0" smtClean="0"/>
              <a:t>It is in Ontario, and in the Western provinces, that we find the highest number of respondents who think that some LGBT groups tend to stereotype other LGBT groups. Ontarian respondents are therefore the group that most loudly call for a more unified, diverse and inclusive LGBT community.</a:t>
            </a:r>
            <a:endParaRPr lang="en-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7" name="Chevron 16"/>
          <p:cNvSpPr/>
          <p:nvPr/>
        </p:nvSpPr>
        <p:spPr>
          <a:xfrm>
            <a:off x="6367448" y="4590324"/>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597936" y="4540896"/>
            <a:ext cx="1781802"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p.211, 207 </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367448" y="5422644"/>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597936" y="5373216"/>
            <a:ext cx="1781802"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p.192, 188 </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277773" y="1755396"/>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575794" y="170080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p.188</a:t>
            </a:r>
            <a:endParaRPr lang="fr-CA" sz="1600" b="1" dirty="0">
              <a:solidFill>
                <a:srgbClr val="9BBB59"/>
              </a:solidFill>
              <a:latin typeface="Arial" panose="020B0604020202020204" pitchFamily="34" charset="0"/>
              <a:cs typeface="Arial" panose="020B0604020202020204" pitchFamily="34" charset="0"/>
            </a:endParaRPr>
          </a:p>
        </p:txBody>
      </p:sp>
      <p:sp>
        <p:nvSpPr>
          <p:cNvPr id="23" name="Chevron 22"/>
          <p:cNvSpPr/>
          <p:nvPr/>
        </p:nvSpPr>
        <p:spPr>
          <a:xfrm>
            <a:off x="6299915" y="2619492"/>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4" name="ZoneTexte 23"/>
          <p:cNvSpPr txBox="1"/>
          <p:nvPr/>
        </p:nvSpPr>
        <p:spPr>
          <a:xfrm>
            <a:off x="6597936" y="256490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p.131, 137, 201, 152</a:t>
            </a:r>
            <a:endParaRPr lang="fr-CA" sz="1600" b="1" dirty="0">
              <a:solidFill>
                <a:srgbClr val="9BBB59"/>
              </a:solidFill>
              <a:latin typeface="Arial" panose="020B0604020202020204" pitchFamily="34" charset="0"/>
              <a:cs typeface="Arial" panose="020B0604020202020204" pitchFamily="34" charset="0"/>
            </a:endParaRPr>
          </a:p>
        </p:txBody>
      </p:sp>
      <p:sp>
        <p:nvSpPr>
          <p:cNvPr id="25" name="Chevron 24"/>
          <p:cNvSpPr/>
          <p:nvPr/>
        </p:nvSpPr>
        <p:spPr>
          <a:xfrm>
            <a:off x="6299915" y="371688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6" name="ZoneTexte 25"/>
          <p:cNvSpPr txBox="1"/>
          <p:nvPr/>
        </p:nvSpPr>
        <p:spPr>
          <a:xfrm>
            <a:off x="6597936" y="3662295"/>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p.188</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98908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250</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726707340"/>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9"/>
          </a:graphicData>
        </a:graphic>
      </p:graphicFrame>
      <p:sp>
        <p:nvSpPr>
          <p:cNvPr id="13" name="Titre 4"/>
          <p:cNvSpPr txBox="1">
            <a:spLocks/>
          </p:cNvSpPr>
          <p:nvPr>
            <p:custDataLst>
              <p:tags r:id="rId3"/>
            </p:custDataLst>
          </p:nvPr>
        </p:nvSpPr>
        <p:spPr bwMode="auto">
          <a:xfrm>
            <a:off x="558800" y="514055"/>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Level of difficulty experienced in the current romantic relationship</a:t>
            </a:r>
            <a:endParaRPr lang="en-CA" dirty="0">
              <a:solidFill>
                <a:srgbClr val="00AFDC"/>
              </a:solidFill>
            </a:endParaRPr>
          </a:p>
        </p:txBody>
      </p:sp>
      <p:sp>
        <p:nvSpPr>
          <p:cNvPr id="8" name="Rectangle 7"/>
          <p:cNvSpPr/>
          <p:nvPr>
            <p:custDataLst>
              <p:tags r:id="rId4"/>
            </p:custDataLst>
          </p:nvPr>
        </p:nvSpPr>
        <p:spPr>
          <a:xfrm>
            <a:off x="510159" y="1160678"/>
            <a:ext cx="349967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a:t>
            </a:r>
            <a:r>
              <a:rPr lang="en-CA" sz="900" dirty="0">
                <a:solidFill>
                  <a:srgbClr val="9BBB59"/>
                </a:solidFill>
                <a:latin typeface="Arial" panose="020B0604020202020204" pitchFamily="34" charset="0"/>
                <a:cs typeface="Arial" panose="020B0604020202020204" pitchFamily="34" charset="0"/>
              </a:rPr>
              <a:t>Respondents currently in a long-term romantic relationship</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Q51</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Is your current romantic/affective relationship easy or difficult ?</a:t>
            </a:r>
            <a:endParaRPr lang="fr-CA" sz="900" dirty="0">
              <a:solidFill>
                <a:srgbClr val="595959"/>
              </a:solidFill>
              <a:latin typeface="Arial" panose="020B0604020202020204" pitchFamily="34" charset="0"/>
              <a:cs typeface="Arial" panose="020B0604020202020204" pitchFamily="34" charset="0"/>
            </a:endParaRPr>
          </a:p>
        </p:txBody>
      </p:sp>
      <p:sp>
        <p:nvSpPr>
          <p:cNvPr id="11" name="Rectangle 10"/>
          <p:cNvSpPr/>
          <p:nvPr>
            <p:custDataLst>
              <p:tags r:id="rId6"/>
            </p:custDataLst>
          </p:nvPr>
        </p:nvSpPr>
        <p:spPr>
          <a:xfrm>
            <a:off x="1078871" y="1567483"/>
            <a:ext cx="3240360" cy="370615"/>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smtClean="0">
                <a:solidFill>
                  <a:srgbClr val="595959"/>
                </a:solidFill>
                <a:latin typeface="Arial Narrow" panose="020B0606020202030204" pitchFamily="34" charset="0"/>
              </a:rPr>
              <a:t>Total (very &amp; rather) easy LGBT: 84%</a:t>
            </a:r>
            <a:br>
              <a:rPr lang="en-CA" sz="1200" b="1" dirty="0" smtClean="0">
                <a:solidFill>
                  <a:srgbClr val="595959"/>
                </a:solidFill>
                <a:latin typeface="Arial Narrow" panose="020B0606020202030204" pitchFamily="34" charset="0"/>
              </a:rPr>
            </a:br>
            <a:r>
              <a:rPr lang="en-CA" sz="1200" b="1" dirty="0" smtClean="0">
                <a:solidFill>
                  <a:srgbClr val="595959"/>
                </a:solidFill>
                <a:latin typeface="Arial Narrow" panose="020B0606020202030204" pitchFamily="34" charset="0"/>
              </a:rPr>
              <a:t>Total (very &amp; rather) easy Hetero cisgender: 83% </a:t>
            </a:r>
            <a:endParaRPr lang="en-CA" sz="1200" b="1" dirty="0">
              <a:solidFill>
                <a:srgbClr val="595959"/>
              </a:solidFill>
              <a:latin typeface="Arial Narrow" panose="020B0606020202030204" pitchFamily="34" charset="0"/>
              <a:cs typeface="Arial" panose="020B0604020202020204" pitchFamily="34" charset="0"/>
            </a:endParaRPr>
          </a:p>
        </p:txBody>
      </p:sp>
      <p:sp>
        <p:nvSpPr>
          <p:cNvPr id="12" name="Accolade fermante 11"/>
          <p:cNvSpPr/>
          <p:nvPr/>
        </p:nvSpPr>
        <p:spPr>
          <a:xfrm rot="-5400000">
            <a:off x="2627608" y="462288"/>
            <a:ext cx="144000" cy="3312000"/>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4" name="Rectangle 13"/>
          <p:cNvSpPr/>
          <p:nvPr>
            <p:custDataLst>
              <p:tags r:id="rId7"/>
            </p:custDataLst>
          </p:nvPr>
        </p:nvSpPr>
        <p:spPr>
          <a:xfrm>
            <a:off x="4925138" y="3094226"/>
            <a:ext cx="3535294" cy="370615"/>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smtClean="0">
                <a:solidFill>
                  <a:srgbClr val="595959"/>
                </a:solidFill>
                <a:latin typeface="Arial Narrow" panose="020B0606020202030204" pitchFamily="34" charset="0"/>
              </a:rPr>
              <a:t>Total (very &amp; rather) difficult LGBT: 16%</a:t>
            </a:r>
            <a:br>
              <a:rPr lang="en-CA" sz="1200" b="1" dirty="0" smtClean="0">
                <a:solidFill>
                  <a:srgbClr val="595959"/>
                </a:solidFill>
                <a:latin typeface="Arial Narrow" panose="020B0606020202030204" pitchFamily="34" charset="0"/>
              </a:rPr>
            </a:br>
            <a:r>
              <a:rPr lang="en-CA" sz="1200" b="1" dirty="0" smtClean="0">
                <a:solidFill>
                  <a:srgbClr val="595959"/>
                </a:solidFill>
                <a:latin typeface="Arial Narrow" panose="020B0606020202030204" pitchFamily="34" charset="0"/>
              </a:rPr>
              <a:t>Total (very &amp; rather) difficult Hetero cisgender: 17% </a:t>
            </a:r>
            <a:endParaRPr lang="en-CA" sz="1200" b="1" dirty="0">
              <a:solidFill>
                <a:srgbClr val="595959"/>
              </a:solidFill>
              <a:latin typeface="Arial Narrow" panose="020B0606020202030204" pitchFamily="34" charset="0"/>
              <a:cs typeface="Arial" panose="020B0604020202020204" pitchFamily="34" charset="0"/>
            </a:endParaRPr>
          </a:p>
        </p:txBody>
      </p:sp>
      <p:sp>
        <p:nvSpPr>
          <p:cNvPr id="15" name="Accolade fermante 14"/>
          <p:cNvSpPr/>
          <p:nvPr/>
        </p:nvSpPr>
        <p:spPr>
          <a:xfrm rot="-5400000">
            <a:off x="6473876" y="1989031"/>
            <a:ext cx="144000" cy="3312000"/>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Tree>
    <p:extLst>
      <p:ext uri="{BB962C8B-B14F-4D97-AF65-F5344CB8AC3E}">
        <p14:creationId xmlns:p14="http://schemas.microsoft.com/office/powerpoint/2010/main" val="973380438"/>
      </p:ext>
    </p:extLst>
  </p:cSld>
  <p:clrMapOvr>
    <a:masterClrMapping/>
  </p:clrMapOvr>
  <p:timing>
    <p:tnLst>
      <p:par>
        <p:cTn xmlns:p14="http://schemas.microsoft.com/office/powerpoint/2010/mai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251</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14055"/>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a:solidFill>
                  <a:srgbClr val="9BBB59"/>
                </a:solidFill>
              </a:rPr>
              <a:t>Level of difficulty experienced in the current romantic </a:t>
            </a:r>
            <a:r>
              <a:rPr lang="en-CA" sz="2100" dirty="0" smtClean="0">
                <a:solidFill>
                  <a:srgbClr val="9BBB59"/>
                </a:solidFill>
              </a:rPr>
              <a:t>relationship</a:t>
            </a:r>
          </a:p>
        </p:txBody>
      </p:sp>
      <p:sp>
        <p:nvSpPr>
          <p:cNvPr id="8" name="Rectangle 7"/>
          <p:cNvSpPr/>
          <p:nvPr>
            <p:custDataLst>
              <p:tags r:id="rId4"/>
            </p:custDataLst>
          </p:nvPr>
        </p:nvSpPr>
        <p:spPr>
          <a:xfrm>
            <a:off x="510159" y="1160678"/>
            <a:ext cx="3919663"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a:t>
            </a:r>
            <a:r>
              <a:rPr lang="en-CA" sz="900" dirty="0">
                <a:solidFill>
                  <a:srgbClr val="9BBB59"/>
                </a:solidFill>
                <a:latin typeface="Arial" panose="020B0604020202020204" pitchFamily="34" charset="0"/>
                <a:cs typeface="Arial" panose="020B0604020202020204" pitchFamily="34" charset="0"/>
              </a:rPr>
              <a:t>Respondents currently in a long-term romantic relationship</a:t>
            </a:r>
            <a:r>
              <a:rPr lang="fr-CA" sz="900" dirty="0" smtClean="0">
                <a:solidFill>
                  <a:srgbClr val="9BBB59"/>
                </a:solidFill>
                <a:latin typeface="Arial" panose="020B0604020202020204" pitchFamily="34" charset="0"/>
                <a:cs typeface="Arial" panose="020B0604020202020204" pitchFamily="34" charset="0"/>
              </a:rPr>
              <a:t>, n=927</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Q51. </a:t>
            </a:r>
            <a:r>
              <a:rPr lang="en-CA" sz="900" dirty="0">
                <a:solidFill>
                  <a:srgbClr val="595959"/>
                </a:solidFill>
                <a:latin typeface="Arial" panose="020B0604020202020204" pitchFamily="34" charset="0"/>
                <a:cs typeface="Arial" panose="020B0604020202020204" pitchFamily="34" charset="0"/>
              </a:rPr>
              <a:t>Is your current romantic/affective relationship easy or difficult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6" name="Table 9"/>
          <p:cNvGraphicFramePr>
            <a:graphicFrameLocks noGrp="1"/>
          </p:cNvGraphicFramePr>
          <p:nvPr>
            <p:custDataLst>
              <p:tags r:id="rId6"/>
            </p:custDataLst>
            <p:extLst>
              <p:ext uri="{D42A27DB-BD31-4B8C-83A1-F6EECF244321}">
                <p14:modId xmlns:p14="http://schemas.microsoft.com/office/powerpoint/2010/main" val="1184592928"/>
              </p:ext>
            </p:extLst>
          </p:nvPr>
        </p:nvGraphicFramePr>
        <p:xfrm>
          <a:off x="612328" y="3573016"/>
          <a:ext cx="6912000" cy="1798509"/>
        </p:xfrm>
        <a:graphic>
          <a:graphicData uri="http://schemas.openxmlformats.org/drawingml/2006/table">
            <a:tbl>
              <a:tblPr firstRow="1" bandRow="1">
                <a:tableStyleId>{2D5ABB26-0587-4C30-8999-92F81FD0307C}</a:tableStyleId>
              </a:tblPr>
              <a:tblGrid>
                <a:gridCol w="2376000"/>
                <a:gridCol w="648000"/>
                <a:gridCol w="648000"/>
                <a:gridCol w="648000"/>
                <a:gridCol w="648000"/>
                <a:gridCol w="648000"/>
                <a:gridCol w="648000"/>
                <a:gridCol w="648000"/>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927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89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0" indent="0" algn="l" defTabSz="914400" rtl="0" eaLnBrk="1" fontAlgn="ctr" latinLnBrk="0" hangingPunct="1"/>
                      <a:r>
                        <a:rPr lang="fr-CA" sz="1100" b="0" i="0" u="none" strike="noStrike" kern="1200" dirty="0" err="1" smtClean="0">
                          <a:solidFill>
                            <a:srgbClr val="595959"/>
                          </a:solidFill>
                          <a:effectLst/>
                          <a:latin typeface="Arial Narrow" panose="020B0606020202030204" pitchFamily="34" charset="0"/>
                          <a:ea typeface="+mn-ea"/>
                          <a:cs typeface="+mn-cs"/>
                        </a:rPr>
                        <a:t>Very</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easy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31</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fr-CA" sz="1100" b="0" i="0" u="none" strike="noStrike" kern="1200" dirty="0" err="1" smtClean="0">
                          <a:solidFill>
                            <a:srgbClr val="595959"/>
                          </a:solidFill>
                          <a:effectLst/>
                          <a:latin typeface="Arial Narrow" panose="020B0606020202030204" pitchFamily="34" charset="0"/>
                          <a:ea typeface="+mn-ea"/>
                          <a:cs typeface="+mn-cs"/>
                        </a:rPr>
                        <a:t>Rather</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easy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indent="0" algn="l" defTabSz="914400" rtl="0" eaLnBrk="1" fontAlgn="ctr" latinLnBrk="0" hangingPunct="1"/>
                      <a:r>
                        <a:rPr lang="fr-CA" sz="1100" b="0" i="0" u="none" strike="noStrike" kern="1200" dirty="0" err="1" smtClean="0">
                          <a:solidFill>
                            <a:srgbClr val="595959"/>
                          </a:solidFill>
                          <a:effectLst/>
                          <a:latin typeface="Arial Narrow" panose="020B0606020202030204" pitchFamily="34" charset="0"/>
                          <a:ea typeface="+mn-ea"/>
                          <a:cs typeface="+mn-cs"/>
                        </a:rPr>
                        <a:t>Difficult</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rather</a:t>
                      </a:r>
                      <a:r>
                        <a:rPr lang="fr-CA" sz="1100" b="0" i="0" u="none" strike="noStrike" kern="1200" dirty="0" smtClean="0">
                          <a:solidFill>
                            <a:srgbClr val="595959"/>
                          </a:solidFill>
                          <a:effectLst/>
                          <a:latin typeface="Arial Narrow" panose="020B0606020202030204" pitchFamily="34" charset="0"/>
                          <a:ea typeface="+mn-ea"/>
                          <a:cs typeface="+mn-cs"/>
                        </a:rPr>
                        <a:t> + </a:t>
                      </a:r>
                      <a:r>
                        <a:rPr lang="fr-CA" sz="1100" b="0" i="0" u="none" strike="noStrike" kern="1200" dirty="0" err="1" smtClean="0">
                          <a:solidFill>
                            <a:srgbClr val="595959"/>
                          </a:solidFill>
                          <a:effectLst/>
                          <a:latin typeface="Arial Narrow" panose="020B0606020202030204" pitchFamily="34" charset="0"/>
                          <a:ea typeface="+mn-ea"/>
                          <a:cs typeface="+mn-cs"/>
                        </a:rPr>
                        <a:t>very</a:t>
                      </a:r>
                      <a:r>
                        <a:rPr lang="fr-CA" sz="1100" b="0" i="0" u="none" strike="noStrike" kern="1200" dirty="0" smtClean="0">
                          <a:solidFill>
                            <a:srgbClr val="595959"/>
                          </a:solidFill>
                          <a:effectLst/>
                          <a:latin typeface="Arial Narrow" panose="020B0606020202030204" pitchFamily="34" charset="0"/>
                          <a:ea typeface="+mn-ea"/>
                          <a:cs typeface="+mn-cs"/>
                        </a:rPr>
                        <a:t>)</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8" name="Table 9"/>
          <p:cNvGraphicFramePr>
            <a:graphicFrameLocks noGrp="1"/>
          </p:cNvGraphicFramePr>
          <p:nvPr>
            <p:custDataLst>
              <p:tags r:id="rId7"/>
            </p:custDataLst>
            <p:extLst>
              <p:ext uri="{D42A27DB-BD31-4B8C-83A1-F6EECF244321}">
                <p14:modId xmlns:p14="http://schemas.microsoft.com/office/powerpoint/2010/main" val="3421475260"/>
              </p:ext>
            </p:extLst>
          </p:nvPr>
        </p:nvGraphicFramePr>
        <p:xfrm>
          <a:off x="611560" y="1556792"/>
          <a:ext cx="8208912" cy="1962423"/>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Asex.*</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Cisgender</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Non-binary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dirty="0">
                          <a:solidFill>
                            <a:srgbClr val="595959"/>
                          </a:solidFill>
                          <a:effectLst/>
                          <a:latin typeface="Arial Narrow"/>
                          <a:ea typeface="Times New Roman"/>
                          <a:cs typeface="Arial"/>
                        </a:rPr>
                        <a:t>Non-bin.: </a:t>
                      </a:r>
                      <a:r>
                        <a:rPr lang="en-CA" sz="900" b="1" kern="1200" dirty="0" err="1">
                          <a:solidFill>
                            <a:srgbClr val="595959"/>
                          </a:solidFill>
                          <a:effectLst/>
                          <a:latin typeface="Arial Narrow"/>
                          <a:ea typeface="Times New Roman"/>
                          <a:cs typeface="Arial"/>
                        </a:rPr>
                        <a:t>genderfluid</a:t>
                      </a:r>
                      <a:r>
                        <a:rPr lang="en-CA" sz="900" b="1" kern="1200" dirty="0">
                          <a:solidFill>
                            <a:srgbClr val="595959"/>
                          </a:solidFill>
                          <a:effectLst/>
                          <a:latin typeface="Arial Narrow"/>
                          <a:ea typeface="Times New Roman"/>
                          <a:cs typeface="Arial"/>
                        </a:rPr>
                        <a:t>, </a:t>
                      </a:r>
                      <a:r>
                        <a:rPr lang="en-CA" sz="900" b="1" kern="1200" dirty="0" err="1">
                          <a:solidFill>
                            <a:srgbClr val="595959"/>
                          </a:solidFill>
                          <a:effectLst/>
                          <a:latin typeface="Arial Narrow"/>
                          <a:ea typeface="Times New Roman"/>
                          <a:cs typeface="Arial"/>
                        </a:rPr>
                        <a:t>agender</a:t>
                      </a:r>
                      <a:r>
                        <a:rPr lang="en-CA" sz="900" b="1" kern="1200" dirty="0">
                          <a:solidFill>
                            <a:srgbClr val="595959"/>
                          </a:solidFill>
                          <a:effectLst/>
                          <a:latin typeface="Arial Narrow"/>
                          <a:ea typeface="Times New Roman"/>
                          <a:cs typeface="Arial"/>
                        </a:rPr>
                        <a:t> or demi-gender</a:t>
                      </a:r>
                      <a:endParaRPr lang="fr-CA" sz="110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927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765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24*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361950" indent="-361950" algn="l" defTabSz="914400" rtl="0" eaLnBrk="1" fontAlgn="ctr" latinLnBrk="0" hangingPunct="1"/>
                      <a:r>
                        <a:rPr lang="fr-CA" sz="1100" b="0" i="0" u="none" strike="noStrike" kern="1200" dirty="0" err="1" smtClean="0">
                          <a:solidFill>
                            <a:srgbClr val="595959"/>
                          </a:solidFill>
                          <a:effectLst/>
                          <a:latin typeface="Arial Narrow" panose="020B0606020202030204" pitchFamily="34" charset="0"/>
                          <a:ea typeface="+mn-ea"/>
                          <a:cs typeface="+mn-cs"/>
                        </a:rPr>
                        <a:t>Very</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easy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46</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40</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27</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fr-CA" sz="1100" b="0" i="0" u="none" strike="noStrike" kern="1200" dirty="0" err="1" smtClean="0">
                          <a:solidFill>
                            <a:srgbClr val="595959"/>
                          </a:solidFill>
                          <a:effectLst/>
                          <a:latin typeface="Arial Narrow" panose="020B0606020202030204" pitchFamily="34" charset="0"/>
                          <a:ea typeface="+mn-ea"/>
                          <a:cs typeface="+mn-cs"/>
                        </a:rPr>
                        <a:t>Rather</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easy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40</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44</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59</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60</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indent="0" algn="l" defTabSz="914400" rtl="0" eaLnBrk="1" fontAlgn="ctr" latinLnBrk="0" hangingPunct="1"/>
                      <a:r>
                        <a:rPr lang="fr-CA" sz="1100" b="0" i="0" u="none" strike="noStrike" kern="1200" dirty="0" err="1" smtClean="0">
                          <a:solidFill>
                            <a:srgbClr val="595959"/>
                          </a:solidFill>
                          <a:effectLst/>
                          <a:latin typeface="Arial Narrow" panose="020B0606020202030204" pitchFamily="34" charset="0"/>
                          <a:ea typeface="+mn-ea"/>
                          <a:cs typeface="+mn-cs"/>
                        </a:rPr>
                        <a:t>Difficult</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rather</a:t>
                      </a:r>
                      <a:r>
                        <a:rPr lang="fr-CA" sz="1100" b="0" i="0" u="none" strike="noStrike" kern="1200" dirty="0" smtClean="0">
                          <a:solidFill>
                            <a:srgbClr val="595959"/>
                          </a:solidFill>
                          <a:effectLst/>
                          <a:latin typeface="Arial Narrow" panose="020B0606020202030204" pitchFamily="34" charset="0"/>
                          <a:ea typeface="+mn-ea"/>
                          <a:cs typeface="+mn-cs"/>
                        </a:rPr>
                        <a:t> + </a:t>
                      </a:r>
                      <a:r>
                        <a:rPr lang="fr-CA" sz="1100" b="0" i="0" u="none" strike="noStrike" kern="1200" dirty="0" err="1" smtClean="0">
                          <a:solidFill>
                            <a:srgbClr val="595959"/>
                          </a:solidFill>
                          <a:effectLst/>
                          <a:latin typeface="Arial Narrow" panose="020B0606020202030204" pitchFamily="34" charset="0"/>
                          <a:ea typeface="+mn-ea"/>
                          <a:cs typeface="+mn-cs"/>
                        </a:rPr>
                        <a:t>very</a:t>
                      </a:r>
                      <a:r>
                        <a:rPr lang="fr-CA" sz="1100" b="0" i="0" u="none" strike="noStrike" kern="1200" dirty="0" smtClean="0">
                          <a:solidFill>
                            <a:srgbClr val="595959"/>
                          </a:solidFill>
                          <a:effectLst/>
                          <a:latin typeface="Arial Narrow" panose="020B0606020202030204" pitchFamily="34" charset="0"/>
                          <a:ea typeface="+mn-ea"/>
                          <a:cs typeface="+mn-cs"/>
                        </a:rPr>
                        <a:t>)</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9" name="ZoneTexte 18"/>
          <p:cNvSpPr txBox="1"/>
          <p:nvPr/>
        </p:nvSpPr>
        <p:spPr>
          <a:xfrm>
            <a:off x="6588224" y="6093296"/>
            <a:ext cx="2016224" cy="400110"/>
          </a:xfrm>
          <a:prstGeom prst="rect">
            <a:avLst/>
          </a:prstGeom>
          <a:noFill/>
        </p:spPr>
        <p:txBody>
          <a:bodyPr wrap="square" rtlCol="0">
            <a:spAutoFit/>
          </a:bodyPr>
          <a:lstStyle/>
          <a:p>
            <a:r>
              <a:rPr lang="fr-CA" sz="1000" b="1" dirty="0" smtClean="0">
                <a:solidFill>
                  <a:srgbClr val="595959"/>
                </a:solidFill>
                <a:latin typeface="Arial Narrow" panose="020B0606020202030204" pitchFamily="34" charset="0"/>
              </a:rPr>
              <a:t>*N.B.: Small </a:t>
            </a:r>
            <a:r>
              <a:rPr lang="fr-CA" sz="1000" b="1" dirty="0" err="1" smtClean="0">
                <a:solidFill>
                  <a:srgbClr val="595959"/>
                </a:solidFill>
                <a:latin typeface="Arial Narrow" panose="020B0606020202030204" pitchFamily="34" charset="0"/>
              </a:rPr>
              <a:t>sample</a:t>
            </a:r>
            <a:r>
              <a:rPr lang="fr-CA" sz="1000" b="1" dirty="0" smtClean="0">
                <a:solidFill>
                  <a:srgbClr val="595959"/>
                </a:solidFill>
                <a:latin typeface="Arial Narrow" panose="020B0606020202030204" pitchFamily="34" charset="0"/>
              </a:rPr>
              <a:t> size, </a:t>
            </a:r>
            <a:r>
              <a:rPr lang="fr-CA" sz="1000" b="1" dirty="0" err="1" smtClean="0">
                <a:solidFill>
                  <a:srgbClr val="595959"/>
                </a:solidFill>
                <a:latin typeface="Arial Narrow" panose="020B0606020202030204" pitchFamily="34" charset="0"/>
              </a:rPr>
              <a:t>results</a:t>
            </a:r>
            <a:r>
              <a:rPr lang="fr-CA" sz="1000" b="1" dirty="0" smtClean="0">
                <a:solidFill>
                  <a:srgbClr val="595959"/>
                </a:solidFill>
                <a:latin typeface="Arial Narrow" panose="020B0606020202030204" pitchFamily="34" charset="0"/>
              </a:rPr>
              <a:t> to </a:t>
            </a:r>
            <a:r>
              <a:rPr lang="fr-CA" sz="1000" b="1" dirty="0" err="1" smtClean="0">
                <a:solidFill>
                  <a:srgbClr val="595959"/>
                </a:solidFill>
                <a:latin typeface="Arial Narrow" panose="020B0606020202030204" pitchFamily="34" charset="0"/>
              </a:rPr>
              <a:t>be</a:t>
            </a:r>
            <a:r>
              <a:rPr lang="fr-CA" sz="1000" b="1" dirty="0" smtClean="0">
                <a:solidFill>
                  <a:srgbClr val="595959"/>
                </a:solidFill>
                <a:latin typeface="Arial Narrow" panose="020B0606020202030204" pitchFamily="34" charset="0"/>
              </a:rPr>
              <a:t> </a:t>
            </a:r>
            <a:r>
              <a:rPr lang="fr-CA" sz="1000" b="1" dirty="0" err="1" smtClean="0">
                <a:solidFill>
                  <a:srgbClr val="595959"/>
                </a:solidFill>
                <a:latin typeface="Arial Narrow" panose="020B0606020202030204" pitchFamily="34" charset="0"/>
              </a:rPr>
              <a:t>interpreted</a:t>
            </a:r>
            <a:r>
              <a:rPr lang="fr-CA" sz="1000" b="1" dirty="0" smtClean="0">
                <a:solidFill>
                  <a:srgbClr val="595959"/>
                </a:solidFill>
                <a:latin typeface="Arial Narrow" panose="020B0606020202030204" pitchFamily="34" charset="0"/>
              </a:rPr>
              <a:t> </a:t>
            </a:r>
            <a:r>
              <a:rPr lang="fr-CA" sz="1000" b="1" dirty="0" err="1" smtClean="0">
                <a:solidFill>
                  <a:srgbClr val="595959"/>
                </a:solidFill>
                <a:latin typeface="Arial Narrow" panose="020B0606020202030204" pitchFamily="34" charset="0"/>
              </a:rPr>
              <a:t>with</a:t>
            </a:r>
            <a:r>
              <a:rPr lang="fr-CA" sz="1000" b="1" dirty="0" smtClean="0">
                <a:solidFill>
                  <a:srgbClr val="595959"/>
                </a:solidFill>
                <a:latin typeface="Arial Narrow" panose="020B0606020202030204" pitchFamily="34" charset="0"/>
              </a:rPr>
              <a:t> caution</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663091717"/>
      </p:ext>
    </p:extLst>
  </p:cSld>
  <p:clrMapOvr>
    <a:masterClrMapping/>
  </p:clrMapOvr>
  <p:timing>
    <p:tnLst>
      <p:par>
        <p:cTn xmlns:p14="http://schemas.microsoft.com/office/powerpoint/2010/mai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883797276"/>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404665"/>
            <a:ext cx="5381352" cy="791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Proportion of respondents who were a victim of abuse from a romantic partner</a:t>
            </a:r>
            <a:endParaRPr lang="en-CA" dirty="0">
              <a:solidFill>
                <a:srgbClr val="00AFDC"/>
              </a:solidFill>
            </a:endParaRPr>
          </a:p>
        </p:txBody>
      </p:sp>
      <p:sp>
        <p:nvSpPr>
          <p:cNvPr id="8" name="Rectangle 7"/>
          <p:cNvSpPr/>
          <p:nvPr>
            <p:custDataLst>
              <p:tags r:id="rId4"/>
            </p:custDataLst>
          </p:nvPr>
        </p:nvSpPr>
        <p:spPr>
          <a:xfrm>
            <a:off x="510159" y="1160678"/>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Q52. </a:t>
            </a:r>
            <a:r>
              <a:rPr lang="en-CA" sz="900" dirty="0">
                <a:solidFill>
                  <a:srgbClr val="595959"/>
                </a:solidFill>
                <a:latin typeface="Arial" panose="020B0604020202020204" pitchFamily="34" charset="0"/>
                <a:cs typeface="Arial" panose="020B0604020202020204" pitchFamily="34" charset="0"/>
              </a:rPr>
              <a:t>Have you ever been a victim of abuse, whether physical or psychological, from a romantic partner?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1628697"/>
      </p:ext>
    </p:extLst>
  </p:cSld>
  <p:clrMapOvr>
    <a:masterClrMapping/>
  </p:clrMapOvr>
  <p:timing>
    <p:tnLst>
      <p:par>
        <p:cTn xmlns:p14="http://schemas.microsoft.com/office/powerpoint/2010/mai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253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173819375"/>
              </p:ext>
            </p:extLst>
          </p:nvPr>
        </p:nvGraphicFramePr>
        <p:xfrm>
          <a:off x="558802" y="1203189"/>
          <a:ext cx="8117657" cy="2513844"/>
        </p:xfrm>
        <a:graphic>
          <a:graphicData uri="http://schemas.openxmlformats.org/drawingml/2006/table">
            <a:tbl>
              <a:tblPr firstRow="1" bandRow="1">
                <a:tableStyleId>{2D5ABB26-0587-4C30-8999-92F81FD0307C}</a:tableStyleId>
              </a:tblPr>
              <a:tblGrid>
                <a:gridCol w="2559622"/>
                <a:gridCol w="794005"/>
                <a:gridCol w="794005"/>
                <a:gridCol w="794005"/>
                <a:gridCol w="794005"/>
                <a:gridCol w="794005"/>
                <a:gridCol w="794005"/>
                <a:gridCol w="794005"/>
              </a:tblGrid>
              <a:tr h="30050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2544">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2545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59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6462">
                <a:tc>
                  <a:txBody>
                    <a:bodyPr/>
                    <a:lstStyle/>
                    <a:p>
                      <a:pPr algn="l" fontAlgn="ctr"/>
                      <a:r>
                        <a:rPr lang="en-CA" sz="1100" b="0" i="0" u="none" strike="noStrike" dirty="0"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6462">
                <a:tc>
                  <a:txBody>
                    <a:bodyPr/>
                    <a:lstStyle/>
                    <a:p>
                      <a:pPr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6462">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I have never had a romantic partner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10" name="Titre 4"/>
          <p:cNvSpPr txBox="1">
            <a:spLocks/>
          </p:cNvSpPr>
          <p:nvPr>
            <p:custDataLst>
              <p:tags r:id="rId5"/>
            </p:custDataLst>
          </p:nvPr>
        </p:nvSpPr>
        <p:spPr bwMode="auto">
          <a:xfrm>
            <a:off x="558800" y="188640"/>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Proportion of respondents who were a victim of abuse from a romantic partner</a:t>
            </a:r>
            <a:endParaRPr lang="en-CA" sz="2400" dirty="0">
              <a:solidFill>
                <a:srgbClr val="00AFDC"/>
              </a:solidFill>
            </a:endParaRPr>
          </a:p>
        </p:txBody>
      </p:sp>
      <p:graphicFrame>
        <p:nvGraphicFramePr>
          <p:cNvPr id="5" name="Tableau 4"/>
          <p:cNvGraphicFramePr>
            <a:graphicFrameLocks noGrp="1"/>
          </p:cNvGraphicFramePr>
          <p:nvPr>
            <p:extLst>
              <p:ext uri="{D42A27DB-BD31-4B8C-83A1-F6EECF244321}">
                <p14:modId xmlns:p14="http://schemas.microsoft.com/office/powerpoint/2010/main" val="1232477381"/>
              </p:ext>
            </p:extLst>
          </p:nvPr>
        </p:nvGraphicFramePr>
        <p:xfrm>
          <a:off x="558797" y="3967377"/>
          <a:ext cx="8118931" cy="2122577"/>
        </p:xfrm>
        <a:graphic>
          <a:graphicData uri="http://schemas.openxmlformats.org/drawingml/2006/table">
            <a:tbl>
              <a:tblPr firstRow="1" bandRow="1">
                <a:tableStyleId>{2D5ABB26-0587-4C30-8999-92F81FD0307C}</a:tableStyleId>
              </a:tblPr>
              <a:tblGrid>
                <a:gridCol w="2492654"/>
                <a:gridCol w="872477"/>
                <a:gridCol w="594225"/>
                <a:gridCol w="594225"/>
                <a:gridCol w="594225"/>
                <a:gridCol w="594225"/>
                <a:gridCol w="594225"/>
                <a:gridCol w="594225"/>
                <a:gridCol w="594225"/>
                <a:gridCol w="594225"/>
              </a:tblGrid>
              <a:tr h="25854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noProof="0"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0593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Homo.</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Pan.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Narrow" panose="020B0606020202030204" pitchFamily="34" charset="0"/>
                        </a:rPr>
                        <a:t>Asex</a:t>
                      </a:r>
                      <a:r>
                        <a:rPr lang="en-CA" sz="900" b="1" i="0" u="none" strike="noStrike" noProof="0" dirty="0" smtClean="0">
                          <a:solidFill>
                            <a:srgbClr val="595959"/>
                          </a:solidFill>
                          <a:effectLst/>
                          <a:latin typeface="Arial Narrow" panose="020B0606020202030204" pitchFamily="34" charset="0"/>
                        </a:rPr>
                        <a:t>.</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Cisgender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Non-binary Trans person</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Narrow" panose="020B0606020202030204" pitchFamily="34" charset="0"/>
                        </a:rPr>
                        <a:t>Non-bin.: </a:t>
                      </a:r>
                      <a:r>
                        <a:rPr lang="en-CA" sz="900" b="1" i="0" u="none" strike="noStrike" noProof="0" dirty="0" err="1" smtClean="0">
                          <a:solidFill>
                            <a:srgbClr val="595959"/>
                          </a:solidFill>
                          <a:effectLst/>
                          <a:latin typeface="Arial Narrow" panose="020B0606020202030204" pitchFamily="34" charset="0"/>
                        </a:rPr>
                        <a:t>genderfluid</a:t>
                      </a:r>
                      <a:r>
                        <a:rPr lang="en-CA" sz="900" b="1" i="0" u="none" strike="noStrike" noProof="0" dirty="0" smtClean="0">
                          <a:solidFill>
                            <a:srgbClr val="595959"/>
                          </a:solidFill>
                          <a:effectLst/>
                          <a:latin typeface="Arial Narrow" panose="020B0606020202030204" pitchFamily="34" charset="0"/>
                        </a:rPr>
                        <a:t>, </a:t>
                      </a:r>
                      <a:r>
                        <a:rPr lang="en-CA" sz="900" b="1" i="0" u="none" strike="noStrike" noProof="0" dirty="0" err="1" smtClean="0">
                          <a:solidFill>
                            <a:srgbClr val="595959"/>
                          </a:solidFill>
                          <a:effectLst/>
                          <a:latin typeface="Arial Narrow" panose="020B0606020202030204" pitchFamily="34" charset="0"/>
                        </a:rPr>
                        <a:t>agender</a:t>
                      </a:r>
                      <a:r>
                        <a:rPr lang="en-CA" sz="900" b="1" i="0" u="none" strike="noStrike" noProof="0" dirty="0" smtClean="0">
                          <a:solidFill>
                            <a:srgbClr val="595959"/>
                          </a:solidFill>
                          <a:effectLst/>
                          <a:latin typeface="Arial Narrow" panose="020B0606020202030204" pitchFamily="34" charset="0"/>
                        </a:rPr>
                        <a:t> or demi-gender</a:t>
                      </a:r>
                      <a:endParaRPr lang="en-CA" sz="9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7391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1897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623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314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1526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147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6201">
                <a:tc>
                  <a:txBody>
                    <a:bodyPr/>
                    <a:lstStyle/>
                    <a:p>
                      <a:pPr algn="l" fontAlgn="ctr"/>
                      <a:r>
                        <a:rPr lang="en-CA" sz="1100" b="0" i="0" u="none" strike="noStrike" noProof="0" dirty="0" smtClean="0">
                          <a:solidFill>
                            <a:srgbClr val="595959"/>
                          </a:solidFill>
                          <a:effectLst/>
                          <a:latin typeface="Arial Narrow" panose="020B0606020202030204" pitchFamily="34" charset="0"/>
                        </a:rPr>
                        <a:t>Yes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32</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6201">
                <a:tc>
                  <a:txBody>
                    <a:bodyPr/>
                    <a:lstStyle/>
                    <a:p>
                      <a:pPr algn="l" fontAlgn="ctr"/>
                      <a:r>
                        <a:rPr lang="en-CA" sz="1100" b="0" i="0" u="none" strike="noStrike" noProof="0" dirty="0" smtClean="0">
                          <a:solidFill>
                            <a:srgbClr val="595959"/>
                          </a:solidFill>
                          <a:effectLst/>
                          <a:latin typeface="Arial Narrow" panose="020B0606020202030204" pitchFamily="34" charset="0"/>
                        </a:rPr>
                        <a:t>No</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52</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6201">
                <a:tc>
                  <a:txBody>
                    <a:bodyPr/>
                    <a:lstStyle/>
                    <a:p>
                      <a:pPr algn="l" fontAlgn="ctr"/>
                      <a:r>
                        <a:rPr lang="en-CA" sz="1100" b="0" i="0" u="none" strike="noStrike" kern="1200" noProof="0" dirty="0" smtClean="0">
                          <a:solidFill>
                            <a:srgbClr val="595959"/>
                          </a:solidFill>
                          <a:effectLst/>
                          <a:latin typeface="Arial Narrow" panose="020B0606020202030204" pitchFamily="34" charset="0"/>
                          <a:ea typeface="+mn-ea"/>
                          <a:cs typeface="+mn-cs"/>
                        </a:rPr>
                        <a:t>I have never had a romantic partner</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6</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ZoneTexte 13"/>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Q52. </a:t>
            </a:r>
            <a:r>
              <a:rPr lang="en-CA" sz="900" dirty="0">
                <a:solidFill>
                  <a:srgbClr val="595959"/>
                </a:solidFill>
                <a:latin typeface="Arial" panose="020B0604020202020204" pitchFamily="34" charset="0"/>
                <a:cs typeface="Arial" panose="020B0604020202020204" pitchFamily="34" charset="0"/>
              </a:rPr>
              <a:t>Have you ever been a victim of abuse, whether physical or psychological, from a romantic partner?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08541621"/>
      </p:ext>
    </p:extLst>
  </p:cSld>
  <p:clrMapOvr>
    <a:masterClrMapping/>
  </p:clrMapOvr>
  <p:timing>
    <p:tnLst>
      <p:par>
        <p:cTn xmlns:p14="http://schemas.microsoft.com/office/powerpoint/2010/mai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254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221429572"/>
              </p:ext>
            </p:extLst>
          </p:nvPr>
        </p:nvGraphicFramePr>
        <p:xfrm>
          <a:off x="558802" y="1203187"/>
          <a:ext cx="7613596" cy="2729868"/>
        </p:xfrm>
        <a:graphic>
          <a:graphicData uri="http://schemas.openxmlformats.org/drawingml/2006/table">
            <a:tbl>
              <a:tblPr firstRow="1" bandRow="1">
                <a:tableStyleId>{2D5ABB26-0587-4C30-8999-92F81FD0307C}</a:tableStyleId>
              </a:tblPr>
              <a:tblGrid>
                <a:gridCol w="2984531"/>
                <a:gridCol w="925813"/>
                <a:gridCol w="925813"/>
                <a:gridCol w="925813"/>
                <a:gridCol w="925813"/>
                <a:gridCol w="925813"/>
              </a:tblGrid>
              <a:tr h="32632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3934">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6202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794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6547">
                <a:tc>
                  <a:txBody>
                    <a:bodyPr/>
                    <a:lstStyle/>
                    <a:p>
                      <a:pPr algn="l" fontAlgn="ctr"/>
                      <a:r>
                        <a:rPr lang="en-CA" sz="1100" b="0" i="0" u="none" strike="noStrike" dirty="0"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6547">
                <a:tc>
                  <a:txBody>
                    <a:bodyPr/>
                    <a:lstStyle/>
                    <a:p>
                      <a:pPr algn="l" fontAlgn="ctr"/>
                      <a:r>
                        <a:rPr lang="fr-CA" sz="1100" b="0" i="0" u="none" strike="noStrike" dirty="0" smtClean="0">
                          <a:solidFill>
                            <a:srgbClr val="595959"/>
                          </a:solidFill>
                          <a:effectLst/>
                          <a:latin typeface="Arial Narrow" panose="020B0606020202030204" pitchFamily="34" charset="0"/>
                        </a:rPr>
                        <a:t>No</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6547">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I have never had a romantic partner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Q52</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Have you ever been a victim of abuse, whether physical or psychological, from a romantic partner? </a:t>
            </a:r>
            <a:endParaRPr lang="fr-CA" sz="900" dirty="0">
              <a:solidFill>
                <a:srgbClr val="595959"/>
              </a:solidFill>
              <a:latin typeface="Arial" panose="020B0604020202020204" pitchFamily="34" charset="0"/>
              <a:cs typeface="Arial" panose="020B0604020202020204" pitchFamily="34" charset="0"/>
            </a:endParaRPr>
          </a:p>
        </p:txBody>
      </p:sp>
      <p:sp>
        <p:nvSpPr>
          <p:cNvPr id="8" name="Titre 4"/>
          <p:cNvSpPr txBox="1">
            <a:spLocks/>
          </p:cNvSpPr>
          <p:nvPr>
            <p:custDataLst>
              <p:tags r:id="rId6"/>
            </p:custDataLst>
          </p:nvPr>
        </p:nvSpPr>
        <p:spPr bwMode="auto">
          <a:xfrm>
            <a:off x="558800" y="188640"/>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Proportion of respondents who were </a:t>
            </a:r>
            <a:r>
              <a:rPr lang="en-CA" sz="2100" dirty="0">
                <a:solidFill>
                  <a:srgbClr val="9BBB59"/>
                </a:solidFill>
              </a:rPr>
              <a:t>a victim of abuse from a romantic </a:t>
            </a:r>
            <a:r>
              <a:rPr lang="en-CA" sz="2100" dirty="0" smtClean="0">
                <a:solidFill>
                  <a:srgbClr val="9BBB59"/>
                </a:solidFill>
              </a:rPr>
              <a:t>partner</a:t>
            </a:r>
            <a:endParaRPr lang="en-CA" sz="2400" dirty="0">
              <a:solidFill>
                <a:srgbClr val="00AFDC"/>
              </a:solidFill>
            </a:endParaRPr>
          </a:p>
        </p:txBody>
      </p:sp>
    </p:spTree>
    <p:extLst>
      <p:ext uri="{BB962C8B-B14F-4D97-AF65-F5344CB8AC3E}">
        <p14:creationId xmlns:p14="http://schemas.microsoft.com/office/powerpoint/2010/main" val="3751637527"/>
      </p:ext>
    </p:extLst>
  </p:cSld>
  <p:clrMapOvr>
    <a:masterClrMapping/>
  </p:clrMapOvr>
  <p:timing>
    <p:tnLst>
      <p:par>
        <p:cTn xmlns:p14="http://schemas.microsoft.com/office/powerpoint/2010/mai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25000" r="-25000"/>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p:txBody>
          <a:bodyPr/>
          <a:lstStyle/>
          <a:p>
            <a:pPr eaLnBrk="1" hangingPunct="1">
              <a:spcBef>
                <a:spcPct val="0"/>
              </a:spcBef>
            </a:pPr>
            <a:r>
              <a:rPr lang="en-CA" sz="3200" i="1" dirty="0" smtClean="0">
                <a:latin typeface="Arial" charset="0"/>
                <a:cs typeface="Arial" charset="0"/>
              </a:rPr>
              <a:t>Professional life and </a:t>
            </a:r>
            <a:br>
              <a:rPr lang="en-CA" sz="3200" i="1" dirty="0" smtClean="0">
                <a:latin typeface="Arial" charset="0"/>
                <a:cs typeface="Arial" charset="0"/>
              </a:rPr>
            </a:br>
            <a:r>
              <a:rPr lang="en-CA" sz="3200" i="1" dirty="0" smtClean="0">
                <a:latin typeface="Arial" charset="0"/>
                <a:cs typeface="Arial" charset="0"/>
              </a:rPr>
              <a:t>consumption behaviours</a:t>
            </a:r>
            <a:endParaRPr lang="en-CA" sz="3200" i="1" dirty="0">
              <a:latin typeface="Arial" charset="0"/>
              <a:cs typeface="Arial" charset="0"/>
            </a:endParaRPr>
          </a:p>
        </p:txBody>
      </p:sp>
      <p:sp>
        <p:nvSpPr>
          <p:cNvPr id="4" name="Espace réservé du texte 3"/>
          <p:cNvSpPr>
            <a:spLocks noGrp="1"/>
          </p:cNvSpPr>
          <p:nvPr>
            <p:ph type="body" sz="quarter" idx="10"/>
            <p:custDataLst>
              <p:tags r:id="rId2"/>
            </p:custDataLst>
          </p:nvPr>
        </p:nvSpPr>
        <p:spPr/>
        <p:txBody>
          <a:bodyPr/>
          <a:lstStyle/>
          <a:p>
            <a:r>
              <a:rPr lang="en-US" i="1" dirty="0" smtClean="0"/>
              <a:t>REPORT PREPARED FOR FONDATION JASMIN ROY</a:t>
            </a:r>
            <a:endParaRPr lang="fr-CA" i="1" dirty="0"/>
          </a:p>
          <a:p>
            <a:endParaRPr lang="fr-CA" dirty="0"/>
          </a:p>
        </p:txBody>
      </p:sp>
    </p:spTree>
    <p:extLst>
      <p:ext uri="{BB962C8B-B14F-4D97-AF65-F5344CB8AC3E}">
        <p14:creationId xmlns:p14="http://schemas.microsoft.com/office/powerpoint/2010/main" val="3117522518"/>
      </p:ext>
    </p:extLst>
  </p:cSld>
  <p:clrMapOvr>
    <a:masterClrMapping/>
  </p:clrMapOvr>
  <p:timing>
    <p:tnLst>
      <p:par>
        <p:cTn xmlns:p14="http://schemas.microsoft.com/office/powerpoint/2010/mai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256</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3081110121"/>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Type of worker</a:t>
            </a:r>
            <a:r>
              <a:rPr lang="en-CA" sz="2000" dirty="0" smtClean="0">
                <a:solidFill>
                  <a:srgbClr val="9BBB59"/>
                </a:solidFill>
              </a:rPr>
              <a:t/>
            </a:r>
            <a:br>
              <a:rPr lang="en-CA" sz="2000" dirty="0" smtClean="0">
                <a:solidFill>
                  <a:srgbClr val="9BBB59"/>
                </a:solidFill>
              </a:rPr>
            </a:br>
            <a:endParaRPr lang="en-CA" dirty="0">
              <a:solidFill>
                <a:srgbClr val="00AFDC"/>
              </a:solidFill>
            </a:endParaRPr>
          </a:p>
        </p:txBody>
      </p:sp>
      <p:sp>
        <p:nvSpPr>
          <p:cNvPr id="8" name="Rectangle 7"/>
          <p:cNvSpPr/>
          <p:nvPr>
            <p:custDataLst>
              <p:tags r:id="rId4"/>
            </p:custDataLst>
          </p:nvPr>
        </p:nvSpPr>
        <p:spPr>
          <a:xfrm>
            <a:off x="510159" y="1160678"/>
            <a:ext cx="1999265"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répondants qui ont un emploi</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Q65</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Are you a salaried or a self-employed worker?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37145411"/>
      </p:ext>
    </p:extLst>
  </p:cSld>
  <p:clrMapOvr>
    <a:masterClrMapping/>
  </p:clrMapOvr>
  <p:timing>
    <p:tnLst>
      <p:par>
        <p:cTn xmlns:p14="http://schemas.microsoft.com/office/powerpoint/2010/mai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257</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3121460886"/>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Field of </a:t>
            </a:r>
            <a:r>
              <a:rPr lang="fr-CA" sz="2100" dirty="0" err="1" smtClean="0">
                <a:solidFill>
                  <a:srgbClr val="9BBB59"/>
                </a:solidFill>
              </a:rPr>
              <a:t>work</a:t>
            </a:r>
            <a:endParaRPr lang="fr-CA" sz="2100" dirty="0" smtClean="0">
              <a:solidFill>
                <a:srgbClr val="9BBB59"/>
              </a:solidFill>
            </a:endParaRPr>
          </a:p>
          <a:p>
            <a:endParaRPr lang="fr-CA" dirty="0">
              <a:solidFill>
                <a:srgbClr val="00AFDC"/>
              </a:solidFill>
            </a:endParaRPr>
          </a:p>
        </p:txBody>
      </p:sp>
      <p:sp>
        <p:nvSpPr>
          <p:cNvPr id="8" name="Rectangle 7"/>
          <p:cNvSpPr/>
          <p:nvPr>
            <p:custDataLst>
              <p:tags r:id="rId4"/>
            </p:custDataLst>
          </p:nvPr>
        </p:nvSpPr>
        <p:spPr>
          <a:xfrm>
            <a:off x="510159" y="1160678"/>
            <a:ext cx="1370888"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a:t>
            </a:r>
            <a:r>
              <a:rPr lang="fr-CA" sz="900" dirty="0" err="1" smtClean="0">
                <a:solidFill>
                  <a:srgbClr val="9BBB59"/>
                </a:solidFill>
                <a:latin typeface="Arial" panose="020B0604020202020204" pitchFamily="34" charset="0"/>
                <a:cs typeface="Arial" panose="020B0604020202020204" pitchFamily="34" charset="0"/>
              </a:rPr>
              <a:t>Salaried</a:t>
            </a:r>
            <a:r>
              <a:rPr lang="fr-CA" sz="900" dirty="0" smtClean="0">
                <a:solidFill>
                  <a:srgbClr val="9BBB59"/>
                </a:solidFill>
                <a:latin typeface="Arial" panose="020B0604020202020204" pitchFamily="34" charset="0"/>
                <a:cs typeface="Arial" panose="020B0604020202020204" pitchFamily="34" charset="0"/>
              </a:rPr>
              <a:t> </a:t>
            </a:r>
            <a:r>
              <a:rPr lang="fr-CA" sz="900" dirty="0" err="1" smtClean="0">
                <a:solidFill>
                  <a:srgbClr val="9BBB59"/>
                </a:solidFill>
                <a:latin typeface="Arial" panose="020B0604020202020204" pitchFamily="34" charset="0"/>
                <a:cs typeface="Arial" panose="020B0604020202020204" pitchFamily="34" charset="0"/>
              </a:rPr>
              <a:t>workers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Q66. </a:t>
            </a:r>
            <a:r>
              <a:rPr lang="en-CA" sz="900" dirty="0" smtClean="0">
                <a:solidFill>
                  <a:srgbClr val="595959"/>
                </a:solidFill>
                <a:latin typeface="Arial" panose="020B0604020202020204" pitchFamily="34" charset="0"/>
                <a:cs typeface="Arial" panose="020B0604020202020204" pitchFamily="34" charset="0"/>
              </a:rPr>
              <a:t>Do </a:t>
            </a:r>
            <a:r>
              <a:rPr lang="en-CA" sz="900" dirty="0">
                <a:solidFill>
                  <a:srgbClr val="595959"/>
                </a:solidFill>
                <a:latin typeface="Arial" panose="020B0604020202020204" pitchFamily="34" charset="0"/>
                <a:cs typeface="Arial" panose="020B0604020202020204" pitchFamily="34" charset="0"/>
              </a:rPr>
              <a:t>you work in the public or private sector?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84149982"/>
      </p:ext>
    </p:extLst>
  </p:cSld>
  <p:clrMapOvr>
    <a:masterClrMapping/>
  </p:clrMapOvr>
  <p:timing>
    <p:tnLst>
      <p:par>
        <p:cTn xmlns:p14="http://schemas.microsoft.com/office/powerpoint/2010/mai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258</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Field of </a:t>
            </a:r>
            <a:r>
              <a:rPr lang="fr-CA" sz="2100" dirty="0" err="1" smtClean="0">
                <a:solidFill>
                  <a:srgbClr val="9BBB59"/>
                </a:solidFill>
              </a:rPr>
              <a:t>work</a:t>
            </a:r>
            <a:endParaRPr lang="fr-CA" dirty="0">
              <a:solidFill>
                <a:srgbClr val="00AFDC"/>
              </a:solidFill>
            </a:endParaRPr>
          </a:p>
        </p:txBody>
      </p:sp>
      <p:sp>
        <p:nvSpPr>
          <p:cNvPr id="8" name="Rectangle 7"/>
          <p:cNvSpPr/>
          <p:nvPr>
            <p:custDataLst>
              <p:tags r:id="rId4"/>
            </p:custDataLst>
          </p:nvPr>
        </p:nvSpPr>
        <p:spPr>
          <a:xfrm>
            <a:off x="510159" y="1160678"/>
            <a:ext cx="1370888"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a:t>
            </a:r>
            <a:r>
              <a:rPr lang="fr-CA" sz="900" dirty="0" err="1" smtClean="0">
                <a:solidFill>
                  <a:srgbClr val="9BBB59"/>
                </a:solidFill>
                <a:latin typeface="Arial" panose="020B0604020202020204" pitchFamily="34" charset="0"/>
                <a:cs typeface="Arial" panose="020B0604020202020204" pitchFamily="34" charset="0"/>
              </a:rPr>
              <a:t>Salaried</a:t>
            </a:r>
            <a:r>
              <a:rPr lang="fr-CA" sz="900" dirty="0" smtClean="0">
                <a:solidFill>
                  <a:srgbClr val="9BBB59"/>
                </a:solidFill>
                <a:latin typeface="Arial" panose="020B0604020202020204" pitchFamily="34" charset="0"/>
                <a:cs typeface="Arial" panose="020B0604020202020204" pitchFamily="34" charset="0"/>
              </a:rPr>
              <a:t> </a:t>
            </a:r>
            <a:r>
              <a:rPr lang="fr-CA" sz="900" dirty="0" err="1" smtClean="0">
                <a:solidFill>
                  <a:srgbClr val="9BBB59"/>
                </a:solidFill>
                <a:latin typeface="Arial" panose="020B0604020202020204" pitchFamily="34" charset="0"/>
                <a:cs typeface="Arial" panose="020B0604020202020204" pitchFamily="34" charset="0"/>
              </a:rPr>
              <a:t>workers</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1" name="Table 9"/>
          <p:cNvGraphicFramePr>
            <a:graphicFrameLocks noGrp="1"/>
          </p:cNvGraphicFramePr>
          <p:nvPr>
            <p:custDataLst>
              <p:tags r:id="rId5"/>
            </p:custDataLst>
            <p:extLst>
              <p:ext uri="{D42A27DB-BD31-4B8C-83A1-F6EECF244321}">
                <p14:modId xmlns:p14="http://schemas.microsoft.com/office/powerpoint/2010/main" val="1925858000"/>
              </p:ext>
            </p:extLst>
          </p:nvPr>
        </p:nvGraphicFramePr>
        <p:xfrm>
          <a:off x="589034" y="1772816"/>
          <a:ext cx="5400600" cy="2016224"/>
        </p:xfrm>
        <a:graphic>
          <a:graphicData uri="http://schemas.openxmlformats.org/drawingml/2006/table">
            <a:tbl>
              <a:tblPr firstRow="1" bandRow="1">
                <a:tableStyleId>{2D5ABB26-0587-4C30-8999-92F81FD0307C}</a:tableStyleId>
              </a:tblPr>
              <a:tblGrid>
                <a:gridCol w="2970330"/>
                <a:gridCol w="810090"/>
                <a:gridCol w="810090"/>
                <a:gridCol w="810090"/>
              </a:tblGrid>
              <a:tr h="30709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41298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Gay</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Lesbian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388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1050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286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382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Public </a:t>
                      </a:r>
                      <a:r>
                        <a:rPr lang="fr-CA" sz="1100" b="0" i="0" u="none" strike="noStrike" kern="1200" dirty="0" err="1" smtClean="0">
                          <a:solidFill>
                            <a:srgbClr val="595959"/>
                          </a:solidFill>
                          <a:effectLst/>
                          <a:latin typeface="Arial Narrow" panose="020B0606020202030204" pitchFamily="34" charset="0"/>
                          <a:ea typeface="+mn-ea"/>
                          <a:cs typeface="+mn-cs"/>
                        </a:rPr>
                        <a:t>sector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40</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56">
                <a:tc>
                  <a:txBody>
                    <a:bodyPr/>
                    <a:lstStyle/>
                    <a:p>
                      <a:pPr marL="0" indent="0" algn="l" defTabSz="914400" rtl="0" eaLnBrk="1" fontAlgn="ctr" latinLnBrk="0" hangingPunct="1"/>
                      <a:r>
                        <a:rPr lang="fr-CA" sz="1100" b="0" i="0" u="none" strike="noStrike" kern="1200" dirty="0" err="1" smtClean="0">
                          <a:solidFill>
                            <a:srgbClr val="595959"/>
                          </a:solidFill>
                          <a:effectLst/>
                          <a:latin typeface="Arial Narrow" panose="020B0606020202030204" pitchFamily="34" charset="0"/>
                          <a:ea typeface="+mn-ea"/>
                          <a:cs typeface="+mn-cs"/>
                        </a:rPr>
                        <a:t>Private</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sector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60</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2" name="ZoneTexte 11"/>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Q66. </a:t>
            </a:r>
            <a:r>
              <a:rPr lang="en-CA" sz="900" dirty="0" smtClean="0">
                <a:solidFill>
                  <a:srgbClr val="595959"/>
                </a:solidFill>
                <a:latin typeface="Arial" panose="020B0604020202020204" pitchFamily="34" charset="0"/>
                <a:cs typeface="Arial" panose="020B0604020202020204" pitchFamily="34" charset="0"/>
              </a:rPr>
              <a:t>Do </a:t>
            </a:r>
            <a:r>
              <a:rPr lang="en-CA" sz="900" dirty="0">
                <a:solidFill>
                  <a:srgbClr val="595959"/>
                </a:solidFill>
                <a:latin typeface="Arial" panose="020B0604020202020204" pitchFamily="34" charset="0"/>
                <a:cs typeface="Arial" panose="020B0604020202020204" pitchFamily="34" charset="0"/>
              </a:rPr>
              <a:t>you work in the public or private sector?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71267508"/>
      </p:ext>
    </p:extLst>
  </p:cSld>
  <p:clrMapOvr>
    <a:masterClrMapping/>
  </p:clrMapOvr>
  <p:timing>
    <p:tnLst>
      <p:par>
        <p:cTn xmlns:p14="http://schemas.microsoft.com/office/powerpoint/2010/mai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259</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445903393"/>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Field of work</a:t>
            </a:r>
            <a:endParaRPr lang="en-CA" dirty="0">
              <a:solidFill>
                <a:srgbClr val="00AFDC"/>
              </a:solidFill>
            </a:endParaRPr>
          </a:p>
        </p:txBody>
      </p:sp>
      <p:sp>
        <p:nvSpPr>
          <p:cNvPr id="8" name="Rectangle 7"/>
          <p:cNvSpPr/>
          <p:nvPr>
            <p:custDataLst>
              <p:tags r:id="rId4"/>
            </p:custDataLst>
          </p:nvPr>
        </p:nvSpPr>
        <p:spPr>
          <a:xfrm>
            <a:off x="510159" y="1160678"/>
            <a:ext cx="1370888"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Salaried workers</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Q67</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What field </a:t>
            </a:r>
            <a:r>
              <a:rPr lang="en-CA" sz="900" dirty="0" smtClean="0">
                <a:solidFill>
                  <a:srgbClr val="595959"/>
                </a:solidFill>
                <a:latin typeface="Arial" panose="020B0604020202020204" pitchFamily="34" charset="0"/>
                <a:cs typeface="Arial" panose="020B0604020202020204" pitchFamily="34" charset="0"/>
              </a:rPr>
              <a:t>do </a:t>
            </a:r>
            <a:r>
              <a:rPr lang="en-CA" sz="900" dirty="0">
                <a:solidFill>
                  <a:srgbClr val="595959"/>
                </a:solidFill>
                <a:latin typeface="Arial" panose="020B0604020202020204" pitchFamily="34" charset="0"/>
                <a:cs typeface="Arial" panose="020B0604020202020204" pitchFamily="34" charset="0"/>
              </a:rPr>
              <a:t>you work in?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21231047"/>
      </p:ext>
    </p:extLst>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a:solidFill>
                  <a:srgbClr val="9BBB59"/>
                </a:solidFill>
              </a:rPr>
              <a:t>Key findings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a:t>
            </a:fld>
            <a:endParaRPr lang="en-CA" dirty="0">
              <a:solidFill>
                <a:srgbClr val="000000">
                  <a:tint val="75000"/>
                </a:srgbClr>
              </a:solidFill>
            </a:endParaRPr>
          </a:p>
        </p:txBody>
      </p:sp>
      <p:sp>
        <p:nvSpPr>
          <p:cNvPr id="7" name="Espace réservé du contenu 6"/>
          <p:cNvSpPr>
            <a:spLocks noGrp="1"/>
          </p:cNvSpPr>
          <p:nvPr>
            <p:ph type="body" sz="quarter" idx="13"/>
            <p:custDataLst>
              <p:tags r:id="rId3"/>
            </p:custDataLst>
          </p:nvPr>
        </p:nvSpPr>
        <p:spPr>
          <a:xfrm>
            <a:off x="558799" y="1518284"/>
            <a:ext cx="5311775" cy="5079067"/>
          </a:xfrm>
        </p:spPr>
        <p:txBody>
          <a:bodyPr>
            <a:normAutofit/>
          </a:bodyPr>
          <a:lstStyle/>
          <a:p>
            <a:pPr marL="228600" indent="-228600">
              <a:spcBef>
                <a:spcPts val="1000"/>
              </a:spcBef>
              <a:buClr>
                <a:srgbClr val="9BBB59"/>
              </a:buClr>
              <a:buFont typeface="Wingdings" panose="05000000000000000000" pitchFamily="2" charset="2"/>
              <a:buChar char="§"/>
            </a:pPr>
            <a:r>
              <a:rPr lang="en-CA" sz="1200" b="0" dirty="0" smtClean="0"/>
              <a:t>Except for the previous comment about stereotyping within the community, Western Canada shows no major distinctions from the other Canadian regions on all themes.</a:t>
            </a:r>
            <a:endParaRPr lang="en-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Tree>
    <p:extLst>
      <p:ext uri="{BB962C8B-B14F-4D97-AF65-F5344CB8AC3E}">
        <p14:creationId xmlns:p14="http://schemas.microsoft.com/office/powerpoint/2010/main" val="1258587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260</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623952297"/>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332657"/>
            <a:ext cx="5309344" cy="863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Desired field of work after completion of studies</a:t>
            </a:r>
            <a:endParaRPr lang="en-CA" dirty="0">
              <a:solidFill>
                <a:srgbClr val="00AFDC"/>
              </a:solidFill>
            </a:endParaRPr>
          </a:p>
        </p:txBody>
      </p:sp>
      <p:sp>
        <p:nvSpPr>
          <p:cNvPr id="8" name="Rectangle 7"/>
          <p:cNvSpPr/>
          <p:nvPr>
            <p:custDataLst>
              <p:tags r:id="rId4"/>
            </p:custDataLst>
          </p:nvPr>
        </p:nvSpPr>
        <p:spPr>
          <a:xfrm>
            <a:off x="510159" y="1160678"/>
            <a:ext cx="2127505"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Respondents currently studying</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Q68. </a:t>
            </a:r>
            <a:r>
              <a:rPr lang="en-CA" sz="900" dirty="0">
                <a:solidFill>
                  <a:srgbClr val="595959"/>
                </a:solidFill>
                <a:latin typeface="Arial" panose="020B0604020202020204" pitchFamily="34" charset="0"/>
                <a:cs typeface="Arial" panose="020B0604020202020204" pitchFamily="34" charset="0"/>
              </a:rPr>
              <a:t>Which field would you like to work in after finishing your studies?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3743726"/>
      </p:ext>
    </p:extLst>
  </p:cSld>
  <p:clrMapOvr>
    <a:masterClrMapping/>
  </p:clrMapOvr>
  <p:timing>
    <p:tnLst>
      <p:par>
        <p:cTn xmlns:p14="http://schemas.microsoft.com/office/powerpoint/2010/mai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261</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352852891"/>
              </p:ext>
            </p:extLst>
          </p:nvPr>
        </p:nvGraphicFramePr>
        <p:xfrm>
          <a:off x="500202" y="2420887"/>
          <a:ext cx="7960230" cy="3856897"/>
        </p:xfrm>
        <a:graphic>
          <a:graphicData uri="http://schemas.openxmlformats.org/drawingml/2006/chart">
            <c:chart xmlns:c="http://schemas.openxmlformats.org/drawingml/2006/chart" xmlns:r="http://schemas.openxmlformats.org/officeDocument/2006/relationships" r:id="rId8"/>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Biggest types of expenses</a:t>
            </a:r>
            <a:endParaRPr lang="en-CA" dirty="0">
              <a:solidFill>
                <a:srgbClr val="00AFDC"/>
              </a:solidFill>
            </a:endParaRPr>
          </a:p>
        </p:txBody>
      </p:sp>
      <p:sp>
        <p:nvSpPr>
          <p:cNvPr id="8" name="Rectangle 7"/>
          <p:cNvSpPr/>
          <p:nvPr>
            <p:custDataLst>
              <p:tags r:id="rId4"/>
            </p:custDataLst>
          </p:nvPr>
        </p:nvSpPr>
        <p:spPr>
          <a:xfrm>
            <a:off x="510159" y="1160678"/>
            <a:ext cx="2008883"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LGBT respondents (n=1897)</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Q55</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Which of the following spending categories take up the largest proportion of your budget (excluding expenses related to your lodging)?</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Table 9"/>
          <p:cNvGraphicFramePr>
            <a:graphicFrameLocks noGrp="1"/>
          </p:cNvGraphicFramePr>
          <p:nvPr>
            <p:custDataLst>
              <p:tags r:id="rId6"/>
            </p:custDataLst>
            <p:extLst>
              <p:ext uri="{D42A27DB-BD31-4B8C-83A1-F6EECF244321}">
                <p14:modId xmlns:p14="http://schemas.microsoft.com/office/powerpoint/2010/main" val="1722709515"/>
              </p:ext>
            </p:extLst>
          </p:nvPr>
        </p:nvGraphicFramePr>
        <p:xfrm>
          <a:off x="6084168" y="1124744"/>
          <a:ext cx="2880320" cy="2599601"/>
        </p:xfrm>
        <a:graphic>
          <a:graphicData uri="http://schemas.openxmlformats.org/drawingml/2006/table">
            <a:tbl>
              <a:tblPr firstRow="1" bandRow="1">
                <a:tableStyleId>{2D5ABB26-0587-4C30-8999-92F81FD0307C}</a:tableStyleId>
              </a:tblPr>
              <a:tblGrid>
                <a:gridCol w="2108806"/>
                <a:gridCol w="385757"/>
                <a:gridCol w="385757"/>
              </a:tblGrid>
              <a:tr h="590017">
                <a:tc gridSpan="3">
                  <a:txBody>
                    <a:bodyPr/>
                    <a:lstStyle/>
                    <a:p>
                      <a:pPr marL="0" marR="0" lvl="0" indent="0" algn="ctr" defTabSz="914400" rtl="0" eaLnBrk="0" fontAlgn="base" latinLnBrk="0" hangingPunct="0">
                        <a:lnSpc>
                          <a:spcPct val="95000"/>
                        </a:lnSpc>
                        <a:spcBef>
                          <a:spcPct val="0"/>
                        </a:spcBef>
                        <a:spcAft>
                          <a:spcPct val="0"/>
                        </a:spcAft>
                        <a:buClrTx/>
                        <a:buSzPct val="85000"/>
                        <a:buFontTx/>
                        <a:buNone/>
                        <a:tabLst/>
                        <a:defRPr/>
                      </a:pPr>
                      <a:r>
                        <a:rPr lang="en-CA" sz="1200" b="0" noProof="0" dirty="0" smtClean="0">
                          <a:solidFill>
                            <a:srgbClr val="5A5A5A"/>
                          </a:solidFill>
                          <a:latin typeface="Arial Narrow" panose="020B0606020202030204" pitchFamily="34" charset="0"/>
                          <a:cs typeface="Arial" pitchFamily="34" charset="0"/>
                        </a:rPr>
                        <a:t>Only a</a:t>
                      </a:r>
                      <a:r>
                        <a:rPr lang="en-CA" sz="1200" b="0" baseline="0" noProof="0" dirty="0" smtClean="0">
                          <a:solidFill>
                            <a:srgbClr val="5A5A5A"/>
                          </a:solidFill>
                          <a:latin typeface="Arial Narrow" panose="020B0606020202030204" pitchFamily="34" charset="0"/>
                          <a:cs typeface="Arial" pitchFamily="34" charset="0"/>
                        </a:rPr>
                        <a:t> few minor variances with hetero cisgender respondents on these spending categories</a:t>
                      </a:r>
                      <a:endParaRPr lang="en-CA" sz="1200" b="0" noProof="0" dirty="0" smtClean="0">
                        <a:solidFill>
                          <a:srgbClr val="5A5A5A"/>
                        </a:solidFill>
                        <a:latin typeface="Arial Narrow" panose="020B0606020202030204" pitchFamily="34" charset="0"/>
                        <a:cs typeface="Arial"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fontAlgn="ct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0" dirty="0" smtClean="0">
                        <a:solidFill>
                          <a:srgbClr val="5A5A5A"/>
                        </a:solidFill>
                        <a:latin typeface="Arial Narrow" panose="020B0606020202030204" pitchFamily="34" charset="0"/>
                        <a:cs typeface="Arial"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02071">
                <a:tc>
                  <a:txBody>
                    <a:bodyPr/>
                    <a:lstStyle/>
                    <a:p>
                      <a:pPr algn="l" fontAlgn="b"/>
                      <a:endParaRPr lang="en-CA" sz="10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LGBT</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H C</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67438">
                <a:tc>
                  <a:txBody>
                    <a:bodyPr/>
                    <a:lstStyle/>
                    <a:p>
                      <a:pPr algn="l" fontAlgn="b"/>
                      <a:r>
                        <a:rPr lang="en-CA" sz="1000" b="0" i="0" u="none" strike="noStrike" noProof="0" dirty="0" smtClean="0">
                          <a:solidFill>
                            <a:srgbClr val="5A5A5A"/>
                          </a:solidFill>
                          <a:effectLst/>
                          <a:latin typeface="Arial Narrow"/>
                        </a:rPr>
                        <a:t>Travel (vacation or weekend)</a:t>
                      </a:r>
                      <a:endParaRPr lang="en-CA" sz="10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FF0000"/>
                          </a:solidFill>
                          <a:effectLst/>
                          <a:latin typeface="Arial Narrow" panose="020B0606020202030204" pitchFamily="34" charset="0"/>
                        </a:rPr>
                        <a:t>38%</a:t>
                      </a:r>
                      <a:endParaRPr lang="fr-CA" sz="1000" b="0" i="0" u="none" strike="noStrike" dirty="0">
                        <a:solidFill>
                          <a:srgbClr val="FF000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67438">
                <a:tc>
                  <a:txBody>
                    <a:bodyPr/>
                    <a:lstStyle/>
                    <a:p>
                      <a:pPr algn="l" fontAlgn="b"/>
                      <a:r>
                        <a:rPr lang="en-US" sz="1000" b="0" i="0" u="none" strike="noStrike" dirty="0" smtClean="0">
                          <a:solidFill>
                            <a:srgbClr val="5A5A5A"/>
                          </a:solidFill>
                          <a:effectLst/>
                          <a:latin typeface="Arial Narrow"/>
                        </a:rPr>
                        <a:t>Buying clothes, shoes and clothing related accessories</a:t>
                      </a:r>
                      <a:endParaRPr lang="fr-CA" sz="10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FF0000"/>
                          </a:solidFill>
                          <a:effectLst/>
                          <a:latin typeface="Arial Narrow" panose="020B0606020202030204" pitchFamily="34" charset="0"/>
                        </a:rPr>
                        <a:t>35%</a:t>
                      </a:r>
                      <a:endParaRPr lang="fr-CA" sz="1000" b="0" i="0" u="none" strike="noStrike" dirty="0">
                        <a:solidFill>
                          <a:srgbClr val="FF000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02188">
                <a:tc>
                  <a:txBody>
                    <a:bodyPr/>
                    <a:lstStyle/>
                    <a:p>
                      <a:pPr algn="l" fontAlgn="b"/>
                      <a:r>
                        <a:rPr lang="en-US" sz="1000" b="0" i="0" u="none" strike="noStrike" dirty="0" smtClean="0">
                          <a:solidFill>
                            <a:srgbClr val="5A5A5A"/>
                          </a:solidFill>
                          <a:effectLst/>
                          <a:latin typeface="Arial Narrow"/>
                        </a:rPr>
                        <a:t>Buying alcohol (beer, wine, spirits)</a:t>
                      </a:r>
                      <a:r>
                        <a:rPr lang="fr-CA" sz="1000" b="0" i="0" u="none" strike="noStrike" dirty="0" smtClean="0">
                          <a:solidFill>
                            <a:srgbClr val="5A5A5A"/>
                          </a:solidFill>
                          <a:effectLst/>
                          <a:latin typeface="Arial Narrow"/>
                        </a:rPr>
                        <a:t>)</a:t>
                      </a:r>
                      <a:endParaRPr lang="fr-CA" sz="10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27%</a:t>
                      </a:r>
                      <a:endParaRPr lang="fr-CA" sz="1000" b="0"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68261">
                <a:tc>
                  <a:txBody>
                    <a:bodyPr/>
                    <a:lstStyle/>
                    <a:p>
                      <a:pPr algn="l" fontAlgn="b"/>
                      <a:r>
                        <a:rPr lang="en-US" sz="1000" b="0" i="0" u="none" strike="noStrike" dirty="0" smtClean="0">
                          <a:solidFill>
                            <a:srgbClr val="5A5A5A"/>
                          </a:solidFill>
                          <a:effectLst/>
                          <a:latin typeface="Arial Narrow"/>
                        </a:rPr>
                        <a:t>Having friends or family over for a meal / dining in</a:t>
                      </a:r>
                      <a:endParaRPr lang="fr-CA" sz="10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24%</a:t>
                      </a:r>
                      <a:endParaRPr lang="fr-CA" sz="1000" b="0"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02188">
                <a:tc>
                  <a:txBody>
                    <a:bodyPr/>
                    <a:lstStyle/>
                    <a:p>
                      <a:pPr algn="l" fontAlgn="b"/>
                      <a:r>
                        <a:rPr lang="en-US" sz="1000" b="0" i="0" u="none" strike="noStrike" dirty="0" smtClean="0">
                          <a:solidFill>
                            <a:srgbClr val="5A5A5A"/>
                          </a:solidFill>
                          <a:effectLst/>
                          <a:latin typeface="Arial Narrow"/>
                        </a:rPr>
                        <a:t>Going to the museum, theaters or shows</a:t>
                      </a:r>
                      <a:endParaRPr lang="fr-CA" sz="10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20%</a:t>
                      </a:r>
                      <a:endParaRPr lang="fr-CA" sz="1000" b="0"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3035225173"/>
      </p:ext>
    </p:extLst>
  </p:cSld>
  <p:clrMapOvr>
    <a:masterClrMapping/>
  </p:clrMapOvr>
  <p:timing>
    <p:tnLst>
      <p:par>
        <p:cTn xmlns:p14="http://schemas.microsoft.com/office/powerpoint/2010/mai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257154699"/>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Dress style</a:t>
            </a:r>
            <a:endParaRPr lang="en-CA" dirty="0">
              <a:solidFill>
                <a:srgbClr val="00AFDC"/>
              </a:solidFill>
            </a:endParaRPr>
          </a:p>
        </p:txBody>
      </p:sp>
      <p:sp>
        <p:nvSpPr>
          <p:cNvPr id="8" name="Rectangle 7"/>
          <p:cNvSpPr/>
          <p:nvPr>
            <p:custDataLst>
              <p:tags r:id="rId4"/>
            </p:custDataLst>
          </p:nvPr>
        </p:nvSpPr>
        <p:spPr>
          <a:xfrm>
            <a:off x="510159" y="1160678"/>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Q56. </a:t>
            </a:r>
            <a:r>
              <a:rPr lang="en-CA" sz="900" dirty="0">
                <a:solidFill>
                  <a:srgbClr val="595959"/>
                </a:solidFill>
                <a:latin typeface="Arial" panose="020B0604020202020204" pitchFamily="34" charset="0"/>
                <a:cs typeface="Arial" panose="020B0604020202020204" pitchFamily="34" charset="0"/>
              </a:rPr>
              <a:t>Which of the following statements best describes your attitude when it comes to style?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7767361"/>
      </p:ext>
    </p:extLst>
  </p:cSld>
  <p:clrMapOvr>
    <a:masterClrMapping/>
  </p:clrMapOvr>
  <p:timing>
    <p:tnLst>
      <p:par>
        <p:cTn xmlns:p14="http://schemas.microsoft.com/office/powerpoint/2010/mai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263</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err="1" smtClean="0">
                <a:solidFill>
                  <a:srgbClr val="9BBB59"/>
                </a:solidFill>
              </a:rPr>
              <a:t>Dress</a:t>
            </a:r>
            <a:r>
              <a:rPr lang="fr-CA" sz="2100" dirty="0" smtClean="0">
                <a:solidFill>
                  <a:srgbClr val="9BBB59"/>
                </a:solidFill>
              </a:rPr>
              <a:t> style</a:t>
            </a:r>
            <a:endParaRPr lang="fr-CA" sz="2400" dirty="0">
              <a:solidFill>
                <a:srgbClr val="00AFDC"/>
              </a:solidFill>
            </a:endParaRPr>
          </a:p>
        </p:txBody>
      </p:sp>
      <p:graphicFrame>
        <p:nvGraphicFramePr>
          <p:cNvPr id="10" name="Table 9"/>
          <p:cNvGraphicFramePr>
            <a:graphicFrameLocks noGrp="1"/>
          </p:cNvGraphicFramePr>
          <p:nvPr>
            <p:custDataLst>
              <p:tags r:id="rId4"/>
            </p:custDataLst>
            <p:extLst>
              <p:ext uri="{D42A27DB-BD31-4B8C-83A1-F6EECF244321}">
                <p14:modId xmlns:p14="http://schemas.microsoft.com/office/powerpoint/2010/main" val="3832412485"/>
              </p:ext>
            </p:extLst>
          </p:nvPr>
        </p:nvGraphicFramePr>
        <p:xfrm>
          <a:off x="612328" y="4096521"/>
          <a:ext cx="6804000" cy="2165079"/>
        </p:xfrm>
        <a:graphic>
          <a:graphicData uri="http://schemas.openxmlformats.org/drawingml/2006/table">
            <a:tbl>
              <a:tblPr firstRow="1" bandRow="1">
                <a:tableStyleId>{2D5ABB26-0587-4C30-8999-92F81FD0307C}</a:tableStyleId>
              </a:tblPr>
              <a:tblGrid>
                <a:gridCol w="2700000"/>
                <a:gridCol w="648000"/>
                <a:gridCol w="576000"/>
                <a:gridCol w="576000"/>
                <a:gridCol w="576000"/>
                <a:gridCol w="576000"/>
                <a:gridCol w="576000"/>
                <a:gridCol w="576000"/>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3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52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82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97085">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My dress style is very much inspired by fashion trends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10</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7085">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My dress style is a little bit inspired by fashion trends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30</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26</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16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I have a fairly classic dress style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7</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37</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7085">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My dress style is my own, with little to do with fashion trends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54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16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Other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2" name="Table 9"/>
          <p:cNvGraphicFramePr>
            <a:graphicFrameLocks noGrp="1"/>
          </p:cNvGraphicFramePr>
          <p:nvPr>
            <p:custDataLst>
              <p:tags r:id="rId5"/>
            </p:custDataLst>
            <p:extLst>
              <p:ext uri="{D42A27DB-BD31-4B8C-83A1-F6EECF244321}">
                <p14:modId xmlns:p14="http://schemas.microsoft.com/office/powerpoint/2010/main" val="817106426"/>
              </p:ext>
            </p:extLst>
          </p:nvPr>
        </p:nvGraphicFramePr>
        <p:xfrm>
          <a:off x="611560" y="1484784"/>
          <a:ext cx="8244360" cy="2437335"/>
        </p:xfrm>
        <a:graphic>
          <a:graphicData uri="http://schemas.openxmlformats.org/drawingml/2006/table">
            <a:tbl>
              <a:tblPr firstRow="1" bandRow="1">
                <a:tableStyleId>{2D5ABB26-0587-4C30-8999-92F81FD0307C}</a:tableStyleId>
              </a:tblPr>
              <a:tblGrid>
                <a:gridCol w="2700000"/>
                <a:gridCol w="648072"/>
                <a:gridCol w="576000"/>
                <a:gridCol w="576000"/>
                <a:gridCol w="576000"/>
                <a:gridCol w="576000"/>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4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Cisgender</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Non-binary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dirty="0">
                          <a:solidFill>
                            <a:srgbClr val="595959"/>
                          </a:solidFill>
                          <a:effectLst/>
                          <a:latin typeface="Arial Narrow"/>
                          <a:ea typeface="Times New Roman"/>
                          <a:cs typeface="Arial"/>
                        </a:rPr>
                        <a:t>Non-bin.: </a:t>
                      </a:r>
                      <a:r>
                        <a:rPr lang="en-CA" sz="900" b="1" kern="1200" dirty="0" err="1">
                          <a:solidFill>
                            <a:srgbClr val="595959"/>
                          </a:solidFill>
                          <a:effectLst/>
                          <a:latin typeface="Arial Narrow"/>
                          <a:ea typeface="Times New Roman"/>
                          <a:cs typeface="Arial"/>
                        </a:rPr>
                        <a:t>genderfluid</a:t>
                      </a:r>
                      <a:r>
                        <a:rPr lang="en-CA" sz="900" b="1" kern="1200" dirty="0">
                          <a:solidFill>
                            <a:srgbClr val="595959"/>
                          </a:solidFill>
                          <a:effectLst/>
                          <a:latin typeface="Arial Narrow"/>
                          <a:ea typeface="Times New Roman"/>
                          <a:cs typeface="Arial"/>
                        </a:rPr>
                        <a:t>, </a:t>
                      </a:r>
                      <a:r>
                        <a:rPr lang="en-CA" sz="900" b="1" kern="1200" dirty="0" err="1">
                          <a:solidFill>
                            <a:srgbClr val="595959"/>
                          </a:solidFill>
                          <a:effectLst/>
                          <a:latin typeface="Arial Narrow"/>
                          <a:ea typeface="Times New Roman"/>
                          <a:cs typeface="Arial"/>
                        </a:rPr>
                        <a:t>agender</a:t>
                      </a:r>
                      <a:r>
                        <a:rPr lang="en-CA" sz="900" b="1" kern="1200" dirty="0">
                          <a:solidFill>
                            <a:srgbClr val="595959"/>
                          </a:solidFill>
                          <a:effectLst/>
                          <a:latin typeface="Arial Narrow"/>
                          <a:ea typeface="Times New Roman"/>
                          <a:cs typeface="Arial"/>
                        </a:rPr>
                        <a:t> or demi-gender</a:t>
                      </a:r>
                      <a:endParaRPr lang="fr-CA" sz="110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00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a:solidFill>
                            <a:srgbClr val="595959"/>
                          </a:solidFill>
                          <a:effectLst/>
                          <a:latin typeface="Arial Narrow" panose="020B0606020202030204" pitchFamily="34" charset="0"/>
                          <a:ea typeface="+mn-ea"/>
                          <a:cs typeface="+mn-cs"/>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a:solidFill>
                            <a:srgbClr val="595959"/>
                          </a:solidFill>
                          <a:effectLst/>
                          <a:latin typeface="Arial Narrow" panose="020B0606020202030204" pitchFamily="34" charset="0"/>
                          <a:ea typeface="+mn-ea"/>
                          <a:cs typeface="+mn-cs"/>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a:solidFill>
                            <a:srgbClr val="595959"/>
                          </a:solidFill>
                          <a:effectLst/>
                          <a:latin typeface="Arial Narrow" panose="020B0606020202030204" pitchFamily="34" charset="0"/>
                          <a:ea typeface="+mn-ea"/>
                          <a:cs typeface="+mn-cs"/>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a:solidFill>
                            <a:srgbClr val="595959"/>
                          </a:solidFill>
                          <a:effectLst/>
                          <a:latin typeface="Arial Narrow" panose="020B0606020202030204" pitchFamily="34" charset="0"/>
                          <a:ea typeface="+mn-ea"/>
                          <a:cs typeface="+mn-cs"/>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a:solidFill>
                            <a:srgbClr val="595959"/>
                          </a:solidFill>
                          <a:effectLst/>
                          <a:latin typeface="Arial Narrow" panose="020B0606020202030204" pitchFamily="34" charset="0"/>
                          <a:ea typeface="+mn-ea"/>
                          <a:cs typeface="+mn-cs"/>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My dress style is very much inspired by fashion trends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a:rPr>
                        <a:t>7</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My dress style is a little bit inspired by fashion trends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24</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16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I have a fairly classic dress style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35</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My dress style is my own, with little to do with fashion trends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39</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44</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74</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16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Other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3</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6" name="Rectangle 15"/>
          <p:cNvSpPr/>
          <p:nvPr>
            <p:custDataLst>
              <p:tags r:id="rId6"/>
            </p:custDataLst>
          </p:nvPr>
        </p:nvSpPr>
        <p:spPr>
          <a:xfrm>
            <a:off x="510159" y="1160678"/>
            <a:ext cx="1963999"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a:t>
            </a:r>
            <a:r>
              <a:rPr lang="en-CA" sz="900" dirty="0" smtClean="0">
                <a:solidFill>
                  <a:srgbClr val="9BBB59"/>
                </a:solidFill>
                <a:latin typeface="Arial" panose="020B0604020202020204" pitchFamily="34" charset="0"/>
                <a:cs typeface="Arial" panose="020B0604020202020204" pitchFamily="34" charset="0"/>
              </a:rPr>
              <a:t>respondents</a:t>
            </a:r>
            <a:r>
              <a:rPr lang="en-CA" sz="900" dirty="0" smtClean="0">
                <a:solidFill>
                  <a:srgbClr val="000000"/>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(n=1897)</a:t>
            </a:r>
            <a:endParaRPr lang="fr-CA" sz="900" dirty="0">
              <a:solidFill>
                <a:srgbClr val="000000"/>
              </a:solidFill>
              <a:latin typeface="Arial" panose="020B0604020202020204" pitchFamily="34" charset="0"/>
              <a:cs typeface="Arial" panose="020B0604020202020204" pitchFamily="34" charset="0"/>
            </a:endParaRPr>
          </a:p>
        </p:txBody>
      </p:sp>
      <p:sp>
        <p:nvSpPr>
          <p:cNvPr id="17" name="ZoneTexte 16"/>
          <p:cNvSpPr txBox="1"/>
          <p:nvPr>
            <p:custDataLst>
              <p:tags r:id="rId7"/>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Q56. </a:t>
            </a:r>
            <a:r>
              <a:rPr lang="en-CA" sz="900" dirty="0">
                <a:solidFill>
                  <a:srgbClr val="595959"/>
                </a:solidFill>
                <a:latin typeface="Arial" panose="020B0604020202020204" pitchFamily="34" charset="0"/>
                <a:cs typeface="Arial" panose="020B0604020202020204" pitchFamily="34" charset="0"/>
              </a:rPr>
              <a:t>Which of the following statements best describes your attitude when it comes to style?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17727678"/>
      </p:ext>
    </p:extLst>
  </p:cSld>
  <p:clrMapOvr>
    <a:masterClrMapping/>
  </p:clrMapOvr>
  <p:timing>
    <p:tnLst>
      <p:par>
        <p:cTn xmlns:p14="http://schemas.microsoft.com/office/powerpoint/2010/mai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4661271" cy="2594674"/>
          </a:xfrm>
        </p:spPr>
        <p:txBody>
          <a:bodyPr/>
          <a:lstStyle/>
          <a:p>
            <a:pPr eaLnBrk="1" hangingPunct="1">
              <a:spcBef>
                <a:spcPct val="0"/>
              </a:spcBef>
            </a:pPr>
            <a:r>
              <a:rPr lang="en-CA" sz="3200" i="1" dirty="0">
                <a:latin typeface="Arial" charset="0"/>
                <a:cs typeface="Arial" charset="0"/>
              </a:rPr>
              <a:t>Bullying and </a:t>
            </a:r>
            <a:br>
              <a:rPr lang="en-CA" sz="3200" i="1" dirty="0">
                <a:latin typeface="Arial" charset="0"/>
                <a:cs typeface="Arial" charset="0"/>
              </a:rPr>
            </a:br>
            <a:r>
              <a:rPr lang="en-CA" sz="3200" i="1" dirty="0">
                <a:latin typeface="Arial" charset="0"/>
                <a:cs typeface="Arial" charset="0"/>
              </a:rPr>
              <a:t>high-risk behaviours</a:t>
            </a:r>
          </a:p>
        </p:txBody>
      </p:sp>
      <p:sp>
        <p:nvSpPr>
          <p:cNvPr id="4" name="Espace réservé du texte 3"/>
          <p:cNvSpPr>
            <a:spLocks noGrp="1"/>
          </p:cNvSpPr>
          <p:nvPr>
            <p:ph type="body" sz="quarter" idx="10"/>
            <p:custDataLst>
              <p:tags r:id="rId2"/>
            </p:custDataLst>
          </p:nvPr>
        </p:nvSpPr>
        <p:spPr/>
        <p:txBody>
          <a:bodyPr/>
          <a:lstStyle/>
          <a:p>
            <a:r>
              <a:rPr lang="en-US" i="1" dirty="0" smtClean="0"/>
              <a:t>REPORT PREPARED FOR FONDATION JASMIN ROY</a:t>
            </a:r>
            <a:endParaRPr lang="fr-CA" i="1" dirty="0"/>
          </a:p>
          <a:p>
            <a:endParaRPr lang="fr-CA" dirty="0"/>
          </a:p>
        </p:txBody>
      </p:sp>
    </p:spTree>
    <p:extLst>
      <p:ext uri="{BB962C8B-B14F-4D97-AF65-F5344CB8AC3E}">
        <p14:creationId xmlns:p14="http://schemas.microsoft.com/office/powerpoint/2010/main" val="2126785849"/>
      </p:ext>
    </p:extLst>
  </p:cSld>
  <p:clrMapOvr>
    <a:masterClrMapping/>
  </p:clrMapOvr>
  <p:timing>
    <p:tnLst>
      <p:par>
        <p:cTn xmlns:p14="http://schemas.microsoft.com/office/powerpoint/2010/mai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265</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865995901"/>
              </p:ext>
            </p:extLst>
          </p:nvPr>
        </p:nvGraphicFramePr>
        <p:xfrm>
          <a:off x="512598" y="2132856"/>
          <a:ext cx="7776864" cy="4064000"/>
        </p:xfrm>
        <a:graphic>
          <a:graphicData uri="http://schemas.openxmlformats.org/drawingml/2006/chart">
            <c:chart xmlns:c="http://schemas.openxmlformats.org/drawingml/2006/chart" xmlns:r="http://schemas.openxmlformats.org/officeDocument/2006/relationships" r:id="rId8"/>
          </a:graphicData>
        </a:graphic>
      </p:graphicFrame>
      <p:sp>
        <p:nvSpPr>
          <p:cNvPr id="13" name="Titre 4"/>
          <p:cNvSpPr txBox="1">
            <a:spLocks/>
          </p:cNvSpPr>
          <p:nvPr>
            <p:custDataLst>
              <p:tags r:id="rId3"/>
            </p:custDataLst>
          </p:nvPr>
        </p:nvSpPr>
        <p:spPr bwMode="auto">
          <a:xfrm>
            <a:off x="558800" y="564159"/>
            <a:ext cx="5453360"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Proportion of respondents who have experienced bullying</a:t>
            </a:r>
          </a:p>
          <a:p>
            <a:endParaRPr lang="en-CA" dirty="0">
              <a:solidFill>
                <a:srgbClr val="00AFDC"/>
              </a:solidFill>
            </a:endParaRPr>
          </a:p>
        </p:txBody>
      </p:sp>
      <p:sp>
        <p:nvSpPr>
          <p:cNvPr id="8" name="Rectangle 7"/>
          <p:cNvSpPr/>
          <p:nvPr>
            <p:custDataLst>
              <p:tags r:id="rId4"/>
            </p:custDataLst>
          </p:nvPr>
        </p:nvSpPr>
        <p:spPr>
          <a:xfrm>
            <a:off x="510159" y="1160678"/>
            <a:ext cx="142859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Total respondents</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Q35. </a:t>
            </a:r>
            <a:r>
              <a:rPr lang="en-CA" sz="900" dirty="0">
                <a:solidFill>
                  <a:srgbClr val="595959"/>
                </a:solidFill>
                <a:latin typeface="Arial" panose="020B0604020202020204" pitchFamily="34" charset="0"/>
                <a:cs typeface="Arial" panose="020B0604020202020204" pitchFamily="34" charset="0"/>
              </a:rPr>
              <a:t>Have you ever been a victim of bullying, threats or hurtful or unkind comments?</a:t>
            </a:r>
            <a:endParaRPr lang="fr-CA" sz="900" dirty="0">
              <a:solidFill>
                <a:srgbClr val="595959"/>
              </a:solidFill>
              <a:latin typeface="Arial" panose="020B0604020202020204" pitchFamily="34" charset="0"/>
              <a:cs typeface="Arial" panose="020B0604020202020204" pitchFamily="34" charset="0"/>
            </a:endParaRPr>
          </a:p>
        </p:txBody>
      </p:sp>
      <p:sp>
        <p:nvSpPr>
          <p:cNvPr id="10" name="Accolade fermante 9"/>
          <p:cNvSpPr/>
          <p:nvPr/>
        </p:nvSpPr>
        <p:spPr>
          <a:xfrm rot="16200000">
            <a:off x="3722480" y="-474014"/>
            <a:ext cx="258881" cy="5328594"/>
          </a:xfrm>
          <a:prstGeom prst="rightBrace">
            <a:avLst>
              <a:gd name="adj1" fmla="val 3681"/>
              <a:gd name="adj2" fmla="val 51471"/>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1" name="Rectangle 10"/>
          <p:cNvSpPr/>
          <p:nvPr>
            <p:custDataLst>
              <p:tags r:id="rId6"/>
            </p:custDataLst>
          </p:nvPr>
        </p:nvSpPr>
        <p:spPr>
          <a:xfrm>
            <a:off x="2483768" y="1546218"/>
            <a:ext cx="2821314" cy="370614"/>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smtClean="0">
                <a:solidFill>
                  <a:srgbClr val="595959"/>
                </a:solidFill>
                <a:latin typeface="Arial Narrow" panose="020B0606020202030204" pitchFamily="34" charset="0"/>
              </a:rPr>
              <a:t>Total “bullied” LGBT: 75%</a:t>
            </a:r>
            <a:br>
              <a:rPr lang="en-CA" sz="1200" b="1" dirty="0" smtClean="0">
                <a:solidFill>
                  <a:srgbClr val="595959"/>
                </a:solidFill>
                <a:latin typeface="Arial Narrow" panose="020B0606020202030204" pitchFamily="34" charset="0"/>
              </a:rPr>
            </a:br>
            <a:r>
              <a:rPr lang="en-CA" sz="1200" b="1" dirty="0">
                <a:solidFill>
                  <a:srgbClr val="595959"/>
                </a:solidFill>
                <a:latin typeface="Arial Narrow" panose="020B0606020202030204" pitchFamily="34" charset="0"/>
              </a:rPr>
              <a:t>Total “bullied” </a:t>
            </a:r>
            <a:r>
              <a:rPr lang="en-CA" sz="1200" b="1" dirty="0" smtClean="0">
                <a:solidFill>
                  <a:srgbClr val="595959"/>
                </a:solidFill>
                <a:latin typeface="Arial Narrow" panose="020B0606020202030204" pitchFamily="34" charset="0"/>
              </a:rPr>
              <a:t>Hetero cisgender: 55% </a:t>
            </a:r>
            <a:endParaRPr lang="en-CA" sz="1200" b="1" dirty="0">
              <a:solidFill>
                <a:srgbClr val="595959"/>
              </a:solidFill>
              <a:latin typeface="Arial Narrow" panose="020B0606020202030204" pitchFamily="34" charset="0"/>
              <a:cs typeface="Arial" panose="020B0604020202020204" pitchFamily="34" charset="0"/>
            </a:endParaRPr>
          </a:p>
        </p:txBody>
      </p:sp>
    </p:spTree>
    <p:extLst>
      <p:ext uri="{BB962C8B-B14F-4D97-AF65-F5344CB8AC3E}">
        <p14:creationId xmlns:p14="http://schemas.microsoft.com/office/powerpoint/2010/main" val="2662979877"/>
      </p:ext>
    </p:extLst>
  </p:cSld>
  <p:clrMapOvr>
    <a:masterClrMapping/>
  </p:clrMapOvr>
  <p:timing>
    <p:tnLst>
      <p:par>
        <p:cTn xmlns:p14="http://schemas.microsoft.com/office/powerpoint/2010/mai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266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976017973"/>
              </p:ext>
            </p:extLst>
          </p:nvPr>
        </p:nvGraphicFramePr>
        <p:xfrm>
          <a:off x="539552" y="1203190"/>
          <a:ext cx="7992887" cy="3916926"/>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34233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099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40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915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my sexual orientation / gender identity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my appearance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my way of behaving or expressing myself</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something else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smtClean="0">
                          <a:solidFill>
                            <a:srgbClr val="595959"/>
                          </a:solidFill>
                          <a:effectLst/>
                          <a:latin typeface="Arial Narrow" panose="020B0606020202030204" pitchFamily="34" charset="0"/>
                        </a:rPr>
                        <a:t>No,</a:t>
                      </a:r>
                      <a:r>
                        <a:rPr lang="fr-CA" sz="1100" b="0" i="0" u="none" strike="noStrike" baseline="0" dirty="0" smtClean="0">
                          <a:solidFill>
                            <a:srgbClr val="595959"/>
                          </a:solidFill>
                          <a:effectLst/>
                          <a:latin typeface="Arial Narrow" panose="020B0606020202030204" pitchFamily="34" charset="0"/>
                        </a:rPr>
                        <a:t> </a:t>
                      </a:r>
                      <a:r>
                        <a:rPr lang="fr-CA" sz="1100" b="0" i="0" u="none" strike="noStrike" baseline="0" dirty="0" err="1" smtClean="0">
                          <a:solidFill>
                            <a:srgbClr val="595959"/>
                          </a:solidFill>
                          <a:effectLst/>
                          <a:latin typeface="Arial Narrow" panose="020B0606020202030204" pitchFamily="34" charset="0"/>
                        </a:rPr>
                        <a:t>never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txBox="1">
            <a:spLocks/>
          </p:cNvSpPr>
          <p:nvPr>
            <p:custDataLst>
              <p:tags r:id="rId5"/>
            </p:custDataLst>
          </p:nvPr>
        </p:nvSpPr>
        <p:spPr bwMode="auto">
          <a:xfrm>
            <a:off x="558800" y="332656"/>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Proportion of respondents who have experienced bullying</a:t>
            </a:r>
            <a:endParaRPr lang="en-CA" sz="2100" dirty="0">
              <a:solidFill>
                <a:srgbClr val="9BBB59"/>
              </a:solidFill>
            </a:endParaRPr>
          </a:p>
          <a:p>
            <a:endParaRPr lang="fr-CA" dirty="0">
              <a:solidFill>
                <a:srgbClr val="00AFDC"/>
              </a:solidFill>
            </a:endParaRPr>
          </a:p>
        </p:txBody>
      </p:sp>
      <p:sp>
        <p:nvSpPr>
          <p:cNvPr id="14" name="ZoneTexte 13"/>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Q35. </a:t>
            </a:r>
            <a:r>
              <a:rPr lang="en-CA" sz="900" dirty="0">
                <a:solidFill>
                  <a:srgbClr val="595959"/>
                </a:solidFill>
                <a:latin typeface="Arial" panose="020B0604020202020204" pitchFamily="34" charset="0"/>
                <a:cs typeface="Arial" panose="020B0604020202020204" pitchFamily="34" charset="0"/>
              </a:rPr>
              <a:t>Have you ever been a victim of bullying, threats or hurtful or unkind comments?</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0747864"/>
      </p:ext>
    </p:extLst>
  </p:cSld>
  <p:clrMapOvr>
    <a:masterClrMapping/>
  </p:clrMapOvr>
  <p:timing>
    <p:tnLst>
      <p:par>
        <p:cTn xmlns:p14="http://schemas.microsoft.com/office/powerpoint/2010/mai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267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685255935"/>
              </p:ext>
            </p:extLst>
          </p:nvPr>
        </p:nvGraphicFramePr>
        <p:xfrm>
          <a:off x="539552" y="1225719"/>
          <a:ext cx="8208910" cy="3721369"/>
        </p:xfrm>
        <a:graphic>
          <a:graphicData uri="http://schemas.openxmlformats.org/drawingml/2006/table">
            <a:tbl>
              <a:tblPr firstRow="1" bandRow="1">
                <a:tableStyleId>{2D5ABB26-0587-4C30-8999-92F81FD0307C}</a:tableStyleId>
              </a:tblPr>
              <a:tblGrid>
                <a:gridCol w="2520280"/>
                <a:gridCol w="632070"/>
                <a:gridCol w="632070"/>
                <a:gridCol w="632070"/>
                <a:gridCol w="632070"/>
                <a:gridCol w="632070"/>
                <a:gridCol w="632070"/>
                <a:gridCol w="632070"/>
                <a:gridCol w="632070"/>
                <a:gridCol w="632070"/>
              </a:tblGrid>
              <a:tr h="355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Cisgender</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Binary</a:t>
                      </a:r>
                      <a:r>
                        <a:rPr lang="fr-CA" sz="900" b="1" i="0" u="none" strike="noStrike" dirty="0" smtClean="0">
                          <a:solidFill>
                            <a:srgbClr val="595959"/>
                          </a:solidFill>
                          <a:effectLst/>
                          <a:latin typeface="Arial Narrow" panose="020B0606020202030204" pitchFamily="34" charset="0"/>
                        </a:rPr>
                        <a:t> Trans </a:t>
                      </a:r>
                      <a:r>
                        <a:rPr lang="fr-CA" sz="900" b="1" i="0" u="none" strike="noStrike" dirty="0" err="1" smtClean="0">
                          <a:solidFill>
                            <a:srgbClr val="595959"/>
                          </a:solidFill>
                          <a:effectLst/>
                          <a:latin typeface="Arial Narrow" panose="020B0606020202030204" pitchFamily="34" charset="0"/>
                        </a:rPr>
                        <a:t>person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a:t>
                      </a:r>
                      <a:r>
                        <a:rPr lang="fr-CA" sz="900" b="1" i="0" u="none" strike="noStrike" dirty="0" err="1" smtClean="0">
                          <a:solidFill>
                            <a:srgbClr val="595959"/>
                          </a:solidFill>
                          <a:effectLst/>
                          <a:latin typeface="Arial Narrow" panose="020B0606020202030204" pitchFamily="34" charset="0"/>
                        </a:rPr>
                        <a:t>binary</a:t>
                      </a:r>
                      <a:r>
                        <a:rPr lang="fr-CA" sz="900" b="1" i="0" u="none" strike="noStrike" dirty="0" smtClean="0">
                          <a:solidFill>
                            <a:srgbClr val="595959"/>
                          </a:solidFill>
                          <a:effectLst/>
                          <a:latin typeface="Arial Narrow" panose="020B0606020202030204" pitchFamily="34" charset="0"/>
                        </a:rPr>
                        <a:t> Trans </a:t>
                      </a:r>
                      <a:r>
                        <a:rPr lang="fr-CA" sz="900" b="1" i="0" u="none" strike="noStrike" dirty="0" err="1" smtClean="0">
                          <a:solidFill>
                            <a:srgbClr val="595959"/>
                          </a:solidFill>
                          <a:effectLst/>
                          <a:latin typeface="Arial Narrow" panose="020B0606020202030204" pitchFamily="34" charset="0"/>
                        </a:rPr>
                        <a:t>person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de-DE" sz="900" b="1" i="0" u="none" strike="noStrike" dirty="0" smtClean="0">
                          <a:solidFill>
                            <a:srgbClr val="595959"/>
                          </a:solidFill>
                          <a:effectLst/>
                          <a:latin typeface="Arial Narrow" panose="020B0606020202030204" pitchFamily="34" charset="0"/>
                        </a:rPr>
                        <a:t>Non-bin.: genderfluid, </a:t>
                      </a:r>
                      <a:r>
                        <a:rPr lang="de-DE" sz="900" b="1" i="0" u="none" strike="noStrike" dirty="0" err="1" smtClean="0">
                          <a:solidFill>
                            <a:srgbClr val="595959"/>
                          </a:solidFill>
                          <a:effectLst/>
                          <a:latin typeface="Arial Narrow" panose="020B0606020202030204" pitchFamily="34" charset="0"/>
                        </a:rPr>
                        <a:t>agender</a:t>
                      </a:r>
                      <a:r>
                        <a:rPr lang="de-DE" sz="900" b="1" i="0" u="none" strike="noStrike" dirty="0" smtClean="0">
                          <a:solidFill>
                            <a:srgbClr val="595959"/>
                          </a:solidFill>
                          <a:effectLst/>
                          <a:latin typeface="Arial Narrow" panose="020B0606020202030204" pitchFamily="34" charset="0"/>
                        </a:rPr>
                        <a:t> </a:t>
                      </a:r>
                      <a:r>
                        <a:rPr lang="de-DE" sz="900" b="1" i="0" u="none" strike="noStrike" dirty="0" err="1" smtClean="0">
                          <a:solidFill>
                            <a:srgbClr val="595959"/>
                          </a:solidFill>
                          <a:effectLst/>
                          <a:latin typeface="Arial Narrow" panose="020B0606020202030204" pitchFamily="34" charset="0"/>
                        </a:rPr>
                        <a:t>or</a:t>
                      </a:r>
                      <a:r>
                        <a:rPr lang="de-DE" sz="900" b="1" i="0" u="none" strike="noStrike" dirty="0" smtClean="0">
                          <a:solidFill>
                            <a:srgbClr val="595959"/>
                          </a:solidFill>
                          <a:effectLst/>
                          <a:latin typeface="Arial Narrow" panose="020B0606020202030204" pitchFamily="34" charset="0"/>
                        </a:rPr>
                        <a:t> </a:t>
                      </a:r>
                      <a:r>
                        <a:rPr lang="de-DE" sz="900" b="1" i="0" u="none" strike="noStrike" dirty="0" err="1" smtClean="0">
                          <a:solidFill>
                            <a:srgbClr val="595959"/>
                          </a:solidFill>
                          <a:effectLst/>
                          <a:latin typeface="Arial Narrow" panose="020B0606020202030204" pitchFamily="34" charset="0"/>
                        </a:rPr>
                        <a:t>demi</a:t>
                      </a:r>
                      <a:r>
                        <a:rPr lang="de-DE" sz="900" b="1" i="0" u="none" strike="noStrike" dirty="0" smtClean="0">
                          <a:solidFill>
                            <a:srgbClr val="595959"/>
                          </a:solidFill>
                          <a:effectLst/>
                          <a:latin typeface="Arial Narrow" panose="020B0606020202030204" pitchFamily="34" charset="0"/>
                        </a:rPr>
                        <a:t>-gender</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my sexual orientation / gender identity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my appearance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my way of behaving or expressing myself</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something else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smtClean="0">
                          <a:solidFill>
                            <a:srgbClr val="595959"/>
                          </a:solidFill>
                          <a:effectLst/>
                          <a:latin typeface="Arial Narrow" panose="020B0606020202030204" pitchFamily="34" charset="0"/>
                        </a:rPr>
                        <a:t>No, </a:t>
                      </a:r>
                      <a:r>
                        <a:rPr lang="fr-CA" sz="1100" b="0" i="0" u="none" strike="noStrike" dirty="0" err="1" smtClean="0">
                          <a:solidFill>
                            <a:srgbClr val="595959"/>
                          </a:solidFill>
                          <a:effectLst/>
                          <a:latin typeface="Arial Narrow" panose="020B0606020202030204" pitchFamily="34" charset="0"/>
                        </a:rPr>
                        <a:t>never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txBox="1">
            <a:spLocks/>
          </p:cNvSpPr>
          <p:nvPr>
            <p:custDataLst>
              <p:tags r:id="rId5"/>
            </p:custDataLst>
          </p:nvPr>
        </p:nvSpPr>
        <p:spPr bwMode="auto">
          <a:xfrm>
            <a:off x="558800" y="332656"/>
            <a:ext cx="5381352"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Autofit/>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000" dirty="0" smtClean="0">
                <a:solidFill>
                  <a:srgbClr val="9BBB59"/>
                </a:solidFill>
              </a:rPr>
              <a:t>Proportion of respondents who have experienced bullying</a:t>
            </a:r>
            <a:r>
              <a:rPr lang="fr-CA" sz="2000" dirty="0" smtClean="0">
                <a:solidFill>
                  <a:srgbClr val="9BBB59"/>
                </a:solidFill>
              </a:rPr>
              <a:t/>
            </a:r>
            <a:br>
              <a:rPr lang="fr-CA" sz="2000" dirty="0" smtClean="0">
                <a:solidFill>
                  <a:srgbClr val="9BBB59"/>
                </a:solidFill>
              </a:rPr>
            </a:br>
            <a:endParaRPr lang="fr-CA" sz="2000" dirty="0">
              <a:solidFill>
                <a:srgbClr val="00AFDC"/>
              </a:solidFill>
            </a:endParaRPr>
          </a:p>
        </p:txBody>
      </p:sp>
      <p:sp>
        <p:nvSpPr>
          <p:cNvPr id="8" name="ZoneTexte 7"/>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Q35. </a:t>
            </a:r>
            <a:r>
              <a:rPr lang="en-CA" sz="900" dirty="0">
                <a:solidFill>
                  <a:srgbClr val="595959"/>
                </a:solidFill>
                <a:latin typeface="Arial" panose="020B0604020202020204" pitchFamily="34" charset="0"/>
                <a:cs typeface="Arial" panose="020B0604020202020204" pitchFamily="34" charset="0"/>
              </a:rPr>
              <a:t>Have you ever been a victim of bullying, threats or hurtful or unkind comments?</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18282035"/>
      </p:ext>
    </p:extLst>
  </p:cSld>
  <p:clrMapOvr>
    <a:masterClrMapping/>
  </p:clrMapOvr>
  <p:timing>
    <p:tnLst>
      <p:par>
        <p:cTn xmlns:p14="http://schemas.microsoft.com/office/powerpoint/2010/mai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268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124823361"/>
              </p:ext>
            </p:extLst>
          </p:nvPr>
        </p:nvGraphicFramePr>
        <p:xfrm>
          <a:off x="539552" y="1453988"/>
          <a:ext cx="5328591" cy="3703204"/>
        </p:xfrm>
        <a:graphic>
          <a:graphicData uri="http://schemas.openxmlformats.org/drawingml/2006/table">
            <a:tbl>
              <a:tblPr firstRow="1" bandRow="1">
                <a:tableStyleId>{2D5ABB26-0587-4C30-8999-92F81FD0307C}</a:tableStyleId>
              </a:tblPr>
              <a:tblGrid>
                <a:gridCol w="3040773"/>
                <a:gridCol w="762606"/>
                <a:gridCol w="762606"/>
                <a:gridCol w="762606"/>
              </a:tblGrid>
              <a:tr h="355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Gay</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Lesbian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Yes, linked to my sexual orientation / gender identity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44</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Yes, linked to my appearance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Yes, linked to my way of behaving or expressing myself</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44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16</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Yes, linked to something else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29</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No, Never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19</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75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81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68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Titre 4"/>
          <p:cNvSpPr txBox="1">
            <a:spLocks/>
          </p:cNvSpPr>
          <p:nvPr>
            <p:custDataLst>
              <p:tags r:id="rId4"/>
            </p:custDataLst>
          </p:nvPr>
        </p:nvSpPr>
        <p:spPr bwMode="auto">
          <a:xfrm>
            <a:off x="558800" y="332656"/>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000" dirty="0">
                <a:solidFill>
                  <a:srgbClr val="9BBB59"/>
                </a:solidFill>
              </a:rPr>
              <a:t>Proportion of respondents who have experienced </a:t>
            </a:r>
            <a:r>
              <a:rPr lang="en-US" sz="2000" dirty="0" smtClean="0">
                <a:solidFill>
                  <a:srgbClr val="9BBB59"/>
                </a:solidFill>
              </a:rPr>
              <a:t>bullying</a:t>
            </a:r>
          </a:p>
          <a:p>
            <a:endParaRPr lang="fr-CA" sz="2000" dirty="0">
              <a:solidFill>
                <a:srgbClr val="00AFDC"/>
              </a:solidFill>
            </a:endParaRPr>
          </a:p>
        </p:txBody>
      </p:sp>
      <p:sp>
        <p:nvSpPr>
          <p:cNvPr id="14" name="ZoneTexte 13"/>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Q35. </a:t>
            </a:r>
            <a:r>
              <a:rPr lang="en-CA" sz="900" dirty="0">
                <a:solidFill>
                  <a:srgbClr val="595959"/>
                </a:solidFill>
                <a:latin typeface="Arial" panose="020B0604020202020204" pitchFamily="34" charset="0"/>
                <a:cs typeface="Arial" panose="020B0604020202020204" pitchFamily="34" charset="0"/>
              </a:rPr>
              <a:t>Have you ever been a victim of bullying, threats or hurtful or unkind comments?</a:t>
            </a:r>
            <a:endParaRPr lang="fr-CA" sz="900" dirty="0">
              <a:solidFill>
                <a:srgbClr val="595959"/>
              </a:solidFill>
              <a:latin typeface="Arial" panose="020B0604020202020204" pitchFamily="34" charset="0"/>
              <a:cs typeface="Arial" panose="020B0604020202020204" pitchFamily="34" charset="0"/>
            </a:endParaRPr>
          </a:p>
        </p:txBody>
      </p:sp>
      <p:sp>
        <p:nvSpPr>
          <p:cNvPr id="8" name="Rectangle 7"/>
          <p:cNvSpPr/>
          <p:nvPr>
            <p:custDataLst>
              <p:tags r:id="rId6"/>
            </p:custDataLst>
          </p:nvPr>
        </p:nvSpPr>
        <p:spPr>
          <a:xfrm>
            <a:off x="510159" y="815446"/>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12581994"/>
      </p:ext>
    </p:extLst>
  </p:cSld>
  <p:clrMapOvr>
    <a:masterClrMapping/>
  </p:clrMapOvr>
  <p:timing>
    <p:tnLst>
      <p:par>
        <p:cTn xmlns:p14="http://schemas.microsoft.com/office/powerpoint/2010/mai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269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914495355"/>
              </p:ext>
            </p:extLst>
          </p:nvPr>
        </p:nvGraphicFramePr>
        <p:xfrm>
          <a:off x="539552" y="1225719"/>
          <a:ext cx="6926685" cy="3703204"/>
        </p:xfrm>
        <a:graphic>
          <a:graphicData uri="http://schemas.openxmlformats.org/drawingml/2006/table">
            <a:tbl>
              <a:tblPr firstRow="1" bandRow="1">
                <a:tableStyleId>{2D5ABB26-0587-4C30-8999-92F81FD0307C}</a:tableStyleId>
              </a:tblPr>
              <a:tblGrid>
                <a:gridCol w="2520000"/>
                <a:gridCol w="881337"/>
                <a:gridCol w="881337"/>
                <a:gridCol w="881337"/>
                <a:gridCol w="881337"/>
                <a:gridCol w="881337"/>
              </a:tblGrid>
              <a:tr h="355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my sexual orientation / gender identity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my appearance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my way of behaving or expressing myself</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Yes, linked to something else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smtClean="0">
                          <a:solidFill>
                            <a:srgbClr val="595959"/>
                          </a:solidFill>
                          <a:effectLst/>
                          <a:latin typeface="Arial Narrow" panose="020B0606020202030204" pitchFamily="34" charset="0"/>
                        </a:rPr>
                        <a:t>No, </a:t>
                      </a:r>
                      <a:r>
                        <a:rPr lang="fr-CA" sz="1100" b="0" i="0" u="none" strike="noStrike" dirty="0" err="1" smtClean="0">
                          <a:solidFill>
                            <a:srgbClr val="595959"/>
                          </a:solidFill>
                          <a:effectLst/>
                          <a:latin typeface="Arial Narrow" panose="020B0606020202030204" pitchFamily="34" charset="0"/>
                        </a:rPr>
                        <a:t>never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Total </a:t>
                      </a:r>
                      <a:r>
                        <a:rPr lang="fr-CA" sz="1100" b="0" i="0" u="none" strike="noStrike" dirty="0" err="1" smtClean="0">
                          <a:solidFill>
                            <a:srgbClr val="595959"/>
                          </a:solidFill>
                          <a:effectLst/>
                          <a:latin typeface="Arial Narrow" panose="020B0606020202030204" pitchFamily="34" charset="0"/>
                        </a:rPr>
                        <a:t>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428596" cy="230832"/>
          </a:xfrm>
          <a:prstGeom prst="rect">
            <a:avLst/>
          </a:prstGeom>
        </p:spPr>
        <p:txBody>
          <a:bodyPr wrap="none">
            <a:spAutoFit/>
          </a:bodyPr>
          <a:lstStyle/>
          <a:p>
            <a:r>
              <a:rPr lang="fr-CA" sz="900" dirty="0" smtClean="0">
                <a:solidFill>
                  <a:srgbClr val="9BBB59"/>
                </a:solidFill>
                <a:latin typeface="Arial" panose="020B0604020202020204" pitchFamily="34" charset="0"/>
                <a:cs typeface="Arial" panose="020B0604020202020204" pitchFamily="34" charset="0"/>
              </a:rPr>
              <a:t>Base: Total </a:t>
            </a:r>
            <a:r>
              <a:rPr lang="fr-CA" sz="900" dirty="0" err="1" smtClean="0">
                <a:solidFill>
                  <a:srgbClr val="9BBB59"/>
                </a:solidFill>
                <a:latin typeface="Arial" panose="020B0604020202020204" pitchFamily="34" charset="0"/>
                <a:cs typeface="Arial" panose="020B0604020202020204" pitchFamily="34" charset="0"/>
              </a:rPr>
              <a:t>respondents</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Q35. </a:t>
            </a:r>
            <a:r>
              <a:rPr lang="en-CA" sz="900" dirty="0">
                <a:solidFill>
                  <a:srgbClr val="595959"/>
                </a:solidFill>
                <a:latin typeface="Arial" panose="020B0604020202020204" pitchFamily="34" charset="0"/>
                <a:cs typeface="Arial" panose="020B0604020202020204" pitchFamily="34" charset="0"/>
              </a:rPr>
              <a:t>Have you ever been a victim of bullying, threats or hurtful or unkind comments?</a:t>
            </a:r>
            <a:endParaRPr lang="fr-CA" sz="900" dirty="0">
              <a:solidFill>
                <a:srgbClr val="595959"/>
              </a:solidFill>
              <a:latin typeface="Arial" panose="020B0604020202020204" pitchFamily="34" charset="0"/>
              <a:cs typeface="Arial" panose="020B0604020202020204" pitchFamily="34" charset="0"/>
            </a:endParaRPr>
          </a:p>
        </p:txBody>
      </p:sp>
      <p:sp>
        <p:nvSpPr>
          <p:cNvPr id="8" name="Titre 4"/>
          <p:cNvSpPr txBox="1">
            <a:spLocks/>
          </p:cNvSpPr>
          <p:nvPr>
            <p:custDataLst>
              <p:tags r:id="rId6"/>
            </p:custDataLst>
          </p:nvPr>
        </p:nvSpPr>
        <p:spPr bwMode="auto">
          <a:xfrm>
            <a:off x="558800" y="332656"/>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000" dirty="0" smtClean="0">
                <a:solidFill>
                  <a:srgbClr val="9BBB59"/>
                </a:solidFill>
              </a:rPr>
              <a:t>Proportion of respondents who have </a:t>
            </a:r>
            <a:r>
              <a:rPr lang="en-US" sz="2000" dirty="0">
                <a:solidFill>
                  <a:srgbClr val="9BBB59"/>
                </a:solidFill>
              </a:rPr>
              <a:t>experienced </a:t>
            </a:r>
            <a:r>
              <a:rPr lang="en-US" sz="2000" dirty="0" smtClean="0">
                <a:solidFill>
                  <a:srgbClr val="9BBB59"/>
                </a:solidFill>
              </a:rPr>
              <a:t>bullying</a:t>
            </a:r>
          </a:p>
          <a:p>
            <a:endParaRPr lang="fr-CA" sz="2000" dirty="0">
              <a:solidFill>
                <a:srgbClr val="00AFDC"/>
              </a:solidFill>
            </a:endParaRPr>
          </a:p>
        </p:txBody>
      </p:sp>
    </p:spTree>
    <p:extLst>
      <p:ext uri="{BB962C8B-B14F-4D97-AF65-F5344CB8AC3E}">
        <p14:creationId xmlns:p14="http://schemas.microsoft.com/office/powerpoint/2010/main" val="3835721118"/>
      </p:ext>
    </p:extLst>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741391" cy="2594674"/>
          </a:xfrm>
        </p:spPr>
        <p:txBody>
          <a:bodyPr>
            <a:normAutofit/>
          </a:bodyPr>
          <a:lstStyle/>
          <a:p>
            <a:r>
              <a:rPr lang="en-CA" dirty="0" smtClean="0"/>
              <a:t>Observations about incidence rates and some correlations between age, gender identity and sexual orientation</a:t>
            </a:r>
            <a:endParaRPr lang="en-CA" dirty="0"/>
          </a:p>
        </p:txBody>
      </p:sp>
      <p:sp>
        <p:nvSpPr>
          <p:cNvPr id="3" name="Espace réservé du texte 2"/>
          <p:cNvSpPr>
            <a:spLocks noGrp="1"/>
          </p:cNvSpPr>
          <p:nvPr>
            <p:ph type="body" sz="quarter" idx="10"/>
            <p:custDataLst>
              <p:tags r:id="rId2"/>
            </p:custDataLst>
          </p:nvPr>
        </p:nvSpPr>
        <p:spPr/>
        <p:txBody>
          <a:bodyPr/>
          <a:lstStyle/>
          <a:p>
            <a:r>
              <a:rPr lang="fr-CA" i="1" dirty="0" smtClean="0"/>
              <a:t>REPORT PREPARED FOR FONDATION JASMIN ROY</a:t>
            </a:r>
            <a:endParaRPr lang="fr-CA" i="1" dirty="0"/>
          </a:p>
          <a:p>
            <a:endParaRPr lang="en-CA" dirty="0"/>
          </a:p>
        </p:txBody>
      </p:sp>
    </p:spTree>
    <p:extLst>
      <p:ext uri="{BB962C8B-B14F-4D97-AF65-F5344CB8AC3E}">
        <p14:creationId xmlns:p14="http://schemas.microsoft.com/office/powerpoint/2010/main" val="3574804175"/>
      </p:ext>
    </p:extLst>
  </p:cSld>
  <p:clrMapOvr>
    <a:masterClrMapping/>
  </p:clrMapOvr>
  <p:timing>
    <p:tnLst>
      <p:par>
        <p:cTn xmlns:p14="http://schemas.microsoft.com/office/powerpoint/2010/mai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270</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501213605"/>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332657"/>
            <a:ext cx="6317456" cy="863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Environment where bullying was experienced in connection with sexual orientation/gender identity</a:t>
            </a:r>
          </a:p>
          <a:p>
            <a:endParaRPr lang="fr-CA" dirty="0">
              <a:solidFill>
                <a:srgbClr val="00AFDC"/>
              </a:solidFill>
            </a:endParaRPr>
          </a:p>
        </p:txBody>
      </p:sp>
      <p:sp>
        <p:nvSpPr>
          <p:cNvPr id="8" name="Rectangle 7"/>
          <p:cNvSpPr/>
          <p:nvPr>
            <p:custDataLst>
              <p:tags r:id="rId4"/>
            </p:custDataLst>
          </p:nvPr>
        </p:nvSpPr>
        <p:spPr>
          <a:xfrm>
            <a:off x="510159" y="1160678"/>
            <a:ext cx="5567550"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were a victim of bullying linked to their sexual orientation/gender identity (n=781)</a:t>
            </a:r>
            <a:endParaRPr lang="en-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153613"/>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Q36. </a:t>
            </a:r>
            <a:r>
              <a:rPr lang="en-CA" sz="900" dirty="0" smtClean="0">
                <a:solidFill>
                  <a:srgbClr val="595959"/>
                </a:solidFill>
                <a:latin typeface="Arial" panose="020B0604020202020204" pitchFamily="34" charset="0"/>
                <a:cs typeface="Arial" panose="020B0604020202020204" pitchFamily="34" charset="0"/>
              </a:rPr>
              <a:t>In </a:t>
            </a:r>
            <a:r>
              <a:rPr lang="en-CA" sz="900" dirty="0">
                <a:solidFill>
                  <a:srgbClr val="595959"/>
                </a:solidFill>
                <a:latin typeface="Arial" panose="020B0604020202020204" pitchFamily="34" charset="0"/>
                <a:cs typeface="Arial" panose="020B0604020202020204" pitchFamily="34" charset="0"/>
              </a:rPr>
              <a:t>what types of environments did you find yourself being a victim of bullying, threats or hurtful or unkind comments linked to your sexual orientation / gender identity?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1335383"/>
      </p:ext>
    </p:extLst>
  </p:cSld>
  <p:clrMapOvr>
    <a:masterClrMapping/>
  </p:clrMapOvr>
  <p:timing>
    <p:tnLst>
      <p:par>
        <p:cTn xmlns:p14="http://schemas.microsoft.com/office/powerpoint/2010/mai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271</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916032308"/>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332657"/>
            <a:ext cx="5525368" cy="863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0000" lnSpcReduction="100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Environment where bullying was experienced for a reason other than sexual orientation or gender identity</a:t>
            </a:r>
            <a:endParaRPr lang="en-CA" dirty="0">
              <a:solidFill>
                <a:srgbClr val="00AFDC"/>
              </a:solidFill>
            </a:endParaRPr>
          </a:p>
        </p:txBody>
      </p:sp>
      <p:sp>
        <p:nvSpPr>
          <p:cNvPr id="8" name="Rectangle 7"/>
          <p:cNvSpPr/>
          <p:nvPr>
            <p:custDataLst>
              <p:tags r:id="rId4"/>
            </p:custDataLst>
          </p:nvPr>
        </p:nvSpPr>
        <p:spPr>
          <a:xfrm>
            <a:off x="510159" y="1160678"/>
            <a:ext cx="2691763"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were a victim of bullying</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153613"/>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Q37</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In what types of environments did you find yourself being a victim of bullying, threats or hurtful or unkind comments linked to other things than your sexual orientation / gender identity?</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5376459"/>
      </p:ext>
    </p:extLst>
  </p:cSld>
  <p:clrMapOvr>
    <a:masterClrMapping/>
  </p:clrMapOvr>
  <p:timing>
    <p:tnLst>
      <p:par>
        <p:cTn xmlns:p14="http://schemas.microsoft.com/office/powerpoint/2010/mai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873088548"/>
              </p:ext>
            </p:extLst>
          </p:nvPr>
        </p:nvGraphicFramePr>
        <p:xfrm>
          <a:off x="539552" y="2132856"/>
          <a:ext cx="3970064" cy="3960440"/>
        </p:xfrm>
        <a:graphic>
          <a:graphicData uri="http://schemas.openxmlformats.org/drawingml/2006/chart">
            <c:chart xmlns:c="http://schemas.openxmlformats.org/drawingml/2006/chart" xmlns:r="http://schemas.openxmlformats.org/officeDocument/2006/relationships" r:id="rId9"/>
          </a:graphicData>
        </a:graphic>
      </p:graphicFrame>
      <p:sp>
        <p:nvSpPr>
          <p:cNvPr id="13" name="Titre 4"/>
          <p:cNvSpPr txBox="1">
            <a:spLocks/>
          </p:cNvSpPr>
          <p:nvPr>
            <p:custDataLst>
              <p:tags r:id="rId3"/>
            </p:custDataLst>
          </p:nvPr>
        </p:nvSpPr>
        <p:spPr bwMode="auto">
          <a:xfrm>
            <a:off x="558800" y="260649"/>
            <a:ext cx="5381352" cy="935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a:solidFill>
                  <a:srgbClr val="9BBB59"/>
                </a:solidFill>
              </a:rPr>
              <a:t>Proportion of </a:t>
            </a:r>
            <a:r>
              <a:rPr lang="en-CA" sz="2100" dirty="0" smtClean="0">
                <a:solidFill>
                  <a:srgbClr val="9BBB59"/>
                </a:solidFill>
              </a:rPr>
              <a:t>respondents with </a:t>
            </a:r>
            <a:r>
              <a:rPr lang="en-CA" sz="2100" dirty="0">
                <a:solidFill>
                  <a:srgbClr val="9BBB59"/>
                </a:solidFill>
              </a:rPr>
              <a:t>high-risk behaviours</a:t>
            </a:r>
          </a:p>
        </p:txBody>
      </p:sp>
      <p:sp>
        <p:nvSpPr>
          <p:cNvPr id="9" name="ZoneTexte 8"/>
          <p:cNvSpPr txBox="1"/>
          <p:nvPr>
            <p:custDataLst>
              <p:tags r:id="rId4"/>
            </p:custDataLst>
          </p:nvPr>
        </p:nvSpPr>
        <p:spPr>
          <a:xfrm>
            <a:off x="500202" y="627294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Q53. </a:t>
            </a:r>
            <a:r>
              <a:rPr lang="en-CA" sz="900" dirty="0">
                <a:solidFill>
                  <a:srgbClr val="595959"/>
                </a:solidFill>
                <a:latin typeface="Arial" panose="020B0604020202020204" pitchFamily="34" charset="0"/>
                <a:cs typeface="Arial" panose="020B0604020202020204" pitchFamily="34" charset="0"/>
              </a:rPr>
              <a:t>Do you or have you ever…?</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Graphique 9"/>
          <p:cNvGraphicFramePr/>
          <p:nvPr>
            <p:extLst>
              <p:ext uri="{D42A27DB-BD31-4B8C-83A1-F6EECF244321}">
                <p14:modId xmlns:p14="http://schemas.microsoft.com/office/powerpoint/2010/main" val="707006695"/>
              </p:ext>
            </p:extLst>
          </p:nvPr>
        </p:nvGraphicFramePr>
        <p:xfrm>
          <a:off x="4716016" y="2132856"/>
          <a:ext cx="3970064" cy="3960440"/>
        </p:xfrm>
        <a:graphic>
          <a:graphicData uri="http://schemas.openxmlformats.org/drawingml/2006/chart">
            <c:chart xmlns:c="http://schemas.openxmlformats.org/drawingml/2006/chart" xmlns:r="http://schemas.openxmlformats.org/officeDocument/2006/relationships" r:id="rId10"/>
          </a:graphicData>
        </a:graphic>
      </p:graphicFrame>
      <p:sp>
        <p:nvSpPr>
          <p:cNvPr id="11" name="Rectangle 10"/>
          <p:cNvSpPr/>
          <p:nvPr>
            <p:custDataLst>
              <p:tags r:id="rId5"/>
            </p:custDataLst>
          </p:nvPr>
        </p:nvSpPr>
        <p:spPr>
          <a:xfrm>
            <a:off x="971600" y="1556792"/>
            <a:ext cx="2952000" cy="720080"/>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a:solidFill>
                  <a:srgbClr val="595959"/>
                </a:solidFill>
                <a:latin typeface="Arial Narrow" panose="020B0606020202030204" pitchFamily="34" charset="0"/>
              </a:rPr>
              <a:t>…had unprotected sex with people that you know very little or not at all</a:t>
            </a:r>
            <a:endParaRPr lang="fr-CA" sz="1200" b="1" dirty="0">
              <a:solidFill>
                <a:srgbClr val="595959"/>
              </a:solidFill>
              <a:latin typeface="Arial Narrow" panose="020B0606020202030204" pitchFamily="34" charset="0"/>
            </a:endParaRPr>
          </a:p>
        </p:txBody>
      </p:sp>
      <p:sp>
        <p:nvSpPr>
          <p:cNvPr id="12" name="Rectangle 11"/>
          <p:cNvSpPr/>
          <p:nvPr>
            <p:custDataLst>
              <p:tags r:id="rId6"/>
            </p:custDataLst>
          </p:nvPr>
        </p:nvSpPr>
        <p:spPr>
          <a:xfrm>
            <a:off x="5148064" y="1509166"/>
            <a:ext cx="2952328" cy="767705"/>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a:solidFill>
                  <a:srgbClr val="595959"/>
                </a:solidFill>
                <a:latin typeface="Arial Narrow" panose="020B0606020202030204" pitchFamily="34" charset="0"/>
              </a:rPr>
              <a:t>…consumed alcohol excessively and repetitively</a:t>
            </a:r>
            <a:endParaRPr lang="fr-CA" sz="1200" b="1" dirty="0">
              <a:solidFill>
                <a:srgbClr val="595959"/>
              </a:solidFill>
              <a:latin typeface="Arial Narrow" panose="020B0606020202030204" pitchFamily="34" charset="0"/>
            </a:endParaRPr>
          </a:p>
        </p:txBody>
      </p:sp>
      <p:sp>
        <p:nvSpPr>
          <p:cNvPr id="6" name="ZoneTexte 5"/>
          <p:cNvSpPr txBox="1"/>
          <p:nvPr/>
        </p:nvSpPr>
        <p:spPr>
          <a:xfrm>
            <a:off x="1350132" y="5923392"/>
            <a:ext cx="2093843" cy="246221"/>
          </a:xfrm>
          <a:prstGeom prst="rect">
            <a:avLst/>
          </a:prstGeom>
          <a:noFill/>
        </p:spPr>
        <p:txBody>
          <a:bodyPr wrap="none" rtlCol="0">
            <a:spAutoFit/>
          </a:bodyPr>
          <a:lstStyle/>
          <a:p>
            <a:r>
              <a:rPr lang="fr-CA" sz="1000" dirty="0" smtClean="0">
                <a:solidFill>
                  <a:srgbClr val="595959"/>
                </a:solidFill>
                <a:latin typeface="Arial Narrow" panose="020B0606020202030204" pitchFamily="34" charset="0"/>
              </a:rPr>
              <a:t>* </a:t>
            </a:r>
            <a:r>
              <a:rPr lang="fr-CA" sz="1000" dirty="0" err="1" smtClean="0">
                <a:solidFill>
                  <a:srgbClr val="595959"/>
                </a:solidFill>
                <a:latin typeface="Arial Narrow" panose="020B0606020202030204" pitchFamily="34" charset="0"/>
              </a:rPr>
              <a:t>Excluding</a:t>
            </a:r>
            <a:r>
              <a:rPr lang="fr-CA" sz="1000" dirty="0" smtClean="0">
                <a:solidFill>
                  <a:srgbClr val="595959"/>
                </a:solidFill>
                <a:latin typeface="Arial Narrow" panose="020B0606020202030204" pitchFamily="34" charset="0"/>
              </a:rPr>
              <a:t> </a:t>
            </a:r>
            <a:r>
              <a:rPr lang="fr-CA" sz="1000" dirty="0" err="1" smtClean="0">
                <a:solidFill>
                  <a:srgbClr val="595959"/>
                </a:solidFill>
                <a:latin typeface="Arial Narrow" panose="020B0606020202030204" pitchFamily="34" charset="0"/>
              </a:rPr>
              <a:t>asexual</a:t>
            </a:r>
            <a:r>
              <a:rPr lang="fr-CA" sz="1000" dirty="0" smtClean="0">
                <a:solidFill>
                  <a:srgbClr val="595959"/>
                </a:solidFill>
                <a:latin typeface="Arial Narrow" panose="020B0606020202030204" pitchFamily="34" charset="0"/>
              </a:rPr>
              <a:t> </a:t>
            </a:r>
            <a:r>
              <a:rPr lang="fr-CA" sz="1000" dirty="0" err="1" smtClean="0">
                <a:solidFill>
                  <a:srgbClr val="595959"/>
                </a:solidFill>
                <a:latin typeface="Arial Narrow" panose="020B0606020202030204" pitchFamily="34" charset="0"/>
              </a:rPr>
              <a:t>respondents</a:t>
            </a:r>
            <a:r>
              <a:rPr lang="fr-CA" sz="1000" dirty="0" smtClean="0">
                <a:solidFill>
                  <a:srgbClr val="595959"/>
                </a:solidFill>
                <a:latin typeface="Arial Narrow" panose="020B0606020202030204" pitchFamily="34" charset="0"/>
              </a:rPr>
              <a:t> (n=116)</a:t>
            </a:r>
            <a:endParaRPr lang="fr-CA" sz="1000" dirty="0">
              <a:solidFill>
                <a:srgbClr val="595959"/>
              </a:solidFill>
              <a:latin typeface="Arial Narrow" panose="020B0606020202030204" pitchFamily="34" charset="0"/>
            </a:endParaRPr>
          </a:p>
        </p:txBody>
      </p:sp>
      <p:sp>
        <p:nvSpPr>
          <p:cNvPr id="16" name="Rectangle 15"/>
          <p:cNvSpPr/>
          <p:nvPr>
            <p:custDataLst>
              <p:tags r:id="rId7"/>
            </p:custDataLst>
          </p:nvPr>
        </p:nvSpPr>
        <p:spPr>
          <a:xfrm>
            <a:off x="510159" y="1160678"/>
            <a:ext cx="35958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a:t>
            </a:r>
            <a:r>
              <a:rPr lang="en-CA" sz="900" dirty="0" smtClean="0">
                <a:solidFill>
                  <a:srgbClr val="9BBB59"/>
                </a:solidFill>
                <a:latin typeface="Arial" panose="020B0604020202020204" pitchFamily="34" charset="0"/>
                <a:cs typeface="Arial" panose="020B0604020202020204" pitchFamily="34" charset="0"/>
              </a:rPr>
              <a:t>respondents</a:t>
            </a:r>
            <a:r>
              <a:rPr lang="en-CA" sz="900" dirty="0" smtClean="0">
                <a:solidFill>
                  <a:srgbClr val="000000"/>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(LGBT n=1897, </a:t>
            </a:r>
            <a:r>
              <a:rPr lang="fr-CA" sz="900" dirty="0" err="1" smtClean="0">
                <a:solidFill>
                  <a:srgbClr val="9BBB59"/>
                </a:solidFill>
                <a:latin typeface="Arial" panose="020B0604020202020204" pitchFamily="34" charset="0"/>
                <a:cs typeface="Arial" panose="020B0604020202020204" pitchFamily="34" charset="0"/>
              </a:rPr>
              <a:t>Hetero</a:t>
            </a:r>
            <a:r>
              <a:rPr lang="fr-CA" sz="900" dirty="0" smtClean="0">
                <a:solidFill>
                  <a:srgbClr val="9BBB59"/>
                </a:solidFill>
                <a:latin typeface="Arial" panose="020B0604020202020204" pitchFamily="34" charset="0"/>
                <a:cs typeface="Arial" panose="020B0604020202020204" pitchFamily="34" charset="0"/>
              </a:rPr>
              <a:t> </a:t>
            </a:r>
            <a:r>
              <a:rPr lang="fr-CA" sz="900" dirty="0" err="1" smtClean="0">
                <a:solidFill>
                  <a:srgbClr val="9BBB59"/>
                </a:solidFill>
                <a:latin typeface="Arial" panose="020B0604020202020204" pitchFamily="34" charset="0"/>
                <a:cs typeface="Arial" panose="020B0604020202020204" pitchFamily="34" charset="0"/>
              </a:rPr>
              <a:t>cisgender</a:t>
            </a:r>
            <a:r>
              <a:rPr lang="fr-CA" sz="900" dirty="0" smtClean="0">
                <a:solidFill>
                  <a:srgbClr val="9BBB59"/>
                </a:solidFill>
                <a:latin typeface="Arial" panose="020B0604020202020204" pitchFamily="34" charset="0"/>
                <a:cs typeface="Arial" panose="020B0604020202020204" pitchFamily="34" charset="0"/>
              </a:rPr>
              <a:t> n=800)</a:t>
            </a:r>
            <a:endParaRPr lang="fr-CA" sz="900" dirty="0">
              <a:solidFill>
                <a:srgbClr val="000000"/>
              </a:solidFill>
              <a:latin typeface="Arial" panose="020B0604020202020204" pitchFamily="34" charset="0"/>
              <a:cs typeface="Arial" panose="020B0604020202020204" pitchFamily="34" charset="0"/>
            </a:endParaRPr>
          </a:p>
        </p:txBody>
      </p:sp>
      <p:sp>
        <p:nvSpPr>
          <p:cNvPr id="19" name="Rectangle 18"/>
          <p:cNvSpPr/>
          <p:nvPr/>
        </p:nvSpPr>
        <p:spPr>
          <a:xfrm>
            <a:off x="1547664" y="2748985"/>
            <a:ext cx="800425"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srgbClr val="595959"/>
                </a:solidFill>
                <a:latin typeface="Arial Narrow" panose="020B0606020202030204" pitchFamily="34" charset="0"/>
                <a:cs typeface="Arial" panose="020B0604020202020204" pitchFamily="34" charset="0"/>
              </a:rPr>
              <a:t>LGBT</a:t>
            </a:r>
          </a:p>
          <a:p>
            <a:pPr algn="ctr"/>
            <a:r>
              <a:rPr lang="fr-CA" sz="900" b="1" dirty="0" smtClean="0">
                <a:solidFill>
                  <a:srgbClr val="595959"/>
                </a:solidFill>
                <a:latin typeface="Arial Narrow" panose="020B0606020202030204" pitchFamily="34" charset="0"/>
                <a:cs typeface="Arial" panose="020B0604020202020204" pitchFamily="34" charset="0"/>
              </a:rPr>
              <a:t>59%</a:t>
            </a:r>
            <a:endParaRPr lang="fr-CA" sz="900" b="1" dirty="0">
              <a:solidFill>
                <a:srgbClr val="595959"/>
              </a:solidFill>
              <a:latin typeface="Arial Narrow" panose="020B0606020202030204" pitchFamily="34" charset="0"/>
              <a:cs typeface="Arial" panose="020B0604020202020204" pitchFamily="34" charset="0"/>
            </a:endParaRPr>
          </a:p>
        </p:txBody>
      </p:sp>
      <p:sp>
        <p:nvSpPr>
          <p:cNvPr id="20" name="Rectangle 19"/>
          <p:cNvSpPr/>
          <p:nvPr/>
        </p:nvSpPr>
        <p:spPr>
          <a:xfrm>
            <a:off x="2411840" y="2748985"/>
            <a:ext cx="837636"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prstClr val="white"/>
                </a:solidFill>
                <a:latin typeface="Arial Narrow" panose="020B0606020202030204" pitchFamily="34" charset="0"/>
                <a:cs typeface="Arial" panose="020B0604020202020204" pitchFamily="34" charset="0"/>
              </a:rPr>
              <a:t>HETERO CISGENDER</a:t>
            </a:r>
          </a:p>
          <a:p>
            <a:pPr algn="ctr"/>
            <a:r>
              <a:rPr lang="fr-CA" sz="900" b="1" dirty="0" smtClean="0">
                <a:solidFill>
                  <a:prstClr val="white"/>
                </a:solidFill>
                <a:latin typeface="Arial Narrow" panose="020B0606020202030204" pitchFamily="34" charset="0"/>
                <a:cs typeface="Arial" panose="020B0604020202020204" pitchFamily="34" charset="0"/>
              </a:rPr>
              <a:t>42%</a:t>
            </a:r>
            <a:endParaRPr lang="fr-CA" sz="900" b="1" dirty="0">
              <a:solidFill>
                <a:prstClr val="white"/>
              </a:solidFill>
              <a:latin typeface="Arial Narrow" panose="020B0606020202030204" pitchFamily="34" charset="0"/>
              <a:cs typeface="Arial" panose="020B0604020202020204" pitchFamily="34" charset="0"/>
            </a:endParaRPr>
          </a:p>
        </p:txBody>
      </p:sp>
      <p:sp>
        <p:nvSpPr>
          <p:cNvPr id="21" name="Rectangle 20"/>
          <p:cNvSpPr/>
          <p:nvPr/>
        </p:nvSpPr>
        <p:spPr>
          <a:xfrm>
            <a:off x="971600" y="2492896"/>
            <a:ext cx="2952000"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050" b="1" u="sng" dirty="0" smtClean="0">
                <a:solidFill>
                  <a:srgbClr val="595959"/>
                </a:solidFill>
                <a:latin typeface="Arial" panose="020B0604020202020204" pitchFamily="34" charset="0"/>
                <a:cs typeface="Arial" panose="020B0604020202020204" pitchFamily="34" charset="0"/>
              </a:rPr>
              <a:t>Total </a:t>
            </a:r>
            <a:r>
              <a:rPr lang="fr-CA" sz="1050" b="1" u="sng" dirty="0" err="1" smtClean="0">
                <a:solidFill>
                  <a:srgbClr val="595959"/>
                </a:solidFill>
                <a:latin typeface="Arial" panose="020B0604020202020204" pitchFamily="34" charset="0"/>
                <a:cs typeface="Arial" panose="020B0604020202020204" pitchFamily="34" charset="0"/>
              </a:rPr>
              <a:t>yes</a:t>
            </a:r>
            <a:endParaRPr lang="fr-CA" sz="1050" b="1" u="sng" dirty="0">
              <a:solidFill>
                <a:srgbClr val="595959"/>
              </a:solidFill>
              <a:latin typeface="Arial" panose="020B0604020202020204" pitchFamily="34" charset="0"/>
              <a:cs typeface="Arial" panose="020B0604020202020204" pitchFamily="34" charset="0"/>
            </a:endParaRPr>
          </a:p>
        </p:txBody>
      </p:sp>
      <p:sp>
        <p:nvSpPr>
          <p:cNvPr id="26" name="Rectangle 25"/>
          <p:cNvSpPr/>
          <p:nvPr/>
        </p:nvSpPr>
        <p:spPr>
          <a:xfrm>
            <a:off x="5724128" y="2748985"/>
            <a:ext cx="832845"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srgbClr val="595959"/>
                </a:solidFill>
                <a:latin typeface="Arial Narrow" panose="020B0606020202030204" pitchFamily="34" charset="0"/>
                <a:cs typeface="Arial" panose="020B0604020202020204" pitchFamily="34" charset="0"/>
              </a:rPr>
              <a:t>LGBT</a:t>
            </a:r>
          </a:p>
          <a:p>
            <a:pPr algn="ctr"/>
            <a:r>
              <a:rPr lang="fr-CA" sz="900" b="1" dirty="0" smtClean="0">
                <a:solidFill>
                  <a:srgbClr val="595959"/>
                </a:solidFill>
                <a:latin typeface="Arial Narrow" panose="020B0606020202030204" pitchFamily="34" charset="0"/>
                <a:cs typeface="Arial" panose="020B0604020202020204" pitchFamily="34" charset="0"/>
              </a:rPr>
              <a:t>61%</a:t>
            </a:r>
            <a:endParaRPr lang="fr-CA" sz="900" b="1" dirty="0">
              <a:solidFill>
                <a:srgbClr val="595959"/>
              </a:solidFill>
              <a:latin typeface="Arial Narrow" panose="020B0606020202030204" pitchFamily="34" charset="0"/>
              <a:cs typeface="Arial" panose="020B0604020202020204" pitchFamily="34" charset="0"/>
            </a:endParaRPr>
          </a:p>
        </p:txBody>
      </p:sp>
      <p:sp>
        <p:nvSpPr>
          <p:cNvPr id="27" name="Rectangle 26"/>
          <p:cNvSpPr/>
          <p:nvPr/>
        </p:nvSpPr>
        <p:spPr>
          <a:xfrm>
            <a:off x="6620724" y="2748985"/>
            <a:ext cx="831596"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prstClr val="white"/>
                </a:solidFill>
                <a:latin typeface="Arial Narrow" panose="020B0606020202030204" pitchFamily="34" charset="0"/>
                <a:cs typeface="Arial" panose="020B0604020202020204" pitchFamily="34" charset="0"/>
              </a:rPr>
              <a:t>HETERO CISGENDER</a:t>
            </a:r>
          </a:p>
          <a:p>
            <a:pPr algn="ctr"/>
            <a:r>
              <a:rPr lang="fr-CA" sz="900" b="1" dirty="0" smtClean="0">
                <a:solidFill>
                  <a:prstClr val="white"/>
                </a:solidFill>
                <a:latin typeface="Arial Narrow" panose="020B0606020202030204" pitchFamily="34" charset="0"/>
                <a:cs typeface="Arial" panose="020B0604020202020204" pitchFamily="34" charset="0"/>
              </a:rPr>
              <a:t>48%</a:t>
            </a:r>
            <a:endParaRPr lang="fr-CA" sz="900" b="1" dirty="0">
              <a:solidFill>
                <a:prstClr val="white"/>
              </a:solidFill>
              <a:latin typeface="Arial Narrow" panose="020B0606020202030204" pitchFamily="34" charset="0"/>
              <a:cs typeface="Arial" panose="020B0604020202020204" pitchFamily="34" charset="0"/>
            </a:endParaRPr>
          </a:p>
        </p:txBody>
      </p:sp>
      <p:sp>
        <p:nvSpPr>
          <p:cNvPr id="28" name="Rectangle 27"/>
          <p:cNvSpPr/>
          <p:nvPr/>
        </p:nvSpPr>
        <p:spPr>
          <a:xfrm>
            <a:off x="5148064" y="2492896"/>
            <a:ext cx="2952328"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050" b="1" u="sng" dirty="0" smtClean="0">
                <a:solidFill>
                  <a:srgbClr val="595959"/>
                </a:solidFill>
                <a:latin typeface="Arial" panose="020B0604020202020204" pitchFamily="34" charset="0"/>
                <a:cs typeface="Arial" panose="020B0604020202020204" pitchFamily="34" charset="0"/>
              </a:rPr>
              <a:t>Total </a:t>
            </a:r>
            <a:r>
              <a:rPr lang="fr-CA" sz="1050" b="1" u="sng" dirty="0" err="1" smtClean="0">
                <a:solidFill>
                  <a:srgbClr val="595959"/>
                </a:solidFill>
                <a:latin typeface="Arial" panose="020B0604020202020204" pitchFamily="34" charset="0"/>
                <a:cs typeface="Arial" panose="020B0604020202020204" pitchFamily="34" charset="0"/>
              </a:rPr>
              <a:t>yes</a:t>
            </a:r>
            <a:endParaRPr lang="fr-CA" sz="1050" b="1" u="sng"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23376367"/>
      </p:ext>
    </p:extLst>
  </p:cSld>
  <p:clrMapOvr>
    <a:masterClrMapping/>
  </p:clrMapOvr>
  <p:timing>
    <p:tnLst>
      <p:par>
        <p:cTn xmlns:p14="http://schemas.microsoft.com/office/powerpoint/2010/mai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273</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521271883"/>
              </p:ext>
            </p:extLst>
          </p:nvPr>
        </p:nvGraphicFramePr>
        <p:xfrm>
          <a:off x="539552" y="2132856"/>
          <a:ext cx="3970064" cy="3960440"/>
        </p:xfrm>
        <a:graphic>
          <a:graphicData uri="http://schemas.openxmlformats.org/drawingml/2006/chart">
            <c:chart xmlns:c="http://schemas.openxmlformats.org/drawingml/2006/chart" xmlns:r="http://schemas.openxmlformats.org/officeDocument/2006/relationships" r:id="rId9"/>
          </a:graphicData>
        </a:graphic>
      </p:graphicFrame>
      <p:sp>
        <p:nvSpPr>
          <p:cNvPr id="13" name="Titre 4"/>
          <p:cNvSpPr txBox="1">
            <a:spLocks/>
          </p:cNvSpPr>
          <p:nvPr>
            <p:custDataLst>
              <p:tags r:id="rId3"/>
            </p:custDataLst>
          </p:nvPr>
        </p:nvSpPr>
        <p:spPr bwMode="auto">
          <a:xfrm>
            <a:off x="558800" y="259200"/>
            <a:ext cx="5309344"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a:solidFill>
                  <a:srgbClr val="9BBB59"/>
                </a:solidFill>
              </a:rPr>
              <a:t>Proportion of </a:t>
            </a:r>
            <a:r>
              <a:rPr lang="en-CA" sz="2100" dirty="0" smtClean="0">
                <a:solidFill>
                  <a:srgbClr val="9BBB59"/>
                </a:solidFill>
              </a:rPr>
              <a:t>respondents with </a:t>
            </a:r>
            <a:r>
              <a:rPr lang="en-CA" sz="2100" dirty="0">
                <a:solidFill>
                  <a:srgbClr val="9BBB59"/>
                </a:solidFill>
              </a:rPr>
              <a:t>high-risk behaviours</a:t>
            </a:r>
          </a:p>
        </p:txBody>
      </p:sp>
      <p:graphicFrame>
        <p:nvGraphicFramePr>
          <p:cNvPr id="10" name="Graphique 9"/>
          <p:cNvGraphicFramePr/>
          <p:nvPr>
            <p:extLst>
              <p:ext uri="{D42A27DB-BD31-4B8C-83A1-F6EECF244321}">
                <p14:modId xmlns:p14="http://schemas.microsoft.com/office/powerpoint/2010/main" val="1689171491"/>
              </p:ext>
            </p:extLst>
          </p:nvPr>
        </p:nvGraphicFramePr>
        <p:xfrm>
          <a:off x="4716016" y="2132856"/>
          <a:ext cx="3970064" cy="3960440"/>
        </p:xfrm>
        <a:graphic>
          <a:graphicData uri="http://schemas.openxmlformats.org/drawingml/2006/chart">
            <c:chart xmlns:c="http://schemas.openxmlformats.org/drawingml/2006/chart" xmlns:r="http://schemas.openxmlformats.org/officeDocument/2006/relationships" r:id="rId10"/>
          </a:graphicData>
        </a:graphic>
      </p:graphicFrame>
      <p:sp>
        <p:nvSpPr>
          <p:cNvPr id="11" name="Rectangle 10"/>
          <p:cNvSpPr/>
          <p:nvPr>
            <p:custDataLst>
              <p:tags r:id="rId4"/>
            </p:custDataLst>
          </p:nvPr>
        </p:nvSpPr>
        <p:spPr>
          <a:xfrm>
            <a:off x="971600" y="1556792"/>
            <a:ext cx="2952000" cy="720080"/>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a:solidFill>
                  <a:srgbClr val="595959"/>
                </a:solidFill>
                <a:latin typeface="Arial Narrow" panose="020B0606020202030204" pitchFamily="34" charset="0"/>
              </a:rPr>
              <a:t>…consumed “soft” drugs (e.g., cannabis, ecstasy)</a:t>
            </a:r>
            <a:endParaRPr lang="fr-CA" sz="1200" b="1" dirty="0">
              <a:solidFill>
                <a:srgbClr val="595959"/>
              </a:solidFill>
              <a:latin typeface="Arial Narrow" panose="020B0606020202030204" pitchFamily="34" charset="0"/>
            </a:endParaRPr>
          </a:p>
        </p:txBody>
      </p:sp>
      <p:sp>
        <p:nvSpPr>
          <p:cNvPr id="12" name="Rectangle 11"/>
          <p:cNvSpPr/>
          <p:nvPr>
            <p:custDataLst>
              <p:tags r:id="rId5"/>
            </p:custDataLst>
          </p:nvPr>
        </p:nvSpPr>
        <p:spPr>
          <a:xfrm>
            <a:off x="5148064" y="1509166"/>
            <a:ext cx="2952328" cy="767705"/>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a:solidFill>
                  <a:srgbClr val="595959"/>
                </a:solidFill>
                <a:latin typeface="Arial Narrow" panose="020B0606020202030204" pitchFamily="34" charset="0"/>
              </a:rPr>
              <a:t>…consumers “hard” drugs (e.g., cocaine, heroine, amphetamines, LSD)</a:t>
            </a:r>
            <a:endParaRPr lang="fr-CA" sz="1200" b="1" dirty="0">
              <a:solidFill>
                <a:srgbClr val="595959"/>
              </a:solidFill>
              <a:latin typeface="Arial Narrow" panose="020B0606020202030204" pitchFamily="34" charset="0"/>
            </a:endParaRPr>
          </a:p>
        </p:txBody>
      </p:sp>
      <p:sp>
        <p:nvSpPr>
          <p:cNvPr id="15" name="Rectangle 14"/>
          <p:cNvSpPr/>
          <p:nvPr/>
        </p:nvSpPr>
        <p:spPr>
          <a:xfrm>
            <a:off x="1547664" y="2748985"/>
            <a:ext cx="800425"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srgbClr val="595959"/>
                </a:solidFill>
                <a:latin typeface="Arial Narrow" panose="020B0606020202030204" pitchFamily="34" charset="0"/>
                <a:cs typeface="Arial" panose="020B0604020202020204" pitchFamily="34" charset="0"/>
              </a:rPr>
              <a:t>LGBT</a:t>
            </a:r>
          </a:p>
          <a:p>
            <a:pPr algn="ctr"/>
            <a:r>
              <a:rPr lang="fr-CA" sz="900" b="1" dirty="0" smtClean="0">
                <a:solidFill>
                  <a:srgbClr val="595959"/>
                </a:solidFill>
                <a:latin typeface="Arial Narrow" panose="020B0606020202030204" pitchFamily="34" charset="0"/>
                <a:cs typeface="Arial" panose="020B0604020202020204" pitchFamily="34" charset="0"/>
              </a:rPr>
              <a:t>59%</a:t>
            </a:r>
            <a:endParaRPr lang="fr-CA" sz="900" b="1" dirty="0">
              <a:solidFill>
                <a:srgbClr val="595959"/>
              </a:solidFill>
              <a:latin typeface="Arial Narrow" panose="020B0606020202030204" pitchFamily="34" charset="0"/>
              <a:cs typeface="Arial" panose="020B0604020202020204" pitchFamily="34" charset="0"/>
            </a:endParaRPr>
          </a:p>
        </p:txBody>
      </p:sp>
      <p:sp>
        <p:nvSpPr>
          <p:cNvPr id="16" name="Rectangle 15"/>
          <p:cNvSpPr/>
          <p:nvPr/>
        </p:nvSpPr>
        <p:spPr>
          <a:xfrm>
            <a:off x="2411840" y="2748985"/>
            <a:ext cx="801632"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prstClr val="white"/>
                </a:solidFill>
                <a:latin typeface="Arial Narrow" panose="020B0606020202030204" pitchFamily="34" charset="0"/>
                <a:cs typeface="Arial" panose="020B0604020202020204" pitchFamily="34" charset="0"/>
              </a:rPr>
              <a:t>HETERO CISGENDER</a:t>
            </a:r>
          </a:p>
          <a:p>
            <a:pPr algn="ctr"/>
            <a:r>
              <a:rPr lang="fr-CA" sz="900" b="1" dirty="0" smtClean="0">
                <a:solidFill>
                  <a:prstClr val="white"/>
                </a:solidFill>
                <a:latin typeface="Arial Narrow" panose="020B0606020202030204" pitchFamily="34" charset="0"/>
                <a:cs typeface="Arial" panose="020B0604020202020204" pitchFamily="34" charset="0"/>
              </a:rPr>
              <a:t>34%</a:t>
            </a:r>
            <a:endParaRPr lang="fr-CA" sz="900" b="1" dirty="0">
              <a:solidFill>
                <a:prstClr val="white"/>
              </a:solidFill>
              <a:latin typeface="Arial Narrow" panose="020B0606020202030204" pitchFamily="34" charset="0"/>
              <a:cs typeface="Arial" panose="020B0604020202020204" pitchFamily="34" charset="0"/>
            </a:endParaRPr>
          </a:p>
        </p:txBody>
      </p:sp>
      <p:sp>
        <p:nvSpPr>
          <p:cNvPr id="17" name="Rectangle 16"/>
          <p:cNvSpPr/>
          <p:nvPr/>
        </p:nvSpPr>
        <p:spPr>
          <a:xfrm>
            <a:off x="971600" y="2492896"/>
            <a:ext cx="2952000"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050" b="1" u="sng" dirty="0" smtClean="0">
                <a:solidFill>
                  <a:srgbClr val="595959"/>
                </a:solidFill>
                <a:latin typeface="Arial" panose="020B0604020202020204" pitchFamily="34" charset="0"/>
                <a:cs typeface="Arial" panose="020B0604020202020204" pitchFamily="34" charset="0"/>
              </a:rPr>
              <a:t>Total </a:t>
            </a:r>
            <a:r>
              <a:rPr lang="fr-CA" sz="1050" b="1" u="sng" dirty="0" err="1" smtClean="0">
                <a:solidFill>
                  <a:srgbClr val="595959"/>
                </a:solidFill>
                <a:latin typeface="Arial" panose="020B0604020202020204" pitchFamily="34" charset="0"/>
                <a:cs typeface="Arial" panose="020B0604020202020204" pitchFamily="34" charset="0"/>
              </a:rPr>
              <a:t>yes</a:t>
            </a:r>
            <a:endParaRPr lang="fr-CA" sz="1050" b="1" u="sng" dirty="0">
              <a:solidFill>
                <a:srgbClr val="595959"/>
              </a:solidFill>
              <a:latin typeface="Arial" panose="020B0604020202020204" pitchFamily="34" charset="0"/>
              <a:cs typeface="Arial" panose="020B0604020202020204" pitchFamily="34" charset="0"/>
            </a:endParaRPr>
          </a:p>
        </p:txBody>
      </p:sp>
      <p:sp>
        <p:nvSpPr>
          <p:cNvPr id="18" name="Rectangle 17"/>
          <p:cNvSpPr/>
          <p:nvPr/>
        </p:nvSpPr>
        <p:spPr>
          <a:xfrm>
            <a:off x="5724128" y="2748985"/>
            <a:ext cx="832845"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srgbClr val="595959"/>
                </a:solidFill>
                <a:latin typeface="Arial Narrow" panose="020B0606020202030204" pitchFamily="34" charset="0"/>
                <a:cs typeface="Arial" panose="020B0604020202020204" pitchFamily="34" charset="0"/>
              </a:rPr>
              <a:t>LGBT</a:t>
            </a:r>
          </a:p>
          <a:p>
            <a:pPr algn="ctr"/>
            <a:r>
              <a:rPr lang="fr-CA" sz="900" b="1" dirty="0" smtClean="0">
                <a:solidFill>
                  <a:srgbClr val="595959"/>
                </a:solidFill>
                <a:latin typeface="Arial Narrow" panose="020B0606020202030204" pitchFamily="34" charset="0"/>
                <a:cs typeface="Arial" panose="020B0604020202020204" pitchFamily="34" charset="0"/>
              </a:rPr>
              <a:t>26%</a:t>
            </a:r>
            <a:endParaRPr lang="fr-CA" sz="900" b="1" dirty="0">
              <a:solidFill>
                <a:srgbClr val="595959"/>
              </a:solidFill>
              <a:latin typeface="Arial Narrow" panose="020B0606020202030204" pitchFamily="34" charset="0"/>
              <a:cs typeface="Arial" panose="020B0604020202020204" pitchFamily="34" charset="0"/>
            </a:endParaRPr>
          </a:p>
        </p:txBody>
      </p:sp>
      <p:sp>
        <p:nvSpPr>
          <p:cNvPr id="19" name="Rectangle 18"/>
          <p:cNvSpPr/>
          <p:nvPr/>
        </p:nvSpPr>
        <p:spPr>
          <a:xfrm>
            <a:off x="6620724" y="2748985"/>
            <a:ext cx="831596"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prstClr val="white"/>
                </a:solidFill>
                <a:latin typeface="Arial Narrow" panose="020B0606020202030204" pitchFamily="34" charset="0"/>
                <a:cs typeface="Arial" panose="020B0604020202020204" pitchFamily="34" charset="0"/>
              </a:rPr>
              <a:t>HETERO CISGENDER 11%</a:t>
            </a:r>
            <a:endParaRPr lang="fr-CA" sz="900" b="1" dirty="0">
              <a:solidFill>
                <a:prstClr val="white"/>
              </a:solidFill>
              <a:latin typeface="Arial Narrow" panose="020B0606020202030204" pitchFamily="34" charset="0"/>
              <a:cs typeface="Arial" panose="020B0604020202020204" pitchFamily="34" charset="0"/>
            </a:endParaRPr>
          </a:p>
        </p:txBody>
      </p:sp>
      <p:sp>
        <p:nvSpPr>
          <p:cNvPr id="20" name="Rectangle 19"/>
          <p:cNvSpPr/>
          <p:nvPr/>
        </p:nvSpPr>
        <p:spPr>
          <a:xfrm>
            <a:off x="5148064" y="2492896"/>
            <a:ext cx="2952328"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050" b="1" u="sng" dirty="0" smtClean="0">
                <a:solidFill>
                  <a:srgbClr val="595959"/>
                </a:solidFill>
                <a:latin typeface="Arial" panose="020B0604020202020204" pitchFamily="34" charset="0"/>
                <a:cs typeface="Arial" panose="020B0604020202020204" pitchFamily="34" charset="0"/>
              </a:rPr>
              <a:t>Total </a:t>
            </a:r>
            <a:r>
              <a:rPr lang="fr-CA" sz="1050" b="1" u="sng" dirty="0" err="1" smtClean="0">
                <a:solidFill>
                  <a:srgbClr val="595959"/>
                </a:solidFill>
                <a:latin typeface="Arial" panose="020B0604020202020204" pitchFamily="34" charset="0"/>
                <a:cs typeface="Arial" panose="020B0604020202020204" pitchFamily="34" charset="0"/>
              </a:rPr>
              <a:t>yes</a:t>
            </a:r>
            <a:endParaRPr lang="fr-CA" sz="1050" b="1" u="sng" dirty="0">
              <a:solidFill>
                <a:srgbClr val="595959"/>
              </a:solidFill>
              <a:latin typeface="Arial" panose="020B0604020202020204" pitchFamily="34" charset="0"/>
              <a:cs typeface="Arial" panose="020B0604020202020204" pitchFamily="34" charset="0"/>
            </a:endParaRPr>
          </a:p>
        </p:txBody>
      </p:sp>
      <p:sp>
        <p:nvSpPr>
          <p:cNvPr id="22" name="Rectangle 21"/>
          <p:cNvSpPr/>
          <p:nvPr>
            <p:custDataLst>
              <p:tags r:id="rId6"/>
            </p:custDataLst>
          </p:nvPr>
        </p:nvSpPr>
        <p:spPr>
          <a:xfrm>
            <a:off x="510159" y="1160678"/>
            <a:ext cx="35958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a:t>
            </a:r>
            <a:r>
              <a:rPr lang="en-CA" sz="900" dirty="0" smtClean="0">
                <a:solidFill>
                  <a:srgbClr val="9BBB59"/>
                </a:solidFill>
                <a:latin typeface="Arial" panose="020B0604020202020204" pitchFamily="34" charset="0"/>
                <a:cs typeface="Arial" panose="020B0604020202020204" pitchFamily="34" charset="0"/>
              </a:rPr>
              <a:t>respondents</a:t>
            </a:r>
            <a:r>
              <a:rPr lang="en-CA" sz="900" dirty="0" smtClean="0">
                <a:solidFill>
                  <a:srgbClr val="000000"/>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(LGBT n=1897, </a:t>
            </a:r>
            <a:r>
              <a:rPr lang="fr-CA" sz="900" dirty="0" err="1" smtClean="0">
                <a:solidFill>
                  <a:srgbClr val="9BBB59"/>
                </a:solidFill>
                <a:latin typeface="Arial" panose="020B0604020202020204" pitchFamily="34" charset="0"/>
                <a:cs typeface="Arial" panose="020B0604020202020204" pitchFamily="34" charset="0"/>
              </a:rPr>
              <a:t>Hetero</a:t>
            </a:r>
            <a:r>
              <a:rPr lang="fr-CA" sz="900" dirty="0" smtClean="0">
                <a:solidFill>
                  <a:srgbClr val="9BBB59"/>
                </a:solidFill>
                <a:latin typeface="Arial" panose="020B0604020202020204" pitchFamily="34" charset="0"/>
                <a:cs typeface="Arial" panose="020B0604020202020204" pitchFamily="34" charset="0"/>
              </a:rPr>
              <a:t> </a:t>
            </a:r>
            <a:r>
              <a:rPr lang="fr-CA" sz="900" dirty="0" err="1" smtClean="0">
                <a:solidFill>
                  <a:srgbClr val="9BBB59"/>
                </a:solidFill>
                <a:latin typeface="Arial" panose="020B0604020202020204" pitchFamily="34" charset="0"/>
                <a:cs typeface="Arial" panose="020B0604020202020204" pitchFamily="34" charset="0"/>
              </a:rPr>
              <a:t>cisgender</a:t>
            </a:r>
            <a:r>
              <a:rPr lang="fr-CA" sz="900" dirty="0" smtClean="0">
                <a:solidFill>
                  <a:srgbClr val="9BBB59"/>
                </a:solidFill>
                <a:latin typeface="Arial" panose="020B0604020202020204" pitchFamily="34" charset="0"/>
                <a:cs typeface="Arial" panose="020B0604020202020204" pitchFamily="34" charset="0"/>
              </a:rPr>
              <a:t> n=800)</a:t>
            </a:r>
            <a:endParaRPr lang="fr-CA" sz="900" dirty="0">
              <a:solidFill>
                <a:srgbClr val="000000"/>
              </a:solidFill>
              <a:latin typeface="Arial" panose="020B0604020202020204" pitchFamily="34" charset="0"/>
              <a:cs typeface="Arial" panose="020B0604020202020204" pitchFamily="34" charset="0"/>
            </a:endParaRPr>
          </a:p>
        </p:txBody>
      </p:sp>
      <p:sp>
        <p:nvSpPr>
          <p:cNvPr id="23" name="ZoneTexte 22"/>
          <p:cNvSpPr txBox="1"/>
          <p:nvPr>
            <p:custDataLst>
              <p:tags r:id="rId7"/>
            </p:custDataLst>
          </p:nvPr>
        </p:nvSpPr>
        <p:spPr>
          <a:xfrm>
            <a:off x="500202" y="627294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Q53. </a:t>
            </a:r>
            <a:r>
              <a:rPr lang="en-CA" sz="900" dirty="0">
                <a:solidFill>
                  <a:srgbClr val="595959"/>
                </a:solidFill>
                <a:latin typeface="Arial" panose="020B0604020202020204" pitchFamily="34" charset="0"/>
                <a:cs typeface="Arial" panose="020B0604020202020204" pitchFamily="34" charset="0"/>
              </a:rPr>
              <a:t>Do you or have you ever…?</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78332585"/>
      </p:ext>
    </p:extLst>
  </p:cSld>
  <p:clrMapOvr>
    <a:masterClrMapping/>
  </p:clrMapOvr>
  <p:timing>
    <p:tnLst>
      <p:par>
        <p:cTn xmlns:p14="http://schemas.microsoft.com/office/powerpoint/2010/mai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274</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a:solidFill>
                  <a:srgbClr val="9BBB59"/>
                </a:solidFill>
              </a:rPr>
              <a:t>Proportion of </a:t>
            </a:r>
            <a:r>
              <a:rPr lang="en-CA" sz="2100" dirty="0" smtClean="0">
                <a:solidFill>
                  <a:srgbClr val="9BBB59"/>
                </a:solidFill>
              </a:rPr>
              <a:t>respondents with </a:t>
            </a:r>
            <a:r>
              <a:rPr lang="en-CA" sz="2100" dirty="0">
                <a:solidFill>
                  <a:srgbClr val="9BBB59"/>
                </a:solidFill>
              </a:rPr>
              <a:t>high-risk </a:t>
            </a:r>
            <a:r>
              <a:rPr lang="en-CA" sz="2100" dirty="0" smtClean="0">
                <a:solidFill>
                  <a:srgbClr val="9BBB59"/>
                </a:solidFill>
              </a:rPr>
              <a:t>behaviours</a:t>
            </a:r>
          </a:p>
          <a:p>
            <a:endParaRPr lang="en-CA" sz="2100" dirty="0">
              <a:solidFill>
                <a:srgbClr val="9BBB59"/>
              </a:solidFill>
            </a:endParaRPr>
          </a:p>
        </p:txBody>
      </p:sp>
      <p:graphicFrame>
        <p:nvGraphicFramePr>
          <p:cNvPr id="10" name="Table 9"/>
          <p:cNvGraphicFramePr>
            <a:graphicFrameLocks noGrp="1"/>
          </p:cNvGraphicFramePr>
          <p:nvPr>
            <p:custDataLst>
              <p:tags r:id="rId4"/>
            </p:custDataLst>
            <p:extLst>
              <p:ext uri="{D42A27DB-BD31-4B8C-83A1-F6EECF244321}">
                <p14:modId xmlns:p14="http://schemas.microsoft.com/office/powerpoint/2010/main" val="4261572669"/>
              </p:ext>
            </p:extLst>
          </p:nvPr>
        </p:nvGraphicFramePr>
        <p:xfrm>
          <a:off x="612328" y="3933056"/>
          <a:ext cx="6804000" cy="2155560"/>
        </p:xfrm>
        <a:graphic>
          <a:graphicData uri="http://schemas.openxmlformats.org/drawingml/2006/table">
            <a:tbl>
              <a:tblPr firstRow="1" bandRow="1">
                <a:tableStyleId>{2D5ABB26-0587-4C30-8999-92F81FD0307C}</a:tableStyleId>
              </a:tblPr>
              <a:tblGrid>
                <a:gridCol w="2700000"/>
                <a:gridCol w="648000"/>
                <a:gridCol w="576000"/>
                <a:gridCol w="576000"/>
                <a:gridCol w="576000"/>
                <a:gridCol w="576000"/>
                <a:gridCol w="576000"/>
                <a:gridCol w="576000"/>
              </a:tblGrid>
              <a:tr h="21600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 total yes)</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29606">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82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97085">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…had unprotected sex with people that you know very little or not at all</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69</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0177">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…consumed alcohol excessively and repetitively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57</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74</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7085">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…consumed “soft” drugs (e.g., cannabis, ecstasy)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7085">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…consumers “hard” drugs (e.g., cocaine, heroine, amphetamines, LSD)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27</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13</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2" name="Table 9"/>
          <p:cNvGraphicFramePr>
            <a:graphicFrameLocks noGrp="1"/>
          </p:cNvGraphicFramePr>
          <p:nvPr>
            <p:custDataLst>
              <p:tags r:id="rId5"/>
            </p:custDataLst>
            <p:extLst>
              <p:ext uri="{D42A27DB-BD31-4B8C-83A1-F6EECF244321}">
                <p14:modId xmlns:p14="http://schemas.microsoft.com/office/powerpoint/2010/main" val="2274308821"/>
              </p:ext>
            </p:extLst>
          </p:nvPr>
        </p:nvGraphicFramePr>
        <p:xfrm>
          <a:off x="611560" y="1484784"/>
          <a:ext cx="8244360" cy="2400033"/>
        </p:xfrm>
        <a:graphic>
          <a:graphicData uri="http://schemas.openxmlformats.org/drawingml/2006/table">
            <a:tbl>
              <a:tblPr firstRow="1" bandRow="1">
                <a:tableStyleId>{2D5ABB26-0587-4C30-8999-92F81FD0307C}</a:tableStyleId>
              </a:tblPr>
              <a:tblGrid>
                <a:gridCol w="2700000"/>
                <a:gridCol w="648072"/>
                <a:gridCol w="576000"/>
                <a:gridCol w="576000"/>
                <a:gridCol w="576000"/>
                <a:gridCol w="576000"/>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 total yes)</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Cisgender</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a:solidFill>
                            <a:srgbClr val="595959"/>
                          </a:solidFill>
                          <a:effectLst/>
                          <a:latin typeface="Arial Narrow"/>
                          <a:ea typeface="Times New Roman"/>
                          <a:cs typeface="Arial"/>
                        </a:rPr>
                        <a:t>Non-binary Trans person</a:t>
                      </a:r>
                      <a:endParaRPr lang="fr-CA" sz="110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lnSpc>
                          <a:spcPct val="115000"/>
                        </a:lnSpc>
                        <a:spcAft>
                          <a:spcPts val="0"/>
                        </a:spcAft>
                      </a:pPr>
                      <a:r>
                        <a:rPr lang="en-CA" sz="900" b="1" kern="1200" dirty="0">
                          <a:solidFill>
                            <a:srgbClr val="595959"/>
                          </a:solidFill>
                          <a:effectLst/>
                          <a:latin typeface="Arial Narrow"/>
                          <a:ea typeface="Times New Roman"/>
                          <a:cs typeface="Arial"/>
                        </a:rPr>
                        <a:t>Non-bin.: </a:t>
                      </a:r>
                      <a:r>
                        <a:rPr lang="en-CA" sz="900" b="1" kern="1200" dirty="0" err="1">
                          <a:solidFill>
                            <a:srgbClr val="595959"/>
                          </a:solidFill>
                          <a:effectLst/>
                          <a:latin typeface="Arial Narrow"/>
                          <a:ea typeface="Times New Roman"/>
                          <a:cs typeface="Arial"/>
                        </a:rPr>
                        <a:t>genderfluid</a:t>
                      </a:r>
                      <a:r>
                        <a:rPr lang="en-CA" sz="900" b="1" kern="1200" dirty="0">
                          <a:solidFill>
                            <a:srgbClr val="595959"/>
                          </a:solidFill>
                          <a:effectLst/>
                          <a:latin typeface="Arial Narrow"/>
                          <a:ea typeface="Times New Roman"/>
                          <a:cs typeface="Arial"/>
                        </a:rPr>
                        <a:t>, </a:t>
                      </a:r>
                      <a:r>
                        <a:rPr lang="en-CA" sz="900" b="1" kern="1200" dirty="0" err="1">
                          <a:solidFill>
                            <a:srgbClr val="595959"/>
                          </a:solidFill>
                          <a:effectLst/>
                          <a:latin typeface="Arial Narrow"/>
                          <a:ea typeface="Times New Roman"/>
                          <a:cs typeface="Arial"/>
                        </a:rPr>
                        <a:t>agender</a:t>
                      </a:r>
                      <a:r>
                        <a:rPr lang="en-CA" sz="900" b="1" kern="1200" dirty="0">
                          <a:solidFill>
                            <a:srgbClr val="595959"/>
                          </a:solidFill>
                          <a:effectLst/>
                          <a:latin typeface="Arial Narrow"/>
                          <a:ea typeface="Times New Roman"/>
                          <a:cs typeface="Arial"/>
                        </a:rPr>
                        <a:t> or demi-gender</a:t>
                      </a:r>
                      <a:endParaRPr lang="fr-CA" sz="1100" dirty="0">
                        <a:effectLst/>
                        <a:latin typeface="Calibri"/>
                        <a:ea typeface="Calibri"/>
                        <a:cs typeface="Times New Roman"/>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…had unprotected sex with people that you know very little or not at all</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
                      </a:r>
                      <a:br>
                        <a:rPr lang="fr-CA" sz="1100" b="0" i="0" u="none" strike="noStrike" dirty="0" smtClean="0">
                          <a:solidFill>
                            <a:srgbClr val="595959"/>
                          </a:solidFill>
                          <a:effectLst/>
                          <a:latin typeface="Arial"/>
                        </a:rPr>
                      </a:b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46</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36</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…consumed alcohol excessively and repetitively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…consumed “soft” drugs (e.g., cannabis, ecstasy)</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indent="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…consumers “hard” drugs (e.g., cocaine, heroine, amphetamines, LSD)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28</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19</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6"/>
            </p:custDataLst>
          </p:nvPr>
        </p:nvSpPr>
        <p:spPr>
          <a:xfrm>
            <a:off x="510159" y="1160678"/>
            <a:ext cx="1963999"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Total respondents</a:t>
            </a:r>
            <a:r>
              <a:rPr lang="en-CA" sz="900" dirty="0">
                <a:solidFill>
                  <a:srgbClr val="000000"/>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(n=1897)</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7"/>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*Question not </a:t>
            </a:r>
            <a:r>
              <a:rPr lang="fr-CA" sz="900" dirty="0" err="1" smtClean="0">
                <a:solidFill>
                  <a:srgbClr val="595959"/>
                </a:solidFill>
                <a:latin typeface="Arial" panose="020B0604020202020204" pitchFamily="34" charset="0"/>
                <a:cs typeface="Arial" panose="020B0604020202020204" pitchFamily="34" charset="0"/>
              </a:rPr>
              <a:t>asked</a:t>
            </a:r>
            <a:r>
              <a:rPr lang="fr-CA" sz="900" dirty="0" smtClean="0">
                <a:solidFill>
                  <a:srgbClr val="595959"/>
                </a:solidFill>
                <a:latin typeface="Arial" panose="020B0604020202020204" pitchFamily="34" charset="0"/>
                <a:cs typeface="Arial" panose="020B0604020202020204" pitchFamily="34" charset="0"/>
              </a:rPr>
              <a:t> of </a:t>
            </a:r>
            <a:r>
              <a:rPr lang="fr-CA" sz="900" dirty="0" err="1" smtClean="0">
                <a:solidFill>
                  <a:srgbClr val="595959"/>
                </a:solidFill>
                <a:latin typeface="Arial" panose="020B0604020202020204" pitchFamily="34" charset="0"/>
                <a:cs typeface="Arial" panose="020B0604020202020204" pitchFamily="34" charset="0"/>
              </a:rPr>
              <a:t>asexual</a:t>
            </a:r>
            <a:r>
              <a:rPr lang="fr-CA" sz="900" dirty="0" smtClean="0">
                <a:solidFill>
                  <a:srgbClr val="595959"/>
                </a:solidFill>
                <a:latin typeface="Arial" panose="020B0604020202020204" pitchFamily="34" charset="0"/>
                <a:cs typeface="Arial" panose="020B0604020202020204" pitchFamily="34" charset="0"/>
              </a:rPr>
              <a:t> </a:t>
            </a:r>
            <a:r>
              <a:rPr lang="fr-CA" sz="900" dirty="0" err="1" smtClean="0">
                <a:solidFill>
                  <a:srgbClr val="595959"/>
                </a:solidFill>
                <a:latin typeface="Arial" panose="020B0604020202020204" pitchFamily="34" charset="0"/>
                <a:cs typeface="Arial" panose="020B0604020202020204" pitchFamily="34" charset="0"/>
              </a:rPr>
              <a:t>respondents</a:t>
            </a:r>
            <a:endParaRPr lang="fr-CA" sz="900" dirty="0">
              <a:solidFill>
                <a:srgbClr val="595959"/>
              </a:solidFill>
              <a:latin typeface="Arial" panose="020B0604020202020204" pitchFamily="34" charset="0"/>
              <a:cs typeface="Arial" panose="020B0604020202020204" pitchFamily="34" charset="0"/>
            </a:endParaRPr>
          </a:p>
          <a:p>
            <a:r>
              <a:rPr lang="fr-CA" sz="900" dirty="0" smtClean="0">
                <a:solidFill>
                  <a:srgbClr val="595959"/>
                </a:solidFill>
                <a:latin typeface="Arial" panose="020B0604020202020204" pitchFamily="34" charset="0"/>
                <a:cs typeface="Arial" panose="020B0604020202020204" pitchFamily="34" charset="0"/>
              </a:rPr>
              <a:t>Q53. </a:t>
            </a:r>
            <a:r>
              <a:rPr lang="en-CA" sz="900" dirty="0">
                <a:solidFill>
                  <a:srgbClr val="595959"/>
                </a:solidFill>
                <a:latin typeface="Arial" panose="020B0604020202020204" pitchFamily="34" charset="0"/>
                <a:cs typeface="Arial" panose="020B0604020202020204" pitchFamily="34" charset="0"/>
              </a:rPr>
              <a:t>Do you or have you ever…?</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21998643"/>
      </p:ext>
    </p:extLst>
  </p:cSld>
  <p:clrMapOvr>
    <a:masterClrMapping/>
  </p:clrMapOvr>
  <p:timing>
    <p:tnLst>
      <p:par>
        <p:cTn xmlns:p14="http://schemas.microsoft.com/office/powerpoint/2010/mai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381351" cy="2594674"/>
          </a:xfrm>
        </p:spPr>
        <p:txBody>
          <a:bodyPr/>
          <a:lstStyle/>
          <a:p>
            <a:r>
              <a:rPr lang="fr-CA" dirty="0" err="1"/>
              <a:t>S</a:t>
            </a:r>
            <a:r>
              <a:rPr lang="fr-CA" dirty="0" err="1" smtClean="0"/>
              <a:t>ociocultural</a:t>
            </a:r>
            <a:r>
              <a:rPr lang="fr-CA" dirty="0" smtClean="0"/>
              <a:t> values of </a:t>
            </a:r>
            <a:br>
              <a:rPr lang="fr-CA" dirty="0" smtClean="0"/>
            </a:br>
            <a:r>
              <a:rPr lang="fr-CA" dirty="0" smtClean="0"/>
              <a:t>the </a:t>
            </a:r>
            <a:r>
              <a:rPr lang="fr-CA" dirty="0"/>
              <a:t>LGBT population</a:t>
            </a:r>
          </a:p>
        </p:txBody>
      </p:sp>
      <p:sp>
        <p:nvSpPr>
          <p:cNvPr id="3" name="Espace réservé du texte 2"/>
          <p:cNvSpPr>
            <a:spLocks noGrp="1"/>
          </p:cNvSpPr>
          <p:nvPr>
            <p:ph type="body" sz="quarter" idx="10"/>
            <p:custDataLst>
              <p:tags r:id="rId2"/>
            </p:custDataLst>
          </p:nvPr>
        </p:nvSpPr>
        <p:spPr/>
        <p:txBody>
          <a:bodyPr/>
          <a:lstStyle/>
          <a:p>
            <a:r>
              <a:rPr lang="en-US" i="1" dirty="0" smtClean="0"/>
              <a:t>REPORT PREPARED FOR FONDATION JASMIN ROY</a:t>
            </a:r>
            <a:endParaRPr lang="fr-CA" i="1" dirty="0"/>
          </a:p>
          <a:p>
            <a:endParaRPr lang="en-CA" dirty="0"/>
          </a:p>
        </p:txBody>
      </p:sp>
    </p:spTree>
    <p:extLst>
      <p:ext uri="{BB962C8B-B14F-4D97-AF65-F5344CB8AC3E}">
        <p14:creationId xmlns:p14="http://schemas.microsoft.com/office/powerpoint/2010/main" val="2394714007"/>
      </p:ext>
    </p:extLst>
  </p:cSld>
  <p:clrMapOvr>
    <a:masterClrMapping/>
  </p:clrMapOvr>
  <p:timing>
    <p:tnLst>
      <p:par>
        <p:cTn xmlns:p14="http://schemas.microsoft.com/office/powerpoint/2010/mai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276</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Sociocultural values that characterize the LGBT population </a:t>
            </a:r>
            <a:r>
              <a:rPr lang="en-CA" sz="2100" u="sng" dirty="0">
                <a:solidFill>
                  <a:srgbClr val="9BBB59"/>
                </a:solidFill>
              </a:rPr>
              <a:t>more</a:t>
            </a:r>
            <a:r>
              <a:rPr lang="en-CA" sz="2100" dirty="0">
                <a:solidFill>
                  <a:srgbClr val="9BBB59"/>
                </a:solidFill>
              </a:rPr>
              <a:t> than </a:t>
            </a:r>
            <a:r>
              <a:rPr lang="en-CA" sz="2100" dirty="0" smtClean="0">
                <a:solidFill>
                  <a:srgbClr val="9BBB59"/>
                </a:solidFill>
              </a:rPr>
              <a:t>the Canadian population</a:t>
            </a:r>
            <a:endParaRPr lang="en-CA" dirty="0">
              <a:solidFill>
                <a:srgbClr val="00AFDC"/>
              </a:solidFill>
            </a:endParaRPr>
          </a:p>
        </p:txBody>
      </p:sp>
      <p:sp>
        <p:nvSpPr>
          <p:cNvPr id="2" name="Rectangle 1"/>
          <p:cNvSpPr/>
          <p:nvPr/>
        </p:nvSpPr>
        <p:spPr>
          <a:xfrm>
            <a:off x="558799" y="1746307"/>
            <a:ext cx="3600000" cy="1224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en-CA" sz="1200" b="1" dirty="0" smtClean="0">
                <a:solidFill>
                  <a:srgbClr val="7F7F7F"/>
                </a:solidFill>
                <a:latin typeface="Arial" pitchFamily="34" charset="0"/>
                <a:cs typeface="Arial" pitchFamily="34" charset="0"/>
              </a:rPr>
              <a:t>Openness</a:t>
            </a:r>
            <a:r>
              <a:rPr lang="en-CA" sz="1200" dirty="0" smtClean="0">
                <a:solidFill>
                  <a:srgbClr val="7F7F7F"/>
                </a:solidFill>
                <a:latin typeface="Arial" pitchFamily="34" charset="0"/>
                <a:cs typeface="Arial" pitchFamily="34" charset="0"/>
              </a:rPr>
              <a:t> toward others and in terms of social norms</a:t>
            </a:r>
          </a:p>
          <a:p>
            <a:pPr marL="85725">
              <a:spcBef>
                <a:spcPts val="600"/>
              </a:spcBef>
              <a:buClr>
                <a:srgbClr val="00AFDC"/>
              </a:buClr>
              <a:buFont typeface="Arial" pitchFamily="34" charset="0"/>
              <a:buNone/>
            </a:pPr>
            <a:endParaRPr lang="en-CA" sz="1200" dirty="0" smtClean="0">
              <a:solidFill>
                <a:srgbClr val="7F7F7F"/>
              </a:solidFill>
              <a:latin typeface="Arial" pitchFamily="34" charset="0"/>
              <a:cs typeface="Arial" pitchFamily="34" charset="0"/>
            </a:endParaRPr>
          </a:p>
          <a:p>
            <a:pPr marL="85725">
              <a:spcBef>
                <a:spcPts val="300"/>
              </a:spcBef>
            </a:pPr>
            <a:r>
              <a:rPr lang="en-CA" altLang="fr-FR" sz="1200" b="1" dirty="0" smtClean="0">
                <a:solidFill>
                  <a:srgbClr val="FF0000"/>
                </a:solidFill>
                <a:latin typeface="Arial" charset="0"/>
              </a:rPr>
              <a:t>FLEXIBLE DEFINITION OF FAMILY </a:t>
            </a:r>
            <a:r>
              <a:rPr lang="en-CA" altLang="fr-FR" sz="1200" b="1" dirty="0" smtClean="0">
                <a:solidFill>
                  <a:srgbClr val="595959"/>
                </a:solidFill>
                <a:latin typeface="Arial" charset="0"/>
              </a:rPr>
              <a:t>(203)</a:t>
            </a:r>
          </a:p>
          <a:p>
            <a:pPr marL="85725">
              <a:spcBef>
                <a:spcPts val="300"/>
              </a:spcBef>
            </a:pPr>
            <a:r>
              <a:rPr lang="en-CA" altLang="fr-FR" sz="1200" b="1" dirty="0" smtClean="0">
                <a:solidFill>
                  <a:srgbClr val="FF0000"/>
                </a:solidFill>
                <a:latin typeface="Arial" charset="0"/>
              </a:rPr>
              <a:t>CULTURAL FUSION </a:t>
            </a:r>
            <a:r>
              <a:rPr lang="en-CA" altLang="fr-FR" sz="1200" b="1" dirty="0" smtClean="0">
                <a:solidFill>
                  <a:srgbClr val="595959"/>
                </a:solidFill>
                <a:latin typeface="Arial" charset="0"/>
              </a:rPr>
              <a:t>(150)</a:t>
            </a:r>
            <a:endParaRPr lang="en-CA" altLang="fr-FR" sz="1200" b="1" dirty="0">
              <a:solidFill>
                <a:srgbClr val="595959"/>
              </a:solidFill>
              <a:latin typeface="Arial" charset="0"/>
            </a:endParaRPr>
          </a:p>
        </p:txBody>
      </p:sp>
      <p:sp>
        <p:nvSpPr>
          <p:cNvPr id="10" name="Rectangle 9"/>
          <p:cNvSpPr/>
          <p:nvPr/>
        </p:nvSpPr>
        <p:spPr>
          <a:xfrm>
            <a:off x="558800" y="4437112"/>
            <a:ext cx="3600000" cy="1224000"/>
          </a:xfrm>
          <a:prstGeom prst="rect">
            <a:avLst/>
          </a:prstGeom>
          <a:ln w="12700">
            <a:solidFill>
              <a:srgbClr val="595959"/>
            </a:solidFill>
            <a:prstDash val="solid"/>
          </a:ln>
        </p:spPr>
        <p:txBody>
          <a:bodyPr vert="horz" lIns="0" tIns="0" rIns="0" bIns="0" rtlCol="0" anchor="ctr">
            <a:normAutofit/>
          </a:bodyPr>
          <a:lstStyle/>
          <a:p>
            <a:pPr marL="85725">
              <a:spcBef>
                <a:spcPts val="600"/>
              </a:spcBef>
            </a:pPr>
            <a:r>
              <a:rPr lang="en-CA" sz="1200" b="1" dirty="0" smtClean="0">
                <a:solidFill>
                  <a:srgbClr val="7F7F7F"/>
                </a:solidFill>
                <a:latin typeface="Arial" pitchFamily="34" charset="0"/>
                <a:cs typeface="Arial" pitchFamily="34" charset="0"/>
              </a:rPr>
              <a:t>Ecological </a:t>
            </a:r>
            <a:r>
              <a:rPr lang="en-CA" sz="1200" dirty="0" smtClean="0">
                <a:solidFill>
                  <a:srgbClr val="7F7F7F"/>
                </a:solidFill>
                <a:latin typeface="Arial" pitchFamily="34" charset="0"/>
                <a:cs typeface="Arial" pitchFamily="34" charset="0"/>
              </a:rPr>
              <a:t>and </a:t>
            </a:r>
            <a:r>
              <a:rPr lang="en-CA" sz="1200" b="1" dirty="0" smtClean="0">
                <a:solidFill>
                  <a:srgbClr val="7F7F7F"/>
                </a:solidFill>
                <a:latin typeface="Arial" pitchFamily="34" charset="0"/>
                <a:cs typeface="Arial" pitchFamily="34" charset="0"/>
              </a:rPr>
              <a:t>social </a:t>
            </a:r>
            <a:r>
              <a:rPr lang="en-CA" sz="1200" dirty="0" smtClean="0">
                <a:solidFill>
                  <a:srgbClr val="7F7F7F"/>
                </a:solidFill>
                <a:latin typeface="Arial" pitchFamily="34" charset="0"/>
                <a:cs typeface="Arial" pitchFamily="34" charset="0"/>
              </a:rPr>
              <a:t>awareness</a:t>
            </a:r>
          </a:p>
          <a:p>
            <a:pPr marL="85725">
              <a:spcBef>
                <a:spcPts val="300"/>
              </a:spcBef>
            </a:pPr>
            <a:endParaRPr lang="en-CA" altLang="fr-FR" sz="1200" b="1" dirty="0" smtClean="0">
              <a:solidFill>
                <a:srgbClr val="FD8B00"/>
              </a:solidFill>
              <a:latin typeface="Arial" charset="0"/>
            </a:endParaRPr>
          </a:p>
          <a:p>
            <a:pPr marL="85725">
              <a:spcBef>
                <a:spcPts val="300"/>
              </a:spcBef>
            </a:pPr>
            <a:r>
              <a:rPr lang="en-CA" altLang="fr-FR" sz="1200" b="1" dirty="0" smtClean="0">
                <a:solidFill>
                  <a:srgbClr val="FD8B00"/>
                </a:solidFill>
                <a:latin typeface="Arial" charset="0"/>
              </a:rPr>
              <a:t>SOCIAL RESPONSIBILITY </a:t>
            </a:r>
            <a:r>
              <a:rPr lang="en-CA" altLang="fr-FR" sz="1200" b="1" dirty="0" smtClean="0">
                <a:solidFill>
                  <a:srgbClr val="595959"/>
                </a:solidFill>
                <a:latin typeface="Arial" charset="0"/>
              </a:rPr>
              <a:t>(125)</a:t>
            </a:r>
            <a:endParaRPr lang="en-CA" altLang="fr-FR" sz="1200" b="1" dirty="0" smtClean="0">
              <a:solidFill>
                <a:srgbClr val="FD8B00"/>
              </a:solidFill>
              <a:latin typeface="Arial" charset="0"/>
            </a:endParaRPr>
          </a:p>
          <a:p>
            <a:pPr marL="85725">
              <a:spcBef>
                <a:spcPts val="300"/>
              </a:spcBef>
            </a:pPr>
            <a:r>
              <a:rPr lang="en-CA" altLang="fr-FR" sz="1200" b="1" dirty="0" smtClean="0">
                <a:solidFill>
                  <a:srgbClr val="FD8B00"/>
                </a:solidFill>
                <a:latin typeface="Arial" charset="0"/>
              </a:rPr>
              <a:t>ECOLOGICAL LIFESTYLE </a:t>
            </a:r>
            <a:r>
              <a:rPr lang="en-CA" altLang="fr-FR" sz="1200" b="1" dirty="0" smtClean="0">
                <a:solidFill>
                  <a:srgbClr val="595959"/>
                </a:solidFill>
                <a:latin typeface="Arial" charset="0"/>
              </a:rPr>
              <a:t>(125)</a:t>
            </a:r>
            <a:endParaRPr lang="en-CA" altLang="fr-FR" sz="1200" b="1" dirty="0">
              <a:solidFill>
                <a:srgbClr val="595959"/>
              </a:solidFill>
              <a:latin typeface="Arial" charset="0"/>
            </a:endParaRPr>
          </a:p>
        </p:txBody>
      </p:sp>
      <p:grpSp>
        <p:nvGrpSpPr>
          <p:cNvPr id="5" name="Groupe 4"/>
          <p:cNvGrpSpPr/>
          <p:nvPr/>
        </p:nvGrpSpPr>
        <p:grpSpPr>
          <a:xfrm>
            <a:off x="4368799" y="5857016"/>
            <a:ext cx="3232869" cy="554038"/>
            <a:chOff x="619051" y="5848285"/>
            <a:chExt cx="3232869" cy="554038"/>
          </a:xfrm>
        </p:grpSpPr>
        <p:sp>
          <p:nvSpPr>
            <p:cNvPr id="12" name="Titre"/>
            <p:cNvSpPr>
              <a:spLocks noChangeAspect="1" noChangeArrowheads="1"/>
            </p:cNvSpPr>
            <p:nvPr>
              <p:custDataLst>
                <p:tags r:id="rId5"/>
              </p:custDataLst>
            </p:nvPr>
          </p:nvSpPr>
          <p:spPr bwMode="auto">
            <a:xfrm>
              <a:off x="755576" y="5849873"/>
              <a:ext cx="3096344"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kern="0" dirty="0" smtClean="0">
                  <a:solidFill>
                    <a:srgbClr val="595959"/>
                  </a:solidFill>
                  <a:latin typeface="Arial" charset="0"/>
                </a:rPr>
                <a:t>Very strong vs the Canadian population average</a:t>
              </a:r>
            </a:p>
            <a:p>
              <a:pPr>
                <a:lnSpc>
                  <a:spcPct val="90000"/>
                </a:lnSpc>
                <a:defRPr/>
              </a:pPr>
              <a:r>
                <a:rPr lang="en-CA" altLang="fr-FR" sz="1000" b="1" kern="0" dirty="0" smtClean="0">
                  <a:solidFill>
                    <a:srgbClr val="595959"/>
                  </a:solidFill>
                  <a:latin typeface="Arial" charset="0"/>
                </a:rPr>
                <a:t>Strong vs. the Canadian population average</a:t>
              </a:r>
            </a:p>
            <a:p>
              <a:pPr>
                <a:lnSpc>
                  <a:spcPct val="90000"/>
                </a:lnSpc>
                <a:defRPr/>
              </a:pPr>
              <a:r>
                <a:rPr lang="en-CA" altLang="fr-FR" sz="1000" b="1" kern="0" dirty="0" smtClean="0">
                  <a:solidFill>
                    <a:srgbClr val="595959"/>
                  </a:solidFill>
                  <a:latin typeface="Arial" charset="0"/>
                </a:rPr>
                <a:t>Weak vs. the Canadian population average</a:t>
              </a:r>
            </a:p>
            <a:p>
              <a:pPr>
                <a:lnSpc>
                  <a:spcPct val="90000"/>
                </a:lnSpc>
                <a:defRPr/>
              </a:pPr>
              <a:r>
                <a:rPr lang="en-CA" altLang="fr-FR" sz="1000" b="1" kern="0" dirty="0" smtClean="0">
                  <a:solidFill>
                    <a:srgbClr val="595959"/>
                  </a:solidFill>
                  <a:latin typeface="Arial" charset="0"/>
                </a:rPr>
                <a:t>Very weak vs. the Canadian population average</a:t>
              </a:r>
              <a:endParaRPr lang="en-CA" altLang="fr-FR" sz="1000" b="1" kern="0" dirty="0">
                <a:solidFill>
                  <a:srgbClr val="595959"/>
                </a:solidFill>
                <a:latin typeface="Arial" charset="0"/>
              </a:endParaRPr>
            </a:p>
          </p:txBody>
        </p:sp>
        <p:grpSp>
          <p:nvGrpSpPr>
            <p:cNvPr id="14" name="Groupe 185"/>
            <p:cNvGrpSpPr>
              <a:grpSpLocks/>
            </p:cNvGrpSpPr>
            <p:nvPr/>
          </p:nvGrpSpPr>
          <p:grpSpPr bwMode="auto">
            <a:xfrm>
              <a:off x="619051" y="5848285"/>
              <a:ext cx="101510" cy="524197"/>
              <a:chOff x="7484103" y="4847894"/>
              <a:chExt cx="101600" cy="525119"/>
            </a:xfrm>
          </p:grpSpPr>
          <p:sp>
            <p:nvSpPr>
              <p:cNvPr id="15"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16"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17"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18"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grpSp>
      </p:grpSp>
      <p:sp>
        <p:nvSpPr>
          <p:cNvPr id="21" name="Rectangle 20"/>
          <p:cNvSpPr/>
          <p:nvPr/>
        </p:nvSpPr>
        <p:spPr>
          <a:xfrm>
            <a:off x="4368799" y="4437112"/>
            <a:ext cx="3600000" cy="1224000"/>
          </a:xfrm>
          <a:prstGeom prst="rect">
            <a:avLst/>
          </a:prstGeom>
          <a:ln w="12700">
            <a:solidFill>
              <a:srgbClr val="595959"/>
            </a:solidFill>
            <a:prstDash val="solid"/>
          </a:ln>
        </p:spPr>
        <p:txBody>
          <a:bodyPr vert="horz" lIns="0" tIns="0" rIns="0" bIns="0" rtlCol="0" anchor="ctr">
            <a:normAutofit lnSpcReduction="10000"/>
          </a:bodyPr>
          <a:lstStyle/>
          <a:p>
            <a:pPr marL="85725">
              <a:spcBef>
                <a:spcPts val="600"/>
              </a:spcBef>
            </a:pPr>
            <a:r>
              <a:rPr lang="en-CA" sz="1200" dirty="0" smtClean="0">
                <a:solidFill>
                  <a:srgbClr val="7F7F7F"/>
                </a:solidFill>
                <a:latin typeface="Arial" pitchFamily="34" charset="0"/>
                <a:cs typeface="Arial" pitchFamily="34" charset="0"/>
              </a:rPr>
              <a:t>A willingness and a feeling of being able to </a:t>
            </a:r>
            <a:r>
              <a:rPr lang="en-CA" sz="1200" b="1" dirty="0" smtClean="0">
                <a:solidFill>
                  <a:srgbClr val="7F7F7F"/>
                </a:solidFill>
                <a:latin typeface="Arial" pitchFamily="34" charset="0"/>
                <a:cs typeface="Arial" pitchFamily="34" charset="0"/>
              </a:rPr>
              <a:t>cope</a:t>
            </a:r>
            <a:r>
              <a:rPr lang="en-CA" sz="1200" dirty="0" smtClean="0">
                <a:solidFill>
                  <a:srgbClr val="7F7F7F"/>
                </a:solidFill>
                <a:latin typeface="Arial" pitchFamily="34" charset="0"/>
                <a:cs typeface="Arial" pitchFamily="34" charset="0"/>
              </a:rPr>
              <a:t> with the world today and the way it keeps on changing, and of seizing any opportunities it may present</a:t>
            </a:r>
          </a:p>
          <a:p>
            <a:pPr marL="85725">
              <a:spcBef>
                <a:spcPts val="600"/>
              </a:spcBef>
            </a:pPr>
            <a:endParaRPr lang="fr-CA" sz="1300" dirty="0">
              <a:solidFill>
                <a:srgbClr val="7F7F7F"/>
              </a:solidFill>
              <a:latin typeface="Arial" pitchFamily="34" charset="0"/>
              <a:cs typeface="Arial" pitchFamily="34" charset="0"/>
            </a:endParaRPr>
          </a:p>
          <a:p>
            <a:pPr marL="85725">
              <a:spcBef>
                <a:spcPts val="300"/>
              </a:spcBef>
            </a:pPr>
            <a:r>
              <a:rPr lang="fr-CA" altLang="fr-FR" sz="1200" b="1" dirty="0" smtClean="0">
                <a:solidFill>
                  <a:srgbClr val="FD8B00"/>
                </a:solidFill>
                <a:latin typeface="Arial" charset="0"/>
              </a:rPr>
              <a:t>ADAPTABILITY </a:t>
            </a:r>
            <a:r>
              <a:rPr lang="fr-CA" altLang="fr-FR" sz="1200" b="1" dirty="0">
                <a:solidFill>
                  <a:srgbClr val="595959"/>
                </a:solidFill>
                <a:latin typeface="Arial" charset="0"/>
              </a:rPr>
              <a:t>(</a:t>
            </a:r>
            <a:r>
              <a:rPr lang="fr-CA" altLang="fr-FR" sz="1200" b="1" dirty="0" smtClean="0">
                <a:solidFill>
                  <a:srgbClr val="595959"/>
                </a:solidFill>
                <a:latin typeface="Arial" charset="0"/>
              </a:rPr>
              <a:t>113)</a:t>
            </a:r>
            <a:endParaRPr lang="fr-CA" altLang="fr-FR" sz="1200" b="1" dirty="0">
              <a:solidFill>
                <a:srgbClr val="FD8B00"/>
              </a:solidFill>
              <a:latin typeface="Arial" charset="0"/>
            </a:endParaRPr>
          </a:p>
        </p:txBody>
      </p:sp>
      <p:sp>
        <p:nvSpPr>
          <p:cNvPr id="22" name="Rectangle 21"/>
          <p:cNvSpPr/>
          <p:nvPr/>
        </p:nvSpPr>
        <p:spPr>
          <a:xfrm>
            <a:off x="4368799" y="1746307"/>
            <a:ext cx="3600000" cy="1224000"/>
          </a:xfrm>
          <a:prstGeom prst="rect">
            <a:avLst/>
          </a:prstGeom>
          <a:ln w="12700">
            <a:solidFill>
              <a:srgbClr val="595959"/>
            </a:solidFill>
            <a:prstDash val="solid"/>
          </a:ln>
        </p:spPr>
        <p:txBody>
          <a:bodyPr vert="horz" lIns="0" tIns="0" rIns="0" bIns="0" rtlCol="0" anchor="ctr">
            <a:normAutofit lnSpcReduction="10000"/>
          </a:bodyPr>
          <a:lstStyle/>
          <a:p>
            <a:pPr marL="85725">
              <a:spcBef>
                <a:spcPts val="600"/>
              </a:spcBef>
              <a:buClr>
                <a:srgbClr val="00AFDC"/>
              </a:buClr>
              <a:buFont typeface="Arial" pitchFamily="34" charset="0"/>
              <a:buNone/>
            </a:pPr>
            <a:r>
              <a:rPr lang="en-CA" sz="1200" dirty="0" smtClean="0">
                <a:solidFill>
                  <a:srgbClr val="7F7F7F"/>
                </a:solidFill>
                <a:latin typeface="Arial" pitchFamily="34" charset="0"/>
                <a:cs typeface="Arial" pitchFamily="34" charset="0"/>
              </a:rPr>
              <a:t>Work is not as important in their daily lives, but a greater desire to do work that is useful and allows them to feel fulfilled</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smtClean="0">
                <a:solidFill>
                  <a:srgbClr val="FF0000"/>
                </a:solidFill>
                <a:latin typeface="Arial" charset="0"/>
              </a:rPr>
              <a:t>REPRIORITIZING OF WORK </a:t>
            </a:r>
            <a:r>
              <a:rPr lang="fr-CA" altLang="fr-FR" sz="1200" b="1" dirty="0" smtClean="0">
                <a:solidFill>
                  <a:srgbClr val="595959"/>
                </a:solidFill>
                <a:latin typeface="Arial" charset="0"/>
              </a:rPr>
              <a:t>(143</a:t>
            </a:r>
            <a:r>
              <a:rPr lang="fr-CA" altLang="fr-FR" sz="1200" b="1" dirty="0">
                <a:solidFill>
                  <a:srgbClr val="595959"/>
                </a:solidFill>
                <a:latin typeface="Arial" charset="0"/>
              </a:rPr>
              <a:t>)</a:t>
            </a:r>
          </a:p>
          <a:p>
            <a:pPr marL="85725">
              <a:spcBef>
                <a:spcPts val="300"/>
              </a:spcBef>
            </a:pPr>
            <a:r>
              <a:rPr lang="fr-CA" altLang="fr-FR" sz="1200" b="1" dirty="0" smtClean="0">
                <a:solidFill>
                  <a:srgbClr val="FD8B00"/>
                </a:solidFill>
                <a:latin typeface="Arial" charset="0"/>
              </a:rPr>
              <a:t>FULFILLMENT AT WORK </a:t>
            </a:r>
            <a:r>
              <a:rPr lang="fr-CA" altLang="fr-FR" sz="1200" b="1" dirty="0" smtClean="0">
                <a:solidFill>
                  <a:srgbClr val="595959"/>
                </a:solidFill>
                <a:latin typeface="Arial" charset="0"/>
              </a:rPr>
              <a:t>(125)</a:t>
            </a:r>
            <a:endParaRPr lang="fr-CA" altLang="fr-FR" sz="1200" b="1" dirty="0">
              <a:solidFill>
                <a:srgbClr val="595959"/>
              </a:solidFill>
              <a:latin typeface="Arial" charset="0"/>
            </a:endParaRPr>
          </a:p>
        </p:txBody>
      </p:sp>
      <p:sp>
        <p:nvSpPr>
          <p:cNvPr id="23" name="Rectangle 22"/>
          <p:cNvSpPr/>
          <p:nvPr/>
        </p:nvSpPr>
        <p:spPr>
          <a:xfrm>
            <a:off x="4368799" y="3099754"/>
            <a:ext cx="3600000" cy="1224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en-CA" sz="1200" b="1" dirty="0" smtClean="0">
                <a:solidFill>
                  <a:srgbClr val="7F7F7F"/>
                </a:solidFill>
                <a:latin typeface="Arial" pitchFamily="34" charset="0"/>
                <a:cs typeface="Arial" pitchFamily="34" charset="0"/>
              </a:rPr>
              <a:t>Pursuit</a:t>
            </a:r>
            <a:r>
              <a:rPr lang="en-CA" sz="1200" dirty="0" smtClean="0">
                <a:solidFill>
                  <a:srgbClr val="7F7F7F"/>
                </a:solidFill>
                <a:latin typeface="Arial" pitchFamily="34" charset="0"/>
                <a:cs typeface="Arial" pitchFamily="34" charset="0"/>
              </a:rPr>
              <a:t> of personal </a:t>
            </a:r>
            <a:r>
              <a:rPr lang="en-CA" sz="1200" b="1" dirty="0" smtClean="0">
                <a:solidFill>
                  <a:srgbClr val="7F7F7F"/>
                </a:solidFill>
                <a:latin typeface="Arial" pitchFamily="34" charset="0"/>
                <a:cs typeface="Arial" pitchFamily="34" charset="0"/>
              </a:rPr>
              <a:t>happiness</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smtClean="0">
                <a:solidFill>
                  <a:srgbClr val="FD8B00"/>
                </a:solidFill>
                <a:latin typeface="Arial" charset="0"/>
              </a:rPr>
              <a:t>HAPPINESS OVER DUTY </a:t>
            </a:r>
            <a:r>
              <a:rPr lang="fr-CA" altLang="fr-FR" sz="1200" b="1" dirty="0" smtClean="0">
                <a:solidFill>
                  <a:srgbClr val="595959"/>
                </a:solidFill>
                <a:latin typeface="Arial" charset="0"/>
              </a:rPr>
              <a:t>(133)</a:t>
            </a:r>
            <a:endParaRPr lang="fr-CA" altLang="fr-FR" sz="1200" b="1" dirty="0">
              <a:solidFill>
                <a:srgbClr val="595959"/>
              </a:solidFill>
              <a:latin typeface="Arial" charset="0"/>
            </a:endParaRPr>
          </a:p>
        </p:txBody>
      </p:sp>
      <p:sp>
        <p:nvSpPr>
          <p:cNvPr id="19" name="Rectangle 18"/>
          <p:cNvSpPr/>
          <p:nvPr/>
        </p:nvSpPr>
        <p:spPr>
          <a:xfrm>
            <a:off x="558800" y="3068960"/>
            <a:ext cx="3600000" cy="1224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en-CA" sz="1200" dirty="0" smtClean="0">
                <a:solidFill>
                  <a:srgbClr val="7F7F7F"/>
                </a:solidFill>
                <a:latin typeface="Arial" pitchFamily="34" charset="0"/>
                <a:cs typeface="Arial" pitchFamily="34" charset="0"/>
              </a:rPr>
              <a:t>A desire for self-expression and </a:t>
            </a:r>
            <a:r>
              <a:rPr lang="en-CA" sz="1200" b="1" dirty="0" smtClean="0">
                <a:solidFill>
                  <a:srgbClr val="7F7F7F"/>
                </a:solidFill>
                <a:latin typeface="Arial" pitchFamily="34" charset="0"/>
                <a:cs typeface="Arial" pitchFamily="34" charset="0"/>
              </a:rPr>
              <a:t>creativity</a:t>
            </a:r>
            <a:r>
              <a:rPr lang="en-CA" sz="1200" dirty="0" smtClean="0">
                <a:solidFill>
                  <a:srgbClr val="7F7F7F"/>
                </a:solidFill>
                <a:latin typeface="Arial" pitchFamily="34" charset="0"/>
                <a:cs typeface="Arial" pitchFamily="34" charset="0"/>
              </a:rPr>
              <a:t> in their daily lives</a:t>
            </a:r>
          </a:p>
          <a:p>
            <a:pPr marL="85725">
              <a:spcBef>
                <a:spcPts val="600"/>
              </a:spcBef>
              <a:buClr>
                <a:srgbClr val="00AFDC"/>
              </a:buClr>
              <a:buFont typeface="Arial" pitchFamily="34" charset="0"/>
              <a:buNone/>
            </a:pPr>
            <a:endParaRPr lang="en-CA" sz="1200" dirty="0" smtClean="0">
              <a:solidFill>
                <a:srgbClr val="7F7F7F"/>
              </a:solidFill>
              <a:latin typeface="Arial" pitchFamily="34" charset="0"/>
              <a:cs typeface="Arial" pitchFamily="34" charset="0"/>
            </a:endParaRPr>
          </a:p>
          <a:p>
            <a:pPr marL="85725">
              <a:spcBef>
                <a:spcPts val="300"/>
              </a:spcBef>
            </a:pPr>
            <a:r>
              <a:rPr lang="en-CA" altLang="fr-FR" sz="1200" b="1" dirty="0" smtClean="0">
                <a:solidFill>
                  <a:srgbClr val="FD8B00"/>
                </a:solidFill>
                <a:latin typeface="Arial" charset="0"/>
              </a:rPr>
              <a:t>PERSONAL CREATIVITY </a:t>
            </a:r>
            <a:r>
              <a:rPr lang="en-CA" altLang="fr-FR" sz="1200" b="1" dirty="0" smtClean="0">
                <a:solidFill>
                  <a:srgbClr val="595959"/>
                </a:solidFill>
                <a:latin typeface="Arial" charset="0"/>
              </a:rPr>
              <a:t>(136)</a:t>
            </a:r>
            <a:endParaRPr lang="en-CA" altLang="fr-FR" sz="1200" b="1" dirty="0">
              <a:solidFill>
                <a:srgbClr val="595959"/>
              </a:solidFill>
              <a:latin typeface="Arial" charset="0"/>
            </a:endParaRPr>
          </a:p>
        </p:txBody>
      </p:sp>
      <p:sp>
        <p:nvSpPr>
          <p:cNvPr id="20" name="Titre"/>
          <p:cNvSpPr>
            <a:spLocks noChangeAspect="1" noChangeArrowheads="1"/>
          </p:cNvSpPr>
          <p:nvPr>
            <p:custDataLst>
              <p:tags r:id="rId4"/>
            </p:custDataLst>
          </p:nvPr>
        </p:nvSpPr>
        <p:spPr bwMode="auto">
          <a:xfrm>
            <a:off x="570459" y="5853260"/>
            <a:ext cx="358833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u="sng" kern="0" dirty="0" smtClean="0">
                <a:solidFill>
                  <a:srgbClr val="595959"/>
                </a:solidFill>
                <a:latin typeface="Arial" charset="0"/>
              </a:rPr>
              <a:t>Legend</a:t>
            </a:r>
            <a:r>
              <a:rPr lang="en-CA" altLang="fr-FR" sz="1000" b="1" kern="0" dirty="0" smtClean="0">
                <a:solidFill>
                  <a:srgbClr val="595959"/>
                </a:solidFill>
                <a:latin typeface="Arial" charset="0"/>
              </a:rPr>
              <a:t>: </a:t>
            </a:r>
          </a:p>
          <a:p>
            <a:pPr>
              <a:lnSpc>
                <a:spcPct val="90000"/>
              </a:lnSpc>
              <a:defRPr/>
            </a:pPr>
            <a:r>
              <a:rPr lang="en-CA" altLang="fr-FR" sz="1000" b="1" kern="0" dirty="0" smtClean="0">
                <a:solidFill>
                  <a:srgbClr val="595959"/>
                </a:solidFill>
                <a:latin typeface="Arial" charset="0"/>
              </a:rPr>
              <a:t>Differences vs. the Canadian population average are expressed as indices: 100 represents the average score given to the value by the Canadian population</a:t>
            </a:r>
            <a:endParaRPr lang="en-CA" altLang="fr-FR" sz="1000" b="1" kern="0" dirty="0">
              <a:solidFill>
                <a:srgbClr val="595959"/>
              </a:solidFill>
              <a:latin typeface="Arial" charset="0"/>
            </a:endParaRPr>
          </a:p>
        </p:txBody>
      </p:sp>
    </p:spTree>
    <p:extLst>
      <p:ext uri="{BB962C8B-B14F-4D97-AF65-F5344CB8AC3E}">
        <p14:creationId xmlns:p14="http://schemas.microsoft.com/office/powerpoint/2010/main" val="1316371337"/>
      </p:ext>
    </p:extLst>
  </p:cSld>
  <p:clrMapOvr>
    <a:masterClrMapping/>
  </p:clrMapOvr>
  <p:timing>
    <p:tnLst>
      <p:par>
        <p:cTn xmlns:p14="http://schemas.microsoft.com/office/powerpoint/2010/mai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277</a:t>
            </a:fld>
            <a:endParaRPr lang="en-CA">
              <a:solidFill>
                <a:srgbClr val="000000">
                  <a:tint val="75000"/>
                </a:srgbClr>
              </a:solidFill>
            </a:endParaRPr>
          </a:p>
        </p:txBody>
      </p:sp>
      <p:sp>
        <p:nvSpPr>
          <p:cNvPr id="2" name="Rectangle 1"/>
          <p:cNvSpPr/>
          <p:nvPr/>
        </p:nvSpPr>
        <p:spPr>
          <a:xfrm>
            <a:off x="558799" y="1746307"/>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en-CA" sz="1200" dirty="0" smtClean="0">
                <a:solidFill>
                  <a:srgbClr val="7F7F7F"/>
                </a:solidFill>
                <a:latin typeface="Arial" pitchFamily="34" charset="0"/>
                <a:cs typeface="Arial" pitchFamily="34" charset="0"/>
              </a:rPr>
              <a:t>A greater feeling of </a:t>
            </a:r>
            <a:r>
              <a:rPr lang="en-CA" sz="1200" b="1" dirty="0" smtClean="0">
                <a:solidFill>
                  <a:srgbClr val="7F7F7F"/>
                </a:solidFill>
                <a:latin typeface="Arial" pitchFamily="34" charset="0"/>
                <a:cs typeface="Arial" pitchFamily="34" charset="0"/>
              </a:rPr>
              <a:t>connection to society </a:t>
            </a:r>
            <a:r>
              <a:rPr lang="en-CA" sz="1200" dirty="0" smtClean="0">
                <a:solidFill>
                  <a:srgbClr val="7F7F7F"/>
                </a:solidFill>
                <a:latin typeface="Arial" pitchFamily="34" charset="0"/>
                <a:cs typeface="Arial" pitchFamily="34" charset="0"/>
              </a:rPr>
              <a:t>and the world around them </a:t>
            </a:r>
            <a:r>
              <a:rPr lang="en-CA" sz="1200" i="1" dirty="0" smtClean="0">
                <a:solidFill>
                  <a:srgbClr val="7F7F7F"/>
                </a:solidFill>
                <a:latin typeface="Arial" pitchFamily="34" charset="0"/>
                <a:cs typeface="Arial" pitchFamily="34" charset="0"/>
              </a:rPr>
              <a:t>(less social disconnect than in the general population)</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a:solidFill>
                  <a:srgbClr val="00CC00"/>
                </a:solidFill>
                <a:latin typeface="Arial" charset="0"/>
              </a:rPr>
              <a:t>ANOMIE / </a:t>
            </a:r>
            <a:r>
              <a:rPr lang="fr-CA" altLang="fr-FR" sz="1200" b="1" dirty="0" smtClean="0">
                <a:solidFill>
                  <a:srgbClr val="00CC00"/>
                </a:solidFill>
                <a:latin typeface="Arial" charset="0"/>
              </a:rPr>
              <a:t>SOCIAL DISCONNECT </a:t>
            </a:r>
            <a:r>
              <a:rPr lang="fr-CA" altLang="fr-FR" sz="1200" b="1" dirty="0" smtClean="0">
                <a:solidFill>
                  <a:srgbClr val="595959"/>
                </a:solidFill>
                <a:latin typeface="Arial" charset="0"/>
              </a:rPr>
              <a:t>(79)</a:t>
            </a:r>
            <a:endParaRPr lang="fr-CA" altLang="fr-FR" sz="1200" b="1" dirty="0" smtClean="0">
              <a:solidFill>
                <a:srgbClr val="FF0000"/>
              </a:solidFill>
              <a:latin typeface="Arial" charset="0"/>
            </a:endParaRPr>
          </a:p>
        </p:txBody>
      </p:sp>
      <p:sp>
        <p:nvSpPr>
          <p:cNvPr id="19" name="Rectangle 18"/>
          <p:cNvSpPr/>
          <p:nvPr/>
        </p:nvSpPr>
        <p:spPr>
          <a:xfrm>
            <a:off x="4368799" y="3332104"/>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pPr>
            <a:r>
              <a:rPr lang="en-CA" sz="1200" dirty="0" smtClean="0">
                <a:solidFill>
                  <a:srgbClr val="7F7F7F"/>
                </a:solidFill>
                <a:latin typeface="Arial" pitchFamily="34" charset="0"/>
                <a:cs typeface="Arial" pitchFamily="34" charset="0"/>
              </a:rPr>
              <a:t>The family does not hold as much sway in their daily lives and decisions</a:t>
            </a:r>
            <a:endParaRPr lang="en-CA" sz="1200" b="1" dirty="0" smtClean="0">
              <a:solidFill>
                <a:srgbClr val="7F7F7F"/>
              </a:solidFill>
              <a:latin typeface="Arial" pitchFamily="34" charset="0"/>
              <a:cs typeface="Arial" pitchFamily="34" charset="0"/>
            </a:endParaRPr>
          </a:p>
          <a:p>
            <a:pPr marL="85725">
              <a:spcBef>
                <a:spcPts val="300"/>
              </a:spcBef>
            </a:pPr>
            <a:endParaRPr lang="fr-CA" altLang="fr-FR" sz="1200" b="1" dirty="0" smtClean="0">
              <a:solidFill>
                <a:srgbClr val="FD8B00"/>
              </a:solidFill>
              <a:latin typeface="Arial" charset="0"/>
            </a:endParaRPr>
          </a:p>
          <a:p>
            <a:pPr marL="85725">
              <a:spcBef>
                <a:spcPts val="300"/>
              </a:spcBef>
            </a:pPr>
            <a:r>
              <a:rPr lang="fr-CA" altLang="fr-FR" sz="1200" b="1" dirty="0" smtClean="0">
                <a:solidFill>
                  <a:srgbClr val="0000FF"/>
                </a:solidFill>
                <a:latin typeface="Arial" charset="0"/>
              </a:rPr>
              <a:t>PRIMACY OF THE FAMILY </a:t>
            </a:r>
            <a:r>
              <a:rPr lang="fr-CA" altLang="fr-FR" sz="1200" b="1" dirty="0" smtClean="0">
                <a:solidFill>
                  <a:srgbClr val="595959"/>
                </a:solidFill>
                <a:latin typeface="Arial" charset="0"/>
              </a:rPr>
              <a:t>(51)</a:t>
            </a:r>
            <a:endParaRPr lang="fr-CA" altLang="fr-FR" sz="1200" b="1" dirty="0">
              <a:solidFill>
                <a:srgbClr val="FD8B00"/>
              </a:solidFill>
              <a:latin typeface="Arial" charset="0"/>
            </a:endParaRPr>
          </a:p>
        </p:txBody>
      </p:sp>
      <p:sp>
        <p:nvSpPr>
          <p:cNvPr id="20" name="Rectangle 19"/>
          <p:cNvSpPr/>
          <p:nvPr/>
        </p:nvSpPr>
        <p:spPr>
          <a:xfrm>
            <a:off x="4368799" y="1746307"/>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en-CA" sz="1200" dirty="0" smtClean="0">
                <a:solidFill>
                  <a:srgbClr val="7F7F7F"/>
                </a:solidFill>
                <a:latin typeface="Arial" pitchFamily="34" charset="0"/>
                <a:cs typeface="Arial" pitchFamily="34" charset="0"/>
              </a:rPr>
              <a:t>Greater financial flexibility, i.e. a greater tendency to spend the money they earn rather than save it</a:t>
            </a:r>
            <a:r>
              <a:rPr lang="fr-CA" sz="1200" dirty="0" smtClean="0">
                <a:solidFill>
                  <a:srgbClr val="7F7F7F"/>
                </a:solidFill>
                <a:latin typeface="Arial" pitchFamily="34" charset="0"/>
                <a:cs typeface="Arial" pitchFamily="34" charset="0"/>
              </a:rPr>
              <a:t>.</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smtClean="0">
                <a:solidFill>
                  <a:srgbClr val="00CC00"/>
                </a:solidFill>
                <a:latin typeface="Arial" charset="0"/>
              </a:rPr>
              <a:t>SAVING ON PRINCIPLE </a:t>
            </a:r>
            <a:r>
              <a:rPr lang="fr-CA" altLang="fr-FR" sz="1200" b="1" dirty="0" smtClean="0">
                <a:solidFill>
                  <a:srgbClr val="595959"/>
                </a:solidFill>
                <a:latin typeface="Arial" charset="0"/>
              </a:rPr>
              <a:t>(78)</a:t>
            </a:r>
            <a:endParaRPr lang="fr-CA" altLang="fr-FR" sz="1200" b="1" dirty="0">
              <a:solidFill>
                <a:srgbClr val="595959"/>
              </a:solidFill>
              <a:latin typeface="Arial" charset="0"/>
            </a:endParaRPr>
          </a:p>
        </p:txBody>
      </p:sp>
      <p:sp>
        <p:nvSpPr>
          <p:cNvPr id="24" name="Rectangle 23"/>
          <p:cNvSpPr/>
          <p:nvPr/>
        </p:nvSpPr>
        <p:spPr>
          <a:xfrm>
            <a:off x="558799" y="3332104"/>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en-CA" sz="1200" dirty="0" smtClean="0">
                <a:solidFill>
                  <a:srgbClr val="7F7F7F"/>
                </a:solidFill>
                <a:latin typeface="Arial" pitchFamily="34" charset="0"/>
                <a:cs typeface="Arial" pitchFamily="34" charset="0"/>
              </a:rPr>
              <a:t>Less interest in health and body image</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a:solidFill>
                  <a:srgbClr val="00CC00"/>
                </a:solidFill>
                <a:latin typeface="Arial" charset="0"/>
              </a:rPr>
              <a:t>EFFORTS </a:t>
            </a:r>
            <a:r>
              <a:rPr lang="fr-CA" altLang="fr-FR" sz="1200" b="1" dirty="0" smtClean="0">
                <a:solidFill>
                  <a:srgbClr val="00CC00"/>
                </a:solidFill>
                <a:latin typeface="Arial" charset="0"/>
              </a:rPr>
              <a:t>FOR HEALTH </a:t>
            </a:r>
            <a:r>
              <a:rPr lang="fr-CA" altLang="fr-FR" sz="1200" b="1" dirty="0" smtClean="0">
                <a:solidFill>
                  <a:srgbClr val="595959"/>
                </a:solidFill>
                <a:latin typeface="Arial" charset="0"/>
              </a:rPr>
              <a:t>(68</a:t>
            </a:r>
            <a:r>
              <a:rPr lang="fr-CA" altLang="fr-FR" sz="1200" b="1" dirty="0">
                <a:solidFill>
                  <a:srgbClr val="595959"/>
                </a:solidFill>
                <a:latin typeface="Arial" charset="0"/>
              </a:rPr>
              <a:t>)</a:t>
            </a:r>
            <a:endParaRPr lang="fr-CA" altLang="fr-FR" sz="1200" b="1" dirty="0">
              <a:solidFill>
                <a:srgbClr val="FF0000"/>
              </a:solidFill>
              <a:latin typeface="Arial" charset="0"/>
            </a:endParaRPr>
          </a:p>
          <a:p>
            <a:pPr marL="85725">
              <a:spcBef>
                <a:spcPts val="300"/>
              </a:spcBef>
            </a:pPr>
            <a:r>
              <a:rPr lang="fr-CA" altLang="fr-FR" sz="1200" b="1" dirty="0">
                <a:solidFill>
                  <a:srgbClr val="0000FF"/>
                </a:solidFill>
                <a:latin typeface="Arial" charset="0"/>
              </a:rPr>
              <a:t>IMPORTANCE </a:t>
            </a:r>
            <a:r>
              <a:rPr lang="fr-CA" altLang="fr-FR" sz="1200" b="1" dirty="0" smtClean="0">
                <a:solidFill>
                  <a:srgbClr val="0000FF"/>
                </a:solidFill>
                <a:latin typeface="Arial" charset="0"/>
              </a:rPr>
              <a:t>OF PHYSICAL BEAUTY </a:t>
            </a:r>
            <a:r>
              <a:rPr lang="fr-CA" altLang="fr-FR" sz="1200" b="1" dirty="0" smtClean="0">
                <a:solidFill>
                  <a:srgbClr val="595959"/>
                </a:solidFill>
                <a:latin typeface="Arial" charset="0"/>
              </a:rPr>
              <a:t>(60</a:t>
            </a:r>
            <a:r>
              <a:rPr lang="fr-CA" altLang="fr-FR" sz="1200" b="1" dirty="0">
                <a:solidFill>
                  <a:srgbClr val="595959"/>
                </a:solidFill>
                <a:latin typeface="Arial" charset="0"/>
              </a:rPr>
              <a:t>)</a:t>
            </a:r>
          </a:p>
        </p:txBody>
      </p:sp>
      <p:sp>
        <p:nvSpPr>
          <p:cNvPr id="30"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a:solidFill>
                  <a:srgbClr val="9BBB59"/>
                </a:solidFill>
              </a:rPr>
              <a:t>Sociocultural values that characterize the LGBT population </a:t>
            </a:r>
            <a:r>
              <a:rPr lang="en-CA" sz="2100" u="sng" dirty="0" smtClean="0">
                <a:solidFill>
                  <a:srgbClr val="9BBB59"/>
                </a:solidFill>
              </a:rPr>
              <a:t>less</a:t>
            </a:r>
            <a:r>
              <a:rPr lang="en-CA" sz="2100" dirty="0" smtClean="0">
                <a:solidFill>
                  <a:srgbClr val="9BBB59"/>
                </a:solidFill>
              </a:rPr>
              <a:t> than </a:t>
            </a:r>
            <a:r>
              <a:rPr lang="en-CA" sz="2100" dirty="0">
                <a:solidFill>
                  <a:srgbClr val="9BBB59"/>
                </a:solidFill>
              </a:rPr>
              <a:t>the Canadian population</a:t>
            </a:r>
            <a:endParaRPr lang="en-CA" sz="2400" dirty="0">
              <a:solidFill>
                <a:srgbClr val="00AFDC"/>
              </a:solidFill>
            </a:endParaRPr>
          </a:p>
        </p:txBody>
      </p:sp>
      <p:sp>
        <p:nvSpPr>
          <p:cNvPr id="18" name="Rectangle 17"/>
          <p:cNvSpPr/>
          <p:nvPr/>
        </p:nvSpPr>
        <p:spPr>
          <a:xfrm>
            <a:off x="570459" y="4869160"/>
            <a:ext cx="7398340" cy="72008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fr-CA" sz="1200" dirty="0" smtClean="0">
                <a:solidFill>
                  <a:srgbClr val="7F7F7F"/>
                </a:solidFill>
                <a:latin typeface="Arial" pitchFamily="34" charset="0"/>
                <a:cs typeface="Arial" pitchFamily="34" charset="0"/>
              </a:rPr>
              <a:t>Un moins grand intérêt pour l’aspect utilitaire des choses. </a:t>
            </a:r>
            <a:endParaRPr lang="fr-CA" sz="1200" dirty="0">
              <a:solidFill>
                <a:srgbClr val="7F7F7F"/>
              </a:solidFill>
              <a:latin typeface="Arial" pitchFamily="34" charset="0"/>
              <a:cs typeface="Arial" pitchFamily="34" charset="0"/>
            </a:endParaRP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smtClean="0">
                <a:solidFill>
                  <a:srgbClr val="00CC00"/>
                </a:solidFill>
                <a:latin typeface="Arial" charset="0"/>
              </a:rPr>
              <a:t>PRIMAUTE DE L'UTILITE </a:t>
            </a:r>
            <a:r>
              <a:rPr lang="fr-CA" altLang="fr-FR" sz="1200" b="1" dirty="0" smtClean="0">
                <a:solidFill>
                  <a:srgbClr val="595959"/>
                </a:solidFill>
                <a:latin typeface="Arial" charset="0"/>
              </a:rPr>
              <a:t>(88)</a:t>
            </a:r>
            <a:endParaRPr lang="fr-CA" altLang="fr-FR" sz="1200" b="1" dirty="0">
              <a:solidFill>
                <a:srgbClr val="FF0000"/>
              </a:solidFill>
              <a:latin typeface="Arial" charset="0"/>
            </a:endParaRPr>
          </a:p>
        </p:txBody>
      </p:sp>
      <p:grpSp>
        <p:nvGrpSpPr>
          <p:cNvPr id="31" name="Groupe 30"/>
          <p:cNvGrpSpPr/>
          <p:nvPr/>
        </p:nvGrpSpPr>
        <p:grpSpPr>
          <a:xfrm>
            <a:off x="4368799" y="5857016"/>
            <a:ext cx="3232869" cy="554038"/>
            <a:chOff x="619051" y="5848285"/>
            <a:chExt cx="3232869" cy="554038"/>
          </a:xfrm>
        </p:grpSpPr>
        <p:sp>
          <p:nvSpPr>
            <p:cNvPr id="32" name="Titre"/>
            <p:cNvSpPr>
              <a:spLocks noChangeAspect="1" noChangeArrowheads="1"/>
            </p:cNvSpPr>
            <p:nvPr>
              <p:custDataLst>
                <p:tags r:id="rId5"/>
              </p:custDataLst>
            </p:nvPr>
          </p:nvSpPr>
          <p:spPr bwMode="auto">
            <a:xfrm>
              <a:off x="755576" y="5849873"/>
              <a:ext cx="3096344"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kern="0" dirty="0" smtClean="0">
                  <a:solidFill>
                    <a:srgbClr val="595959"/>
                  </a:solidFill>
                  <a:latin typeface="Arial" charset="0"/>
                </a:rPr>
                <a:t>Very strong vs the Canadian population average</a:t>
              </a:r>
            </a:p>
            <a:p>
              <a:pPr>
                <a:lnSpc>
                  <a:spcPct val="90000"/>
                </a:lnSpc>
                <a:defRPr/>
              </a:pPr>
              <a:r>
                <a:rPr lang="en-CA" altLang="fr-FR" sz="1000" b="1" kern="0" dirty="0" smtClean="0">
                  <a:solidFill>
                    <a:srgbClr val="595959"/>
                  </a:solidFill>
                  <a:latin typeface="Arial" charset="0"/>
                </a:rPr>
                <a:t>Strong vs. the Canadian population average</a:t>
              </a:r>
            </a:p>
            <a:p>
              <a:pPr>
                <a:lnSpc>
                  <a:spcPct val="90000"/>
                </a:lnSpc>
                <a:defRPr/>
              </a:pPr>
              <a:r>
                <a:rPr lang="en-CA" altLang="fr-FR" sz="1000" b="1" kern="0" dirty="0" smtClean="0">
                  <a:solidFill>
                    <a:srgbClr val="595959"/>
                  </a:solidFill>
                  <a:latin typeface="Arial" charset="0"/>
                </a:rPr>
                <a:t>Weak vs. the Canadian population average</a:t>
              </a:r>
            </a:p>
            <a:p>
              <a:pPr>
                <a:lnSpc>
                  <a:spcPct val="90000"/>
                </a:lnSpc>
                <a:defRPr/>
              </a:pPr>
              <a:r>
                <a:rPr lang="en-CA" altLang="fr-FR" sz="1000" b="1" kern="0" dirty="0" smtClean="0">
                  <a:solidFill>
                    <a:srgbClr val="595959"/>
                  </a:solidFill>
                  <a:latin typeface="Arial" charset="0"/>
                </a:rPr>
                <a:t>Very weak vs. the Canadian population average</a:t>
              </a:r>
              <a:endParaRPr lang="en-CA" altLang="fr-FR" sz="1000" b="1" kern="0" dirty="0">
                <a:solidFill>
                  <a:srgbClr val="595959"/>
                </a:solidFill>
                <a:latin typeface="Arial" charset="0"/>
              </a:endParaRPr>
            </a:p>
          </p:txBody>
        </p:sp>
        <p:grpSp>
          <p:nvGrpSpPr>
            <p:cNvPr id="33" name="Groupe 185"/>
            <p:cNvGrpSpPr>
              <a:grpSpLocks/>
            </p:cNvGrpSpPr>
            <p:nvPr/>
          </p:nvGrpSpPr>
          <p:grpSpPr bwMode="auto">
            <a:xfrm>
              <a:off x="619051" y="5848285"/>
              <a:ext cx="101510" cy="524197"/>
              <a:chOff x="7484103" y="4847894"/>
              <a:chExt cx="101600" cy="525119"/>
            </a:xfrm>
          </p:grpSpPr>
          <p:sp>
            <p:nvSpPr>
              <p:cNvPr id="34"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35"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36"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37"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grpSp>
      </p:grpSp>
      <p:sp>
        <p:nvSpPr>
          <p:cNvPr id="38" name="Titre"/>
          <p:cNvSpPr>
            <a:spLocks noChangeAspect="1" noChangeArrowheads="1"/>
          </p:cNvSpPr>
          <p:nvPr>
            <p:custDataLst>
              <p:tags r:id="rId4"/>
            </p:custDataLst>
          </p:nvPr>
        </p:nvSpPr>
        <p:spPr bwMode="auto">
          <a:xfrm>
            <a:off x="570459" y="5853260"/>
            <a:ext cx="358833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u="sng" kern="0" dirty="0" smtClean="0">
                <a:solidFill>
                  <a:srgbClr val="595959"/>
                </a:solidFill>
                <a:latin typeface="Arial" charset="0"/>
              </a:rPr>
              <a:t>Legend</a:t>
            </a:r>
            <a:r>
              <a:rPr lang="en-CA" altLang="fr-FR" sz="1000" b="1" kern="0" dirty="0" smtClean="0">
                <a:solidFill>
                  <a:srgbClr val="595959"/>
                </a:solidFill>
                <a:latin typeface="Arial" charset="0"/>
              </a:rPr>
              <a:t>: </a:t>
            </a:r>
          </a:p>
          <a:p>
            <a:pPr>
              <a:lnSpc>
                <a:spcPct val="90000"/>
              </a:lnSpc>
              <a:defRPr/>
            </a:pPr>
            <a:r>
              <a:rPr lang="en-CA" altLang="fr-FR" sz="1000" b="1" kern="0" dirty="0" smtClean="0">
                <a:solidFill>
                  <a:srgbClr val="595959"/>
                </a:solidFill>
                <a:latin typeface="Arial" charset="0"/>
              </a:rPr>
              <a:t>Differences vs. the Canadian population average are expressed as indices: 100 represents the average score given to the value by the Canadian population</a:t>
            </a:r>
            <a:endParaRPr lang="en-CA" altLang="fr-FR" sz="1000" b="1" kern="0" dirty="0">
              <a:solidFill>
                <a:srgbClr val="595959"/>
              </a:solidFill>
              <a:latin typeface="Arial" charset="0"/>
            </a:endParaRPr>
          </a:p>
        </p:txBody>
      </p:sp>
    </p:spTree>
    <p:extLst>
      <p:ext uri="{BB962C8B-B14F-4D97-AF65-F5344CB8AC3E}">
        <p14:creationId xmlns:p14="http://schemas.microsoft.com/office/powerpoint/2010/main" val="2431749235"/>
      </p:ext>
    </p:extLst>
  </p:cSld>
  <p:clrMapOvr>
    <a:masterClrMapping/>
  </p:clrMapOvr>
  <p:timing>
    <p:tnLst>
      <p:par>
        <p:cTn xmlns:p14="http://schemas.microsoft.com/office/powerpoint/2010/mai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278</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Sociocultural values that </a:t>
            </a:r>
            <a:r>
              <a:rPr lang="en-CA" sz="2100" u="sng" dirty="0" smtClean="0">
                <a:solidFill>
                  <a:srgbClr val="9BBB59"/>
                </a:solidFill>
              </a:rPr>
              <a:t>equally</a:t>
            </a:r>
            <a:r>
              <a:rPr lang="en-CA" sz="2100" dirty="0" smtClean="0">
                <a:solidFill>
                  <a:srgbClr val="9BBB59"/>
                </a:solidFill>
              </a:rPr>
              <a:t> characterize the LGBT population and </a:t>
            </a:r>
            <a:br>
              <a:rPr lang="en-CA" sz="2100" dirty="0" smtClean="0">
                <a:solidFill>
                  <a:srgbClr val="9BBB59"/>
                </a:solidFill>
              </a:rPr>
            </a:br>
            <a:r>
              <a:rPr lang="en-CA" sz="2100" dirty="0" smtClean="0">
                <a:solidFill>
                  <a:srgbClr val="9BBB59"/>
                </a:solidFill>
              </a:rPr>
              <a:t>the general population</a:t>
            </a:r>
            <a:endParaRPr lang="en-CA" dirty="0">
              <a:solidFill>
                <a:srgbClr val="00AFDC"/>
              </a:solidFill>
            </a:endParaRPr>
          </a:p>
        </p:txBody>
      </p:sp>
      <p:sp>
        <p:nvSpPr>
          <p:cNvPr id="2" name="Rectangle 1"/>
          <p:cNvSpPr/>
          <p:nvPr/>
        </p:nvSpPr>
        <p:spPr>
          <a:xfrm>
            <a:off x="558799" y="1746306"/>
            <a:ext cx="3600000" cy="3025797"/>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pPr>
            <a:r>
              <a:rPr lang="en-CA" sz="1200" dirty="0" smtClean="0">
                <a:solidFill>
                  <a:srgbClr val="7F7F7F"/>
                </a:solidFill>
                <a:latin typeface="Arial" pitchFamily="34" charset="0"/>
                <a:cs typeface="Arial" pitchFamily="34" charset="0"/>
              </a:rPr>
              <a:t>A similar attraction to innovation &amp; and consumption among both the LGBT community and the general population</a:t>
            </a:r>
          </a:p>
          <a:p>
            <a:pPr marL="85725">
              <a:spcBef>
                <a:spcPts val="600"/>
              </a:spcBef>
              <a:buClr>
                <a:srgbClr val="00AFDC"/>
              </a:buClr>
            </a:pPr>
            <a:endParaRPr lang="en-CA" sz="1200" dirty="0" smtClean="0">
              <a:solidFill>
                <a:srgbClr val="7F7F7F"/>
              </a:solidFill>
              <a:latin typeface="Arial" pitchFamily="34" charset="0"/>
              <a:cs typeface="Arial" pitchFamily="34" charset="0"/>
            </a:endParaRPr>
          </a:p>
          <a:p>
            <a:pPr marL="85725">
              <a:spcBef>
                <a:spcPts val="300"/>
              </a:spcBef>
            </a:pPr>
            <a:r>
              <a:rPr lang="en-CA" altLang="fr-FR" sz="1200" b="1" dirty="0" smtClean="0">
                <a:solidFill>
                  <a:srgbClr val="595959"/>
                </a:solidFill>
                <a:latin typeface="Arial" charset="0"/>
              </a:rPr>
              <a:t>EARLY ADOPTION</a:t>
            </a:r>
          </a:p>
          <a:p>
            <a:pPr marL="85725">
              <a:spcBef>
                <a:spcPts val="300"/>
              </a:spcBef>
            </a:pPr>
            <a:r>
              <a:rPr lang="en-CA" altLang="fr-FR" sz="1200" b="1" dirty="0" smtClean="0">
                <a:solidFill>
                  <a:srgbClr val="595959"/>
                </a:solidFill>
                <a:latin typeface="Arial" charset="0"/>
              </a:rPr>
              <a:t>PURSUIT OF NOVELTY</a:t>
            </a:r>
          </a:p>
          <a:p>
            <a:pPr marL="85725">
              <a:spcBef>
                <a:spcPts val="300"/>
              </a:spcBef>
            </a:pPr>
            <a:r>
              <a:rPr lang="en-CA" altLang="fr-FR" sz="1200" b="1" dirty="0" smtClean="0">
                <a:solidFill>
                  <a:srgbClr val="595959"/>
                </a:solidFill>
                <a:latin typeface="Arial" charset="0"/>
              </a:rPr>
              <a:t>GADGET ZEAL</a:t>
            </a:r>
          </a:p>
          <a:p>
            <a:pPr marL="85725">
              <a:spcBef>
                <a:spcPts val="300"/>
              </a:spcBef>
            </a:pPr>
            <a:r>
              <a:rPr lang="en-CA" altLang="fr-FR" sz="1200" b="1" dirty="0" smtClean="0">
                <a:solidFill>
                  <a:srgbClr val="595959"/>
                </a:solidFill>
                <a:latin typeface="Arial" charset="0"/>
              </a:rPr>
              <a:t>OSTENTATIOUS CONSUMPTION</a:t>
            </a:r>
          </a:p>
          <a:p>
            <a:pPr marL="85725">
              <a:spcBef>
                <a:spcPts val="300"/>
              </a:spcBef>
            </a:pPr>
            <a:r>
              <a:rPr lang="en-CA" altLang="fr-FR" sz="1200" b="1" dirty="0" smtClean="0">
                <a:solidFill>
                  <a:srgbClr val="595959"/>
                </a:solidFill>
                <a:latin typeface="Arial" charset="0"/>
              </a:rPr>
              <a:t>JOY OF CONSUMPTION</a:t>
            </a:r>
          </a:p>
        </p:txBody>
      </p:sp>
      <p:sp>
        <p:nvSpPr>
          <p:cNvPr id="19" name="Rectangle 18"/>
          <p:cNvSpPr/>
          <p:nvPr/>
        </p:nvSpPr>
        <p:spPr>
          <a:xfrm>
            <a:off x="4368799" y="3332104"/>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pPr>
            <a:r>
              <a:rPr lang="en-CA" sz="1200" dirty="0" smtClean="0">
                <a:solidFill>
                  <a:srgbClr val="7F7F7F"/>
                </a:solidFill>
                <a:latin typeface="Arial" pitchFamily="34" charset="0"/>
                <a:cs typeface="Arial" pitchFamily="34" charset="0"/>
              </a:rPr>
              <a:t>A similar desire to hone their critical skills, mostly in the area of consumption</a:t>
            </a:r>
          </a:p>
          <a:p>
            <a:pPr marL="85725">
              <a:spcBef>
                <a:spcPts val="300"/>
              </a:spcBef>
            </a:pPr>
            <a:endParaRPr lang="en-CA" altLang="fr-FR" sz="1200" b="1" dirty="0" smtClean="0">
              <a:solidFill>
                <a:srgbClr val="FD8B00"/>
              </a:solidFill>
              <a:latin typeface="Arial" charset="0"/>
            </a:endParaRPr>
          </a:p>
          <a:p>
            <a:pPr marL="85725">
              <a:spcBef>
                <a:spcPts val="300"/>
              </a:spcBef>
            </a:pPr>
            <a:r>
              <a:rPr lang="en-CA" altLang="fr-FR" sz="1200" b="1" dirty="0" smtClean="0">
                <a:solidFill>
                  <a:srgbClr val="595959"/>
                </a:solidFill>
                <a:latin typeface="Arial" charset="0"/>
              </a:rPr>
              <a:t>DISCRIMINATING CONSUMERISM</a:t>
            </a:r>
          </a:p>
          <a:p>
            <a:pPr marL="85725">
              <a:spcBef>
                <a:spcPts val="300"/>
              </a:spcBef>
            </a:pPr>
            <a:r>
              <a:rPr lang="en-CA" altLang="fr-FR" sz="1200" b="1" dirty="0" smtClean="0">
                <a:solidFill>
                  <a:srgbClr val="595959"/>
                </a:solidFill>
                <a:latin typeface="Arial" charset="0"/>
              </a:rPr>
              <a:t>ETHICAL CONSUMERISM</a:t>
            </a:r>
          </a:p>
        </p:txBody>
      </p:sp>
      <p:sp>
        <p:nvSpPr>
          <p:cNvPr id="20" name="Rectangle 19"/>
          <p:cNvSpPr/>
          <p:nvPr/>
        </p:nvSpPr>
        <p:spPr>
          <a:xfrm>
            <a:off x="4368799" y="1746307"/>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en-CA" sz="1200" dirty="0" smtClean="0">
                <a:solidFill>
                  <a:srgbClr val="7F7F7F"/>
                </a:solidFill>
                <a:latin typeface="Arial" pitchFamily="34" charset="0"/>
                <a:cs typeface="Arial" pitchFamily="34" charset="0"/>
              </a:rPr>
              <a:t>An equal penchant for hedonism among the LGBT population and the general population</a:t>
            </a:r>
          </a:p>
          <a:p>
            <a:pPr marL="85725">
              <a:spcBef>
                <a:spcPts val="600"/>
              </a:spcBef>
              <a:buClr>
                <a:srgbClr val="00AFDC"/>
              </a:buClr>
              <a:buFont typeface="Arial" pitchFamily="34" charset="0"/>
              <a:buNone/>
            </a:pPr>
            <a:endParaRPr lang="en-CA" sz="1200" dirty="0" smtClean="0">
              <a:solidFill>
                <a:srgbClr val="7F7F7F"/>
              </a:solidFill>
              <a:latin typeface="Arial" pitchFamily="34" charset="0"/>
              <a:cs typeface="Arial" pitchFamily="34" charset="0"/>
            </a:endParaRPr>
          </a:p>
          <a:p>
            <a:pPr marL="85725">
              <a:spcBef>
                <a:spcPts val="300"/>
              </a:spcBef>
            </a:pPr>
            <a:r>
              <a:rPr lang="en-CA" altLang="fr-FR" sz="1200" b="1" dirty="0" smtClean="0">
                <a:solidFill>
                  <a:srgbClr val="595959"/>
                </a:solidFill>
                <a:latin typeface="Arial" charset="0"/>
              </a:rPr>
              <a:t>INTENSITY AND EMOTIONAL EXPERIENCES/HYPERRATIONALITY</a:t>
            </a:r>
            <a:endParaRPr lang="en-CA" altLang="fr-FR" sz="1200" b="1" dirty="0">
              <a:solidFill>
                <a:srgbClr val="595959"/>
              </a:solidFill>
              <a:latin typeface="Arial" charset="0"/>
            </a:endParaRPr>
          </a:p>
        </p:txBody>
      </p:sp>
      <p:sp>
        <p:nvSpPr>
          <p:cNvPr id="21" name="Rectangle 20"/>
          <p:cNvSpPr/>
          <p:nvPr/>
        </p:nvSpPr>
        <p:spPr>
          <a:xfrm>
            <a:off x="558799" y="4859279"/>
            <a:ext cx="3600000" cy="1080000"/>
          </a:xfrm>
          <a:prstGeom prst="rect">
            <a:avLst/>
          </a:prstGeom>
          <a:ln w="12700">
            <a:solidFill>
              <a:srgbClr val="595959"/>
            </a:solidFill>
            <a:prstDash val="solid"/>
          </a:ln>
        </p:spPr>
        <p:txBody>
          <a:bodyPr vert="horz" lIns="0" tIns="0" rIns="0" bIns="0" rtlCol="0" anchor="ctr">
            <a:normAutofit/>
          </a:bodyPr>
          <a:lstStyle/>
          <a:p>
            <a:pPr marL="85725">
              <a:spcBef>
                <a:spcPts val="600"/>
              </a:spcBef>
            </a:pPr>
            <a:r>
              <a:rPr lang="en-CA" sz="1200" dirty="0" smtClean="0">
                <a:solidFill>
                  <a:srgbClr val="7F7F7F"/>
                </a:solidFill>
                <a:latin typeface="Arial" pitchFamily="34" charset="0"/>
                <a:cs typeface="Arial" pitchFamily="34" charset="0"/>
              </a:rPr>
              <a:t>They give as much importance to their appearance as the average Canadian</a:t>
            </a:r>
          </a:p>
          <a:p>
            <a:pPr marL="85725">
              <a:spcBef>
                <a:spcPts val="300"/>
              </a:spcBef>
            </a:pPr>
            <a:endParaRPr lang="en-CA" altLang="fr-FR" sz="1200" b="1" dirty="0" smtClean="0">
              <a:solidFill>
                <a:srgbClr val="FD8B00"/>
              </a:solidFill>
              <a:latin typeface="Arial" charset="0"/>
            </a:endParaRPr>
          </a:p>
          <a:p>
            <a:pPr marL="85725">
              <a:spcBef>
                <a:spcPts val="300"/>
              </a:spcBef>
            </a:pPr>
            <a:r>
              <a:rPr lang="en-CA" altLang="fr-FR" sz="1200" b="1" dirty="0" smtClean="0">
                <a:solidFill>
                  <a:srgbClr val="595959"/>
                </a:solidFill>
                <a:latin typeface="Arial" charset="0"/>
              </a:rPr>
              <a:t>CONCERN FOR APPEARANCE</a:t>
            </a:r>
            <a:endParaRPr lang="en-CA" altLang="fr-FR" sz="1200" b="1" dirty="0">
              <a:solidFill>
                <a:srgbClr val="595959"/>
              </a:solidFill>
              <a:latin typeface="Arial" charset="0"/>
            </a:endParaRPr>
          </a:p>
        </p:txBody>
      </p:sp>
      <p:sp>
        <p:nvSpPr>
          <p:cNvPr id="22" name="Rectangle 21"/>
          <p:cNvSpPr/>
          <p:nvPr/>
        </p:nvSpPr>
        <p:spPr>
          <a:xfrm>
            <a:off x="4368799" y="4868725"/>
            <a:ext cx="3600000" cy="1080000"/>
          </a:xfrm>
          <a:prstGeom prst="rect">
            <a:avLst/>
          </a:prstGeom>
          <a:ln w="12700">
            <a:solidFill>
              <a:srgbClr val="595959"/>
            </a:solidFill>
            <a:prstDash val="solid"/>
          </a:ln>
        </p:spPr>
        <p:txBody>
          <a:bodyPr vert="horz" lIns="0" tIns="0" rIns="0" bIns="0" rtlCol="0" anchor="ctr">
            <a:normAutofit/>
          </a:bodyPr>
          <a:lstStyle/>
          <a:p>
            <a:pPr marL="85725">
              <a:spcBef>
                <a:spcPts val="600"/>
              </a:spcBef>
            </a:pPr>
            <a:r>
              <a:rPr lang="en-CA" sz="1200" dirty="0" smtClean="0">
                <a:solidFill>
                  <a:srgbClr val="7F7F7F"/>
                </a:solidFill>
                <a:latin typeface="Arial" pitchFamily="34" charset="0"/>
                <a:cs typeface="Arial" pitchFamily="34" charset="0"/>
              </a:rPr>
              <a:t>Equal proportions of people in both populations have a hard time finding meaning in their lives</a:t>
            </a:r>
          </a:p>
          <a:p>
            <a:pPr marL="85725">
              <a:spcBef>
                <a:spcPts val="300"/>
              </a:spcBef>
            </a:pPr>
            <a:endParaRPr lang="en-CA" altLang="fr-FR" sz="1200" b="1" dirty="0" smtClean="0">
              <a:solidFill>
                <a:srgbClr val="FD8B00"/>
              </a:solidFill>
              <a:latin typeface="Arial" charset="0"/>
            </a:endParaRPr>
          </a:p>
          <a:p>
            <a:pPr marL="85725">
              <a:spcBef>
                <a:spcPts val="300"/>
              </a:spcBef>
            </a:pPr>
            <a:r>
              <a:rPr lang="en-CA" altLang="fr-FR" sz="1200" b="1" dirty="0" smtClean="0">
                <a:solidFill>
                  <a:srgbClr val="595959"/>
                </a:solidFill>
                <a:latin typeface="Arial" charset="0"/>
              </a:rPr>
              <a:t>AIMLESSNESS</a:t>
            </a:r>
            <a:endParaRPr lang="en-CA" altLang="fr-FR" sz="1200" b="1" dirty="0">
              <a:solidFill>
                <a:srgbClr val="595959"/>
              </a:solidFill>
              <a:latin typeface="Arial" charset="0"/>
            </a:endParaRPr>
          </a:p>
        </p:txBody>
      </p:sp>
    </p:spTree>
    <p:extLst>
      <p:ext uri="{BB962C8B-B14F-4D97-AF65-F5344CB8AC3E}">
        <p14:creationId xmlns:p14="http://schemas.microsoft.com/office/powerpoint/2010/main" val="2815620202"/>
      </p:ext>
    </p:extLst>
  </p:cSld>
  <p:clrMapOvr>
    <a:masterClrMapping/>
  </p:clrMapOvr>
  <p:timing>
    <p:tnLst>
      <p:par>
        <p:cTn xmlns:p14="http://schemas.microsoft.com/office/powerpoint/2010/mai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279</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597376"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In a nutshell: </a:t>
            </a:r>
            <a:r>
              <a:rPr lang="en-US" sz="2100" dirty="0" smtClean="0">
                <a:solidFill>
                  <a:srgbClr val="9BBB59"/>
                </a:solidFill>
              </a:rPr>
              <a:t>main value axes that distinguish </a:t>
            </a:r>
            <a:r>
              <a:rPr lang="en-CA" sz="2100" dirty="0" smtClean="0">
                <a:solidFill>
                  <a:srgbClr val="9BBB59"/>
                </a:solidFill>
              </a:rPr>
              <a:t>the LGBT population as a whole</a:t>
            </a:r>
            <a:endParaRPr lang="en-CA" dirty="0">
              <a:solidFill>
                <a:srgbClr val="00AFDC"/>
              </a:solidFill>
            </a:endParaRPr>
          </a:p>
        </p:txBody>
      </p:sp>
      <p:sp>
        <p:nvSpPr>
          <p:cNvPr id="5" name="Rectangle à coins arrondis 4"/>
          <p:cNvSpPr/>
          <p:nvPr/>
        </p:nvSpPr>
        <p:spPr>
          <a:xfrm>
            <a:off x="578619" y="1493139"/>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Strong desire of personal fulfillment</a:t>
            </a:r>
            <a:endParaRPr lang="en-CA" sz="1400"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578619" y="2374567"/>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Pursuit of authenticity</a:t>
            </a:r>
            <a:endParaRPr lang="en-CA" sz="1400"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78619" y="1933853"/>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Creativity, openness</a:t>
            </a:r>
            <a:endParaRPr lang="en-CA" sz="1400"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78619" y="3255995"/>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Adaptability, in tune with society</a:t>
            </a:r>
            <a:endParaRPr lang="en-CA" sz="1400" dirty="0">
              <a:solidFill>
                <a:srgbClr val="7F7F7F"/>
              </a:solidFill>
              <a:latin typeface="Arial" panose="020B0604020202020204" pitchFamily="34" charset="0"/>
              <a:cs typeface="Arial" panose="020B0604020202020204" pitchFamily="34" charset="0"/>
            </a:endParaRPr>
          </a:p>
        </p:txBody>
      </p:sp>
      <p:sp>
        <p:nvSpPr>
          <p:cNvPr id="15" name="Rectangle à coins arrondis 14"/>
          <p:cNvSpPr/>
          <p:nvPr/>
        </p:nvSpPr>
        <p:spPr>
          <a:xfrm>
            <a:off x="578619" y="281528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Social and ecological awareness</a:t>
            </a:r>
            <a:endParaRPr lang="en-CA" sz="1400" dirty="0">
              <a:solidFill>
                <a:srgbClr val="7F7F7F"/>
              </a:solidFill>
              <a:latin typeface="Arial" panose="020B0604020202020204" pitchFamily="34" charset="0"/>
              <a:cs typeface="Arial" panose="020B0604020202020204" pitchFamily="34" charset="0"/>
            </a:endParaRPr>
          </a:p>
        </p:txBody>
      </p:sp>
      <p:sp>
        <p:nvSpPr>
          <p:cNvPr id="16" name="ZoneTexte 15"/>
          <p:cNvSpPr txBox="1"/>
          <p:nvPr>
            <p:custDataLst>
              <p:tags r:id="rId4"/>
            </p:custDataLst>
          </p:nvPr>
        </p:nvSpPr>
        <p:spPr>
          <a:xfrm>
            <a:off x="558801" y="4591761"/>
            <a:ext cx="4589264" cy="1944216"/>
          </a:xfrm>
          <a:prstGeom prst="rect">
            <a:avLst/>
          </a:prstGeom>
          <a:noFill/>
        </p:spPr>
        <p:txBody>
          <a:bodyPr wrap="square" lIns="0" tIns="0" rIns="0" bIns="0" rtlCol="0">
            <a:normAutofit/>
          </a:bodyPr>
          <a:lstStyle/>
          <a:p>
            <a:pPr>
              <a:spcBef>
                <a:spcPts val="600"/>
              </a:spcBef>
            </a:pPr>
            <a:r>
              <a:rPr lang="en-CA" sz="1200" b="1" dirty="0" smtClean="0">
                <a:solidFill>
                  <a:srgbClr val="9BBB59"/>
                </a:solidFill>
                <a:latin typeface="Arial" panose="020B0604020202020204" pitchFamily="34" charset="0"/>
                <a:cs typeface="Arial" panose="020B0604020202020204" pitchFamily="34" charset="0"/>
              </a:rPr>
              <a:t>As a result, people who are generally more likely to:</a:t>
            </a:r>
          </a:p>
          <a:p>
            <a:pPr marL="171450" indent="-171450">
              <a:spcBef>
                <a:spcPts val="600"/>
              </a:spcBef>
              <a:buClr>
                <a:srgbClr val="9BBB59"/>
              </a:buClr>
              <a:buFont typeface="Arial" panose="020B0604020202020204" pitchFamily="34" charset="0"/>
              <a:buChar char="•"/>
            </a:pPr>
            <a:r>
              <a:rPr lang="en-CA" sz="1050" dirty="0" smtClean="0">
                <a:solidFill>
                  <a:srgbClr val="5A5A5A"/>
                </a:solidFill>
                <a:latin typeface="Arial" pitchFamily="34" charset="0"/>
                <a:cs typeface="Arial" pitchFamily="34" charset="0"/>
              </a:rPr>
              <a:t>Enjoy the pleasures of life, are hedonistic, display a certain form of carefreeness, give great importance to their well-being, sometimes to the detriment of obligations, and are receptive to any type of approach that incarnates their philosophy of life (e.g. humorous, carefree, positive</a:t>
            </a:r>
            <a:r>
              <a:rPr lang="fr-CA" sz="1050" dirty="0" smtClean="0">
                <a:solidFill>
                  <a:srgbClr val="5A5A5A"/>
                </a:solidFill>
                <a:latin typeface="Arial" pitchFamily="34" charset="0"/>
                <a:cs typeface="Arial" pitchFamily="34" charset="0"/>
              </a:rPr>
              <a:t>)</a:t>
            </a:r>
          </a:p>
          <a:p>
            <a:pPr marL="171450" indent="-171450">
              <a:spcBef>
                <a:spcPts val="600"/>
              </a:spcBef>
              <a:buClr>
                <a:srgbClr val="9BBB59"/>
              </a:buClr>
              <a:buFont typeface="Arial" panose="020B0604020202020204" pitchFamily="34" charset="0"/>
              <a:buChar char="•"/>
            </a:pPr>
            <a:r>
              <a:rPr lang="en-CA" sz="1050" dirty="0" smtClean="0">
                <a:solidFill>
                  <a:srgbClr val="5A5A5A"/>
                </a:solidFill>
                <a:latin typeface="Arial" pitchFamily="34" charset="0"/>
                <a:cs typeface="Arial" pitchFamily="34" charset="0"/>
              </a:rPr>
              <a:t>Put great stock in the notions of respecting and understanding oneself and others (on a global scale and in life in general) and expect others to  approach them in the same spirit</a:t>
            </a:r>
          </a:p>
          <a:p>
            <a:pPr marL="171450" indent="-171450">
              <a:spcBef>
                <a:spcPts val="600"/>
              </a:spcBef>
              <a:buClr>
                <a:srgbClr val="9BBB59"/>
              </a:buClr>
              <a:buFont typeface="Arial" panose="020B0604020202020204" pitchFamily="34" charset="0"/>
              <a:buChar char="•"/>
            </a:pPr>
            <a:r>
              <a:rPr lang="en-CA" sz="1050" dirty="0" smtClean="0">
                <a:solidFill>
                  <a:srgbClr val="595959"/>
                </a:solidFill>
                <a:latin typeface="Arial" pitchFamily="34" charset="0"/>
                <a:cs typeface="Arial" pitchFamily="34" charset="0"/>
              </a:rPr>
              <a:t>Like to live and progress with the times, and are more apt to think outside the box, particularly when they are in solution-finding mode</a:t>
            </a:r>
          </a:p>
          <a:p>
            <a:pPr marL="171450" indent="-171450">
              <a:spcBef>
                <a:spcPts val="600"/>
              </a:spcBef>
              <a:buClr>
                <a:srgbClr val="9BBB59"/>
              </a:buClr>
              <a:buFont typeface="Arial" panose="020B0604020202020204" pitchFamily="34" charset="0"/>
              <a:buChar char="•"/>
            </a:pPr>
            <a:endParaRPr lang="fr-CA" sz="1050" dirty="0">
              <a:solidFill>
                <a:srgbClr val="595959"/>
              </a:solidFill>
              <a:latin typeface="Arial" pitchFamily="34" charset="0"/>
              <a:cs typeface="Arial" pitchFamily="34" charset="0"/>
            </a:endParaRPr>
          </a:p>
        </p:txBody>
      </p:sp>
      <p:sp>
        <p:nvSpPr>
          <p:cNvPr id="6" name="Flèche vers le bas 5"/>
          <p:cNvSpPr/>
          <p:nvPr/>
        </p:nvSpPr>
        <p:spPr>
          <a:xfrm>
            <a:off x="2699792" y="4199822"/>
            <a:ext cx="360040" cy="360040"/>
          </a:xfrm>
          <a:prstGeom prst="downArrow">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17" name="Rectangle à coins arrondis 16"/>
          <p:cNvSpPr/>
          <p:nvPr/>
        </p:nvSpPr>
        <p:spPr>
          <a:xfrm>
            <a:off x="576139" y="3696707"/>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Disengagement vis-a-vis traditional family values</a:t>
            </a:r>
            <a:endParaRPr lang="en-CA" sz="1400"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2441911"/>
      </p:ext>
    </p:extLst>
  </p:cSld>
  <p:clrMapOvr>
    <a:masterClrMapping/>
  </p:clrMapOvr>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Caveat</a:t>
            </a:r>
            <a:endParaRPr lang="en-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28</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85845" y="1492994"/>
            <a:ext cx="5311775" cy="4968552"/>
          </a:xfrm>
        </p:spPr>
        <p:txBody>
          <a:bodyPr>
            <a:normAutofit/>
          </a:bodyPr>
          <a:lstStyle/>
          <a:p>
            <a:pPr>
              <a:lnSpc>
                <a:spcPct val="95000"/>
              </a:lnSpc>
              <a:spcBef>
                <a:spcPts val="1800"/>
              </a:spcBef>
              <a:defRPr/>
            </a:pPr>
            <a:r>
              <a:rPr lang="en-CA" sz="1200" b="0" dirty="0" smtClean="0">
                <a:solidFill>
                  <a:srgbClr val="7F7F7F"/>
                </a:solidFill>
              </a:rPr>
              <a:t>As explained in the methodology section of this report, we cannot claim that our sample is</a:t>
            </a:r>
            <a:r>
              <a:rPr lang="en-CA" sz="1200" b="0" dirty="0" smtClean="0"/>
              <a:t> perfectly representative of the Canadian LGBT communities given the many methods that we had to use to build it as well as the absence of any official socio-demographic data on the LGBT population that could be used to accurately calibrate it</a:t>
            </a:r>
            <a:r>
              <a:rPr lang="en-CA" sz="1200" b="0" dirty="0" smtClean="0">
                <a:solidFill>
                  <a:srgbClr val="7F7F7F"/>
                </a:solidFill>
              </a:rPr>
              <a:t>.</a:t>
            </a:r>
          </a:p>
          <a:p>
            <a:pPr>
              <a:lnSpc>
                <a:spcPct val="95000"/>
              </a:lnSpc>
              <a:spcBef>
                <a:spcPts val="1800"/>
              </a:spcBef>
              <a:defRPr/>
            </a:pPr>
            <a:r>
              <a:rPr lang="en-CA" sz="1200" b="0" dirty="0" smtClean="0"/>
              <a:t>However</a:t>
            </a:r>
            <a:r>
              <a:rPr lang="en-CA" sz="1200" b="0" dirty="0" smtClean="0">
                <a:solidFill>
                  <a:srgbClr val="7F7F7F"/>
                </a:solidFill>
              </a:rPr>
              <a:t>, the size of the sample (nearly 1,900 respondents) is robust enough to </a:t>
            </a:r>
            <a:r>
              <a:rPr lang="en-CA" sz="1200" b="0" dirty="0"/>
              <a:t>show the existence of a number </a:t>
            </a:r>
            <a:r>
              <a:rPr lang="en-CA" sz="1200" b="0" dirty="0" smtClean="0">
                <a:solidFill>
                  <a:srgbClr val="7F7F7F"/>
                </a:solidFill>
              </a:rPr>
              <a:t>of trends among the various sub-groups, notably certain correlations between age, sexual orientation and gender identity that suggest from the outset that the younger LGBT generation </a:t>
            </a:r>
            <a:br>
              <a:rPr lang="en-CA" sz="1200" b="0" dirty="0" smtClean="0">
                <a:solidFill>
                  <a:srgbClr val="7F7F7F"/>
                </a:solidFill>
              </a:rPr>
            </a:br>
            <a:r>
              <a:rPr lang="en-CA" sz="1200" b="0" dirty="0" smtClean="0">
                <a:solidFill>
                  <a:srgbClr val="7F7F7F"/>
                </a:solidFill>
              </a:rPr>
              <a:t>(15-34 year-olds) and their older counterparts (35+ years </a:t>
            </a:r>
            <a:r>
              <a:rPr lang="en-CA" sz="1200" b="0" dirty="0"/>
              <a:t>old</a:t>
            </a:r>
            <a:r>
              <a:rPr lang="en-CA" sz="1200" b="0" dirty="0" smtClean="0"/>
              <a:t>) present </a:t>
            </a:r>
            <a:r>
              <a:rPr lang="en-CA" sz="1200" b="0" dirty="0"/>
              <a:t>very different profiles . </a:t>
            </a:r>
            <a:endParaRPr lang="en-CA" sz="1200" b="0" dirty="0" smtClean="0">
              <a:solidFill>
                <a:srgbClr val="7F7F7F"/>
              </a:solidFill>
            </a:endParaRPr>
          </a:p>
          <a:p>
            <a:pPr>
              <a:lnSpc>
                <a:spcPct val="95000"/>
              </a:lnSpc>
              <a:spcBef>
                <a:spcPts val="1800"/>
              </a:spcBef>
              <a:defRPr/>
            </a:pPr>
            <a:r>
              <a:rPr lang="en-CA" sz="1200" b="0" dirty="0" smtClean="0">
                <a:solidFill>
                  <a:srgbClr val="7F7F7F"/>
                </a:solidFill>
              </a:rPr>
              <a:t>In addition, the web panel that we used for data collection </a:t>
            </a:r>
            <a:r>
              <a:rPr lang="en-CA" sz="1200" b="0" dirty="0" smtClean="0"/>
              <a:t>in the heterosexual cisgender portion of the study </a:t>
            </a:r>
            <a:r>
              <a:rPr lang="en-CA" sz="1200" b="0" dirty="0" smtClean="0">
                <a:solidFill>
                  <a:srgbClr val="7F7F7F"/>
                </a:solidFill>
              </a:rPr>
              <a:t>was fairly representative of the </a:t>
            </a:r>
            <a:r>
              <a:rPr lang="en-CA" sz="1200" b="0" dirty="0" smtClean="0"/>
              <a:t>Canadian population and sufficiently neutral to ensure a certain degree of accuracy in estimating the incidence rates of LGBT communities within the general population: no clear and explicit reference </a:t>
            </a:r>
            <a:r>
              <a:rPr lang="en-CA" sz="1200" b="0" dirty="0"/>
              <a:t>in the </a:t>
            </a:r>
            <a:r>
              <a:rPr lang="en-CA" sz="1200" b="0" dirty="0" smtClean="0"/>
              <a:t>introduction about the subject of the study although it was broadly introduced –see opposite box; identification of LGBT vs. heterosexual cisgender respondents via two detailed questions on gender identity and sexual orientation placed at the end of a series of “regular” socio-demographic questions. </a:t>
            </a:r>
          </a:p>
          <a:p>
            <a:pPr>
              <a:lnSpc>
                <a:spcPct val="95000"/>
              </a:lnSpc>
              <a:spcBef>
                <a:spcPts val="1800"/>
              </a:spcBef>
              <a:defRPr/>
            </a:pPr>
            <a:r>
              <a:rPr lang="en-CA" sz="1200" b="0" dirty="0" smtClean="0"/>
              <a:t>Not only were the incidence rates yielded by this method much higher than those issued by Statistics Canada, they also confirmed the marked dissimilarity between the older LGBT individuals and the younger cohorts. </a:t>
            </a:r>
            <a:r>
              <a:rPr lang="en-CA" sz="1200" b="0" dirty="0" smtClean="0">
                <a:solidFill>
                  <a:srgbClr val="7F7F7F"/>
                </a:solidFill>
              </a:rPr>
              <a:t>The details of these preliminary </a:t>
            </a:r>
            <a:r>
              <a:rPr lang="en-CA" sz="1200" b="0" dirty="0" smtClean="0"/>
              <a:t>findings are outlined on the following pages</a:t>
            </a:r>
            <a:r>
              <a:rPr lang="en-CA" sz="1200" b="0" dirty="0" smtClean="0">
                <a:solidFill>
                  <a:srgbClr val="7F7F7F"/>
                </a:solidFill>
              </a:rPr>
              <a:t>.</a:t>
            </a:r>
          </a:p>
          <a:p>
            <a:pPr>
              <a:lnSpc>
                <a:spcPct val="95000"/>
              </a:lnSpc>
              <a:spcBef>
                <a:spcPts val="1800"/>
              </a:spcBef>
              <a:defRPr/>
            </a:pPr>
            <a:endParaRPr lang="fr-CA" sz="1200" b="0" dirty="0">
              <a:solidFill>
                <a:srgbClr val="7F7F7F"/>
              </a:solidFill>
            </a:endParaRPr>
          </a:p>
        </p:txBody>
      </p:sp>
      <p:sp>
        <p:nvSpPr>
          <p:cNvPr id="8" name="Rectangle 7"/>
          <p:cNvSpPr/>
          <p:nvPr/>
        </p:nvSpPr>
        <p:spPr>
          <a:xfrm>
            <a:off x="6402635" y="1607534"/>
            <a:ext cx="2123728" cy="4708981"/>
          </a:xfrm>
          <a:prstGeom prst="rect">
            <a:avLst/>
          </a:prstGeom>
          <a:solidFill>
            <a:srgbClr val="EFF6C6"/>
          </a:solidFill>
        </p:spPr>
        <p:txBody>
          <a:bodyPr wrap="square">
            <a:spAutoFit/>
          </a:bodyPr>
          <a:lstStyle/>
          <a:p>
            <a:pPr algn="ctr" fontAlgn="base"/>
            <a:r>
              <a:rPr lang="en-CA" sz="1000" b="1" u="sng" dirty="0" smtClean="0">
                <a:solidFill>
                  <a:srgbClr val="7F7F7F"/>
                </a:solidFill>
                <a:latin typeface="Arial" panose="020B0604020202020204" pitchFamily="34" charset="0"/>
                <a:cs typeface="Arial" panose="020B0604020202020204" pitchFamily="34" charset="0"/>
              </a:rPr>
              <a:t>Introduction of the project phase that targeted heterosexual cisgender individuals</a:t>
            </a:r>
          </a:p>
          <a:p>
            <a:pPr fontAlgn="base"/>
            <a:endParaRPr lang="fr-CA" sz="1000" b="1" i="1" dirty="0" smtClean="0">
              <a:solidFill>
                <a:srgbClr val="7F7F7F"/>
              </a:solidFill>
              <a:latin typeface="Arial" panose="020B0604020202020204" pitchFamily="34" charset="0"/>
              <a:cs typeface="Arial" panose="020B0604020202020204" pitchFamily="34" charset="0"/>
            </a:endParaRPr>
          </a:p>
          <a:p>
            <a:pPr fontAlgn="base"/>
            <a:r>
              <a:rPr lang="en-US" sz="1000" b="1" i="1" dirty="0">
                <a:solidFill>
                  <a:srgbClr val="7F7F7F"/>
                </a:solidFill>
                <a:latin typeface="Arial" panose="020B0604020202020204" pitchFamily="34" charset="0"/>
                <a:cs typeface="Arial" panose="020B0604020202020204" pitchFamily="34" charset="0"/>
              </a:rPr>
              <a:t>We are currently conducting a study whose objective is to produce a detailed portrait of the Canadian population. This would help feed into federal and provincial governments’ deliberations aimed at designing action plans to create kinder and more positive social environments for all Canadians in general and minority communities in particular. </a:t>
            </a:r>
            <a:r>
              <a:rPr lang="fr-CA" sz="1000" b="1" i="1" dirty="0" smtClean="0">
                <a:solidFill>
                  <a:srgbClr val="7F7F7F"/>
                </a:solidFill>
                <a:latin typeface="Arial" panose="020B0604020202020204" pitchFamily="34" charset="0"/>
                <a:cs typeface="Arial" panose="020B0604020202020204" pitchFamily="34" charset="0"/>
              </a:rPr>
              <a:t>.</a:t>
            </a:r>
            <a:endParaRPr lang="fr-CA" sz="1000" b="1" i="1" dirty="0">
              <a:solidFill>
                <a:srgbClr val="7F7F7F"/>
              </a:solidFill>
              <a:latin typeface="Arial" panose="020B0604020202020204" pitchFamily="34" charset="0"/>
              <a:cs typeface="Arial" panose="020B0604020202020204" pitchFamily="34" charset="0"/>
            </a:endParaRPr>
          </a:p>
          <a:p>
            <a:pPr fontAlgn="base"/>
            <a:r>
              <a:rPr lang="fr-CA" sz="1000" b="1" i="1" dirty="0">
                <a:solidFill>
                  <a:srgbClr val="7F7F7F"/>
                </a:solidFill>
                <a:latin typeface="Arial" panose="020B0604020202020204" pitchFamily="34" charset="0"/>
                <a:cs typeface="Arial" panose="020B0604020202020204" pitchFamily="34" charset="0"/>
              </a:rPr>
              <a:t/>
            </a:r>
            <a:br>
              <a:rPr lang="fr-CA" sz="1000" b="1" i="1" dirty="0">
                <a:solidFill>
                  <a:srgbClr val="7F7F7F"/>
                </a:solidFill>
                <a:latin typeface="Arial" panose="020B0604020202020204" pitchFamily="34" charset="0"/>
                <a:cs typeface="Arial" panose="020B0604020202020204" pitchFamily="34" charset="0"/>
              </a:rPr>
            </a:br>
            <a:r>
              <a:rPr lang="en-US" sz="1000" b="1" i="1" dirty="0">
                <a:solidFill>
                  <a:srgbClr val="7F7F7F"/>
                </a:solidFill>
                <a:latin typeface="Arial" panose="020B0604020202020204" pitchFamily="34" charset="0"/>
                <a:cs typeface="Arial" panose="020B0604020202020204" pitchFamily="34" charset="0"/>
              </a:rPr>
              <a:t>You may find that some of the topics addressed in this study are sensitive in nature, such as sexual orientation, love interests and sexual relations, bullying, violence, and drug and alcohol consumption</a:t>
            </a:r>
            <a:r>
              <a:rPr lang="en-US" sz="1000" b="1" i="1" dirty="0" smtClean="0">
                <a:solidFill>
                  <a:srgbClr val="7F7F7F"/>
                </a:solidFill>
                <a:latin typeface="Arial" panose="020B0604020202020204" pitchFamily="34" charset="0"/>
                <a:cs typeface="Arial" panose="020B0604020202020204" pitchFamily="34" charset="0"/>
              </a:rPr>
              <a:t>.</a:t>
            </a:r>
            <a:endParaRPr lang="fr-CA" sz="1000" b="1" i="1" dirty="0">
              <a:solidFill>
                <a:srgbClr val="7F7F7F"/>
              </a:solidFill>
              <a:latin typeface="Arial" panose="020B0604020202020204" pitchFamily="34" charset="0"/>
              <a:cs typeface="Arial" panose="020B0604020202020204" pitchFamily="34" charset="0"/>
            </a:endParaRPr>
          </a:p>
          <a:p>
            <a:endParaRPr lang="fr-CA" sz="1000" b="1" i="1" dirty="0" smtClean="0">
              <a:solidFill>
                <a:srgbClr val="7F7F7F"/>
              </a:solidFill>
              <a:latin typeface="Arial" panose="020B0604020202020204" pitchFamily="34" charset="0"/>
              <a:cs typeface="Arial" panose="020B0604020202020204" pitchFamily="34" charset="0"/>
            </a:endParaRPr>
          </a:p>
          <a:p>
            <a:r>
              <a:rPr lang="en-US" sz="1000" b="1" i="1" dirty="0">
                <a:solidFill>
                  <a:srgbClr val="7F7F7F"/>
                </a:solidFill>
                <a:latin typeface="Arial" panose="020B0604020202020204" pitchFamily="34" charset="0"/>
                <a:cs typeface="Arial" panose="020B0604020202020204" pitchFamily="34" charset="0"/>
              </a:rPr>
              <a:t>Please rest assured that all your answers will remain strictly confidential</a:t>
            </a:r>
            <a:r>
              <a:rPr lang="fr-CA" sz="1000" b="1" i="1" dirty="0" smtClean="0">
                <a:solidFill>
                  <a:srgbClr val="7F7F7F"/>
                </a:solidFill>
                <a:latin typeface="Arial" panose="020B0604020202020204" pitchFamily="34" charset="0"/>
                <a:cs typeface="Arial" panose="020B0604020202020204" pitchFamily="34" charset="0"/>
              </a:rPr>
              <a:t>.</a:t>
            </a:r>
            <a:endParaRPr lang="fr-CA" sz="1000" b="1" i="1"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08340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3000" r="-3000"/>
          </a:stretch>
        </a:blipFill>
        <a:effectLst/>
      </p:bgPr>
    </p:bg>
    <p:spTree>
      <p:nvGrpSpPr>
        <p:cNvPr id="1" name=""/>
        <p:cNvGrpSpPr/>
        <p:nvPr/>
      </p:nvGrpSpPr>
      <p:grpSpPr>
        <a:xfrm>
          <a:off x="0" y="0"/>
          <a:ext cx="0" cy="0"/>
          <a:chOff x="0" y="0"/>
          <a:chExt cx="0" cy="0"/>
        </a:xfrm>
      </p:grpSpPr>
      <p:sp>
        <p:nvSpPr>
          <p:cNvPr id="5" name="Espace réservé du contenu 4"/>
          <p:cNvSpPr>
            <a:spLocks noGrp="1"/>
          </p:cNvSpPr>
          <p:nvPr>
            <p:ph idx="1"/>
          </p:nvPr>
        </p:nvSpPr>
        <p:spPr>
          <a:xfrm>
            <a:off x="558801" y="1699260"/>
            <a:ext cx="5957415" cy="2594674"/>
          </a:xfrm>
        </p:spPr>
        <p:txBody>
          <a:bodyPr>
            <a:normAutofit/>
          </a:bodyPr>
          <a:lstStyle/>
          <a:p>
            <a:r>
              <a:rPr lang="en-CA" sz="3600" dirty="0" smtClean="0"/>
              <a:t>Distinctive sociocultural values based on sexual orientation</a:t>
            </a:r>
            <a:endParaRPr lang="en-CA" dirty="0"/>
          </a:p>
        </p:txBody>
      </p:sp>
      <p:sp>
        <p:nvSpPr>
          <p:cNvPr id="6" name="Espace réservé du texte 5"/>
          <p:cNvSpPr>
            <a:spLocks noGrp="1"/>
          </p:cNvSpPr>
          <p:nvPr>
            <p:ph type="body" sz="quarter" idx="10"/>
          </p:nvPr>
        </p:nvSpPr>
        <p:spPr/>
        <p:txBody>
          <a:bodyPr/>
          <a:lstStyle/>
          <a:p>
            <a:r>
              <a:rPr lang="en-US" i="1" dirty="0" smtClean="0"/>
              <a:t>REPORT PREPARED FOR FONDATION JASMIN ROY</a:t>
            </a:r>
            <a:endParaRPr lang="fr-CA" dirty="0"/>
          </a:p>
        </p:txBody>
      </p:sp>
    </p:spTree>
    <p:extLst>
      <p:ext uri="{BB962C8B-B14F-4D97-AF65-F5344CB8AC3E}">
        <p14:creationId xmlns:p14="http://schemas.microsoft.com/office/powerpoint/2010/main" val="3863504123"/>
      </p:ext>
    </p:extLst>
  </p:cSld>
  <p:clrMapOvr>
    <a:masterClrMapping/>
  </p:clrMapOvr>
  <p:timing>
    <p:tnLst>
      <p:par>
        <p:cTn xmlns:p14="http://schemas.microsoft.com/office/powerpoint/2010/mai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281</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1900" dirty="0" smtClean="0">
                <a:solidFill>
                  <a:srgbClr val="9BBB59"/>
                </a:solidFill>
              </a:rPr>
              <a:t>Distinctive sociocultural values based on sexual orientation – the big picture (1/2)</a:t>
            </a:r>
            <a:endParaRPr lang="en-CA" sz="1900" dirty="0">
              <a:solidFill>
                <a:srgbClr val="9BBB59"/>
              </a:solidFill>
            </a:endParaRPr>
          </a:p>
        </p:txBody>
      </p:sp>
      <p:graphicFrame>
        <p:nvGraphicFramePr>
          <p:cNvPr id="2" name="Tableau 1"/>
          <p:cNvGraphicFramePr>
            <a:graphicFrameLocks noGrp="1"/>
          </p:cNvGraphicFramePr>
          <p:nvPr>
            <p:extLst>
              <p:ext uri="{D42A27DB-BD31-4B8C-83A1-F6EECF244321}">
                <p14:modId xmlns:p14="http://schemas.microsoft.com/office/powerpoint/2010/main" val="2248561426"/>
              </p:ext>
            </p:extLst>
          </p:nvPr>
        </p:nvGraphicFramePr>
        <p:xfrm>
          <a:off x="558800" y="1484784"/>
          <a:ext cx="8028000" cy="3306210"/>
        </p:xfrm>
        <a:graphic>
          <a:graphicData uri="http://schemas.openxmlformats.org/drawingml/2006/table">
            <a:tbl>
              <a:tblPr firstRow="1" bandRow="1">
                <a:tableStyleId>{5C22544A-7EE6-4342-B048-85BDC9FD1C3A}</a:tableStyleId>
              </a:tblPr>
              <a:tblGrid>
                <a:gridCol w="3060000"/>
                <a:gridCol w="828000"/>
                <a:gridCol w="828000"/>
                <a:gridCol w="828000"/>
                <a:gridCol w="828000"/>
                <a:gridCol w="828000"/>
                <a:gridCol w="828000"/>
              </a:tblGrid>
              <a:tr h="370840">
                <a:tc>
                  <a:txBody>
                    <a:bodyPr/>
                    <a:lstStyle/>
                    <a:p>
                      <a:endParaRPr lang="fr-CA" dirty="0"/>
                    </a:p>
                  </a:txBody>
                  <a:tcP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 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B w="57150" cap="flat" cmpd="sng" algn="ctr">
                      <a:solidFill>
                        <a:srgbClr val="9BBB59"/>
                      </a:solid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GAY</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LESBIAN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BISEXUAL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PANSEXUAL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ASEXUAL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FLEXIBLE DEFINITION OF FAMILY</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203</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FF0000"/>
                          </a:solidFill>
                          <a:latin typeface="Arial" charset="0"/>
                          <a:ea typeface="+mn-ea"/>
                          <a:cs typeface="+mn-cs"/>
                        </a:rPr>
                        <a:t>205</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216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181</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230</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168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0">
                <a:tc>
                  <a:txBody>
                    <a:bodyPr/>
                    <a:lstStyle/>
                    <a:p>
                      <a:pPr algn="l" fontAlgn="ctr"/>
                      <a:r>
                        <a:rPr lang="fr-CA" sz="1000" b="1" i="0" u="none" strike="noStrike" dirty="0" smtClean="0">
                          <a:solidFill>
                            <a:srgbClr val="595959"/>
                          </a:solidFill>
                          <a:effectLst/>
                          <a:latin typeface="Arial"/>
                        </a:rPr>
                        <a:t>CULTURAL FUSION</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150</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FD8B00"/>
                          </a:solidFill>
                          <a:latin typeface="Arial" charset="0"/>
                          <a:ea typeface="+mn-ea"/>
                          <a:cs typeface="+mn-cs"/>
                        </a:rPr>
                        <a:t>139</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161</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139</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197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174</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595959"/>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REPRIORITIZING OF WORK</a:t>
                      </a:r>
                      <a:endParaRPr lang="fr-CA" sz="1000" b="1" i="0" u="none" strike="noStrike" dirty="0">
                        <a:solidFill>
                          <a:srgbClr val="595959"/>
                        </a:solidFill>
                        <a:effectLst/>
                        <a:latin typeface="Arial"/>
                      </a:endParaRP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143</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algn="ctr" fontAlgn="ctr"/>
                      <a:r>
                        <a:rPr lang="fr-CA" sz="1200" b="1" kern="1200" dirty="0">
                          <a:solidFill>
                            <a:srgbClr val="FF0000"/>
                          </a:solidFill>
                          <a:latin typeface="Arial" charset="0"/>
                          <a:ea typeface="+mn-ea"/>
                          <a:cs typeface="+mn-cs"/>
                        </a:rPr>
                        <a:t>152</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157</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170</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78</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smtClean="0">
                          <a:solidFill>
                            <a:srgbClr val="595959"/>
                          </a:solidFill>
                          <a:effectLst/>
                          <a:latin typeface="Arial"/>
                        </a:rPr>
                        <a:t>FULFILLMENT AT WORK</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algn="ctr" fontAlgn="ctr"/>
                      <a:r>
                        <a:rPr lang="fr-CA" sz="1200" b="1" kern="1200" dirty="0">
                          <a:solidFill>
                            <a:srgbClr val="FD8B00"/>
                          </a:solidFill>
                          <a:latin typeface="Arial" charset="0"/>
                          <a:ea typeface="+mn-ea"/>
                          <a:cs typeface="+mn-cs"/>
                        </a:rPr>
                        <a:t>116</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F0000"/>
                          </a:solidFill>
                          <a:latin typeface="Arial" charset="0"/>
                          <a:ea typeface="+mn-ea"/>
                          <a:cs typeface="+mn-cs"/>
                        </a:rPr>
                        <a:t>148</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118</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F0000"/>
                          </a:solidFill>
                          <a:latin typeface="Arial" charset="0"/>
                          <a:ea typeface="+mn-ea"/>
                          <a:cs typeface="+mn-cs"/>
                        </a:rPr>
                        <a:t>143</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113</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PERSONAL CREATIVITY</a:t>
                      </a:r>
                      <a:endParaRPr lang="fr-CA" sz="1000" b="1" i="0" u="none" strike="noStrike" dirty="0">
                        <a:solidFill>
                          <a:srgbClr val="595959"/>
                        </a:solidFill>
                        <a:effectLst/>
                        <a:latin typeface="Arial"/>
                      </a:endParaRPr>
                    </a:p>
                  </a:txBody>
                  <a:tcPr marL="9525" marR="9525" marT="9525" marB="0" anchor="ctr">
                    <a:solidFill>
                      <a:schemeClr val="bg1"/>
                    </a:solidFill>
                  </a:tcPr>
                </a:tc>
                <a:tc>
                  <a:txBody>
                    <a:bodyPr/>
                    <a:lstStyle/>
                    <a:p>
                      <a:pPr algn="ctr" fontAlgn="ctr"/>
                      <a:r>
                        <a:rPr lang="fr-CA" sz="1200" b="1" kern="1200" dirty="0">
                          <a:solidFill>
                            <a:srgbClr val="FD8B00"/>
                          </a:solidFill>
                          <a:latin typeface="Arial" charset="0"/>
                          <a:ea typeface="+mn-ea"/>
                          <a:cs typeface="+mn-cs"/>
                        </a:rPr>
                        <a:t>136</a:t>
                      </a:r>
                    </a:p>
                  </a:txBody>
                  <a:tcPr marL="9525" marR="9525" marT="9525" marB="0" anchor="ctr">
                    <a:solidFill>
                      <a:srgbClr val="EFF4E4"/>
                    </a:solidFill>
                  </a:tcPr>
                </a:tc>
                <a:tc>
                  <a:txBody>
                    <a:bodyPr/>
                    <a:lstStyle/>
                    <a:p>
                      <a:pPr algn="ctr" fontAlgn="ctr"/>
                      <a:r>
                        <a:rPr lang="fr-CA" sz="1200" b="1" kern="1200" dirty="0">
                          <a:solidFill>
                            <a:srgbClr val="FF0000"/>
                          </a:solidFill>
                          <a:latin typeface="Arial" charset="0"/>
                          <a:ea typeface="+mn-ea"/>
                          <a:cs typeface="+mn-cs"/>
                        </a:rPr>
                        <a:t>141</a:t>
                      </a:r>
                    </a:p>
                  </a:txBody>
                  <a:tcPr marL="9525" marR="9525" marT="9525" marB="0" anchor="ctr">
                    <a:solidFill>
                      <a:schemeClr val="bg1"/>
                    </a:solidFill>
                  </a:tcPr>
                </a:tc>
                <a:tc>
                  <a:txBody>
                    <a:bodyPr/>
                    <a:lstStyle/>
                    <a:p>
                      <a:pPr algn="ctr" fontAlgn="ctr"/>
                      <a:r>
                        <a:rPr lang="fr-CA" sz="1200" b="1" kern="1200" dirty="0">
                          <a:solidFill>
                            <a:srgbClr val="FF0000"/>
                          </a:solidFill>
                          <a:latin typeface="Arial" charset="0"/>
                          <a:ea typeface="+mn-ea"/>
                          <a:cs typeface="+mn-cs"/>
                        </a:rPr>
                        <a:t>145</a:t>
                      </a:r>
                    </a:p>
                  </a:txBody>
                  <a:tcPr marL="9525" marR="9525" marT="9525" marB="0" anchor="ctr">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solidFill>
                      <a:schemeClr val="bg1"/>
                    </a:solidFill>
                  </a:tcPr>
                </a:tc>
                <a:tc>
                  <a:txBody>
                    <a:bodyPr/>
                    <a:lstStyle/>
                    <a:p>
                      <a:pPr algn="ctr" fontAlgn="ctr"/>
                      <a:r>
                        <a:rPr lang="fr-CA" sz="1200" b="1" kern="1200" dirty="0">
                          <a:solidFill>
                            <a:srgbClr val="FF0000"/>
                          </a:solidFill>
                          <a:latin typeface="Arial" charset="0"/>
                          <a:ea typeface="+mn-ea"/>
                          <a:cs typeface="+mn-cs"/>
                        </a:rPr>
                        <a:t>223</a:t>
                      </a:r>
                    </a:p>
                  </a:txBody>
                  <a:tcPr marL="9525" marR="9525" marT="9525" marB="0" anchor="ctr">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200" b="1" kern="1200" dirty="0">
                          <a:solidFill>
                            <a:srgbClr val="595959"/>
                          </a:solidFill>
                          <a:latin typeface="Arial" charset="0"/>
                          <a:ea typeface="+mn-ea"/>
                          <a:cs typeface="+mn-cs"/>
                        </a:rPr>
                        <a:t> </a:t>
                      </a:r>
                      <a:r>
                        <a:rPr lang="fr-CA" sz="1200" b="1" kern="1200" dirty="0" smtClean="0">
                          <a:solidFill>
                            <a:srgbClr val="595959"/>
                          </a:solidFill>
                          <a:latin typeface="Arial" charset="0"/>
                          <a:ea typeface="+mn-ea"/>
                          <a:cs typeface="+mn-cs"/>
                        </a:rPr>
                        <a:t>-</a:t>
                      </a:r>
                    </a:p>
                  </a:txBody>
                  <a:tcPr marL="9525" marR="9525" marT="9525" marB="0" anchor="ctr">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HAPPINESS OVER DUTY</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133</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algn="ctr" fontAlgn="ctr"/>
                      <a:r>
                        <a:rPr lang="fr-CA" sz="1200" b="1" kern="1200" dirty="0" smtClean="0">
                          <a:solidFill>
                            <a:srgbClr val="595959"/>
                          </a:solidFill>
                          <a:latin typeface="Arial" charset="0"/>
                          <a:ea typeface="+mn-ea"/>
                          <a:cs typeface="+mn-cs"/>
                        </a:rPr>
                        <a:t>-</a:t>
                      </a:r>
                      <a:r>
                        <a:rPr lang="fr-CA" sz="1200" b="1" kern="1200" dirty="0">
                          <a:solidFill>
                            <a:srgbClr val="595959"/>
                          </a:solidFill>
                          <a:latin typeface="Arial" charset="0"/>
                          <a:ea typeface="+mn-ea"/>
                          <a:cs typeface="+mn-cs"/>
                        </a:rPr>
                        <a:t> </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195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138</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smtClean="0">
                          <a:solidFill>
                            <a:srgbClr val="595959"/>
                          </a:solidFill>
                          <a:effectLst/>
                          <a:latin typeface="Arial"/>
                        </a:rPr>
                        <a:t>INTENSITY AND EMOTIONAL EXPERIENCES/HYPERRATIONALITY</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84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91</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88</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84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SOCIAL RESPONSIBILITY</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algn="ctr" fontAlgn="ctr"/>
                      <a:r>
                        <a:rPr lang="fr-CA" sz="1200" b="1" kern="1200" dirty="0">
                          <a:solidFill>
                            <a:srgbClr val="595959"/>
                          </a:solidFill>
                          <a:latin typeface="Arial" charset="0"/>
                          <a:ea typeface="+mn-ea"/>
                          <a:cs typeface="+mn-cs"/>
                        </a:rPr>
                        <a:t> </a:t>
                      </a: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205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150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150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smtClean="0">
                          <a:solidFill>
                            <a:srgbClr val="595959"/>
                          </a:solidFill>
                          <a:effectLst/>
                          <a:latin typeface="Arial"/>
                        </a:rPr>
                        <a:t>ECOLOGICAL LIFESTYLE</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algn="ctr" fontAlgn="ctr"/>
                      <a:r>
                        <a:rPr lang="fr-CA" sz="1200" b="1" kern="1200" dirty="0">
                          <a:solidFill>
                            <a:srgbClr val="FF0000"/>
                          </a:solidFill>
                          <a:latin typeface="Arial" charset="0"/>
                          <a:ea typeface="+mn-ea"/>
                          <a:cs typeface="+mn-cs"/>
                        </a:rPr>
                        <a:t>143</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F0000"/>
                          </a:solidFill>
                          <a:latin typeface="Arial" charset="0"/>
                          <a:ea typeface="+mn-ea"/>
                          <a:cs typeface="+mn-cs"/>
                        </a:rPr>
                        <a:t>168</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64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ADAPTABILITY</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113</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algn="ctr" fontAlgn="ctr"/>
                      <a:r>
                        <a:rPr lang="fr-CA" sz="1200" b="1" kern="1200" dirty="0">
                          <a:solidFill>
                            <a:srgbClr val="FD8B00"/>
                          </a:solidFill>
                          <a:latin typeface="Arial" charset="0"/>
                          <a:ea typeface="+mn-ea"/>
                          <a:cs typeface="+mn-cs"/>
                        </a:rPr>
                        <a:t>119</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113</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r>
                        <a:rPr lang="fr-CA" sz="1200" b="1" kern="1200" dirty="0">
                          <a:solidFill>
                            <a:srgbClr val="595959"/>
                          </a:solidFill>
                          <a:latin typeface="Arial" charset="0"/>
                          <a:ea typeface="+mn-ea"/>
                          <a:cs typeface="+mn-cs"/>
                        </a:rPr>
                        <a:t> </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bl>
          </a:graphicData>
        </a:graphic>
      </p:graphicFrame>
      <p:grpSp>
        <p:nvGrpSpPr>
          <p:cNvPr id="14" name="Groupe 13"/>
          <p:cNvGrpSpPr/>
          <p:nvPr/>
        </p:nvGrpSpPr>
        <p:grpSpPr>
          <a:xfrm>
            <a:off x="4368799" y="5857016"/>
            <a:ext cx="3232869" cy="554038"/>
            <a:chOff x="619051" y="5848285"/>
            <a:chExt cx="3232869" cy="554038"/>
          </a:xfrm>
        </p:grpSpPr>
        <p:sp>
          <p:nvSpPr>
            <p:cNvPr id="15" name="Titre"/>
            <p:cNvSpPr>
              <a:spLocks noChangeAspect="1" noChangeArrowheads="1"/>
            </p:cNvSpPr>
            <p:nvPr>
              <p:custDataLst>
                <p:tags r:id="rId5"/>
              </p:custDataLst>
            </p:nvPr>
          </p:nvSpPr>
          <p:spPr bwMode="auto">
            <a:xfrm>
              <a:off x="755576" y="5849873"/>
              <a:ext cx="3096344"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kern="0" dirty="0" smtClean="0">
                  <a:solidFill>
                    <a:srgbClr val="595959"/>
                  </a:solidFill>
                  <a:latin typeface="Arial" charset="0"/>
                </a:rPr>
                <a:t>Very strong vs the Canadian population average</a:t>
              </a:r>
            </a:p>
            <a:p>
              <a:pPr>
                <a:lnSpc>
                  <a:spcPct val="90000"/>
                </a:lnSpc>
                <a:defRPr/>
              </a:pPr>
              <a:r>
                <a:rPr lang="en-CA" altLang="fr-FR" sz="1000" b="1" kern="0" dirty="0" smtClean="0">
                  <a:solidFill>
                    <a:srgbClr val="595959"/>
                  </a:solidFill>
                  <a:latin typeface="Arial" charset="0"/>
                </a:rPr>
                <a:t>Strong vs. the Canadian population average</a:t>
              </a:r>
            </a:p>
            <a:p>
              <a:pPr>
                <a:lnSpc>
                  <a:spcPct val="90000"/>
                </a:lnSpc>
                <a:defRPr/>
              </a:pPr>
              <a:r>
                <a:rPr lang="en-CA" altLang="fr-FR" sz="1000" b="1" kern="0" dirty="0" smtClean="0">
                  <a:solidFill>
                    <a:srgbClr val="595959"/>
                  </a:solidFill>
                  <a:latin typeface="Arial" charset="0"/>
                </a:rPr>
                <a:t>Weak vs. the Canadian population average</a:t>
              </a:r>
            </a:p>
            <a:p>
              <a:pPr>
                <a:lnSpc>
                  <a:spcPct val="90000"/>
                </a:lnSpc>
                <a:defRPr/>
              </a:pPr>
              <a:r>
                <a:rPr lang="en-CA" altLang="fr-FR" sz="1000" b="1" kern="0" dirty="0" smtClean="0">
                  <a:solidFill>
                    <a:srgbClr val="595959"/>
                  </a:solidFill>
                  <a:latin typeface="Arial" charset="0"/>
                </a:rPr>
                <a:t>Very weak vs. the Canadian population average</a:t>
              </a:r>
              <a:endParaRPr lang="en-CA" altLang="fr-FR" sz="1000" b="1" kern="0" dirty="0">
                <a:solidFill>
                  <a:srgbClr val="595959"/>
                </a:solidFill>
                <a:latin typeface="Arial" charset="0"/>
              </a:endParaRPr>
            </a:p>
          </p:txBody>
        </p:sp>
        <p:grpSp>
          <p:nvGrpSpPr>
            <p:cNvPr id="16" name="Groupe 185"/>
            <p:cNvGrpSpPr>
              <a:grpSpLocks/>
            </p:cNvGrpSpPr>
            <p:nvPr/>
          </p:nvGrpSpPr>
          <p:grpSpPr bwMode="auto">
            <a:xfrm>
              <a:off x="619051" y="5848285"/>
              <a:ext cx="101510" cy="524197"/>
              <a:chOff x="7484103" y="4847894"/>
              <a:chExt cx="101600" cy="525119"/>
            </a:xfrm>
          </p:grpSpPr>
          <p:sp>
            <p:nvSpPr>
              <p:cNvPr id="17"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18"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0"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8"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grpSp>
      </p:grpSp>
      <p:sp>
        <p:nvSpPr>
          <p:cNvPr id="29" name="Titre"/>
          <p:cNvSpPr>
            <a:spLocks noChangeAspect="1" noChangeArrowheads="1"/>
          </p:cNvSpPr>
          <p:nvPr>
            <p:custDataLst>
              <p:tags r:id="rId4"/>
            </p:custDataLst>
          </p:nvPr>
        </p:nvSpPr>
        <p:spPr bwMode="auto">
          <a:xfrm>
            <a:off x="570459" y="5853260"/>
            <a:ext cx="358833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u="sng" kern="0" dirty="0" smtClean="0">
                <a:solidFill>
                  <a:srgbClr val="595959"/>
                </a:solidFill>
                <a:latin typeface="Arial" charset="0"/>
              </a:rPr>
              <a:t>Legend</a:t>
            </a:r>
            <a:r>
              <a:rPr lang="en-CA" altLang="fr-FR" sz="1000" b="1" kern="0" dirty="0" smtClean="0">
                <a:solidFill>
                  <a:srgbClr val="595959"/>
                </a:solidFill>
                <a:latin typeface="Arial" charset="0"/>
              </a:rPr>
              <a:t>: </a:t>
            </a:r>
          </a:p>
          <a:p>
            <a:pPr>
              <a:lnSpc>
                <a:spcPct val="90000"/>
              </a:lnSpc>
              <a:defRPr/>
            </a:pPr>
            <a:r>
              <a:rPr lang="en-CA" altLang="fr-FR" sz="1000" b="1" kern="0" dirty="0" smtClean="0">
                <a:solidFill>
                  <a:srgbClr val="595959"/>
                </a:solidFill>
                <a:latin typeface="Arial" charset="0"/>
              </a:rPr>
              <a:t>Differences vs. the Canadian population average are expressed as indices: 100 represents the average score given to the value by the Canadian population</a:t>
            </a:r>
            <a:endParaRPr lang="en-CA" altLang="fr-FR" sz="1000" b="1" kern="0" dirty="0">
              <a:solidFill>
                <a:srgbClr val="595959"/>
              </a:solidFill>
              <a:latin typeface="Arial" charset="0"/>
            </a:endParaRPr>
          </a:p>
        </p:txBody>
      </p:sp>
    </p:spTree>
    <p:extLst>
      <p:ext uri="{BB962C8B-B14F-4D97-AF65-F5344CB8AC3E}">
        <p14:creationId xmlns:p14="http://schemas.microsoft.com/office/powerpoint/2010/main" val="2524017058"/>
      </p:ext>
    </p:extLst>
  </p:cSld>
  <p:clrMapOvr>
    <a:masterClrMapping/>
  </p:clrMapOvr>
  <p:timing>
    <p:tnLst>
      <p:par>
        <p:cTn xmlns:p14="http://schemas.microsoft.com/office/powerpoint/2010/mai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282</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1900" dirty="0">
                <a:solidFill>
                  <a:srgbClr val="9BBB59"/>
                </a:solidFill>
              </a:rPr>
              <a:t>Distinctive sociocultural values based on sexual orientation – the big </a:t>
            </a:r>
            <a:r>
              <a:rPr lang="en-CA" sz="1900" dirty="0" smtClean="0">
                <a:solidFill>
                  <a:srgbClr val="9BBB59"/>
                </a:solidFill>
              </a:rPr>
              <a:t>picture </a:t>
            </a:r>
            <a:r>
              <a:rPr lang="fr-CA" sz="1900" dirty="0" smtClean="0">
                <a:solidFill>
                  <a:srgbClr val="9BBB59"/>
                </a:solidFill>
              </a:rPr>
              <a:t>(2/2</a:t>
            </a:r>
            <a:r>
              <a:rPr lang="fr-CA" sz="1900" dirty="0">
                <a:solidFill>
                  <a:srgbClr val="9BBB59"/>
                </a:solidFill>
              </a:rPr>
              <a:t>)</a:t>
            </a:r>
          </a:p>
        </p:txBody>
      </p:sp>
      <p:graphicFrame>
        <p:nvGraphicFramePr>
          <p:cNvPr id="2" name="Tableau 1"/>
          <p:cNvGraphicFramePr>
            <a:graphicFrameLocks noGrp="1"/>
          </p:cNvGraphicFramePr>
          <p:nvPr>
            <p:extLst>
              <p:ext uri="{D42A27DB-BD31-4B8C-83A1-F6EECF244321}">
                <p14:modId xmlns:p14="http://schemas.microsoft.com/office/powerpoint/2010/main" val="1860925522"/>
              </p:ext>
            </p:extLst>
          </p:nvPr>
        </p:nvGraphicFramePr>
        <p:xfrm>
          <a:off x="558800" y="1484784"/>
          <a:ext cx="8028000" cy="4290315"/>
        </p:xfrm>
        <a:graphic>
          <a:graphicData uri="http://schemas.openxmlformats.org/drawingml/2006/table">
            <a:tbl>
              <a:tblPr firstRow="1" bandRow="1">
                <a:tableStyleId>{5C22544A-7EE6-4342-B048-85BDC9FD1C3A}</a:tableStyleId>
              </a:tblPr>
              <a:tblGrid>
                <a:gridCol w="3060000"/>
                <a:gridCol w="828000"/>
                <a:gridCol w="828000"/>
                <a:gridCol w="828000"/>
                <a:gridCol w="828000"/>
                <a:gridCol w="828000"/>
                <a:gridCol w="828000"/>
              </a:tblGrid>
              <a:tr h="347451">
                <a:tc>
                  <a:txBody>
                    <a:bodyPr/>
                    <a:lstStyle/>
                    <a:p>
                      <a:endParaRPr lang="fr-CA" dirty="0"/>
                    </a:p>
                  </a:txBody>
                  <a:tcP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B w="57150" cap="flat" cmpd="sng" algn="ctr">
                      <a:solidFill>
                        <a:srgbClr val="9BBB59"/>
                      </a:solid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GAY</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LESBIAN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BISEXUAL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PANSEXUAL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ASEXUAL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144000">
                <a:tc>
                  <a:txBody>
                    <a:bodyPr/>
                    <a:lstStyle/>
                    <a:p>
                      <a:pPr algn="l" fontAlgn="ctr"/>
                      <a:endParaRPr lang="fr-CA" sz="3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182774">
                <a:tc>
                  <a:txBody>
                    <a:bodyPr/>
                    <a:lstStyle/>
                    <a:p>
                      <a:pPr algn="l" fontAlgn="ctr"/>
                      <a:r>
                        <a:rPr lang="fr-CA" sz="1000" b="1" i="0" u="none" strike="noStrike" dirty="0" smtClean="0">
                          <a:solidFill>
                            <a:srgbClr val="595959"/>
                          </a:solidFill>
                          <a:effectLst/>
                          <a:latin typeface="Arial"/>
                        </a:rPr>
                        <a:t>UTILITARIAN CONSUMERISM</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88</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CC00"/>
                          </a:solidFill>
                          <a:latin typeface="Arial" charset="0"/>
                          <a:ea typeface="+mn-ea"/>
                          <a:cs typeface="+mn-cs"/>
                        </a:rPr>
                        <a:t>90</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119</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83</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85</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67</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ANOMIE / </a:t>
                      </a:r>
                      <a:r>
                        <a:rPr lang="fr-CA" sz="1000" b="1" i="0" u="none" strike="noStrike" dirty="0" smtClean="0">
                          <a:solidFill>
                            <a:srgbClr val="595959"/>
                          </a:solidFill>
                          <a:effectLst/>
                          <a:latin typeface="Arial"/>
                        </a:rPr>
                        <a:t>SOCIAL DISCONNECT</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79</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00FF"/>
                          </a:solidFill>
                          <a:latin typeface="Arial" charset="0"/>
                          <a:ea typeface="+mn-ea"/>
                          <a:cs typeface="+mn-cs"/>
                        </a:rPr>
                        <a:t>55</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a:solidFill>
                            <a:srgbClr val="FD8B00"/>
                          </a:solidFill>
                          <a:latin typeface="Arial" charset="0"/>
                          <a:ea typeface="+mn-ea"/>
                          <a:cs typeface="+mn-cs"/>
                        </a:rPr>
                        <a:t>114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124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smtClean="0">
                          <a:solidFill>
                            <a:srgbClr val="595959"/>
                          </a:solidFill>
                          <a:effectLst/>
                          <a:latin typeface="Arial"/>
                        </a:rPr>
                        <a:t>AIMLESSNESS</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65</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138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169</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smtClean="0">
                          <a:solidFill>
                            <a:srgbClr val="595959"/>
                          </a:solidFill>
                          <a:effectLst/>
                          <a:latin typeface="Arial"/>
                        </a:rPr>
                        <a:t>SAVING ON PRINCIPLE</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78</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CC00"/>
                          </a:solidFill>
                          <a:latin typeface="Arial" charset="0"/>
                          <a:ea typeface="+mn-ea"/>
                          <a:cs typeface="+mn-cs"/>
                        </a:rPr>
                        <a:t>72</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87</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83</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74</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smtClean="0">
                          <a:solidFill>
                            <a:srgbClr val="595959"/>
                          </a:solidFill>
                          <a:effectLst/>
                          <a:latin typeface="Arial"/>
                        </a:rPr>
                        <a:t>EFFORTS FOR HEALTH</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CC00"/>
                          </a:solidFill>
                          <a:latin typeface="Arial" charset="0"/>
                          <a:ea typeface="+mn-ea"/>
                          <a:cs typeface="+mn-cs"/>
                        </a:rPr>
                        <a:t>76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36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smtClean="0">
                          <a:solidFill>
                            <a:srgbClr val="595959"/>
                          </a:solidFill>
                          <a:effectLst/>
                          <a:latin typeface="Arial"/>
                        </a:rPr>
                        <a:t>IMPORTANCE OF PHYSICAL BEAUTY</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60</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CC00"/>
                          </a:solidFill>
                          <a:latin typeface="Arial" charset="0"/>
                          <a:ea typeface="+mn-ea"/>
                          <a:cs typeface="+mn-cs"/>
                        </a:rPr>
                        <a:t>67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47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a:solidFill>
                            <a:srgbClr val="0000FF"/>
                          </a:solidFill>
                          <a:latin typeface="Arial" charset="0"/>
                          <a:ea typeface="+mn-ea"/>
                          <a:cs typeface="+mn-cs"/>
                        </a:rPr>
                        <a:t>53</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73</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smtClean="0">
                          <a:solidFill>
                            <a:srgbClr val="595959"/>
                          </a:solidFill>
                          <a:effectLst/>
                          <a:latin typeface="Arial"/>
                        </a:rPr>
                        <a:t>CONCERN FOR APPEARANCE</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72</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128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smtClean="0">
                          <a:solidFill>
                            <a:srgbClr val="595959"/>
                          </a:solidFill>
                          <a:effectLst/>
                          <a:latin typeface="Arial"/>
                        </a:rPr>
                        <a:t>PRIMACY OF THE FAMILY</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51</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00FF"/>
                          </a:solidFill>
                          <a:latin typeface="Arial" charset="0"/>
                          <a:ea typeface="+mn-ea"/>
                          <a:cs typeface="+mn-cs"/>
                        </a:rPr>
                        <a:t>40</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55</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70</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47</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43</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smtClean="0">
                          <a:solidFill>
                            <a:srgbClr val="595959"/>
                          </a:solidFill>
                          <a:effectLst/>
                          <a:latin typeface="Arial"/>
                        </a:rPr>
                        <a:t>DISCRIMINATING CONSUMERISM</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114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121</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smtClean="0">
                          <a:solidFill>
                            <a:srgbClr val="595959"/>
                          </a:solidFill>
                          <a:effectLst/>
                          <a:latin typeface="Arial"/>
                        </a:rPr>
                        <a:t>ETHICAL CONSUMERISM</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F0000"/>
                          </a:solidFill>
                          <a:latin typeface="Arial" charset="0"/>
                          <a:ea typeface="+mn-ea"/>
                          <a:cs typeface="+mn-cs"/>
                        </a:rPr>
                        <a:t>142</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84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r>
              <a:tr h="182774">
                <a:tc>
                  <a:txBody>
                    <a:bodyPr/>
                    <a:lstStyle/>
                    <a:p>
                      <a:pPr algn="l" fontAlgn="ctr"/>
                      <a:r>
                        <a:rPr lang="fr-CA" sz="1000" b="1" i="0" u="none" strike="noStrike" dirty="0" smtClean="0">
                          <a:solidFill>
                            <a:srgbClr val="595959"/>
                          </a:solidFill>
                          <a:effectLst/>
                          <a:latin typeface="Arial"/>
                        </a:rPr>
                        <a:t>JOY OF CONSUMPTION</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69</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83</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112</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smtClean="0">
                          <a:solidFill>
                            <a:srgbClr val="595959"/>
                          </a:solidFill>
                          <a:effectLst/>
                          <a:latin typeface="Arial"/>
                        </a:rPr>
                        <a:t>PURSUIT OF NOVELTY</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89</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89</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115</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smtClean="0">
                          <a:solidFill>
                            <a:srgbClr val="595959"/>
                          </a:solidFill>
                          <a:effectLst/>
                          <a:latin typeface="Arial"/>
                        </a:rPr>
                        <a:t>OSTENTATIOUS CONSUMPTION</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algn="ctr" fontAlgn="ctr"/>
                      <a:r>
                        <a:rPr lang="fr-CA" sz="1200" b="1" kern="1200" dirty="0">
                          <a:solidFill>
                            <a:srgbClr val="00CC00"/>
                          </a:solidFill>
                          <a:latin typeface="Arial" charset="0"/>
                          <a:ea typeface="+mn-ea"/>
                          <a:cs typeface="+mn-cs"/>
                        </a:rPr>
                        <a:t>75</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00FF"/>
                          </a:solidFill>
                          <a:latin typeface="Arial" charset="0"/>
                          <a:ea typeface="+mn-ea"/>
                          <a:cs typeface="+mn-cs"/>
                        </a:rPr>
                        <a:t>46</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83</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smtClean="0">
                          <a:solidFill>
                            <a:srgbClr val="595959"/>
                          </a:solidFill>
                          <a:effectLst/>
                          <a:latin typeface="Arial"/>
                        </a:rPr>
                        <a:t>EARLY ADOPTION</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62</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82</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00FF"/>
                          </a:solidFill>
                          <a:latin typeface="Arial" charset="0"/>
                          <a:ea typeface="+mn-ea"/>
                          <a:cs typeface="+mn-cs"/>
                        </a:rPr>
                        <a:t>50</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smtClean="0">
                          <a:solidFill>
                            <a:srgbClr val="595959"/>
                          </a:solidFill>
                          <a:effectLst/>
                          <a:latin typeface="Arial"/>
                        </a:rPr>
                        <a:t>GADGET ZEAL</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89</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115</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118</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149</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bl>
          </a:graphicData>
        </a:graphic>
      </p:graphicFrame>
      <p:grpSp>
        <p:nvGrpSpPr>
          <p:cNvPr id="14" name="Groupe 13"/>
          <p:cNvGrpSpPr/>
          <p:nvPr/>
        </p:nvGrpSpPr>
        <p:grpSpPr>
          <a:xfrm>
            <a:off x="4368799" y="5857016"/>
            <a:ext cx="3232869" cy="554038"/>
            <a:chOff x="619051" y="5848285"/>
            <a:chExt cx="3232869" cy="554038"/>
          </a:xfrm>
        </p:grpSpPr>
        <p:sp>
          <p:nvSpPr>
            <p:cNvPr id="15" name="Titre"/>
            <p:cNvSpPr>
              <a:spLocks noChangeAspect="1" noChangeArrowheads="1"/>
            </p:cNvSpPr>
            <p:nvPr>
              <p:custDataLst>
                <p:tags r:id="rId5"/>
              </p:custDataLst>
            </p:nvPr>
          </p:nvSpPr>
          <p:spPr bwMode="auto">
            <a:xfrm>
              <a:off x="755576" y="5849873"/>
              <a:ext cx="3096344"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kern="0" dirty="0" smtClean="0">
                  <a:solidFill>
                    <a:srgbClr val="595959"/>
                  </a:solidFill>
                  <a:latin typeface="Arial" charset="0"/>
                </a:rPr>
                <a:t>Very strong vs the Canadian population average</a:t>
              </a:r>
            </a:p>
            <a:p>
              <a:pPr>
                <a:lnSpc>
                  <a:spcPct val="90000"/>
                </a:lnSpc>
                <a:defRPr/>
              </a:pPr>
              <a:r>
                <a:rPr lang="en-CA" altLang="fr-FR" sz="1000" b="1" kern="0" dirty="0" smtClean="0">
                  <a:solidFill>
                    <a:srgbClr val="595959"/>
                  </a:solidFill>
                  <a:latin typeface="Arial" charset="0"/>
                </a:rPr>
                <a:t>Strong vs. the Canadian population average</a:t>
              </a:r>
            </a:p>
            <a:p>
              <a:pPr>
                <a:lnSpc>
                  <a:spcPct val="90000"/>
                </a:lnSpc>
                <a:defRPr/>
              </a:pPr>
              <a:r>
                <a:rPr lang="en-CA" altLang="fr-FR" sz="1000" b="1" kern="0" dirty="0" smtClean="0">
                  <a:solidFill>
                    <a:srgbClr val="595959"/>
                  </a:solidFill>
                  <a:latin typeface="Arial" charset="0"/>
                </a:rPr>
                <a:t>Weak vs. the Canadian population average</a:t>
              </a:r>
            </a:p>
            <a:p>
              <a:pPr>
                <a:lnSpc>
                  <a:spcPct val="90000"/>
                </a:lnSpc>
                <a:defRPr/>
              </a:pPr>
              <a:r>
                <a:rPr lang="en-CA" altLang="fr-FR" sz="1000" b="1" kern="0" dirty="0" smtClean="0">
                  <a:solidFill>
                    <a:srgbClr val="595959"/>
                  </a:solidFill>
                  <a:latin typeface="Arial" charset="0"/>
                </a:rPr>
                <a:t>Very weak vs. the Canadian population average</a:t>
              </a:r>
              <a:endParaRPr lang="en-CA" altLang="fr-FR" sz="1000" b="1" kern="0" dirty="0">
                <a:solidFill>
                  <a:srgbClr val="595959"/>
                </a:solidFill>
                <a:latin typeface="Arial" charset="0"/>
              </a:endParaRPr>
            </a:p>
          </p:txBody>
        </p:sp>
        <p:grpSp>
          <p:nvGrpSpPr>
            <p:cNvPr id="16" name="Groupe 185"/>
            <p:cNvGrpSpPr>
              <a:grpSpLocks/>
            </p:cNvGrpSpPr>
            <p:nvPr/>
          </p:nvGrpSpPr>
          <p:grpSpPr bwMode="auto">
            <a:xfrm>
              <a:off x="619051" y="5848285"/>
              <a:ext cx="101510" cy="524197"/>
              <a:chOff x="7484103" y="4847894"/>
              <a:chExt cx="101600" cy="525119"/>
            </a:xfrm>
          </p:grpSpPr>
          <p:sp>
            <p:nvSpPr>
              <p:cNvPr id="17"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18"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0"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8"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grpSp>
      </p:grpSp>
      <p:sp>
        <p:nvSpPr>
          <p:cNvPr id="29" name="Titre"/>
          <p:cNvSpPr>
            <a:spLocks noChangeAspect="1" noChangeArrowheads="1"/>
          </p:cNvSpPr>
          <p:nvPr>
            <p:custDataLst>
              <p:tags r:id="rId4"/>
            </p:custDataLst>
          </p:nvPr>
        </p:nvSpPr>
        <p:spPr bwMode="auto">
          <a:xfrm>
            <a:off x="570459" y="5853260"/>
            <a:ext cx="358833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u="sng" kern="0" dirty="0" smtClean="0">
                <a:solidFill>
                  <a:srgbClr val="595959"/>
                </a:solidFill>
                <a:latin typeface="Arial" charset="0"/>
              </a:rPr>
              <a:t>Legend</a:t>
            </a:r>
            <a:r>
              <a:rPr lang="en-CA" altLang="fr-FR" sz="1000" b="1" kern="0" dirty="0" smtClean="0">
                <a:solidFill>
                  <a:srgbClr val="595959"/>
                </a:solidFill>
                <a:latin typeface="Arial" charset="0"/>
              </a:rPr>
              <a:t>: </a:t>
            </a:r>
          </a:p>
          <a:p>
            <a:pPr>
              <a:lnSpc>
                <a:spcPct val="90000"/>
              </a:lnSpc>
              <a:defRPr/>
            </a:pPr>
            <a:r>
              <a:rPr lang="en-CA" altLang="fr-FR" sz="1000" b="1" kern="0" dirty="0" smtClean="0">
                <a:solidFill>
                  <a:srgbClr val="595959"/>
                </a:solidFill>
                <a:latin typeface="Arial" charset="0"/>
              </a:rPr>
              <a:t>Differences vs. the Canadian population average are expressed as indices: 100 represents the average score given to the value by the Canadian population</a:t>
            </a:r>
            <a:endParaRPr lang="en-CA" altLang="fr-FR" sz="1000" b="1" kern="0" dirty="0">
              <a:solidFill>
                <a:srgbClr val="595959"/>
              </a:solidFill>
              <a:latin typeface="Arial" charset="0"/>
            </a:endParaRPr>
          </a:p>
        </p:txBody>
      </p:sp>
    </p:spTree>
    <p:extLst>
      <p:ext uri="{BB962C8B-B14F-4D97-AF65-F5344CB8AC3E}">
        <p14:creationId xmlns:p14="http://schemas.microsoft.com/office/powerpoint/2010/main" val="2207795253"/>
      </p:ext>
    </p:extLst>
  </p:cSld>
  <p:clrMapOvr>
    <a:masterClrMapping/>
  </p:clrMapOvr>
  <p:timing>
    <p:tnLst>
      <p:par>
        <p:cTn xmlns:p14="http://schemas.microsoft.com/office/powerpoint/2010/mai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283</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100" dirty="0">
                <a:solidFill>
                  <a:srgbClr val="9BBB59"/>
                </a:solidFill>
              </a:rPr>
              <a:t>In a nutshell: </a:t>
            </a:r>
            <a:r>
              <a:rPr lang="en-US" sz="2100" dirty="0" smtClean="0">
                <a:solidFill>
                  <a:srgbClr val="9BBB59"/>
                </a:solidFill>
              </a:rPr>
              <a:t>main value axes that distinguish the </a:t>
            </a:r>
            <a:r>
              <a:rPr lang="fr-CA" sz="2100" dirty="0" smtClean="0">
                <a:solidFill>
                  <a:srgbClr val="9BBB59"/>
                </a:solidFill>
              </a:rPr>
              <a:t>GAY population</a:t>
            </a:r>
            <a:endParaRPr lang="fr-CA" dirty="0">
              <a:solidFill>
                <a:srgbClr val="00AFDC"/>
              </a:solidFill>
            </a:endParaRPr>
          </a:p>
        </p:txBody>
      </p:sp>
      <p:sp>
        <p:nvSpPr>
          <p:cNvPr id="5" name="Rectangle à coins arrondis 4"/>
          <p:cNvSpPr/>
          <p:nvPr/>
        </p:nvSpPr>
        <p:spPr>
          <a:xfrm>
            <a:off x="578619" y="1535670"/>
            <a:ext cx="4569445" cy="669193"/>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Strong desire of personal fulfillment…</a:t>
            </a:r>
          </a:p>
          <a:p>
            <a:pPr algn="ctr"/>
            <a:r>
              <a:rPr lang="en-CA" sz="1200" i="1" dirty="0" smtClean="0">
                <a:solidFill>
                  <a:srgbClr val="7F7F7F"/>
                </a:solidFill>
                <a:latin typeface="Arial" panose="020B0604020202020204" pitchFamily="34" charset="0"/>
                <a:cs typeface="Arial" panose="020B0604020202020204" pitchFamily="34" charset="0"/>
              </a:rPr>
              <a:t>While a little less focused on pleasure than some other LGBT groups</a:t>
            </a:r>
            <a:endParaRPr lang="en-CA" sz="1200" i="1"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604590" y="2886844"/>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Pursuit of authenticity</a:t>
            </a:r>
            <a:endParaRPr lang="en-CA" sz="1400"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82464" y="2348880"/>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Creativity, openness</a:t>
            </a:r>
            <a:endParaRPr lang="en-CA" sz="1400"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604590" y="4221088"/>
            <a:ext cx="4569445" cy="648072"/>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Adaptability, in tune with society …</a:t>
            </a:r>
          </a:p>
          <a:p>
            <a:pPr algn="ctr"/>
            <a:r>
              <a:rPr lang="en-CA" sz="1200" i="1" dirty="0" smtClean="0">
                <a:solidFill>
                  <a:srgbClr val="7F7F7F"/>
                </a:solidFill>
                <a:latin typeface="Arial" panose="020B0604020202020204" pitchFamily="34" charset="0"/>
                <a:cs typeface="Arial" panose="020B0604020202020204" pitchFamily="34" charset="0"/>
              </a:rPr>
              <a:t>GAYS form the LGBT group that rates the highest on the social connectivity indicator</a:t>
            </a:r>
            <a:endParaRPr lang="en-CA" sz="1200" i="1" dirty="0">
              <a:solidFill>
                <a:srgbClr val="7F7F7F"/>
              </a:solidFill>
              <a:latin typeface="Arial" panose="020B0604020202020204" pitchFamily="34" charset="0"/>
              <a:cs typeface="Arial" panose="020B0604020202020204" pitchFamily="34" charset="0"/>
            </a:endParaRPr>
          </a:p>
        </p:txBody>
      </p:sp>
      <p:sp>
        <p:nvSpPr>
          <p:cNvPr id="15" name="Rectangle à coins arrondis 14"/>
          <p:cNvSpPr/>
          <p:nvPr/>
        </p:nvSpPr>
        <p:spPr>
          <a:xfrm>
            <a:off x="604590" y="3429000"/>
            <a:ext cx="4569445" cy="648072"/>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Ecological awareness… </a:t>
            </a:r>
          </a:p>
          <a:p>
            <a:pPr algn="ctr"/>
            <a:r>
              <a:rPr lang="en-CA" sz="1200" i="1" dirty="0" smtClean="0">
                <a:solidFill>
                  <a:srgbClr val="7F7F7F"/>
                </a:solidFill>
                <a:latin typeface="Arial" panose="020B0604020202020204" pitchFamily="34" charset="0"/>
                <a:cs typeface="Arial" panose="020B0604020202020204" pitchFamily="34" charset="0"/>
              </a:rPr>
              <a:t>But no particular social bend unlike other LGBT groups</a:t>
            </a:r>
            <a:endParaRPr lang="en-CA" sz="1400" dirty="0">
              <a:solidFill>
                <a:srgbClr val="7F7F7F"/>
              </a:solidFill>
              <a:latin typeface="Arial" panose="020B0604020202020204" pitchFamily="34" charset="0"/>
              <a:cs typeface="Arial" panose="020B0604020202020204" pitchFamily="34" charset="0"/>
            </a:endParaRPr>
          </a:p>
        </p:txBody>
      </p:sp>
      <p:grpSp>
        <p:nvGrpSpPr>
          <p:cNvPr id="7" name="Groupe 6"/>
          <p:cNvGrpSpPr/>
          <p:nvPr/>
        </p:nvGrpSpPr>
        <p:grpSpPr>
          <a:xfrm>
            <a:off x="5693618" y="5134133"/>
            <a:ext cx="3342878" cy="1195222"/>
            <a:chOff x="5845621" y="1369212"/>
            <a:chExt cx="3342878" cy="1195222"/>
          </a:xfrm>
        </p:grpSpPr>
        <p:sp>
          <p:nvSpPr>
            <p:cNvPr id="17" name="Rectangle à coins arrondis 16"/>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18" name="Rectangle à coins arrondis 17"/>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19" name="Rectangle à coins arrondis 18"/>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2" name="Rectangle 1"/>
            <p:cNvSpPr/>
            <p:nvPr/>
          </p:nvSpPr>
          <p:spPr>
            <a:xfrm>
              <a:off x="6173215" y="1632653"/>
              <a:ext cx="2771800"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Similar to the LGBT population as a whole </a:t>
              </a:r>
              <a:endParaRPr lang="en-CA" sz="900" dirty="0">
                <a:solidFill>
                  <a:srgbClr val="000000"/>
                </a:solidFill>
              </a:endParaRPr>
            </a:p>
          </p:txBody>
        </p:sp>
        <p:sp>
          <p:nvSpPr>
            <p:cNvPr id="20" name="Rectangle 19"/>
            <p:cNvSpPr/>
            <p:nvPr/>
          </p:nvSpPr>
          <p:spPr>
            <a:xfrm>
              <a:off x="6173215" y="1972097"/>
              <a:ext cx="3015284"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Slightly different from the LGBT population as a whole </a:t>
              </a:r>
              <a:endParaRPr lang="en-CA" sz="900" dirty="0">
                <a:solidFill>
                  <a:srgbClr val="000000"/>
                </a:solidFill>
              </a:endParaRPr>
            </a:p>
          </p:txBody>
        </p:sp>
        <p:sp>
          <p:nvSpPr>
            <p:cNvPr id="21" name="Rectangle 20"/>
            <p:cNvSpPr/>
            <p:nvPr/>
          </p:nvSpPr>
          <p:spPr>
            <a:xfrm>
              <a:off x="6182283" y="2311144"/>
              <a:ext cx="2862199"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Very different from the LGBT population as a whole </a:t>
              </a:r>
              <a:endParaRPr lang="en-CA" sz="900" dirty="0">
                <a:solidFill>
                  <a:srgbClr val="000000"/>
                </a:solidFill>
              </a:endParaRPr>
            </a:p>
          </p:txBody>
        </p:sp>
        <p:sp>
          <p:nvSpPr>
            <p:cNvPr id="22" name="Rectangle 21"/>
            <p:cNvSpPr/>
            <p:nvPr/>
          </p:nvSpPr>
          <p:spPr>
            <a:xfrm>
              <a:off x="5845621" y="1369212"/>
              <a:ext cx="2771800" cy="230832"/>
            </a:xfrm>
            <a:prstGeom prst="rect">
              <a:avLst/>
            </a:prstGeom>
          </p:spPr>
          <p:txBody>
            <a:bodyPr wrap="square">
              <a:spAutoFit/>
            </a:bodyPr>
            <a:lstStyle/>
            <a:p>
              <a:r>
                <a:rPr lang="en-CA" sz="900" b="1" i="1" u="sng" dirty="0" smtClean="0">
                  <a:solidFill>
                    <a:srgbClr val="5A5A5A"/>
                  </a:solidFill>
                  <a:latin typeface="Arial" pitchFamily="34" charset="0"/>
                  <a:cs typeface="Arial" pitchFamily="34" charset="0"/>
                </a:rPr>
                <a:t>Colour code: </a:t>
              </a:r>
              <a:endParaRPr lang="en-CA" sz="900" b="1" i="1" u="sng" dirty="0">
                <a:solidFill>
                  <a:srgbClr val="000000"/>
                </a:solidFill>
              </a:endParaRPr>
            </a:p>
          </p:txBody>
        </p:sp>
      </p:grpSp>
      <p:sp>
        <p:nvSpPr>
          <p:cNvPr id="24" name="Rectangle à coins arrondis 23"/>
          <p:cNvSpPr/>
          <p:nvPr/>
        </p:nvSpPr>
        <p:spPr>
          <a:xfrm>
            <a:off x="629304" y="5000288"/>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Disengagement vis-a-vis traditional family values</a:t>
            </a:r>
            <a:endParaRPr lang="en-CA" sz="1400"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00298852"/>
      </p:ext>
    </p:extLst>
  </p:cSld>
  <p:clrMapOvr>
    <a:masterClrMapping/>
  </p:clrMapOvr>
  <p:timing>
    <p:tnLst>
      <p:par>
        <p:cTn xmlns:p14="http://schemas.microsoft.com/office/powerpoint/2010/mai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284</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100" dirty="0">
                <a:solidFill>
                  <a:srgbClr val="9BBB59"/>
                </a:solidFill>
              </a:rPr>
              <a:t>In a nutshell: </a:t>
            </a:r>
            <a:r>
              <a:rPr lang="en-US" sz="2100" dirty="0" smtClean="0">
                <a:solidFill>
                  <a:srgbClr val="9BBB59"/>
                </a:solidFill>
              </a:rPr>
              <a:t>main value axes that distinguish the </a:t>
            </a:r>
            <a:r>
              <a:rPr lang="fr-CA" sz="2100" dirty="0" smtClean="0">
                <a:solidFill>
                  <a:srgbClr val="9BBB59"/>
                </a:solidFill>
              </a:rPr>
              <a:t>LESBIAN population</a:t>
            </a:r>
            <a:endParaRPr lang="fr-CA" dirty="0">
              <a:solidFill>
                <a:srgbClr val="00AFDC"/>
              </a:solidFill>
            </a:endParaRPr>
          </a:p>
        </p:txBody>
      </p:sp>
      <p:sp>
        <p:nvSpPr>
          <p:cNvPr id="5" name="Rectangle à coins arrondis 4"/>
          <p:cNvSpPr/>
          <p:nvPr/>
        </p:nvSpPr>
        <p:spPr>
          <a:xfrm>
            <a:off x="594854" y="2555542"/>
            <a:ext cx="4569445" cy="406357"/>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Strong desire of personal fulfillment</a:t>
            </a:r>
            <a:endParaRPr lang="en-CA" sz="1200" i="1"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594854" y="358279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Pursuit of authenticity</a:t>
            </a:r>
            <a:endParaRPr lang="en-CA" sz="1400"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94854" y="3092325"/>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Creativity, openness</a:t>
            </a:r>
            <a:endParaRPr lang="en-CA" sz="1400"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94854" y="4073257"/>
            <a:ext cx="4569445" cy="786011"/>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Adaptability, in tune with society</a:t>
            </a:r>
          </a:p>
          <a:p>
            <a:pPr algn="ctr"/>
            <a:r>
              <a:rPr lang="en-CA" sz="1400" dirty="0" smtClean="0">
                <a:solidFill>
                  <a:srgbClr val="7F7F7F"/>
                </a:solidFill>
                <a:latin typeface="Arial" panose="020B0604020202020204" pitchFamily="34" charset="0"/>
                <a:cs typeface="Arial" panose="020B0604020202020204" pitchFamily="34" charset="0"/>
              </a:rPr>
              <a:t>AND a greater ability to give meaning to their lives </a:t>
            </a:r>
            <a:br>
              <a:rPr lang="en-CA" sz="1400" dirty="0" smtClean="0">
                <a:solidFill>
                  <a:srgbClr val="7F7F7F"/>
                </a:solidFill>
                <a:latin typeface="Arial" panose="020B0604020202020204" pitchFamily="34" charset="0"/>
                <a:cs typeface="Arial" panose="020B0604020202020204" pitchFamily="34" charset="0"/>
              </a:rPr>
            </a:br>
            <a:r>
              <a:rPr lang="en-CA" sz="1200" i="1" dirty="0" smtClean="0">
                <a:solidFill>
                  <a:srgbClr val="7F7F7F"/>
                </a:solidFill>
                <a:latin typeface="Arial" panose="020B0604020202020204" pitchFamily="34" charset="0"/>
                <a:cs typeface="Arial" panose="020B0604020202020204" pitchFamily="34" charset="0"/>
              </a:rPr>
              <a:t>(vs. the average population and the other LGBT groups) </a:t>
            </a:r>
            <a:endParaRPr lang="en-CA" sz="1200" i="1" dirty="0">
              <a:solidFill>
                <a:srgbClr val="7F7F7F"/>
              </a:solidFill>
              <a:latin typeface="Arial" panose="020B0604020202020204" pitchFamily="34" charset="0"/>
              <a:cs typeface="Arial" panose="020B0604020202020204" pitchFamily="34" charset="0"/>
            </a:endParaRPr>
          </a:p>
        </p:txBody>
      </p:sp>
      <p:sp>
        <p:nvSpPr>
          <p:cNvPr id="15" name="Rectangle à coins arrondis 14"/>
          <p:cNvSpPr/>
          <p:nvPr/>
        </p:nvSpPr>
        <p:spPr>
          <a:xfrm>
            <a:off x="594854" y="1489012"/>
            <a:ext cx="4569445" cy="936104"/>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Extremely characterized by their social awareness, their need to feel useful, to contribute…</a:t>
            </a:r>
          </a:p>
          <a:p>
            <a:pPr algn="ctr"/>
            <a:r>
              <a:rPr lang="en-CA" sz="1200" i="1" dirty="0" smtClean="0">
                <a:solidFill>
                  <a:srgbClr val="7F7F7F"/>
                </a:solidFill>
                <a:latin typeface="Arial" panose="020B0604020202020204" pitchFamily="34" charset="0"/>
                <a:cs typeface="Arial" panose="020B0604020202020204" pitchFamily="34" charset="0"/>
              </a:rPr>
              <a:t>LESBIANS are the LGBT group that scores highest on this indicator</a:t>
            </a:r>
            <a:endParaRPr lang="en-CA" sz="1200" i="1" dirty="0">
              <a:solidFill>
                <a:srgbClr val="7F7F7F"/>
              </a:solidFill>
              <a:latin typeface="Arial" panose="020B0604020202020204" pitchFamily="34" charset="0"/>
              <a:cs typeface="Arial" panose="020B0604020202020204" pitchFamily="34" charset="0"/>
            </a:endParaRPr>
          </a:p>
        </p:txBody>
      </p:sp>
      <p:sp>
        <p:nvSpPr>
          <p:cNvPr id="10" name="Rectangle à coins arrondis 9"/>
          <p:cNvSpPr/>
          <p:nvPr/>
        </p:nvSpPr>
        <p:spPr>
          <a:xfrm>
            <a:off x="621437" y="5480161"/>
            <a:ext cx="4569445" cy="936104"/>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Very strategic consumers</a:t>
            </a:r>
            <a:br>
              <a:rPr lang="en-CA" sz="1400" dirty="0" smtClean="0">
                <a:solidFill>
                  <a:srgbClr val="7F7F7F"/>
                </a:solidFill>
                <a:latin typeface="Arial" panose="020B0604020202020204" pitchFamily="34" charset="0"/>
                <a:cs typeface="Arial" panose="020B0604020202020204" pitchFamily="34" charset="0"/>
              </a:rPr>
            </a:br>
            <a:r>
              <a:rPr lang="en-CA" sz="1400" spc="-100" dirty="0" smtClean="0">
                <a:solidFill>
                  <a:srgbClr val="7F7F7F"/>
                </a:solidFill>
                <a:latin typeface="Arial" panose="020B0604020202020204" pitchFamily="34" charset="0"/>
                <a:cs typeface="Arial" panose="020B0604020202020204" pitchFamily="34" charset="0"/>
              </a:rPr>
              <a:t>(more focused on usefulness and ethics than pleasure)…</a:t>
            </a:r>
          </a:p>
          <a:p>
            <a:pPr algn="ctr"/>
            <a:r>
              <a:rPr lang="en-CA" sz="1200" i="1" dirty="0" smtClean="0">
                <a:solidFill>
                  <a:srgbClr val="7F7F7F"/>
                </a:solidFill>
                <a:latin typeface="Arial" panose="020B0604020202020204" pitchFamily="34" charset="0"/>
                <a:cs typeface="Arial" panose="020B0604020202020204" pitchFamily="34" charset="0"/>
              </a:rPr>
              <a:t>LESBIANS are more characterized on this aspect than the average population and several LGBT groups</a:t>
            </a:r>
            <a:endParaRPr lang="en-CA" sz="1200" i="1" dirty="0">
              <a:solidFill>
                <a:srgbClr val="7F7F7F"/>
              </a:solidFill>
              <a:latin typeface="Arial" panose="020B0604020202020204" pitchFamily="34" charset="0"/>
              <a:cs typeface="Arial" panose="020B0604020202020204" pitchFamily="34" charset="0"/>
            </a:endParaRPr>
          </a:p>
        </p:txBody>
      </p:sp>
      <p:sp>
        <p:nvSpPr>
          <p:cNvPr id="25" name="Rectangle à coins arrondis 24"/>
          <p:cNvSpPr/>
          <p:nvPr/>
        </p:nvSpPr>
        <p:spPr>
          <a:xfrm>
            <a:off x="616947" y="4989694"/>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a:solidFill>
                  <a:srgbClr val="7F7F7F"/>
                </a:solidFill>
                <a:latin typeface="Arial" panose="020B0604020202020204" pitchFamily="34" charset="0"/>
                <a:cs typeface="Arial" panose="020B0604020202020204" pitchFamily="34" charset="0"/>
              </a:rPr>
              <a:t>Disengagement vis-a-vis traditional family </a:t>
            </a:r>
            <a:r>
              <a:rPr lang="en-CA" sz="1400" dirty="0" smtClean="0">
                <a:solidFill>
                  <a:srgbClr val="7F7F7F"/>
                </a:solidFill>
                <a:latin typeface="Arial" panose="020B0604020202020204" pitchFamily="34" charset="0"/>
                <a:cs typeface="Arial" panose="020B0604020202020204" pitchFamily="34" charset="0"/>
              </a:rPr>
              <a:t>values</a:t>
            </a:r>
            <a:endParaRPr lang="en-CA" sz="1400" dirty="0">
              <a:solidFill>
                <a:srgbClr val="7F7F7F"/>
              </a:solidFill>
              <a:latin typeface="Arial" panose="020B0604020202020204" pitchFamily="34" charset="0"/>
              <a:cs typeface="Arial" panose="020B0604020202020204" pitchFamily="34" charset="0"/>
            </a:endParaRPr>
          </a:p>
        </p:txBody>
      </p:sp>
      <p:grpSp>
        <p:nvGrpSpPr>
          <p:cNvPr id="24" name="Groupe 23"/>
          <p:cNvGrpSpPr/>
          <p:nvPr/>
        </p:nvGrpSpPr>
        <p:grpSpPr>
          <a:xfrm>
            <a:off x="5693618" y="5134133"/>
            <a:ext cx="3342878" cy="1195222"/>
            <a:chOff x="5845621" y="1369212"/>
            <a:chExt cx="3342878" cy="1195222"/>
          </a:xfrm>
        </p:grpSpPr>
        <p:sp>
          <p:nvSpPr>
            <p:cNvPr id="26" name="Rectangle à coins arrondis 25"/>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27" name="Rectangle à coins arrondis 26"/>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28" name="Rectangle à coins arrondis 27"/>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29" name="Rectangle 28"/>
            <p:cNvSpPr/>
            <p:nvPr/>
          </p:nvSpPr>
          <p:spPr>
            <a:xfrm>
              <a:off x="6173215" y="1632653"/>
              <a:ext cx="2771800"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Similar to the LGBT population as a whole </a:t>
              </a:r>
              <a:endParaRPr lang="en-CA" sz="900" dirty="0">
                <a:solidFill>
                  <a:srgbClr val="000000"/>
                </a:solidFill>
              </a:endParaRPr>
            </a:p>
          </p:txBody>
        </p:sp>
        <p:sp>
          <p:nvSpPr>
            <p:cNvPr id="30" name="Rectangle 29"/>
            <p:cNvSpPr/>
            <p:nvPr/>
          </p:nvSpPr>
          <p:spPr>
            <a:xfrm>
              <a:off x="6173215" y="1972097"/>
              <a:ext cx="3015284"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Slightly different from the LGBT population as a whole </a:t>
              </a:r>
              <a:endParaRPr lang="en-CA" sz="900" dirty="0">
                <a:solidFill>
                  <a:srgbClr val="000000"/>
                </a:solidFill>
              </a:endParaRPr>
            </a:p>
          </p:txBody>
        </p:sp>
        <p:sp>
          <p:nvSpPr>
            <p:cNvPr id="31" name="Rectangle 30"/>
            <p:cNvSpPr/>
            <p:nvPr/>
          </p:nvSpPr>
          <p:spPr>
            <a:xfrm>
              <a:off x="6182283" y="2311144"/>
              <a:ext cx="2862199"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Very different from the LGBT population as a whole </a:t>
              </a:r>
              <a:endParaRPr lang="en-CA" sz="900" dirty="0">
                <a:solidFill>
                  <a:srgbClr val="000000"/>
                </a:solidFill>
              </a:endParaRPr>
            </a:p>
          </p:txBody>
        </p:sp>
        <p:sp>
          <p:nvSpPr>
            <p:cNvPr id="32" name="Rectangle 31"/>
            <p:cNvSpPr/>
            <p:nvPr/>
          </p:nvSpPr>
          <p:spPr>
            <a:xfrm>
              <a:off x="5845621" y="1369212"/>
              <a:ext cx="2771800" cy="230832"/>
            </a:xfrm>
            <a:prstGeom prst="rect">
              <a:avLst/>
            </a:prstGeom>
          </p:spPr>
          <p:txBody>
            <a:bodyPr wrap="square">
              <a:spAutoFit/>
            </a:bodyPr>
            <a:lstStyle/>
            <a:p>
              <a:r>
                <a:rPr lang="en-CA" sz="900" b="1" i="1" u="sng" dirty="0" smtClean="0">
                  <a:solidFill>
                    <a:srgbClr val="5A5A5A"/>
                  </a:solidFill>
                  <a:latin typeface="Arial" pitchFamily="34" charset="0"/>
                  <a:cs typeface="Arial" pitchFamily="34" charset="0"/>
                </a:rPr>
                <a:t>Colour code: </a:t>
              </a:r>
              <a:endParaRPr lang="en-CA" sz="900" b="1" i="1" u="sng" dirty="0">
                <a:solidFill>
                  <a:srgbClr val="000000"/>
                </a:solidFill>
              </a:endParaRPr>
            </a:p>
          </p:txBody>
        </p:sp>
      </p:grpSp>
    </p:spTree>
    <p:extLst>
      <p:ext uri="{BB962C8B-B14F-4D97-AF65-F5344CB8AC3E}">
        <p14:creationId xmlns:p14="http://schemas.microsoft.com/office/powerpoint/2010/main" val="2990822006"/>
      </p:ext>
    </p:extLst>
  </p:cSld>
  <p:clrMapOvr>
    <a:masterClrMapping/>
  </p:clrMapOvr>
  <p:timing>
    <p:tnLst>
      <p:par>
        <p:cTn xmlns:p14="http://schemas.microsoft.com/office/powerpoint/2010/mai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285</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100" dirty="0">
                <a:solidFill>
                  <a:srgbClr val="9BBB59"/>
                </a:solidFill>
              </a:rPr>
              <a:t>In a nutshell: </a:t>
            </a:r>
            <a:r>
              <a:rPr lang="en-US" sz="2100" dirty="0" smtClean="0">
                <a:solidFill>
                  <a:srgbClr val="9BBB59"/>
                </a:solidFill>
              </a:rPr>
              <a:t>main value axes that distinguish the </a:t>
            </a:r>
            <a:r>
              <a:rPr lang="fr-CA" sz="2100" dirty="0" smtClean="0">
                <a:solidFill>
                  <a:srgbClr val="9BBB59"/>
                </a:solidFill>
              </a:rPr>
              <a:t>BISEXUAL population</a:t>
            </a:r>
            <a:endParaRPr lang="fr-CA" sz="2400" dirty="0">
              <a:solidFill>
                <a:srgbClr val="00AFDC"/>
              </a:solidFill>
            </a:endParaRPr>
          </a:p>
        </p:txBody>
      </p:sp>
      <p:sp>
        <p:nvSpPr>
          <p:cNvPr id="5" name="Rectangle à coins arrondis 4"/>
          <p:cNvSpPr/>
          <p:nvPr/>
        </p:nvSpPr>
        <p:spPr>
          <a:xfrm>
            <a:off x="578619" y="153567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Strong desire of personal fulfillment</a:t>
            </a:r>
            <a:endParaRPr lang="en-CA" sz="1400"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578619" y="254403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Pursuit of authenticity</a:t>
            </a:r>
            <a:endParaRPr lang="en-CA" sz="1400"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78619" y="2039727"/>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Creativity, openness</a:t>
            </a:r>
            <a:endParaRPr lang="en-CA" sz="1400"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78619" y="3068960"/>
            <a:ext cx="4569445" cy="5971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Adaptability…</a:t>
            </a:r>
          </a:p>
          <a:p>
            <a:pPr algn="ctr"/>
            <a:r>
              <a:rPr lang="en-CA" sz="1400" dirty="0" smtClean="0">
                <a:solidFill>
                  <a:srgbClr val="7F7F7F"/>
                </a:solidFill>
                <a:latin typeface="Arial" panose="020B0604020202020204" pitchFamily="34" charset="0"/>
                <a:cs typeface="Arial" panose="020B0604020202020204" pitchFamily="34" charset="0"/>
              </a:rPr>
              <a:t>BUT some difficulty giving meaning to their lives</a:t>
            </a:r>
          </a:p>
        </p:txBody>
      </p:sp>
      <p:sp>
        <p:nvSpPr>
          <p:cNvPr id="15" name="Rectangle à coins arrondis 14"/>
          <p:cNvSpPr/>
          <p:nvPr/>
        </p:nvSpPr>
        <p:spPr>
          <a:xfrm>
            <a:off x="602630" y="3832473"/>
            <a:ext cx="4569445" cy="720080"/>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Not distinctive from the average population in terms of social and ecological awareness, unlike most of the other LGBT groups</a:t>
            </a:r>
            <a:endParaRPr lang="en-CA" sz="1400" dirty="0">
              <a:solidFill>
                <a:srgbClr val="7F7F7F"/>
              </a:solidFill>
              <a:latin typeface="Arial" panose="020B0604020202020204" pitchFamily="34" charset="0"/>
              <a:cs typeface="Arial" panose="020B0604020202020204" pitchFamily="34" charset="0"/>
            </a:endParaRPr>
          </a:p>
        </p:txBody>
      </p:sp>
      <p:sp>
        <p:nvSpPr>
          <p:cNvPr id="26" name="Rectangle à coins arrondis 25"/>
          <p:cNvSpPr/>
          <p:nvPr/>
        </p:nvSpPr>
        <p:spPr>
          <a:xfrm>
            <a:off x="616947" y="4712786"/>
            <a:ext cx="4569445" cy="800203"/>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Disengagement vis-a-vis traditional family values…</a:t>
            </a:r>
            <a:br>
              <a:rPr lang="en-CA" sz="1400" dirty="0" smtClean="0">
                <a:solidFill>
                  <a:srgbClr val="7F7F7F"/>
                </a:solidFill>
                <a:latin typeface="Arial" panose="020B0604020202020204" pitchFamily="34" charset="0"/>
                <a:cs typeface="Arial" panose="020B0604020202020204" pitchFamily="34" charset="0"/>
              </a:rPr>
            </a:br>
            <a:r>
              <a:rPr lang="en-CA" sz="1400" i="1" dirty="0" smtClean="0">
                <a:solidFill>
                  <a:srgbClr val="7F7F7F"/>
                </a:solidFill>
                <a:latin typeface="Arial" panose="020B0604020202020204" pitchFamily="34" charset="0"/>
                <a:cs typeface="Arial" panose="020B0604020202020204" pitchFamily="34" charset="0"/>
              </a:rPr>
              <a:t>but not as strong as the other LGBT groups</a:t>
            </a:r>
            <a:endParaRPr lang="en-CA" sz="1600" dirty="0">
              <a:solidFill>
                <a:srgbClr val="7F7F7F"/>
              </a:solidFill>
              <a:latin typeface="Arial" panose="020B0604020202020204" pitchFamily="34" charset="0"/>
              <a:cs typeface="Arial" panose="020B0604020202020204" pitchFamily="34" charset="0"/>
            </a:endParaRPr>
          </a:p>
        </p:txBody>
      </p:sp>
      <p:grpSp>
        <p:nvGrpSpPr>
          <p:cNvPr id="25" name="Groupe 24"/>
          <p:cNvGrpSpPr/>
          <p:nvPr/>
        </p:nvGrpSpPr>
        <p:grpSpPr>
          <a:xfrm>
            <a:off x="5693618" y="5134133"/>
            <a:ext cx="3342878" cy="1195222"/>
            <a:chOff x="5845621" y="1369212"/>
            <a:chExt cx="3342878" cy="1195222"/>
          </a:xfrm>
        </p:grpSpPr>
        <p:sp>
          <p:nvSpPr>
            <p:cNvPr id="27" name="Rectangle à coins arrondis 26"/>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28" name="Rectangle à coins arrondis 27"/>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29" name="Rectangle à coins arrondis 28"/>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30" name="Rectangle 29"/>
            <p:cNvSpPr/>
            <p:nvPr/>
          </p:nvSpPr>
          <p:spPr>
            <a:xfrm>
              <a:off x="6173215" y="1632653"/>
              <a:ext cx="2771800"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Similar to the LGBT population as a whole </a:t>
              </a:r>
              <a:endParaRPr lang="en-CA" sz="900" dirty="0">
                <a:solidFill>
                  <a:srgbClr val="000000"/>
                </a:solidFill>
              </a:endParaRPr>
            </a:p>
          </p:txBody>
        </p:sp>
        <p:sp>
          <p:nvSpPr>
            <p:cNvPr id="31" name="Rectangle 30"/>
            <p:cNvSpPr/>
            <p:nvPr/>
          </p:nvSpPr>
          <p:spPr>
            <a:xfrm>
              <a:off x="6173215" y="1972097"/>
              <a:ext cx="3015284"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Slightly different from the LGBT population as a whole </a:t>
              </a:r>
              <a:endParaRPr lang="en-CA" sz="900" dirty="0">
                <a:solidFill>
                  <a:srgbClr val="000000"/>
                </a:solidFill>
              </a:endParaRPr>
            </a:p>
          </p:txBody>
        </p:sp>
        <p:sp>
          <p:nvSpPr>
            <p:cNvPr id="32" name="Rectangle 31"/>
            <p:cNvSpPr/>
            <p:nvPr/>
          </p:nvSpPr>
          <p:spPr>
            <a:xfrm>
              <a:off x="6182283" y="2311144"/>
              <a:ext cx="2862199"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Very different from the LGBT population as a whole </a:t>
              </a:r>
              <a:endParaRPr lang="en-CA" sz="900" dirty="0">
                <a:solidFill>
                  <a:srgbClr val="000000"/>
                </a:solidFill>
              </a:endParaRPr>
            </a:p>
          </p:txBody>
        </p:sp>
        <p:sp>
          <p:nvSpPr>
            <p:cNvPr id="33" name="Rectangle 32"/>
            <p:cNvSpPr/>
            <p:nvPr/>
          </p:nvSpPr>
          <p:spPr>
            <a:xfrm>
              <a:off x="5845621" y="1369212"/>
              <a:ext cx="2771800" cy="230832"/>
            </a:xfrm>
            <a:prstGeom prst="rect">
              <a:avLst/>
            </a:prstGeom>
          </p:spPr>
          <p:txBody>
            <a:bodyPr wrap="square">
              <a:spAutoFit/>
            </a:bodyPr>
            <a:lstStyle/>
            <a:p>
              <a:r>
                <a:rPr lang="en-CA" sz="900" b="1" i="1" u="sng" dirty="0" smtClean="0">
                  <a:solidFill>
                    <a:srgbClr val="5A5A5A"/>
                  </a:solidFill>
                  <a:latin typeface="Arial" pitchFamily="34" charset="0"/>
                  <a:cs typeface="Arial" pitchFamily="34" charset="0"/>
                </a:rPr>
                <a:t>Colour code: </a:t>
              </a:r>
              <a:endParaRPr lang="en-CA" sz="900" b="1" i="1" u="sng" dirty="0">
                <a:solidFill>
                  <a:srgbClr val="000000"/>
                </a:solidFill>
              </a:endParaRPr>
            </a:p>
          </p:txBody>
        </p:sp>
      </p:grpSp>
    </p:spTree>
    <p:extLst>
      <p:ext uri="{BB962C8B-B14F-4D97-AF65-F5344CB8AC3E}">
        <p14:creationId xmlns:p14="http://schemas.microsoft.com/office/powerpoint/2010/main" val="4262835892"/>
      </p:ext>
    </p:extLst>
  </p:cSld>
  <p:clrMapOvr>
    <a:masterClrMapping/>
  </p:clrMapOvr>
  <p:timing>
    <p:tnLst>
      <p:par>
        <p:cTn xmlns:p14="http://schemas.microsoft.com/office/powerpoint/2010/mai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286</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100" dirty="0">
                <a:solidFill>
                  <a:srgbClr val="9BBB59"/>
                </a:solidFill>
              </a:rPr>
              <a:t>In a nutshell: </a:t>
            </a:r>
            <a:r>
              <a:rPr lang="en-US" sz="2100" dirty="0" smtClean="0">
                <a:solidFill>
                  <a:srgbClr val="9BBB59"/>
                </a:solidFill>
              </a:rPr>
              <a:t>main value axes that distinguish the </a:t>
            </a:r>
            <a:r>
              <a:rPr lang="fr-CA" sz="2100" dirty="0" smtClean="0">
                <a:solidFill>
                  <a:srgbClr val="9BBB59"/>
                </a:solidFill>
              </a:rPr>
              <a:t>PANSEXUAL population</a:t>
            </a:r>
            <a:endParaRPr lang="fr-CA" dirty="0">
              <a:solidFill>
                <a:srgbClr val="00AFDC"/>
              </a:solidFill>
            </a:endParaRPr>
          </a:p>
        </p:txBody>
      </p:sp>
      <p:sp>
        <p:nvSpPr>
          <p:cNvPr id="5" name="Rectangle à coins arrondis 4"/>
          <p:cNvSpPr/>
          <p:nvPr/>
        </p:nvSpPr>
        <p:spPr>
          <a:xfrm>
            <a:off x="573069" y="1500707"/>
            <a:ext cx="4569445" cy="792088"/>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Very strong desire of personal fulfillment</a:t>
            </a:r>
          </a:p>
          <a:p>
            <a:pPr algn="ctr"/>
            <a:r>
              <a:rPr lang="en-CA" sz="1200" i="1" dirty="0" smtClean="0">
                <a:solidFill>
                  <a:srgbClr val="7F7F7F"/>
                </a:solidFill>
                <a:latin typeface="Arial" panose="020B0604020202020204" pitchFamily="34" charset="0"/>
                <a:cs typeface="Arial" panose="020B0604020202020204" pitchFamily="34" charset="0"/>
              </a:rPr>
              <a:t>PANSEXUALS are one of the LGBT groups that score highest on this indicator</a:t>
            </a:r>
            <a:endParaRPr lang="en-CA" sz="1400"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573069" y="320328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Pursuit of authenticity</a:t>
            </a:r>
            <a:endParaRPr lang="en-CA" sz="1400"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73069" y="2387998"/>
            <a:ext cx="4569445" cy="720080"/>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Great creativity and openness</a:t>
            </a:r>
          </a:p>
          <a:p>
            <a:pPr algn="ctr"/>
            <a:r>
              <a:rPr lang="en-CA" sz="1200" i="1" dirty="0" smtClean="0">
                <a:solidFill>
                  <a:srgbClr val="7F7F7F"/>
                </a:solidFill>
                <a:latin typeface="Arial" panose="020B0604020202020204" pitchFamily="34" charset="0"/>
                <a:cs typeface="Arial" panose="020B0604020202020204" pitchFamily="34" charset="0"/>
              </a:rPr>
              <a:t>PANSEXUALS are one of the LGBT groups that score highest on these traits</a:t>
            </a:r>
            <a:endParaRPr lang="en-CA" sz="1200" i="1"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73069" y="4474056"/>
            <a:ext cx="4569445" cy="648072"/>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A certain feeling of social </a:t>
            </a:r>
            <a:r>
              <a:rPr lang="en-CA" sz="1400" u="sng" dirty="0" smtClean="0">
                <a:solidFill>
                  <a:srgbClr val="7F7F7F"/>
                </a:solidFill>
                <a:latin typeface="Arial" panose="020B0604020202020204" pitchFamily="34" charset="0"/>
                <a:cs typeface="Arial" panose="020B0604020202020204" pitchFamily="34" charset="0"/>
              </a:rPr>
              <a:t>disconnect</a:t>
            </a:r>
            <a:r>
              <a:rPr lang="en-CA" sz="1400" dirty="0" smtClean="0">
                <a:solidFill>
                  <a:srgbClr val="7F7F7F"/>
                </a:solidFill>
                <a:latin typeface="Arial" panose="020B0604020202020204" pitchFamily="34" charset="0"/>
                <a:cs typeface="Arial" panose="020B0604020202020204" pitchFamily="34" charset="0"/>
              </a:rPr>
              <a:t>…</a:t>
            </a:r>
            <a:r>
              <a:rPr lang="en-CA" sz="1400" i="1" dirty="0" smtClean="0">
                <a:solidFill>
                  <a:srgbClr val="7F7F7F"/>
                </a:solidFill>
                <a:latin typeface="Arial" panose="020B0604020202020204" pitchFamily="34" charset="0"/>
                <a:cs typeface="Arial" panose="020B0604020202020204" pitchFamily="34" charset="0"/>
              </a:rPr>
              <a:t> </a:t>
            </a:r>
            <a:br>
              <a:rPr lang="en-CA" sz="1400" i="1" dirty="0" smtClean="0">
                <a:solidFill>
                  <a:srgbClr val="7F7F7F"/>
                </a:solidFill>
                <a:latin typeface="Arial" panose="020B0604020202020204" pitchFamily="34" charset="0"/>
                <a:cs typeface="Arial" panose="020B0604020202020204" pitchFamily="34" charset="0"/>
              </a:rPr>
            </a:br>
            <a:r>
              <a:rPr lang="en-CA" sz="1200" i="1" dirty="0" smtClean="0">
                <a:solidFill>
                  <a:srgbClr val="7F7F7F"/>
                </a:solidFill>
                <a:latin typeface="Arial" panose="020B0604020202020204" pitchFamily="34" charset="0"/>
                <a:cs typeface="Arial" panose="020B0604020202020204" pitchFamily="34" charset="0"/>
              </a:rPr>
              <a:t>unlike gays and lesbians</a:t>
            </a:r>
            <a:endParaRPr lang="en-CA" sz="1200" i="1" dirty="0">
              <a:solidFill>
                <a:srgbClr val="7F7F7F"/>
              </a:solidFill>
              <a:latin typeface="Arial" panose="020B0604020202020204" pitchFamily="34" charset="0"/>
              <a:cs typeface="Arial" panose="020B0604020202020204" pitchFamily="34" charset="0"/>
            </a:endParaRPr>
          </a:p>
        </p:txBody>
      </p:sp>
      <p:sp>
        <p:nvSpPr>
          <p:cNvPr id="15" name="Rectangle à coins arrondis 14"/>
          <p:cNvSpPr/>
          <p:nvPr/>
        </p:nvSpPr>
        <p:spPr>
          <a:xfrm>
            <a:off x="573069" y="3658524"/>
            <a:ext cx="4569445" cy="720328"/>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Social awareness</a:t>
            </a:r>
            <a:r>
              <a:rPr lang="en-CA" sz="1600" dirty="0" smtClean="0">
                <a:solidFill>
                  <a:srgbClr val="7F7F7F"/>
                </a:solidFill>
                <a:latin typeface="Arial" panose="020B0604020202020204" pitchFamily="34" charset="0"/>
                <a:cs typeface="Arial" panose="020B0604020202020204" pitchFamily="34" charset="0"/>
              </a:rPr>
              <a:t>… </a:t>
            </a:r>
          </a:p>
          <a:p>
            <a:pPr algn="ctr"/>
            <a:r>
              <a:rPr lang="en-CA" sz="1200" i="1" dirty="0" smtClean="0">
                <a:solidFill>
                  <a:srgbClr val="7F7F7F"/>
                </a:solidFill>
                <a:latin typeface="Arial" panose="020B0604020202020204" pitchFamily="34" charset="0"/>
                <a:cs typeface="Arial" panose="020B0604020202020204" pitchFamily="34" charset="0"/>
              </a:rPr>
              <a:t>But not especially ecological, unlike some of the other LGBT groups</a:t>
            </a:r>
            <a:r>
              <a:rPr lang="en-CA" sz="1200" dirty="0" smtClean="0">
                <a:solidFill>
                  <a:srgbClr val="7F7F7F"/>
                </a:solidFill>
                <a:latin typeface="Arial" panose="020B0604020202020204" pitchFamily="34" charset="0"/>
                <a:cs typeface="Arial" panose="020B0604020202020204" pitchFamily="34" charset="0"/>
              </a:rPr>
              <a:t> </a:t>
            </a:r>
            <a:endParaRPr lang="en-CA" sz="1200" dirty="0">
              <a:solidFill>
                <a:srgbClr val="7F7F7F"/>
              </a:solidFill>
              <a:latin typeface="Arial" panose="020B0604020202020204" pitchFamily="34" charset="0"/>
              <a:cs typeface="Arial" panose="020B0604020202020204" pitchFamily="34" charset="0"/>
            </a:endParaRPr>
          </a:p>
        </p:txBody>
      </p:sp>
      <p:sp>
        <p:nvSpPr>
          <p:cNvPr id="17" name="Rectangle à coins arrondis 16"/>
          <p:cNvSpPr/>
          <p:nvPr/>
        </p:nvSpPr>
        <p:spPr>
          <a:xfrm>
            <a:off x="573069" y="5672576"/>
            <a:ext cx="4569445" cy="720080"/>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Consumers who are more strategic than hedonistic, but who won’t resist the lure of certain gadgets</a:t>
            </a:r>
            <a:endParaRPr lang="en-CA" sz="1200" i="1" dirty="0">
              <a:solidFill>
                <a:srgbClr val="7F7F7F"/>
              </a:solidFill>
              <a:latin typeface="Arial" panose="020B0604020202020204" pitchFamily="34" charset="0"/>
              <a:cs typeface="Arial" panose="020B0604020202020204" pitchFamily="34" charset="0"/>
            </a:endParaRPr>
          </a:p>
        </p:txBody>
      </p:sp>
      <p:sp>
        <p:nvSpPr>
          <p:cNvPr id="27" name="Rectangle à coins arrondis 26"/>
          <p:cNvSpPr/>
          <p:nvPr/>
        </p:nvSpPr>
        <p:spPr>
          <a:xfrm>
            <a:off x="573069" y="521733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Disengagement vis-a-vis traditional family values</a:t>
            </a:r>
            <a:endParaRPr lang="en-CA" sz="1400" dirty="0">
              <a:solidFill>
                <a:srgbClr val="7F7F7F"/>
              </a:solidFill>
              <a:latin typeface="Arial" panose="020B0604020202020204" pitchFamily="34" charset="0"/>
              <a:cs typeface="Arial" panose="020B0604020202020204" pitchFamily="34" charset="0"/>
            </a:endParaRPr>
          </a:p>
        </p:txBody>
      </p:sp>
      <p:grpSp>
        <p:nvGrpSpPr>
          <p:cNvPr id="26" name="Groupe 25"/>
          <p:cNvGrpSpPr/>
          <p:nvPr/>
        </p:nvGrpSpPr>
        <p:grpSpPr>
          <a:xfrm>
            <a:off x="5693618" y="5134133"/>
            <a:ext cx="3342878" cy="1195222"/>
            <a:chOff x="5845621" y="1369212"/>
            <a:chExt cx="3342878" cy="1195222"/>
          </a:xfrm>
        </p:grpSpPr>
        <p:sp>
          <p:nvSpPr>
            <p:cNvPr id="28" name="Rectangle à coins arrondis 27"/>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29" name="Rectangle à coins arrondis 28"/>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30" name="Rectangle à coins arrondis 29"/>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31" name="Rectangle 30"/>
            <p:cNvSpPr/>
            <p:nvPr/>
          </p:nvSpPr>
          <p:spPr>
            <a:xfrm>
              <a:off x="6173215" y="1632653"/>
              <a:ext cx="2771800"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Similar to the LGBT population as a whole </a:t>
              </a:r>
              <a:endParaRPr lang="en-CA" sz="900" dirty="0">
                <a:solidFill>
                  <a:srgbClr val="000000"/>
                </a:solidFill>
              </a:endParaRPr>
            </a:p>
          </p:txBody>
        </p:sp>
        <p:sp>
          <p:nvSpPr>
            <p:cNvPr id="32" name="Rectangle 31"/>
            <p:cNvSpPr/>
            <p:nvPr/>
          </p:nvSpPr>
          <p:spPr>
            <a:xfrm>
              <a:off x="6173215" y="1972097"/>
              <a:ext cx="3015284"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Slightly different from the LGBT population as a whole </a:t>
              </a:r>
              <a:endParaRPr lang="en-CA" sz="900" dirty="0">
                <a:solidFill>
                  <a:srgbClr val="000000"/>
                </a:solidFill>
              </a:endParaRPr>
            </a:p>
          </p:txBody>
        </p:sp>
        <p:sp>
          <p:nvSpPr>
            <p:cNvPr id="33" name="Rectangle 32"/>
            <p:cNvSpPr/>
            <p:nvPr/>
          </p:nvSpPr>
          <p:spPr>
            <a:xfrm>
              <a:off x="6182283" y="2311144"/>
              <a:ext cx="2862199"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Very different from the LGBT population as a whole </a:t>
              </a:r>
              <a:endParaRPr lang="en-CA" sz="900" dirty="0">
                <a:solidFill>
                  <a:srgbClr val="000000"/>
                </a:solidFill>
              </a:endParaRPr>
            </a:p>
          </p:txBody>
        </p:sp>
        <p:sp>
          <p:nvSpPr>
            <p:cNvPr id="34" name="Rectangle 33"/>
            <p:cNvSpPr/>
            <p:nvPr/>
          </p:nvSpPr>
          <p:spPr>
            <a:xfrm>
              <a:off x="5845621" y="1369212"/>
              <a:ext cx="2771800" cy="230832"/>
            </a:xfrm>
            <a:prstGeom prst="rect">
              <a:avLst/>
            </a:prstGeom>
          </p:spPr>
          <p:txBody>
            <a:bodyPr wrap="square">
              <a:spAutoFit/>
            </a:bodyPr>
            <a:lstStyle/>
            <a:p>
              <a:r>
                <a:rPr lang="en-CA" sz="900" b="1" i="1" u="sng" dirty="0" smtClean="0">
                  <a:solidFill>
                    <a:srgbClr val="5A5A5A"/>
                  </a:solidFill>
                  <a:latin typeface="Arial" pitchFamily="34" charset="0"/>
                  <a:cs typeface="Arial" pitchFamily="34" charset="0"/>
                </a:rPr>
                <a:t>Colour code: </a:t>
              </a:r>
              <a:endParaRPr lang="en-CA" sz="900" b="1" i="1" u="sng" dirty="0">
                <a:solidFill>
                  <a:srgbClr val="000000"/>
                </a:solidFill>
              </a:endParaRPr>
            </a:p>
          </p:txBody>
        </p:sp>
      </p:grpSp>
    </p:spTree>
    <p:extLst>
      <p:ext uri="{BB962C8B-B14F-4D97-AF65-F5344CB8AC3E}">
        <p14:creationId xmlns:p14="http://schemas.microsoft.com/office/powerpoint/2010/main" val="4007366239"/>
      </p:ext>
    </p:extLst>
  </p:cSld>
  <p:clrMapOvr>
    <a:masterClrMapping/>
  </p:clrMapOvr>
  <p:timing>
    <p:tnLst>
      <p:par>
        <p:cTn xmlns:p14="http://schemas.microsoft.com/office/powerpoint/2010/mai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287</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100" dirty="0">
                <a:solidFill>
                  <a:srgbClr val="9BBB59"/>
                </a:solidFill>
              </a:rPr>
              <a:t>In a nutshell: </a:t>
            </a:r>
            <a:r>
              <a:rPr lang="en-US" sz="2100" dirty="0" smtClean="0">
                <a:solidFill>
                  <a:srgbClr val="9BBB59"/>
                </a:solidFill>
              </a:rPr>
              <a:t>main value axes that distinguish the </a:t>
            </a:r>
            <a:r>
              <a:rPr lang="fr-CA" sz="2100" dirty="0" smtClean="0">
                <a:solidFill>
                  <a:srgbClr val="9BBB59"/>
                </a:solidFill>
              </a:rPr>
              <a:t>ASEXUAL population</a:t>
            </a:r>
            <a:endParaRPr lang="fr-CA" dirty="0">
              <a:solidFill>
                <a:srgbClr val="00AFDC"/>
              </a:solidFill>
            </a:endParaRPr>
          </a:p>
        </p:txBody>
      </p:sp>
      <p:sp>
        <p:nvSpPr>
          <p:cNvPr id="5" name="Rectangle à coins arrondis 4"/>
          <p:cNvSpPr/>
          <p:nvPr/>
        </p:nvSpPr>
        <p:spPr>
          <a:xfrm>
            <a:off x="592315" y="1535670"/>
            <a:ext cx="4569445" cy="1029233"/>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Desire of personal fulfillment</a:t>
            </a:r>
            <a:br>
              <a:rPr lang="en-CA" sz="1400" dirty="0" smtClean="0">
                <a:solidFill>
                  <a:srgbClr val="7F7F7F"/>
                </a:solidFill>
                <a:latin typeface="Arial" panose="020B0604020202020204" pitchFamily="34" charset="0"/>
                <a:cs typeface="Arial" panose="020B0604020202020204" pitchFamily="34" charset="0"/>
              </a:rPr>
            </a:br>
            <a:r>
              <a:rPr lang="en-CA" sz="1400" dirty="0" smtClean="0">
                <a:solidFill>
                  <a:srgbClr val="7F7F7F"/>
                </a:solidFill>
                <a:latin typeface="Arial" panose="020B0604020202020204" pitchFamily="34" charset="0"/>
                <a:cs typeface="Arial" panose="020B0604020202020204" pitchFamily="34" charset="0"/>
              </a:rPr>
              <a:t>BUT strong desire of fulfillment through work </a:t>
            </a:r>
            <a:br>
              <a:rPr lang="en-CA" sz="1400" dirty="0" smtClean="0">
                <a:solidFill>
                  <a:srgbClr val="7F7F7F"/>
                </a:solidFill>
                <a:latin typeface="Arial" panose="020B0604020202020204" pitchFamily="34" charset="0"/>
                <a:cs typeface="Arial" panose="020B0604020202020204" pitchFamily="34" charset="0"/>
              </a:rPr>
            </a:br>
            <a:r>
              <a:rPr lang="en-CA" sz="1200" dirty="0" smtClean="0">
                <a:solidFill>
                  <a:srgbClr val="7F7F7F"/>
                </a:solidFill>
                <a:latin typeface="Arial" panose="020B0604020202020204" pitchFamily="34" charset="0"/>
                <a:cs typeface="Arial" panose="020B0604020202020204" pitchFamily="34" charset="0"/>
              </a:rPr>
              <a:t>(vs. average population and other LGBT groups)</a:t>
            </a:r>
          </a:p>
        </p:txBody>
      </p:sp>
      <p:sp>
        <p:nvSpPr>
          <p:cNvPr id="12" name="Rectangle à coins arrondis 11"/>
          <p:cNvSpPr/>
          <p:nvPr/>
        </p:nvSpPr>
        <p:spPr>
          <a:xfrm>
            <a:off x="592315" y="2723321"/>
            <a:ext cx="4569445" cy="50405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Openness</a:t>
            </a:r>
          </a:p>
          <a:p>
            <a:pPr algn="ctr"/>
            <a:r>
              <a:rPr lang="en-CA" sz="1400" dirty="0" smtClean="0">
                <a:solidFill>
                  <a:srgbClr val="7F7F7F"/>
                </a:solidFill>
                <a:latin typeface="Arial" panose="020B0604020202020204" pitchFamily="34" charset="0"/>
                <a:cs typeface="Arial" panose="020B0604020202020204" pitchFamily="34" charset="0"/>
              </a:rPr>
              <a:t>BUT </a:t>
            </a:r>
            <a:r>
              <a:rPr lang="en-CA" sz="1400" u="sng" dirty="0" smtClean="0">
                <a:solidFill>
                  <a:srgbClr val="7F7F7F"/>
                </a:solidFill>
                <a:latin typeface="Arial" panose="020B0604020202020204" pitchFamily="34" charset="0"/>
                <a:cs typeface="Arial" panose="020B0604020202020204" pitchFamily="34" charset="0"/>
              </a:rPr>
              <a:t>little</a:t>
            </a:r>
            <a:r>
              <a:rPr lang="en-CA" sz="1400" dirty="0" smtClean="0">
                <a:solidFill>
                  <a:srgbClr val="7F7F7F"/>
                </a:solidFill>
                <a:latin typeface="Arial" panose="020B0604020202020204" pitchFamily="34" charset="0"/>
                <a:cs typeface="Arial" panose="020B0604020202020204" pitchFamily="34" charset="0"/>
              </a:rPr>
              <a:t> creativity</a:t>
            </a:r>
            <a:endParaRPr lang="en-CA" sz="1400" dirty="0">
              <a:solidFill>
                <a:srgbClr val="7F7F7F"/>
              </a:solidFill>
              <a:latin typeface="Arial" panose="020B0604020202020204" pitchFamily="34" charset="0"/>
              <a:cs typeface="Arial" panose="020B0604020202020204" pitchFamily="34" charset="0"/>
            </a:endParaRPr>
          </a:p>
        </p:txBody>
      </p:sp>
      <p:sp>
        <p:nvSpPr>
          <p:cNvPr id="17" name="Rectangle à coins arrondis 16"/>
          <p:cNvSpPr/>
          <p:nvPr/>
        </p:nvSpPr>
        <p:spPr>
          <a:xfrm>
            <a:off x="592315" y="4120277"/>
            <a:ext cx="4569445" cy="648072"/>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Feeling of social </a:t>
            </a:r>
            <a:r>
              <a:rPr lang="en-CA" sz="1400" u="sng" dirty="0" smtClean="0">
                <a:solidFill>
                  <a:srgbClr val="7F7F7F"/>
                </a:solidFill>
                <a:latin typeface="Arial" panose="020B0604020202020204" pitchFamily="34" charset="0"/>
                <a:cs typeface="Arial" panose="020B0604020202020204" pitchFamily="34" charset="0"/>
              </a:rPr>
              <a:t>disconnect</a:t>
            </a:r>
            <a:r>
              <a:rPr lang="en-CA" sz="1400" dirty="0" smtClean="0">
                <a:solidFill>
                  <a:srgbClr val="7F7F7F"/>
                </a:solidFill>
                <a:latin typeface="Arial" panose="020B0604020202020204" pitchFamily="34" charset="0"/>
                <a:cs typeface="Arial" panose="020B0604020202020204" pitchFamily="34" charset="0"/>
              </a:rPr>
              <a:t> AND </a:t>
            </a:r>
            <a:r>
              <a:rPr lang="en-CA" sz="1400" u="sng" dirty="0" smtClean="0">
                <a:solidFill>
                  <a:srgbClr val="7F7F7F"/>
                </a:solidFill>
                <a:latin typeface="Arial" panose="020B0604020202020204" pitchFamily="34" charset="0"/>
                <a:cs typeface="Arial" panose="020B0604020202020204" pitchFamily="34" charset="0"/>
              </a:rPr>
              <a:t>great difficulty</a:t>
            </a:r>
            <a:r>
              <a:rPr lang="en-CA" sz="1400" dirty="0" smtClean="0">
                <a:solidFill>
                  <a:srgbClr val="7F7F7F"/>
                </a:solidFill>
                <a:latin typeface="Arial" panose="020B0604020202020204" pitchFamily="34" charset="0"/>
                <a:cs typeface="Arial" panose="020B0604020202020204" pitchFamily="34" charset="0"/>
              </a:rPr>
              <a:t> finding </a:t>
            </a:r>
            <a:r>
              <a:rPr lang="en-CA" sz="1400" u="sng" dirty="0" smtClean="0">
                <a:solidFill>
                  <a:srgbClr val="7F7F7F"/>
                </a:solidFill>
                <a:latin typeface="Arial" panose="020B0604020202020204" pitchFamily="34" charset="0"/>
                <a:cs typeface="Arial" panose="020B0604020202020204" pitchFamily="34" charset="0"/>
              </a:rPr>
              <a:t>meaning</a:t>
            </a:r>
            <a:r>
              <a:rPr lang="en-CA" sz="1400" dirty="0" smtClean="0">
                <a:solidFill>
                  <a:srgbClr val="7F7F7F"/>
                </a:solidFill>
                <a:latin typeface="Arial" panose="020B0604020202020204" pitchFamily="34" charset="0"/>
                <a:cs typeface="Arial" panose="020B0604020202020204" pitchFamily="34" charset="0"/>
              </a:rPr>
              <a:t> in life</a:t>
            </a:r>
            <a:endParaRPr lang="en-CA" sz="1200" i="1" dirty="0">
              <a:solidFill>
                <a:srgbClr val="7F7F7F"/>
              </a:solidFill>
              <a:latin typeface="Arial" panose="020B0604020202020204" pitchFamily="34" charset="0"/>
              <a:cs typeface="Arial" panose="020B0604020202020204" pitchFamily="34" charset="0"/>
            </a:endParaRPr>
          </a:p>
        </p:txBody>
      </p:sp>
      <p:sp>
        <p:nvSpPr>
          <p:cNvPr id="18" name="Rectangle à coins arrondis 17"/>
          <p:cNvSpPr/>
          <p:nvPr/>
        </p:nvSpPr>
        <p:spPr>
          <a:xfrm>
            <a:off x="592315" y="3385795"/>
            <a:ext cx="4569445" cy="576064"/>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Social awareness</a:t>
            </a:r>
            <a:endParaRPr lang="en-CA" sz="1600" dirty="0" smtClean="0">
              <a:solidFill>
                <a:srgbClr val="7F7F7F"/>
              </a:solidFill>
              <a:latin typeface="Arial" panose="020B0604020202020204" pitchFamily="34" charset="0"/>
              <a:cs typeface="Arial" panose="020B0604020202020204" pitchFamily="34" charset="0"/>
            </a:endParaRPr>
          </a:p>
          <a:p>
            <a:pPr algn="ctr"/>
            <a:r>
              <a:rPr lang="en-CA" sz="1400" dirty="0" smtClean="0">
                <a:solidFill>
                  <a:srgbClr val="7F7F7F"/>
                </a:solidFill>
                <a:latin typeface="Arial" panose="020B0604020202020204" pitchFamily="34" charset="0"/>
                <a:cs typeface="Arial" panose="020B0604020202020204" pitchFamily="34" charset="0"/>
              </a:rPr>
              <a:t>BUT </a:t>
            </a:r>
            <a:r>
              <a:rPr lang="en-CA" sz="1400" u="sng" dirty="0" smtClean="0">
                <a:solidFill>
                  <a:srgbClr val="7F7F7F"/>
                </a:solidFill>
                <a:latin typeface="Arial" panose="020B0604020202020204" pitchFamily="34" charset="0"/>
                <a:cs typeface="Arial" panose="020B0604020202020204" pitchFamily="34" charset="0"/>
              </a:rPr>
              <a:t>low</a:t>
            </a:r>
            <a:r>
              <a:rPr lang="en-CA" sz="1400" dirty="0" smtClean="0">
                <a:solidFill>
                  <a:srgbClr val="7F7F7F"/>
                </a:solidFill>
                <a:latin typeface="Arial" panose="020B0604020202020204" pitchFamily="34" charset="0"/>
                <a:cs typeface="Arial" panose="020B0604020202020204" pitchFamily="34" charset="0"/>
              </a:rPr>
              <a:t> ecological awareness</a:t>
            </a:r>
            <a:endParaRPr lang="en-CA" sz="1400" dirty="0">
              <a:solidFill>
                <a:srgbClr val="7F7F7F"/>
              </a:solidFill>
              <a:latin typeface="Arial" panose="020B0604020202020204" pitchFamily="34" charset="0"/>
              <a:cs typeface="Arial" panose="020B0604020202020204" pitchFamily="34" charset="0"/>
            </a:endParaRPr>
          </a:p>
        </p:txBody>
      </p:sp>
      <p:sp>
        <p:nvSpPr>
          <p:cNvPr id="19" name="Rectangle à coins arrondis 18"/>
          <p:cNvSpPr/>
          <p:nvPr/>
        </p:nvSpPr>
        <p:spPr>
          <a:xfrm>
            <a:off x="592315" y="5445224"/>
            <a:ext cx="4569445" cy="720080"/>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A certain concern for appearance and a desire to enjoy the pleasures of consumption</a:t>
            </a:r>
            <a:br>
              <a:rPr lang="en-CA" sz="1400" dirty="0" smtClean="0">
                <a:solidFill>
                  <a:srgbClr val="7F7F7F"/>
                </a:solidFill>
                <a:latin typeface="Arial" panose="020B0604020202020204" pitchFamily="34" charset="0"/>
                <a:cs typeface="Arial" panose="020B0604020202020204" pitchFamily="34" charset="0"/>
              </a:rPr>
            </a:br>
            <a:r>
              <a:rPr lang="en-CA" sz="1200" dirty="0" smtClean="0">
                <a:solidFill>
                  <a:srgbClr val="7F7F7F"/>
                </a:solidFill>
                <a:latin typeface="Arial" panose="020B0604020202020204" pitchFamily="34" charset="0"/>
                <a:cs typeface="Arial" panose="020B0604020202020204" pitchFamily="34" charset="0"/>
              </a:rPr>
              <a:t>(perhaps from a need to belong or a form of release?) </a:t>
            </a:r>
            <a:endParaRPr lang="en-CA" sz="1200" i="1" dirty="0">
              <a:solidFill>
                <a:srgbClr val="7F7F7F"/>
              </a:solidFill>
              <a:latin typeface="Arial" panose="020B0604020202020204" pitchFamily="34" charset="0"/>
              <a:cs typeface="Arial" panose="020B0604020202020204" pitchFamily="34" charset="0"/>
            </a:endParaRPr>
          </a:p>
        </p:txBody>
      </p:sp>
      <p:sp>
        <p:nvSpPr>
          <p:cNvPr id="29" name="Rectangle à coins arrondis 28"/>
          <p:cNvSpPr/>
          <p:nvPr/>
        </p:nvSpPr>
        <p:spPr>
          <a:xfrm>
            <a:off x="592315" y="4926767"/>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a:solidFill>
                  <a:srgbClr val="7F7F7F"/>
                </a:solidFill>
                <a:latin typeface="Arial" panose="020B0604020202020204" pitchFamily="34" charset="0"/>
                <a:cs typeface="Arial" panose="020B0604020202020204" pitchFamily="34" charset="0"/>
              </a:rPr>
              <a:t>Disengagement vis-a-vis traditional family values</a:t>
            </a:r>
          </a:p>
        </p:txBody>
      </p:sp>
      <p:grpSp>
        <p:nvGrpSpPr>
          <p:cNvPr id="28" name="Groupe 27"/>
          <p:cNvGrpSpPr/>
          <p:nvPr/>
        </p:nvGrpSpPr>
        <p:grpSpPr>
          <a:xfrm>
            <a:off x="5693618" y="5134133"/>
            <a:ext cx="3342878" cy="1195222"/>
            <a:chOff x="5845621" y="1369212"/>
            <a:chExt cx="3342878" cy="1195222"/>
          </a:xfrm>
        </p:grpSpPr>
        <p:sp>
          <p:nvSpPr>
            <p:cNvPr id="30" name="Rectangle à coins arrondis 29"/>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31" name="Rectangle à coins arrondis 30"/>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32" name="Rectangle à coins arrondis 31"/>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33" name="Rectangle 32"/>
            <p:cNvSpPr/>
            <p:nvPr/>
          </p:nvSpPr>
          <p:spPr>
            <a:xfrm>
              <a:off x="6173215" y="1632653"/>
              <a:ext cx="2771800"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Similar to the LGBT population as a whole </a:t>
              </a:r>
              <a:endParaRPr lang="en-CA" sz="900" dirty="0">
                <a:solidFill>
                  <a:srgbClr val="000000"/>
                </a:solidFill>
              </a:endParaRPr>
            </a:p>
          </p:txBody>
        </p:sp>
        <p:sp>
          <p:nvSpPr>
            <p:cNvPr id="34" name="Rectangle 33"/>
            <p:cNvSpPr/>
            <p:nvPr/>
          </p:nvSpPr>
          <p:spPr>
            <a:xfrm>
              <a:off x="6173215" y="1972097"/>
              <a:ext cx="3015284"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Slightly different from the LGBT population as a whole </a:t>
              </a:r>
              <a:endParaRPr lang="en-CA" sz="900" dirty="0">
                <a:solidFill>
                  <a:srgbClr val="000000"/>
                </a:solidFill>
              </a:endParaRPr>
            </a:p>
          </p:txBody>
        </p:sp>
        <p:sp>
          <p:nvSpPr>
            <p:cNvPr id="35" name="Rectangle 34"/>
            <p:cNvSpPr/>
            <p:nvPr/>
          </p:nvSpPr>
          <p:spPr>
            <a:xfrm>
              <a:off x="6182283" y="2311144"/>
              <a:ext cx="2862199"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Very different from the LGBT population as a whole </a:t>
              </a:r>
              <a:endParaRPr lang="en-CA" sz="900" dirty="0">
                <a:solidFill>
                  <a:srgbClr val="000000"/>
                </a:solidFill>
              </a:endParaRPr>
            </a:p>
          </p:txBody>
        </p:sp>
        <p:sp>
          <p:nvSpPr>
            <p:cNvPr id="36" name="Rectangle 35"/>
            <p:cNvSpPr/>
            <p:nvPr/>
          </p:nvSpPr>
          <p:spPr>
            <a:xfrm>
              <a:off x="5845621" y="1369212"/>
              <a:ext cx="2771800" cy="230832"/>
            </a:xfrm>
            <a:prstGeom prst="rect">
              <a:avLst/>
            </a:prstGeom>
          </p:spPr>
          <p:txBody>
            <a:bodyPr wrap="square">
              <a:spAutoFit/>
            </a:bodyPr>
            <a:lstStyle/>
            <a:p>
              <a:r>
                <a:rPr lang="en-CA" sz="900" b="1" i="1" u="sng" dirty="0" smtClean="0">
                  <a:solidFill>
                    <a:srgbClr val="5A5A5A"/>
                  </a:solidFill>
                  <a:latin typeface="Arial" pitchFamily="34" charset="0"/>
                  <a:cs typeface="Arial" pitchFamily="34" charset="0"/>
                </a:rPr>
                <a:t>Colour code: </a:t>
              </a:r>
              <a:endParaRPr lang="en-CA" sz="900" b="1" i="1" u="sng" dirty="0">
                <a:solidFill>
                  <a:srgbClr val="000000"/>
                </a:solidFill>
              </a:endParaRPr>
            </a:p>
          </p:txBody>
        </p:sp>
      </p:grpSp>
    </p:spTree>
    <p:extLst>
      <p:ext uri="{BB962C8B-B14F-4D97-AF65-F5344CB8AC3E}">
        <p14:creationId xmlns:p14="http://schemas.microsoft.com/office/powerpoint/2010/main" val="138171383"/>
      </p:ext>
    </p:extLst>
  </p:cSld>
  <p:clrMapOvr>
    <a:masterClrMapping/>
  </p:clrMapOvr>
  <p:timing>
    <p:tnLst>
      <p:par>
        <p:cTn xmlns:p14="http://schemas.microsoft.com/office/powerpoint/2010/mai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6000" r="-6000"/>
          </a:stretch>
        </a:blipFill>
        <a:effectLst/>
      </p:bgPr>
    </p:bg>
    <p:spTree>
      <p:nvGrpSpPr>
        <p:cNvPr id="1" name=""/>
        <p:cNvGrpSpPr/>
        <p:nvPr/>
      </p:nvGrpSpPr>
      <p:grpSpPr>
        <a:xfrm>
          <a:off x="0" y="0"/>
          <a:ext cx="0" cy="0"/>
          <a:chOff x="0" y="0"/>
          <a:chExt cx="0" cy="0"/>
        </a:xfrm>
      </p:grpSpPr>
      <p:sp>
        <p:nvSpPr>
          <p:cNvPr id="5" name="Espace réservé du contenu 4"/>
          <p:cNvSpPr>
            <a:spLocks noGrp="1"/>
          </p:cNvSpPr>
          <p:nvPr>
            <p:ph idx="1"/>
          </p:nvPr>
        </p:nvSpPr>
        <p:spPr>
          <a:xfrm>
            <a:off x="558801" y="1699260"/>
            <a:ext cx="5597375" cy="2594674"/>
          </a:xfrm>
        </p:spPr>
        <p:txBody>
          <a:bodyPr>
            <a:normAutofit/>
          </a:bodyPr>
          <a:lstStyle/>
          <a:p>
            <a:r>
              <a:rPr lang="en-CA" sz="3600" dirty="0"/>
              <a:t>Distinctive sociocultural values based on </a:t>
            </a:r>
            <a:r>
              <a:rPr lang="en-CA" sz="3600" dirty="0" smtClean="0"/>
              <a:t>gender identity</a:t>
            </a:r>
            <a:endParaRPr lang="fr-CA" dirty="0"/>
          </a:p>
        </p:txBody>
      </p:sp>
      <p:sp>
        <p:nvSpPr>
          <p:cNvPr id="6" name="Espace réservé du texte 5"/>
          <p:cNvSpPr>
            <a:spLocks noGrp="1"/>
          </p:cNvSpPr>
          <p:nvPr>
            <p:ph type="body" sz="quarter" idx="10"/>
          </p:nvPr>
        </p:nvSpPr>
        <p:spPr/>
        <p:txBody>
          <a:bodyPr/>
          <a:lstStyle/>
          <a:p>
            <a:r>
              <a:rPr lang="en-US" i="1" dirty="0" smtClean="0"/>
              <a:t>REPORT PREPARED FOR FONDATION JASMIN ROY</a:t>
            </a:r>
            <a:endParaRPr lang="fr-CA" dirty="0"/>
          </a:p>
        </p:txBody>
      </p:sp>
    </p:spTree>
    <p:extLst>
      <p:ext uri="{BB962C8B-B14F-4D97-AF65-F5344CB8AC3E}">
        <p14:creationId xmlns:p14="http://schemas.microsoft.com/office/powerpoint/2010/main" val="266585615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289</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1900" dirty="0" smtClean="0">
                <a:solidFill>
                  <a:srgbClr val="9BBB59"/>
                </a:solidFill>
              </a:rPr>
              <a:t>Distinctive sociocultural values based on gender identity – the big picture (</a:t>
            </a:r>
            <a:r>
              <a:rPr lang="fr-CA" sz="1900" dirty="0" smtClean="0">
                <a:solidFill>
                  <a:srgbClr val="9BBB59"/>
                </a:solidFill>
              </a:rPr>
              <a:t>1/2</a:t>
            </a:r>
            <a:r>
              <a:rPr lang="fr-CA" sz="1900" dirty="0">
                <a:solidFill>
                  <a:srgbClr val="9BBB59"/>
                </a:solidFill>
              </a:rPr>
              <a:t>)</a:t>
            </a:r>
          </a:p>
        </p:txBody>
      </p:sp>
      <p:graphicFrame>
        <p:nvGraphicFramePr>
          <p:cNvPr id="2" name="Tableau 1"/>
          <p:cNvGraphicFramePr>
            <a:graphicFrameLocks noGrp="1"/>
          </p:cNvGraphicFramePr>
          <p:nvPr>
            <p:extLst>
              <p:ext uri="{D42A27DB-BD31-4B8C-83A1-F6EECF244321}">
                <p14:modId xmlns:p14="http://schemas.microsoft.com/office/powerpoint/2010/main" val="2741555035"/>
              </p:ext>
            </p:extLst>
          </p:nvPr>
        </p:nvGraphicFramePr>
        <p:xfrm>
          <a:off x="558800" y="1484784"/>
          <a:ext cx="7992000" cy="3529095"/>
        </p:xfrm>
        <a:graphic>
          <a:graphicData uri="http://schemas.openxmlformats.org/drawingml/2006/table">
            <a:tbl>
              <a:tblPr firstRow="1" bandRow="1">
                <a:tableStyleId>{5C22544A-7EE6-4342-B048-85BDC9FD1C3A}</a:tableStyleId>
              </a:tblPr>
              <a:tblGrid>
                <a:gridCol w="3060000"/>
                <a:gridCol w="828000"/>
                <a:gridCol w="828000"/>
                <a:gridCol w="1044000"/>
                <a:gridCol w="1044000"/>
                <a:gridCol w="1188000"/>
              </a:tblGrid>
              <a:tr h="370840">
                <a:tc>
                  <a:txBody>
                    <a:bodyPr/>
                    <a:lstStyle/>
                    <a:p>
                      <a:endParaRPr lang="fr-CA" dirty="0"/>
                    </a:p>
                  </a:txBody>
                  <a:tcP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 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B w="57150" cap="flat" cmpd="sng" algn="ctr">
                      <a:solidFill>
                        <a:srgbClr val="9BBB59"/>
                      </a:solid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CISGENDER</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BINARY TRANS PERSON</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NON-BINARY</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TRANS PERSON</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NON-BINARY: GENDERFLUID / AGENDER / </a:t>
                      </a:r>
                      <a:b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b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DEMI-GENDER</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FLEXIBLE DEFINITION OF FAMILY</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203</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200</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192</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246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243</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0">
                <a:tc>
                  <a:txBody>
                    <a:bodyPr/>
                    <a:lstStyle/>
                    <a:p>
                      <a:pPr algn="l" fontAlgn="ctr"/>
                      <a:r>
                        <a:rPr lang="fr-CA" sz="1000" b="1" i="0" u="none" strike="noStrike" dirty="0" smtClean="0">
                          <a:solidFill>
                            <a:srgbClr val="595959"/>
                          </a:solidFill>
                          <a:effectLst/>
                          <a:latin typeface="Arial"/>
                        </a:rPr>
                        <a:t>CULTURAL FUSION</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150</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145</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174</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a:solidFill>
                            <a:srgbClr val="FF0000"/>
                          </a:solidFill>
                          <a:latin typeface="Arial" charset="0"/>
                          <a:ea typeface="+mn-ea"/>
                          <a:cs typeface="+mn-cs"/>
                        </a:rPr>
                        <a:t>184</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221</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REPRIORITIZING OF WORK</a:t>
                      </a:r>
                      <a:endParaRPr lang="fr-CA" sz="1000" b="1" i="0" u="none" strike="noStrike" dirty="0">
                        <a:solidFill>
                          <a:srgbClr val="595959"/>
                        </a:solidFill>
                        <a:effectLst/>
                        <a:latin typeface="Arial"/>
                      </a:endParaRP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143</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139</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130</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170</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178</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smtClean="0">
                          <a:solidFill>
                            <a:srgbClr val="595959"/>
                          </a:solidFill>
                          <a:effectLst/>
                          <a:latin typeface="Arial"/>
                        </a:rPr>
                        <a:t>FULFILLMENT AT WORK</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123</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136</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138</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161</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PERSONAL CREATIVITY</a:t>
                      </a:r>
                      <a:endParaRPr lang="fr-CA" sz="1000" b="1" i="0" u="none" strike="noStrike" dirty="0">
                        <a:solidFill>
                          <a:srgbClr val="595959"/>
                        </a:solidFill>
                        <a:effectLst/>
                        <a:latin typeface="Arial"/>
                      </a:endParaRPr>
                    </a:p>
                  </a:txBody>
                  <a:tcPr marL="9525" marR="9525" marT="9525" marB="0" anchor="ctr">
                    <a:solidFill>
                      <a:schemeClr val="bg1"/>
                    </a:solidFill>
                  </a:tcPr>
                </a:tc>
                <a:tc>
                  <a:txBody>
                    <a:bodyPr/>
                    <a:lstStyle/>
                    <a:p>
                      <a:pPr algn="ctr" fontAlgn="ctr"/>
                      <a:r>
                        <a:rPr lang="fr-CA" sz="1200" b="1" kern="1200" dirty="0">
                          <a:solidFill>
                            <a:srgbClr val="FD8B00"/>
                          </a:solidFill>
                          <a:latin typeface="Arial" charset="0"/>
                          <a:ea typeface="+mn-ea"/>
                          <a:cs typeface="+mn-cs"/>
                        </a:rPr>
                        <a:t>136</a:t>
                      </a:r>
                    </a:p>
                  </a:txBody>
                  <a:tcPr marL="9525" marR="9525" marT="9525" marB="0" anchor="ctr">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132</a:t>
                      </a:r>
                    </a:p>
                  </a:txBody>
                  <a:tcPr marL="9525" marR="9525" marT="9525" marB="0" anchor="c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145</a:t>
                      </a:r>
                    </a:p>
                  </a:txBody>
                  <a:tcPr marL="9525" marR="9525" marT="9525" marB="0" anchor="c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223</a:t>
                      </a:r>
                    </a:p>
                  </a:txBody>
                  <a:tcPr marL="9525" marR="9525" marT="9525" marB="0" anchor="c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209</a:t>
                      </a:r>
                    </a:p>
                  </a:txBody>
                  <a:tcPr marL="9525" marR="9525" marT="9525" marB="0" anchor="ctr">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HAPPINESS OVER DUTY</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133</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190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173</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smtClean="0">
                          <a:solidFill>
                            <a:srgbClr val="595959"/>
                          </a:solidFill>
                          <a:effectLst/>
                          <a:latin typeface="Arial"/>
                        </a:rPr>
                        <a:t>INTENSITY AND EMOTIONAL EXPERIENCES/HYPERRATIONALITY</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70</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SOCIAL RESPONSIBILITY</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305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smtClean="0">
                          <a:solidFill>
                            <a:srgbClr val="595959"/>
                          </a:solidFill>
                          <a:effectLst/>
                          <a:latin typeface="Arial"/>
                        </a:rPr>
                        <a:t>ECOLOGICAL LIFESTYLE</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132</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ADAPTABILITY</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113</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B w="6350" cap="flat" cmpd="sng" algn="ctr">
                      <a:solidFill>
                        <a:srgbClr val="9BBB59"/>
                      </a:solidFill>
                      <a:prstDash val="dot"/>
                      <a:round/>
                      <a:headEnd type="none" w="med" len="med"/>
                      <a:tailEnd type="none" w="med" len="med"/>
                    </a:lnB>
                    <a:solidFill>
                      <a:schemeClr val="bg1"/>
                    </a:solidFill>
                  </a:tcPr>
                </a:tc>
              </a:tr>
            </a:tbl>
          </a:graphicData>
        </a:graphic>
      </p:graphicFrame>
      <p:grpSp>
        <p:nvGrpSpPr>
          <p:cNvPr id="14" name="Groupe 13"/>
          <p:cNvGrpSpPr/>
          <p:nvPr/>
        </p:nvGrpSpPr>
        <p:grpSpPr>
          <a:xfrm>
            <a:off x="4368799" y="5857016"/>
            <a:ext cx="3232869" cy="554038"/>
            <a:chOff x="619051" y="5848285"/>
            <a:chExt cx="3232869" cy="554038"/>
          </a:xfrm>
        </p:grpSpPr>
        <p:sp>
          <p:nvSpPr>
            <p:cNvPr id="15" name="Titre"/>
            <p:cNvSpPr>
              <a:spLocks noChangeAspect="1" noChangeArrowheads="1"/>
            </p:cNvSpPr>
            <p:nvPr>
              <p:custDataLst>
                <p:tags r:id="rId5"/>
              </p:custDataLst>
            </p:nvPr>
          </p:nvSpPr>
          <p:spPr bwMode="auto">
            <a:xfrm>
              <a:off x="755576" y="5849873"/>
              <a:ext cx="3096344"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kern="0" dirty="0" smtClean="0">
                  <a:solidFill>
                    <a:srgbClr val="595959"/>
                  </a:solidFill>
                  <a:latin typeface="Arial" charset="0"/>
                </a:rPr>
                <a:t>Very strong vs the Canadian population average</a:t>
              </a:r>
            </a:p>
            <a:p>
              <a:pPr>
                <a:lnSpc>
                  <a:spcPct val="90000"/>
                </a:lnSpc>
                <a:defRPr/>
              </a:pPr>
              <a:r>
                <a:rPr lang="en-CA" altLang="fr-FR" sz="1000" b="1" kern="0" dirty="0" smtClean="0">
                  <a:solidFill>
                    <a:srgbClr val="595959"/>
                  </a:solidFill>
                  <a:latin typeface="Arial" charset="0"/>
                </a:rPr>
                <a:t>Strong vs. the Canadian population average</a:t>
              </a:r>
            </a:p>
            <a:p>
              <a:pPr>
                <a:lnSpc>
                  <a:spcPct val="90000"/>
                </a:lnSpc>
                <a:defRPr/>
              </a:pPr>
              <a:r>
                <a:rPr lang="en-CA" altLang="fr-FR" sz="1000" b="1" kern="0" dirty="0" smtClean="0">
                  <a:solidFill>
                    <a:srgbClr val="595959"/>
                  </a:solidFill>
                  <a:latin typeface="Arial" charset="0"/>
                </a:rPr>
                <a:t>Weak vs. the Canadian population average</a:t>
              </a:r>
            </a:p>
            <a:p>
              <a:pPr>
                <a:lnSpc>
                  <a:spcPct val="90000"/>
                </a:lnSpc>
                <a:defRPr/>
              </a:pPr>
              <a:r>
                <a:rPr lang="en-CA" altLang="fr-FR" sz="1000" b="1" kern="0" dirty="0" smtClean="0">
                  <a:solidFill>
                    <a:srgbClr val="595959"/>
                  </a:solidFill>
                  <a:latin typeface="Arial" charset="0"/>
                </a:rPr>
                <a:t>Very weak vs. the Canadian population average</a:t>
              </a:r>
              <a:endParaRPr lang="en-CA" altLang="fr-FR" sz="1000" b="1" kern="0" dirty="0">
                <a:solidFill>
                  <a:srgbClr val="595959"/>
                </a:solidFill>
                <a:latin typeface="Arial" charset="0"/>
              </a:endParaRPr>
            </a:p>
          </p:txBody>
        </p:sp>
        <p:grpSp>
          <p:nvGrpSpPr>
            <p:cNvPr id="16" name="Groupe 185"/>
            <p:cNvGrpSpPr>
              <a:grpSpLocks/>
            </p:cNvGrpSpPr>
            <p:nvPr/>
          </p:nvGrpSpPr>
          <p:grpSpPr bwMode="auto">
            <a:xfrm>
              <a:off x="619051" y="5848285"/>
              <a:ext cx="101510" cy="524197"/>
              <a:chOff x="7484103" y="4847894"/>
              <a:chExt cx="101600" cy="525119"/>
            </a:xfrm>
          </p:grpSpPr>
          <p:sp>
            <p:nvSpPr>
              <p:cNvPr id="17"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18"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0"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8"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grpSp>
      </p:grpSp>
      <p:sp>
        <p:nvSpPr>
          <p:cNvPr id="29" name="Titre"/>
          <p:cNvSpPr>
            <a:spLocks noChangeAspect="1" noChangeArrowheads="1"/>
          </p:cNvSpPr>
          <p:nvPr>
            <p:custDataLst>
              <p:tags r:id="rId4"/>
            </p:custDataLst>
          </p:nvPr>
        </p:nvSpPr>
        <p:spPr bwMode="auto">
          <a:xfrm>
            <a:off x="570459" y="5853260"/>
            <a:ext cx="358833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u="sng" kern="0" dirty="0" smtClean="0">
                <a:solidFill>
                  <a:srgbClr val="595959"/>
                </a:solidFill>
                <a:latin typeface="Arial" charset="0"/>
              </a:rPr>
              <a:t>Legend</a:t>
            </a:r>
            <a:r>
              <a:rPr lang="en-CA" altLang="fr-FR" sz="1000" b="1" kern="0" dirty="0" smtClean="0">
                <a:solidFill>
                  <a:srgbClr val="595959"/>
                </a:solidFill>
                <a:latin typeface="Arial" charset="0"/>
              </a:rPr>
              <a:t>: </a:t>
            </a:r>
          </a:p>
          <a:p>
            <a:pPr>
              <a:lnSpc>
                <a:spcPct val="90000"/>
              </a:lnSpc>
              <a:defRPr/>
            </a:pPr>
            <a:r>
              <a:rPr lang="en-CA" altLang="fr-FR" sz="1000" b="1" kern="0" dirty="0" smtClean="0">
                <a:solidFill>
                  <a:srgbClr val="595959"/>
                </a:solidFill>
                <a:latin typeface="Arial" charset="0"/>
              </a:rPr>
              <a:t>Differences vs. the Canadian population average are expressed as indices: 100 represents the average score given to the value by the Canadian population</a:t>
            </a:r>
            <a:endParaRPr lang="en-CA" altLang="fr-FR" sz="1000" b="1" kern="0" dirty="0">
              <a:solidFill>
                <a:srgbClr val="595959"/>
              </a:solidFill>
              <a:latin typeface="Arial" charset="0"/>
            </a:endParaRPr>
          </a:p>
        </p:txBody>
      </p:sp>
    </p:spTree>
    <p:extLst>
      <p:ext uri="{BB962C8B-B14F-4D97-AF65-F5344CB8AC3E}">
        <p14:creationId xmlns:p14="http://schemas.microsoft.com/office/powerpoint/2010/main" val="2846820727"/>
      </p:ext>
    </p:extLst>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US" sz="2000" dirty="0">
                <a:solidFill>
                  <a:srgbClr val="9BBB59"/>
                </a:solidFill>
              </a:rPr>
              <a:t>More people identifying as transgender and/or non-binary among LGBT youth</a:t>
            </a:r>
            <a:r>
              <a:rPr lang="fr-CA" sz="2000" dirty="0">
                <a:solidFill>
                  <a:srgbClr val="9BBB59"/>
                </a:solidFill>
              </a:rPr>
              <a:t/>
            </a:r>
            <a:br>
              <a:rPr lang="fr-CA" sz="2000" dirty="0">
                <a:solidFill>
                  <a:srgbClr val="9BBB59"/>
                </a:solidFill>
              </a:rPr>
            </a:b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024198204"/>
              </p:ext>
            </p:extLst>
          </p:nvPr>
        </p:nvGraphicFramePr>
        <p:xfrm>
          <a:off x="590294" y="1870379"/>
          <a:ext cx="5606889" cy="3190532"/>
        </p:xfrm>
        <a:graphic>
          <a:graphicData uri="http://schemas.openxmlformats.org/drawingml/2006/table">
            <a:tbl>
              <a:tblPr firstRow="1" bandRow="1">
                <a:tableStyleId>{2D5ABB26-0587-4C30-8999-92F81FD0307C}</a:tableStyleId>
              </a:tblPr>
              <a:tblGrid>
                <a:gridCol w="1815747"/>
                <a:gridCol w="631857"/>
                <a:gridCol w="631857"/>
                <a:gridCol w="631857"/>
                <a:gridCol w="631857"/>
                <a:gridCol w="631857"/>
                <a:gridCol w="631857"/>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endParaRPr lang="fr-CA"/>
                    </a:p>
                  </a:txBody>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algn="l" fontAlgn="b"/>
                      <a:r>
                        <a:rPr lang="en-CA" sz="1100" b="0" i="0" u="none" strike="noStrike" noProof="0" dirty="0" smtClean="0">
                          <a:solidFill>
                            <a:srgbClr val="5A5A5A"/>
                          </a:solidFill>
                          <a:effectLst/>
                          <a:latin typeface="Arial Narrow"/>
                        </a:rPr>
                        <a:t>Binary cisgender</a:t>
                      </a:r>
                      <a:r>
                        <a:rPr lang="en-CA" sz="1100" b="0" i="0" u="none" strike="noStrike" baseline="0" noProof="0" dirty="0" smtClean="0">
                          <a:solidFill>
                            <a:srgbClr val="5A5A5A"/>
                          </a:solidFill>
                          <a:effectLst/>
                          <a:latin typeface="Arial Narrow"/>
                        </a:rPr>
                        <a:t> person</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FF0000"/>
                          </a:solidFill>
                          <a:effectLst/>
                          <a:latin typeface="Arial Narrow" panose="020B0606020202030204" pitchFamily="34" charset="0"/>
                        </a:rPr>
                        <a:t>64</a:t>
                      </a:r>
                      <a:endParaRPr lang="fr-CA" sz="1100" b="1" i="0" u="none" strike="noStrike" dirty="0">
                        <a:solidFill>
                          <a:srgbClr val="FF000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96</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Binary transgender person</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6</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3</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Non-binary transgender person </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10</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5</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2</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2</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Non-binary: </a:t>
                      </a:r>
                      <a:r>
                        <a:rPr lang="en-CA" sz="1100" b="0" i="0" u="none" strike="noStrike" noProof="0" dirty="0" err="1" smtClean="0">
                          <a:solidFill>
                            <a:srgbClr val="5A5A5A"/>
                          </a:solidFill>
                          <a:effectLst/>
                          <a:latin typeface="Arial Narrow"/>
                        </a:rPr>
                        <a:t>genderfluid</a:t>
                      </a:r>
                      <a:r>
                        <a:rPr lang="en-CA" sz="1100" b="0" i="0" u="none" strike="noStrike" noProof="0" dirty="0" smtClean="0">
                          <a:solidFill>
                            <a:srgbClr val="5A5A5A"/>
                          </a:solidFill>
                          <a:effectLst/>
                          <a:latin typeface="Arial Narrow"/>
                        </a:rPr>
                        <a:t> / </a:t>
                      </a:r>
                      <a:br>
                        <a:rPr lang="en-CA" sz="1100" b="0" i="0" u="none" strike="noStrike" noProof="0" dirty="0" smtClean="0">
                          <a:solidFill>
                            <a:srgbClr val="5A5A5A"/>
                          </a:solidFill>
                          <a:effectLst/>
                          <a:latin typeface="Arial Narrow"/>
                        </a:rPr>
                      </a:br>
                      <a:r>
                        <a:rPr lang="en-CA" sz="1100" b="0" i="0" u="none" strike="noStrike" noProof="0" dirty="0" err="1" smtClean="0">
                          <a:solidFill>
                            <a:srgbClr val="5A5A5A"/>
                          </a:solidFill>
                          <a:effectLst/>
                          <a:latin typeface="Arial Narrow"/>
                        </a:rPr>
                        <a:t>agender</a:t>
                      </a:r>
                      <a:r>
                        <a:rPr lang="en-CA" sz="1100" b="0" i="0" u="none" strike="noStrike" noProof="0" dirty="0" smtClean="0">
                          <a:solidFill>
                            <a:srgbClr val="5A5A5A"/>
                          </a:solidFill>
                          <a:effectLst/>
                          <a:latin typeface="Arial Narrow"/>
                        </a:rPr>
                        <a:t> /</a:t>
                      </a:r>
                      <a:r>
                        <a:rPr lang="en-CA" sz="1100" b="0" i="0" u="none" strike="noStrike" baseline="0" noProof="0" dirty="0" smtClean="0">
                          <a:solidFill>
                            <a:srgbClr val="5A5A5A"/>
                          </a:solidFill>
                          <a:effectLst/>
                          <a:latin typeface="Arial Narrow"/>
                        </a:rPr>
                        <a:t> demi-gender</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3</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&lt; 1</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&lt; 1</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&lt; 1</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nvSpPr>
        <p:spPr>
          <a:xfrm>
            <a:off x="590294" y="6165304"/>
            <a:ext cx="4572000" cy="230832"/>
          </a:xfrm>
          <a:prstGeom prst="rect">
            <a:avLst/>
          </a:prstGeom>
        </p:spPr>
        <p:txBody>
          <a:bodyPr>
            <a:spAutoFit/>
          </a:bodyPr>
          <a:lstStyle/>
          <a:p>
            <a:r>
              <a:rPr lang="fr-CA" sz="900" dirty="0" smtClean="0">
                <a:solidFill>
                  <a:srgbClr val="595959"/>
                </a:solidFill>
                <a:latin typeface="Arial" panose="020B0604020202020204" pitchFamily="34" charset="0"/>
                <a:cs typeface="Arial" panose="020B0604020202020204" pitchFamily="34" charset="0"/>
              </a:rPr>
              <a:t>Q5. </a:t>
            </a:r>
            <a:r>
              <a:rPr lang="en-US" sz="900" dirty="0" smtClean="0">
                <a:solidFill>
                  <a:srgbClr val="595959"/>
                </a:solidFill>
                <a:latin typeface="Arial" panose="020B0604020202020204" pitchFamily="34" charset="0"/>
                <a:cs typeface="Arial" panose="020B0604020202020204" pitchFamily="34" charset="0"/>
              </a:rPr>
              <a:t>How would you define your gender identity? Are you…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406392"/>
      </p:ext>
    </p:extLst>
  </p:cSld>
  <p:clrMapOvr>
    <a:masterClrMapping/>
  </p:clrMapOvr>
  <p:timing>
    <p:tnLst>
      <p:par>
        <p:cTn xmlns:p14="http://schemas.microsoft.com/office/powerpoint/2010/mai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290</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1900" dirty="0" smtClean="0">
                <a:solidFill>
                  <a:srgbClr val="9BBB59"/>
                </a:solidFill>
              </a:rPr>
              <a:t>Distinctive sociocultural values based on gender identity – the big picture (2/2)</a:t>
            </a:r>
            <a:endParaRPr lang="en-CA" sz="1900" dirty="0">
              <a:solidFill>
                <a:srgbClr val="9BBB59"/>
              </a:solidFill>
            </a:endParaRPr>
          </a:p>
        </p:txBody>
      </p:sp>
      <p:graphicFrame>
        <p:nvGraphicFramePr>
          <p:cNvPr id="2" name="Tableau 1"/>
          <p:cNvGraphicFramePr>
            <a:graphicFrameLocks noGrp="1"/>
          </p:cNvGraphicFramePr>
          <p:nvPr>
            <p:extLst>
              <p:ext uri="{D42A27DB-BD31-4B8C-83A1-F6EECF244321}">
                <p14:modId xmlns:p14="http://schemas.microsoft.com/office/powerpoint/2010/main" val="328722349"/>
              </p:ext>
            </p:extLst>
          </p:nvPr>
        </p:nvGraphicFramePr>
        <p:xfrm>
          <a:off x="558800" y="1484784"/>
          <a:ext cx="7956000" cy="4286431"/>
        </p:xfrm>
        <a:graphic>
          <a:graphicData uri="http://schemas.openxmlformats.org/drawingml/2006/table">
            <a:tbl>
              <a:tblPr firstRow="1" bandRow="1">
                <a:tableStyleId>{5C22544A-7EE6-4342-B048-85BDC9FD1C3A}</a:tableStyleId>
              </a:tblPr>
              <a:tblGrid>
                <a:gridCol w="3060000"/>
                <a:gridCol w="828000"/>
                <a:gridCol w="792000"/>
                <a:gridCol w="1044000"/>
                <a:gridCol w="1044000"/>
                <a:gridCol w="1188000"/>
              </a:tblGrid>
              <a:tr h="582809">
                <a:tc>
                  <a:txBody>
                    <a:bodyPr/>
                    <a:lstStyle/>
                    <a:p>
                      <a:pPr>
                        <a:lnSpc>
                          <a:spcPct val="95000"/>
                        </a:lnSpc>
                      </a:pPr>
                      <a:endParaRPr lang="fr-CA" dirty="0"/>
                    </a:p>
                  </a:txBody>
                  <a:tcP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95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marR="0" indent="0" algn="ctr" defTabSz="914400" rtl="0" eaLnBrk="1" fontAlgn="b" latinLnBrk="0" hangingPunct="1">
                        <a:lnSpc>
                          <a:spcPct val="95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B w="57150" cap="flat" cmpd="sng" algn="ctr">
                      <a:solidFill>
                        <a:srgbClr val="9BBB59"/>
                      </a:solid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95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CISGENDER</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95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BINARY TRANS PERSON</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95000"/>
                        </a:lnSpc>
                        <a:spcBef>
                          <a:spcPts val="0"/>
                        </a:spcBef>
                        <a:spcAft>
                          <a:spcPts val="0"/>
                        </a:spcAft>
                        <a:buClrTx/>
                        <a:buSzTx/>
                        <a:buFontTx/>
                        <a:buNone/>
                        <a:tabLst/>
                        <a:defRPr/>
                      </a:pP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NON-BINARY</a:t>
                      </a:r>
                      <a:r>
                        <a:rPr lang="en-CA" sz="1000" b="1" kern="1200" baseline="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TRANS PERSON</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95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NON-BINARY: GENDERFLUID / AGENDER / </a:t>
                      </a:r>
                      <a:b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b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DEMI-GENDER</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135553">
                <a:tc>
                  <a:txBody>
                    <a:bodyPr/>
                    <a:lstStyle/>
                    <a:p>
                      <a:pPr algn="l" fontAlgn="ctr">
                        <a:lnSpc>
                          <a:spcPct val="95000"/>
                        </a:lnSpc>
                      </a:pPr>
                      <a:endParaRPr lang="fr-CA" sz="3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lnSpc>
                          <a:spcPct val="95000"/>
                        </a:lnSpc>
                      </a:pPr>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lnSpc>
                          <a:spcPct val="95000"/>
                        </a:lnSpc>
                      </a:pPr>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lnSpc>
                          <a:spcPct val="95000"/>
                        </a:lnSpc>
                      </a:pPr>
                      <a:endParaRPr lang="fr-CA" sz="300" b="1" kern="1200" dirty="0">
                        <a:solidFill>
                          <a:srgbClr val="FD8B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lnSpc>
                          <a:spcPct val="95000"/>
                        </a:lnSpc>
                      </a:pPr>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lnSpc>
                          <a:spcPct val="95000"/>
                        </a:lnSpc>
                      </a:pPr>
                      <a:endParaRPr lang="fr-CA" sz="300" b="1" kern="1200" dirty="0">
                        <a:solidFill>
                          <a:srgbClr val="FD8B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181119">
                <a:tc>
                  <a:txBody>
                    <a:bodyPr/>
                    <a:lstStyle/>
                    <a:p>
                      <a:pPr algn="l" fontAlgn="ctr">
                        <a:lnSpc>
                          <a:spcPct val="95000"/>
                        </a:lnSpc>
                      </a:pPr>
                      <a:r>
                        <a:rPr lang="fr-CA" sz="1000" b="1" i="0" u="none" strike="noStrike" dirty="0" smtClean="0">
                          <a:solidFill>
                            <a:srgbClr val="595959"/>
                          </a:solidFill>
                          <a:effectLst/>
                          <a:latin typeface="Arial"/>
                        </a:rPr>
                        <a:t>UTILITARIAN CONSUMERISM</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lnSpc>
                          <a:spcPct val="95000"/>
                        </a:lnSpc>
                      </a:pPr>
                      <a:r>
                        <a:rPr lang="fr-CA" sz="1200" b="1" kern="1200" dirty="0">
                          <a:solidFill>
                            <a:srgbClr val="00CC00"/>
                          </a:solidFill>
                          <a:latin typeface="Arial" charset="0"/>
                          <a:ea typeface="+mn-ea"/>
                          <a:cs typeface="+mn-cs"/>
                        </a:rPr>
                        <a:t>88</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90</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65</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87</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85</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35553">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1119">
                <a:tc>
                  <a:txBody>
                    <a:bodyPr/>
                    <a:lstStyle/>
                    <a:p>
                      <a:pPr algn="l" fontAlgn="ctr">
                        <a:lnSpc>
                          <a:spcPct val="95000"/>
                        </a:lnSpc>
                      </a:pPr>
                      <a:r>
                        <a:rPr lang="fr-CA" sz="1000" b="1" i="0" u="none" strike="noStrike" dirty="0">
                          <a:solidFill>
                            <a:srgbClr val="595959"/>
                          </a:solidFill>
                          <a:effectLst/>
                          <a:latin typeface="Arial"/>
                        </a:rPr>
                        <a:t>ANOMIE / </a:t>
                      </a:r>
                      <a:r>
                        <a:rPr lang="fr-CA" sz="1000" b="1" i="0" u="none" strike="noStrike" dirty="0" smtClean="0">
                          <a:solidFill>
                            <a:srgbClr val="595959"/>
                          </a:solidFill>
                          <a:effectLst/>
                          <a:latin typeface="Arial"/>
                        </a:rPr>
                        <a:t>SOCIAL DISCONNECT</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lnSpc>
                          <a:spcPct val="95000"/>
                        </a:lnSpc>
                      </a:pPr>
                      <a:r>
                        <a:rPr lang="fr-CA" sz="1200" b="1" kern="1200" dirty="0">
                          <a:solidFill>
                            <a:srgbClr val="00CC00"/>
                          </a:solidFill>
                          <a:latin typeface="Arial" charset="0"/>
                          <a:ea typeface="+mn-ea"/>
                          <a:cs typeface="+mn-cs"/>
                        </a:rPr>
                        <a:t>79</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74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FD8B00"/>
                          </a:solidFill>
                          <a:latin typeface="Arial" charset="0"/>
                          <a:ea typeface="+mn-ea"/>
                          <a:cs typeface="+mn-cs"/>
                        </a:rPr>
                        <a:t>117</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1119">
                <a:tc>
                  <a:txBody>
                    <a:bodyPr/>
                    <a:lstStyle/>
                    <a:p>
                      <a:pPr algn="l" fontAlgn="ctr">
                        <a:lnSpc>
                          <a:spcPct val="95000"/>
                        </a:lnSpc>
                      </a:pPr>
                      <a:r>
                        <a:rPr lang="fr-CA" sz="1000" b="1" i="0" u="none" strike="noStrike" dirty="0" smtClean="0">
                          <a:solidFill>
                            <a:srgbClr val="595959"/>
                          </a:solidFill>
                          <a:effectLst/>
                          <a:latin typeface="Arial"/>
                        </a:rPr>
                        <a:t>AIMLESSNESS</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FF0000"/>
                          </a:solidFill>
                          <a:latin typeface="Arial" charset="0"/>
                          <a:ea typeface="+mn-ea"/>
                          <a:cs typeface="+mn-cs"/>
                        </a:rPr>
                        <a:t>177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FF0000"/>
                          </a:solidFill>
                          <a:latin typeface="Arial" charset="0"/>
                          <a:ea typeface="+mn-ea"/>
                          <a:cs typeface="+mn-cs"/>
                        </a:rPr>
                        <a:t>165</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FD8B00"/>
                          </a:solidFill>
                          <a:latin typeface="Arial" charset="0"/>
                          <a:ea typeface="+mn-ea"/>
                          <a:cs typeface="+mn-cs"/>
                        </a:rPr>
                        <a:t>127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35553">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1119">
                <a:tc>
                  <a:txBody>
                    <a:bodyPr/>
                    <a:lstStyle/>
                    <a:p>
                      <a:pPr algn="l" fontAlgn="ctr">
                        <a:lnSpc>
                          <a:spcPct val="95000"/>
                        </a:lnSpc>
                      </a:pPr>
                      <a:r>
                        <a:rPr lang="fr-CA" sz="1000" b="1" i="0" u="none" strike="noStrike" dirty="0" smtClean="0">
                          <a:solidFill>
                            <a:srgbClr val="595959"/>
                          </a:solidFill>
                          <a:effectLst/>
                          <a:latin typeface="Arial"/>
                        </a:rPr>
                        <a:t>SAVING ON PRINCIPLE</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lnSpc>
                          <a:spcPct val="95000"/>
                        </a:lnSpc>
                      </a:pPr>
                      <a:r>
                        <a:rPr lang="fr-CA" sz="1200" b="1" kern="1200" dirty="0">
                          <a:solidFill>
                            <a:srgbClr val="00CC00"/>
                          </a:solidFill>
                          <a:latin typeface="Arial" charset="0"/>
                          <a:ea typeface="+mn-ea"/>
                          <a:cs typeface="+mn-cs"/>
                        </a:rPr>
                        <a:t>78</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80</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72</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67</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85</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35553">
                <a:tc>
                  <a:txBody>
                    <a:bodyPr/>
                    <a:lstStyle/>
                    <a:p>
                      <a:pPr marL="0" algn="ctr" defTabSz="914400" rtl="0" eaLnBrk="1" fontAlgn="b" latinLnBrk="0" hangingPunct="1">
                        <a:lnSpc>
                          <a:spcPct val="95000"/>
                        </a:lnSpc>
                      </a:pPr>
                      <a:endParaRPr lang="fr-CA" sz="300" b="1" kern="1200" dirty="0" smtClean="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1119">
                <a:tc>
                  <a:txBody>
                    <a:bodyPr/>
                    <a:lstStyle/>
                    <a:p>
                      <a:pPr algn="l" fontAlgn="ctr">
                        <a:lnSpc>
                          <a:spcPct val="95000"/>
                        </a:lnSpc>
                      </a:pPr>
                      <a:r>
                        <a:rPr lang="fr-CA" sz="1000" b="1" i="0" u="none" strike="noStrike" dirty="0" smtClean="0">
                          <a:solidFill>
                            <a:srgbClr val="595959"/>
                          </a:solidFill>
                          <a:effectLst/>
                          <a:latin typeface="Arial"/>
                        </a:rPr>
                        <a:t>EFFORTS FOR HEALTH</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lnSpc>
                          <a:spcPct val="95000"/>
                        </a:lnSpc>
                      </a:pP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72</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a:solidFill>
                            <a:srgbClr val="0000FF"/>
                          </a:solidFill>
                          <a:latin typeface="Arial" charset="0"/>
                          <a:ea typeface="+mn-ea"/>
                          <a:cs typeface="+mn-cs"/>
                        </a:rPr>
                        <a:t>28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24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1119">
                <a:tc>
                  <a:txBody>
                    <a:bodyPr/>
                    <a:lstStyle/>
                    <a:p>
                      <a:pPr algn="l" fontAlgn="ctr">
                        <a:lnSpc>
                          <a:spcPct val="95000"/>
                        </a:lnSpc>
                      </a:pPr>
                      <a:r>
                        <a:rPr lang="fr-CA" sz="1000" b="1" i="0" u="none" strike="noStrike" dirty="0" smtClean="0">
                          <a:solidFill>
                            <a:srgbClr val="595959"/>
                          </a:solidFill>
                          <a:effectLst/>
                          <a:latin typeface="Arial"/>
                        </a:rPr>
                        <a:t>IMPORTANCE OF PHYSICAL BEAUTY</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lnSpc>
                          <a:spcPct val="95000"/>
                        </a:lnSpc>
                      </a:pPr>
                      <a:r>
                        <a:rPr lang="fr-CA" sz="1200" b="1" kern="1200" dirty="0">
                          <a:solidFill>
                            <a:srgbClr val="0000FF"/>
                          </a:solidFill>
                          <a:latin typeface="Arial" charset="0"/>
                          <a:ea typeface="+mn-ea"/>
                          <a:cs typeface="+mn-cs"/>
                        </a:rPr>
                        <a:t>60</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60</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63</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43</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33</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1119">
                <a:tc>
                  <a:txBody>
                    <a:bodyPr/>
                    <a:lstStyle/>
                    <a:p>
                      <a:pPr algn="l" fontAlgn="ctr">
                        <a:lnSpc>
                          <a:spcPct val="95000"/>
                        </a:lnSpc>
                      </a:pPr>
                      <a:r>
                        <a:rPr lang="fr-CA" sz="1000" b="1" i="0" u="none" strike="noStrike" dirty="0" smtClean="0">
                          <a:solidFill>
                            <a:srgbClr val="595959"/>
                          </a:solidFill>
                          <a:effectLst/>
                          <a:latin typeface="Arial"/>
                        </a:rPr>
                        <a:t>CONCERN FOR APPEARANCE</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FD8B00"/>
                          </a:solidFill>
                          <a:latin typeface="Arial" charset="0"/>
                          <a:ea typeface="+mn-ea"/>
                          <a:cs typeface="+mn-cs"/>
                        </a:rPr>
                        <a:t>128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28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35553">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1119">
                <a:tc>
                  <a:txBody>
                    <a:bodyPr/>
                    <a:lstStyle/>
                    <a:p>
                      <a:pPr algn="l" fontAlgn="ctr">
                        <a:lnSpc>
                          <a:spcPct val="95000"/>
                        </a:lnSpc>
                      </a:pPr>
                      <a:r>
                        <a:rPr lang="fr-CA" sz="1000" b="1" i="0" u="none" strike="noStrike" dirty="0" smtClean="0">
                          <a:solidFill>
                            <a:srgbClr val="595959"/>
                          </a:solidFill>
                          <a:effectLst/>
                          <a:latin typeface="Arial"/>
                        </a:rPr>
                        <a:t>PRIMACY OF THE FAMILY</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lnSpc>
                          <a:spcPct val="95000"/>
                        </a:lnSpc>
                      </a:pPr>
                      <a:r>
                        <a:rPr lang="fr-CA" sz="1200" b="1" kern="1200" dirty="0">
                          <a:solidFill>
                            <a:srgbClr val="0000FF"/>
                          </a:solidFill>
                          <a:latin typeface="Arial" charset="0"/>
                          <a:ea typeface="+mn-ea"/>
                          <a:cs typeface="+mn-cs"/>
                        </a:rPr>
                        <a:t>51</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53</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49</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21</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51</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35553">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1119">
                <a:tc>
                  <a:txBody>
                    <a:bodyPr/>
                    <a:lstStyle/>
                    <a:p>
                      <a:pPr algn="l" fontAlgn="ctr">
                        <a:lnSpc>
                          <a:spcPct val="95000"/>
                        </a:lnSpc>
                      </a:pPr>
                      <a:r>
                        <a:rPr lang="fr-CA" sz="1000" b="1" i="0" u="none" strike="noStrike" dirty="0" smtClean="0">
                          <a:solidFill>
                            <a:srgbClr val="595959"/>
                          </a:solidFill>
                          <a:effectLst/>
                          <a:latin typeface="Arial"/>
                        </a:rPr>
                        <a:t>DISCRIMINATING CONSUMERISM</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a:solidFill>
                            <a:srgbClr val="FD8B00"/>
                          </a:solidFill>
                          <a:latin typeface="Arial" charset="0"/>
                          <a:ea typeface="+mn-ea"/>
                          <a:cs typeface="+mn-cs"/>
                        </a:rPr>
                        <a:t>123</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1119">
                <a:tc>
                  <a:txBody>
                    <a:bodyPr/>
                    <a:lstStyle/>
                    <a:p>
                      <a:pPr algn="l" fontAlgn="ctr">
                        <a:lnSpc>
                          <a:spcPct val="95000"/>
                        </a:lnSpc>
                      </a:pPr>
                      <a:r>
                        <a:rPr lang="fr-CA" sz="1000" b="1" i="0" u="none" strike="noStrike" dirty="0" smtClean="0">
                          <a:solidFill>
                            <a:srgbClr val="595959"/>
                          </a:solidFill>
                          <a:effectLst/>
                          <a:latin typeface="Arial"/>
                        </a:rPr>
                        <a:t>ETHICAL CONSUMERISM</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lnSpc>
                          <a:spcPct val="95000"/>
                        </a:lnSpc>
                      </a:pPr>
                      <a:r>
                        <a:rPr lang="fr-CA" sz="1200" b="1" kern="1200" dirty="0">
                          <a:solidFill>
                            <a:srgbClr val="FD8B00"/>
                          </a:solidFill>
                          <a:latin typeface="Arial" charset="0"/>
                          <a:ea typeface="+mn-ea"/>
                          <a:cs typeface="+mn-cs"/>
                        </a:rPr>
                        <a:t>123</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lnSpc>
                          <a:spcPct val="95000"/>
                        </a:lnSpc>
                      </a:pPr>
                      <a:r>
                        <a:rPr lang="fr-CA" sz="1200" b="1" kern="1200" dirty="0">
                          <a:solidFill>
                            <a:srgbClr val="FD8B00"/>
                          </a:solidFill>
                          <a:latin typeface="Arial" charset="0"/>
                          <a:ea typeface="+mn-ea"/>
                          <a:cs typeface="+mn-cs"/>
                        </a:rPr>
                        <a:t>119</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74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35553">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lnSpc>
                          <a:spcPct val="95000"/>
                        </a:lnSpc>
                      </a:pPr>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r>
              <a:tr h="181119">
                <a:tc>
                  <a:txBody>
                    <a:bodyPr/>
                    <a:lstStyle/>
                    <a:p>
                      <a:pPr algn="l" fontAlgn="ctr">
                        <a:lnSpc>
                          <a:spcPct val="95000"/>
                        </a:lnSpc>
                      </a:pPr>
                      <a:r>
                        <a:rPr lang="fr-CA" sz="1000" b="1" i="0" u="none" strike="noStrike" dirty="0" smtClean="0">
                          <a:solidFill>
                            <a:srgbClr val="595959"/>
                          </a:solidFill>
                          <a:effectLst/>
                          <a:latin typeface="Arial"/>
                        </a:rPr>
                        <a:t>JOY OF CONSUMPTION</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b">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FD8B00"/>
                          </a:solidFill>
                          <a:latin typeface="Arial" charset="0"/>
                          <a:ea typeface="+mn-ea"/>
                          <a:cs typeface="+mn-cs"/>
                        </a:rPr>
                        <a:t>131</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73</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44</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181119">
                <a:tc>
                  <a:txBody>
                    <a:bodyPr/>
                    <a:lstStyle/>
                    <a:p>
                      <a:pPr algn="l" fontAlgn="ctr">
                        <a:lnSpc>
                          <a:spcPct val="95000"/>
                        </a:lnSpc>
                      </a:pPr>
                      <a:r>
                        <a:rPr lang="fr-CA" sz="1000" b="1" i="0" u="none" strike="noStrike" dirty="0" smtClean="0">
                          <a:solidFill>
                            <a:srgbClr val="595959"/>
                          </a:solidFill>
                          <a:effectLst/>
                          <a:latin typeface="Arial"/>
                        </a:rPr>
                        <a:t>PURSUIT OF NOVELTY</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62</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74</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1119">
                <a:tc>
                  <a:txBody>
                    <a:bodyPr/>
                    <a:lstStyle/>
                    <a:p>
                      <a:pPr algn="l" fontAlgn="ctr">
                        <a:lnSpc>
                          <a:spcPct val="95000"/>
                        </a:lnSpc>
                      </a:pPr>
                      <a:r>
                        <a:rPr lang="fr-CA" sz="1000" b="1" i="0" u="none" strike="noStrike" dirty="0" smtClean="0">
                          <a:solidFill>
                            <a:srgbClr val="595959"/>
                          </a:solidFill>
                          <a:effectLst/>
                          <a:latin typeface="Arial"/>
                        </a:rPr>
                        <a:t>OSTENTATIOUS CONSUMPTION</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95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58</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46</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1119">
                <a:tc>
                  <a:txBody>
                    <a:bodyPr/>
                    <a:lstStyle/>
                    <a:p>
                      <a:pPr algn="l" fontAlgn="ctr">
                        <a:lnSpc>
                          <a:spcPct val="95000"/>
                        </a:lnSpc>
                      </a:pPr>
                      <a:r>
                        <a:rPr lang="en-CA" sz="1000" b="1" i="0" u="none" strike="noStrike" dirty="0" smtClean="0">
                          <a:solidFill>
                            <a:srgbClr val="595959"/>
                          </a:solidFill>
                          <a:effectLst/>
                          <a:latin typeface="Arial"/>
                        </a:rPr>
                        <a:t>EARLY</a:t>
                      </a:r>
                      <a:r>
                        <a:rPr lang="en-CA" sz="1000" b="1" i="0" u="none" strike="noStrike" baseline="0" dirty="0" smtClean="0">
                          <a:solidFill>
                            <a:srgbClr val="595959"/>
                          </a:solidFill>
                          <a:effectLst/>
                          <a:latin typeface="Arial"/>
                        </a:rPr>
                        <a:t> ADOPTION</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00CC00"/>
                          </a:solidFill>
                          <a:latin typeface="Arial" charset="0"/>
                          <a:ea typeface="+mn-ea"/>
                          <a:cs typeface="+mn-cs"/>
                        </a:rPr>
                        <a:t>74</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a:solidFill>
                            <a:srgbClr val="0000FF"/>
                          </a:solidFill>
                          <a:latin typeface="Arial" charset="0"/>
                          <a:ea typeface="+mn-ea"/>
                          <a:cs typeface="+mn-cs"/>
                        </a:rPr>
                        <a:t>47</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0000FF"/>
                          </a:solidFill>
                          <a:latin typeface="Arial" charset="0"/>
                          <a:ea typeface="+mn-ea"/>
                          <a:cs typeface="+mn-cs"/>
                        </a:rPr>
                        <a:t>50</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1119">
                <a:tc>
                  <a:txBody>
                    <a:bodyPr/>
                    <a:lstStyle/>
                    <a:p>
                      <a:pPr algn="l" fontAlgn="ctr">
                        <a:lnSpc>
                          <a:spcPct val="95000"/>
                        </a:lnSpc>
                      </a:pPr>
                      <a:r>
                        <a:rPr lang="fr-CA" sz="1000" b="1" i="0" u="none" strike="noStrike" dirty="0" smtClean="0">
                          <a:solidFill>
                            <a:srgbClr val="595959"/>
                          </a:solidFill>
                          <a:effectLst/>
                          <a:latin typeface="Arial"/>
                        </a:rPr>
                        <a:t>GADGET ZEAL</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lnSpc>
                          <a:spcPct val="95000"/>
                        </a:lnSpc>
                      </a:pP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FD8B00"/>
                          </a:solidFill>
                          <a:latin typeface="Arial" charset="0"/>
                          <a:ea typeface="+mn-ea"/>
                          <a:cs typeface="+mn-cs"/>
                        </a:rPr>
                        <a:t>111</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FD8B00"/>
                          </a:solidFill>
                          <a:latin typeface="Arial" charset="0"/>
                          <a:ea typeface="+mn-ea"/>
                          <a:cs typeface="+mn-cs"/>
                        </a:rPr>
                        <a:t>115</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lnSpc>
                          <a:spcPct val="95000"/>
                        </a:lnSpc>
                      </a:pPr>
                      <a:r>
                        <a:rPr lang="fr-CA" sz="1200" b="1" kern="1200" dirty="0">
                          <a:solidFill>
                            <a:srgbClr val="FD8B00"/>
                          </a:solidFill>
                          <a:latin typeface="Arial" charset="0"/>
                          <a:ea typeface="+mn-ea"/>
                          <a:cs typeface="+mn-cs"/>
                        </a:rPr>
                        <a:t>129</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bl>
          </a:graphicData>
        </a:graphic>
      </p:graphicFrame>
      <p:grpSp>
        <p:nvGrpSpPr>
          <p:cNvPr id="19" name="Groupe 18"/>
          <p:cNvGrpSpPr/>
          <p:nvPr/>
        </p:nvGrpSpPr>
        <p:grpSpPr>
          <a:xfrm>
            <a:off x="4368799" y="5920814"/>
            <a:ext cx="3232869" cy="554038"/>
            <a:chOff x="619051" y="5848285"/>
            <a:chExt cx="3232869" cy="554038"/>
          </a:xfrm>
        </p:grpSpPr>
        <p:sp>
          <p:nvSpPr>
            <p:cNvPr id="21" name="Titre"/>
            <p:cNvSpPr>
              <a:spLocks noChangeAspect="1" noChangeArrowheads="1"/>
            </p:cNvSpPr>
            <p:nvPr>
              <p:custDataLst>
                <p:tags r:id="rId5"/>
              </p:custDataLst>
            </p:nvPr>
          </p:nvSpPr>
          <p:spPr bwMode="auto">
            <a:xfrm>
              <a:off x="755576" y="5849873"/>
              <a:ext cx="3096344"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kern="0" dirty="0" smtClean="0">
                  <a:solidFill>
                    <a:srgbClr val="595959"/>
                  </a:solidFill>
                  <a:latin typeface="Arial" charset="0"/>
                </a:rPr>
                <a:t>Very strong vs the Canadian population average</a:t>
              </a:r>
            </a:p>
            <a:p>
              <a:pPr>
                <a:lnSpc>
                  <a:spcPct val="90000"/>
                </a:lnSpc>
                <a:defRPr/>
              </a:pPr>
              <a:r>
                <a:rPr lang="en-CA" altLang="fr-FR" sz="1000" b="1" kern="0" dirty="0" smtClean="0">
                  <a:solidFill>
                    <a:srgbClr val="595959"/>
                  </a:solidFill>
                  <a:latin typeface="Arial" charset="0"/>
                </a:rPr>
                <a:t>Strong vs. the Canadian population average</a:t>
              </a:r>
            </a:p>
            <a:p>
              <a:pPr>
                <a:lnSpc>
                  <a:spcPct val="90000"/>
                </a:lnSpc>
                <a:defRPr/>
              </a:pPr>
              <a:r>
                <a:rPr lang="en-CA" altLang="fr-FR" sz="1000" b="1" kern="0" dirty="0" smtClean="0">
                  <a:solidFill>
                    <a:srgbClr val="595959"/>
                  </a:solidFill>
                  <a:latin typeface="Arial" charset="0"/>
                </a:rPr>
                <a:t>Weak vs. the Canadian population average</a:t>
              </a:r>
            </a:p>
            <a:p>
              <a:pPr>
                <a:lnSpc>
                  <a:spcPct val="90000"/>
                </a:lnSpc>
                <a:defRPr/>
              </a:pPr>
              <a:r>
                <a:rPr lang="en-CA" altLang="fr-FR" sz="1000" b="1" kern="0" dirty="0" smtClean="0">
                  <a:solidFill>
                    <a:srgbClr val="595959"/>
                  </a:solidFill>
                  <a:latin typeface="Arial" charset="0"/>
                </a:rPr>
                <a:t>Very weak vs. the Canadian population average</a:t>
              </a:r>
              <a:endParaRPr lang="en-CA" altLang="fr-FR" sz="1000" b="1" kern="0" dirty="0">
                <a:solidFill>
                  <a:srgbClr val="595959"/>
                </a:solidFill>
                <a:latin typeface="Arial" charset="0"/>
              </a:endParaRPr>
            </a:p>
          </p:txBody>
        </p:sp>
        <p:grpSp>
          <p:nvGrpSpPr>
            <p:cNvPr id="22" name="Groupe 185"/>
            <p:cNvGrpSpPr>
              <a:grpSpLocks/>
            </p:cNvGrpSpPr>
            <p:nvPr/>
          </p:nvGrpSpPr>
          <p:grpSpPr bwMode="auto">
            <a:xfrm>
              <a:off x="619051" y="5848285"/>
              <a:ext cx="101510" cy="524197"/>
              <a:chOff x="7484103" y="4847894"/>
              <a:chExt cx="101600" cy="525119"/>
            </a:xfrm>
          </p:grpSpPr>
          <p:sp>
            <p:nvSpPr>
              <p:cNvPr id="23"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4"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5"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6"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grpSp>
      </p:grpSp>
      <p:sp>
        <p:nvSpPr>
          <p:cNvPr id="27" name="Titre"/>
          <p:cNvSpPr>
            <a:spLocks noChangeAspect="1" noChangeArrowheads="1"/>
          </p:cNvSpPr>
          <p:nvPr>
            <p:custDataLst>
              <p:tags r:id="rId4"/>
            </p:custDataLst>
          </p:nvPr>
        </p:nvSpPr>
        <p:spPr bwMode="auto">
          <a:xfrm>
            <a:off x="570459" y="5917058"/>
            <a:ext cx="358833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u="sng" kern="0" dirty="0" smtClean="0">
                <a:solidFill>
                  <a:srgbClr val="595959"/>
                </a:solidFill>
                <a:latin typeface="Arial" charset="0"/>
              </a:rPr>
              <a:t>Legend</a:t>
            </a:r>
            <a:r>
              <a:rPr lang="en-CA" altLang="fr-FR" sz="1000" b="1" kern="0" dirty="0" smtClean="0">
                <a:solidFill>
                  <a:srgbClr val="595959"/>
                </a:solidFill>
                <a:latin typeface="Arial" charset="0"/>
              </a:rPr>
              <a:t>: </a:t>
            </a:r>
          </a:p>
          <a:p>
            <a:pPr>
              <a:lnSpc>
                <a:spcPct val="90000"/>
              </a:lnSpc>
              <a:defRPr/>
            </a:pPr>
            <a:r>
              <a:rPr lang="en-CA" altLang="fr-FR" sz="1000" b="1" kern="0" dirty="0" smtClean="0">
                <a:solidFill>
                  <a:srgbClr val="595959"/>
                </a:solidFill>
                <a:latin typeface="Arial" charset="0"/>
              </a:rPr>
              <a:t>Differences vs. the Canadian population average are expressed as indices: 100 represents the average score given to the value by the Canadian population</a:t>
            </a:r>
            <a:endParaRPr lang="en-CA" altLang="fr-FR" sz="1000" b="1" kern="0" dirty="0">
              <a:solidFill>
                <a:srgbClr val="595959"/>
              </a:solidFill>
              <a:latin typeface="Arial" charset="0"/>
            </a:endParaRPr>
          </a:p>
        </p:txBody>
      </p:sp>
    </p:spTree>
    <p:extLst>
      <p:ext uri="{BB962C8B-B14F-4D97-AF65-F5344CB8AC3E}">
        <p14:creationId xmlns:p14="http://schemas.microsoft.com/office/powerpoint/2010/main" val="2034547382"/>
      </p:ext>
    </p:extLst>
  </p:cSld>
  <p:clrMapOvr>
    <a:masterClrMapping/>
  </p:clrMapOvr>
  <p:timing>
    <p:tnLst>
      <p:par>
        <p:cTn xmlns:p14="http://schemas.microsoft.com/office/powerpoint/2010/mai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291</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2100" dirty="0" smtClean="0">
                <a:solidFill>
                  <a:srgbClr val="9BBB59"/>
                </a:solidFill>
              </a:rPr>
              <a:t>In a nutshell: </a:t>
            </a:r>
            <a:r>
              <a:rPr lang="en-US" sz="2100" dirty="0" smtClean="0">
                <a:solidFill>
                  <a:srgbClr val="9BBB59"/>
                </a:solidFill>
              </a:rPr>
              <a:t>main value axes that distinguish </a:t>
            </a:r>
            <a:r>
              <a:rPr lang="en-CA" sz="2100" dirty="0" smtClean="0">
                <a:solidFill>
                  <a:srgbClr val="9BBB59"/>
                </a:solidFill>
              </a:rPr>
              <a:t>TRANSGENDER and/or </a:t>
            </a:r>
            <a:br>
              <a:rPr lang="en-CA" sz="2100" dirty="0" smtClean="0">
                <a:solidFill>
                  <a:srgbClr val="9BBB59"/>
                </a:solidFill>
              </a:rPr>
            </a:br>
            <a:r>
              <a:rPr lang="en-CA" sz="2100" dirty="0" smtClean="0">
                <a:solidFill>
                  <a:srgbClr val="9BBB59"/>
                </a:solidFill>
              </a:rPr>
              <a:t>NON-BINARY individuals</a:t>
            </a:r>
            <a:endParaRPr lang="en-CA" dirty="0">
              <a:solidFill>
                <a:srgbClr val="00AFDC"/>
              </a:solidFill>
            </a:endParaRPr>
          </a:p>
        </p:txBody>
      </p:sp>
      <p:sp>
        <p:nvSpPr>
          <p:cNvPr id="5" name="Rectangle à coins arrondis 4"/>
          <p:cNvSpPr/>
          <p:nvPr/>
        </p:nvSpPr>
        <p:spPr>
          <a:xfrm>
            <a:off x="578619" y="1535670"/>
            <a:ext cx="4569445" cy="597185"/>
          </a:xfrm>
          <a:prstGeom prst="roundRect">
            <a:avLst/>
          </a:prstGeom>
          <a:solidFill>
            <a:srgbClr val="EFF6C6"/>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Very strong desire of personal fulfillment</a:t>
            </a:r>
          </a:p>
          <a:p>
            <a:pPr algn="ctr"/>
            <a:r>
              <a:rPr lang="en-CA" sz="1200" i="1" dirty="0" smtClean="0">
                <a:solidFill>
                  <a:srgbClr val="7F7F7F"/>
                </a:solidFill>
                <a:latin typeface="Arial" panose="020B0604020202020204" pitchFamily="34" charset="0"/>
                <a:cs typeface="Arial" panose="020B0604020202020204" pitchFamily="34" charset="0"/>
              </a:rPr>
              <a:t>Most particularly among non-binary individuals</a:t>
            </a:r>
            <a:endParaRPr lang="en-CA" sz="1200" i="1"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78619" y="2276872"/>
            <a:ext cx="4569445" cy="576064"/>
          </a:xfrm>
          <a:prstGeom prst="roundRect">
            <a:avLst/>
          </a:prstGeom>
          <a:solidFill>
            <a:srgbClr val="EFF6C6"/>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Extremely creative, openness</a:t>
            </a:r>
          </a:p>
          <a:p>
            <a:pPr algn="ctr"/>
            <a:r>
              <a:rPr lang="en-CA" sz="1200" i="1" dirty="0" smtClean="0">
                <a:solidFill>
                  <a:srgbClr val="7F7F7F"/>
                </a:solidFill>
                <a:latin typeface="Arial" panose="020B0604020202020204" pitchFamily="34" charset="0"/>
                <a:cs typeface="Arial" panose="020B0604020202020204" pitchFamily="34" charset="0"/>
              </a:rPr>
              <a:t>Most particularly among non-binary individuals</a:t>
            </a:r>
            <a:endParaRPr lang="en-CA" sz="1200" i="1"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78619" y="4005064"/>
            <a:ext cx="4569445" cy="648072"/>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Great difficulty finding meaning in life</a:t>
            </a:r>
          </a:p>
          <a:p>
            <a:pPr algn="ctr"/>
            <a:r>
              <a:rPr lang="en-CA" sz="1200" i="1" dirty="0" smtClean="0">
                <a:solidFill>
                  <a:srgbClr val="7F7F7F"/>
                </a:solidFill>
                <a:latin typeface="Arial" panose="020B0604020202020204" pitchFamily="34" charset="0"/>
                <a:cs typeface="Arial" panose="020B0604020202020204" pitchFamily="34" charset="0"/>
              </a:rPr>
              <a:t>Most particularly among transgender individuals</a:t>
            </a:r>
            <a:endParaRPr lang="en-CA" sz="1200" i="1" dirty="0">
              <a:solidFill>
                <a:srgbClr val="7F7F7F"/>
              </a:solidFill>
              <a:latin typeface="Arial" panose="020B0604020202020204" pitchFamily="34" charset="0"/>
              <a:cs typeface="Arial" panose="020B0604020202020204" pitchFamily="34" charset="0"/>
            </a:endParaRPr>
          </a:p>
        </p:txBody>
      </p:sp>
      <p:sp>
        <p:nvSpPr>
          <p:cNvPr id="17" name="Rectangle à coins arrondis 16"/>
          <p:cNvSpPr/>
          <p:nvPr/>
        </p:nvSpPr>
        <p:spPr>
          <a:xfrm>
            <a:off x="578619" y="3049910"/>
            <a:ext cx="4569445" cy="720328"/>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Social awareness</a:t>
            </a:r>
            <a:r>
              <a:rPr lang="en-CA" sz="1600" dirty="0" smtClean="0">
                <a:solidFill>
                  <a:srgbClr val="7F7F7F"/>
                </a:solidFill>
                <a:latin typeface="Arial" panose="020B0604020202020204" pitchFamily="34" charset="0"/>
                <a:cs typeface="Arial" panose="020B0604020202020204" pitchFamily="34" charset="0"/>
              </a:rPr>
              <a:t>… </a:t>
            </a:r>
          </a:p>
          <a:p>
            <a:pPr algn="ctr"/>
            <a:r>
              <a:rPr lang="en-CA" sz="1200" i="1" dirty="0" smtClean="0">
                <a:solidFill>
                  <a:srgbClr val="7F7F7F"/>
                </a:solidFill>
                <a:latin typeface="Arial" panose="020B0604020202020204" pitchFamily="34" charset="0"/>
                <a:cs typeface="Arial" panose="020B0604020202020204" pitchFamily="34" charset="0"/>
              </a:rPr>
              <a:t>But not especially ecological, unlike cisgender LGBT people</a:t>
            </a:r>
            <a:endParaRPr lang="en-CA" sz="1200" dirty="0">
              <a:solidFill>
                <a:srgbClr val="7F7F7F"/>
              </a:solidFill>
              <a:latin typeface="Arial" panose="020B0604020202020204" pitchFamily="34" charset="0"/>
              <a:cs typeface="Arial" panose="020B0604020202020204" pitchFamily="34" charset="0"/>
            </a:endParaRPr>
          </a:p>
        </p:txBody>
      </p:sp>
      <p:sp>
        <p:nvSpPr>
          <p:cNvPr id="18" name="Rectangle à coins arrondis 17"/>
          <p:cNvSpPr/>
          <p:nvPr/>
        </p:nvSpPr>
        <p:spPr>
          <a:xfrm>
            <a:off x="5652121" y="1916015"/>
            <a:ext cx="2969244" cy="1129703"/>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Some concern </a:t>
            </a:r>
            <a:r>
              <a:rPr lang="en-CA" sz="1400" dirty="0">
                <a:solidFill>
                  <a:srgbClr val="7F7F7F"/>
                </a:solidFill>
                <a:latin typeface="Arial" panose="020B0604020202020204" pitchFamily="34" charset="0"/>
                <a:cs typeface="Arial" panose="020B0604020202020204" pitchFamily="34" charset="0"/>
              </a:rPr>
              <a:t>for appearance and a desire to enjoy the pleasures of consumption</a:t>
            </a:r>
            <a:br>
              <a:rPr lang="en-CA" sz="1400" dirty="0">
                <a:solidFill>
                  <a:srgbClr val="7F7F7F"/>
                </a:solidFill>
                <a:latin typeface="Arial" panose="020B0604020202020204" pitchFamily="34" charset="0"/>
                <a:cs typeface="Arial" panose="020B0604020202020204" pitchFamily="34" charset="0"/>
              </a:rPr>
            </a:br>
            <a:r>
              <a:rPr lang="en-CA" sz="1200" dirty="0">
                <a:solidFill>
                  <a:srgbClr val="7F7F7F"/>
                </a:solidFill>
                <a:latin typeface="Arial" panose="020B0604020202020204" pitchFamily="34" charset="0"/>
                <a:cs typeface="Arial" panose="020B0604020202020204" pitchFamily="34" charset="0"/>
              </a:rPr>
              <a:t>(perhaps from a need to belong or a form of release?) </a:t>
            </a:r>
            <a:endParaRPr lang="en-CA" sz="1200" i="1" dirty="0">
              <a:solidFill>
                <a:srgbClr val="7F7F7F"/>
              </a:solidFill>
              <a:latin typeface="Arial" panose="020B0604020202020204" pitchFamily="34" charset="0"/>
              <a:cs typeface="Arial" panose="020B0604020202020204" pitchFamily="34" charset="0"/>
            </a:endParaRPr>
          </a:p>
        </p:txBody>
      </p:sp>
      <p:sp>
        <p:nvSpPr>
          <p:cNvPr id="20" name="Rectangle à coins arrondis 19"/>
          <p:cNvSpPr/>
          <p:nvPr/>
        </p:nvSpPr>
        <p:spPr>
          <a:xfrm>
            <a:off x="5652121" y="3683124"/>
            <a:ext cx="2969244" cy="1008112"/>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smtClean="0">
                <a:solidFill>
                  <a:srgbClr val="7F7F7F"/>
                </a:solidFill>
                <a:latin typeface="Arial" panose="020B0604020202020204" pitchFamily="34" charset="0"/>
                <a:cs typeface="Arial" panose="020B0604020202020204" pitchFamily="34" charset="0"/>
              </a:rPr>
              <a:t>Pursuit of authenticity and little focus on pleasure in consumption, although a certain attraction to gadgets</a:t>
            </a:r>
            <a:endParaRPr lang="en-CA" sz="1200" i="1" dirty="0">
              <a:solidFill>
                <a:srgbClr val="7F7F7F"/>
              </a:solidFill>
              <a:latin typeface="Arial" panose="020B0604020202020204" pitchFamily="34" charset="0"/>
              <a:cs typeface="Arial" panose="020B0604020202020204" pitchFamily="34" charset="0"/>
            </a:endParaRPr>
          </a:p>
        </p:txBody>
      </p:sp>
      <p:sp>
        <p:nvSpPr>
          <p:cNvPr id="21" name="ZoneTexte 20"/>
          <p:cNvSpPr txBox="1"/>
          <p:nvPr>
            <p:custDataLst>
              <p:tags r:id="rId4"/>
            </p:custDataLst>
          </p:nvPr>
        </p:nvSpPr>
        <p:spPr>
          <a:xfrm>
            <a:off x="5733653" y="1537815"/>
            <a:ext cx="2808312" cy="392770"/>
          </a:xfrm>
          <a:prstGeom prst="rect">
            <a:avLst/>
          </a:prstGeom>
          <a:noFill/>
        </p:spPr>
        <p:txBody>
          <a:bodyPr wrap="square" lIns="0" tIns="0" rIns="0" bIns="0" rtlCol="0">
            <a:normAutofit/>
          </a:bodyPr>
          <a:lstStyle/>
          <a:p>
            <a:pPr algn="ctr">
              <a:spcBef>
                <a:spcPts val="600"/>
              </a:spcBef>
              <a:buClr>
                <a:srgbClr val="9BBB59"/>
              </a:buClr>
            </a:pPr>
            <a:r>
              <a:rPr lang="en-CA" sz="1050" u="sng" dirty="0" smtClean="0">
                <a:solidFill>
                  <a:srgbClr val="595959"/>
                </a:solidFill>
                <a:latin typeface="Arial" pitchFamily="34" charset="0"/>
                <a:cs typeface="Arial" pitchFamily="34" charset="0"/>
              </a:rPr>
              <a:t>Traits specific to binary </a:t>
            </a:r>
            <a:br>
              <a:rPr lang="en-CA" sz="1050" u="sng" dirty="0" smtClean="0">
                <a:solidFill>
                  <a:srgbClr val="595959"/>
                </a:solidFill>
                <a:latin typeface="Arial" pitchFamily="34" charset="0"/>
                <a:cs typeface="Arial" pitchFamily="34" charset="0"/>
              </a:rPr>
            </a:br>
            <a:r>
              <a:rPr lang="en-CA" sz="1050" u="sng" dirty="0" smtClean="0">
                <a:solidFill>
                  <a:srgbClr val="595959"/>
                </a:solidFill>
                <a:latin typeface="Arial" pitchFamily="34" charset="0"/>
                <a:cs typeface="Arial" pitchFamily="34" charset="0"/>
              </a:rPr>
              <a:t>transgender individuals:</a:t>
            </a:r>
          </a:p>
          <a:p>
            <a:pPr marL="171450" indent="-171450" algn="ctr">
              <a:spcBef>
                <a:spcPts val="600"/>
              </a:spcBef>
              <a:buClr>
                <a:srgbClr val="9BBB59"/>
              </a:buClr>
              <a:buFont typeface="Arial" panose="020B0604020202020204" pitchFamily="34" charset="0"/>
              <a:buChar char="•"/>
            </a:pPr>
            <a:endParaRPr lang="en-CA" sz="1050" u="sng" dirty="0">
              <a:solidFill>
                <a:srgbClr val="595959"/>
              </a:solidFill>
              <a:latin typeface="Arial" pitchFamily="34" charset="0"/>
              <a:cs typeface="Arial" pitchFamily="34" charset="0"/>
            </a:endParaRPr>
          </a:p>
        </p:txBody>
      </p:sp>
      <p:sp>
        <p:nvSpPr>
          <p:cNvPr id="22" name="ZoneTexte 21"/>
          <p:cNvSpPr txBox="1"/>
          <p:nvPr>
            <p:custDataLst>
              <p:tags r:id="rId5"/>
            </p:custDataLst>
          </p:nvPr>
        </p:nvSpPr>
        <p:spPr>
          <a:xfrm>
            <a:off x="5724128" y="3327276"/>
            <a:ext cx="2887712" cy="324036"/>
          </a:xfrm>
          <a:prstGeom prst="rect">
            <a:avLst/>
          </a:prstGeom>
          <a:noFill/>
        </p:spPr>
        <p:txBody>
          <a:bodyPr wrap="square" lIns="0" tIns="0" rIns="0" bIns="0" rtlCol="0">
            <a:normAutofit/>
          </a:bodyPr>
          <a:lstStyle/>
          <a:p>
            <a:pPr algn="ctr">
              <a:spcBef>
                <a:spcPts val="600"/>
              </a:spcBef>
              <a:buClr>
                <a:srgbClr val="9BBB59"/>
              </a:buClr>
            </a:pPr>
            <a:r>
              <a:rPr lang="en-CA" sz="1050" u="sng" dirty="0" smtClean="0">
                <a:solidFill>
                  <a:srgbClr val="595959"/>
                </a:solidFill>
                <a:latin typeface="Arial" pitchFamily="34" charset="0"/>
                <a:cs typeface="Arial" pitchFamily="34" charset="0"/>
              </a:rPr>
              <a:t>Traits specific to non-binary </a:t>
            </a:r>
            <a:br>
              <a:rPr lang="en-CA" sz="1050" u="sng" dirty="0" smtClean="0">
                <a:solidFill>
                  <a:srgbClr val="595959"/>
                </a:solidFill>
                <a:latin typeface="Arial" pitchFamily="34" charset="0"/>
                <a:cs typeface="Arial" pitchFamily="34" charset="0"/>
              </a:rPr>
            </a:br>
            <a:r>
              <a:rPr lang="en-CA" sz="1050" u="sng" dirty="0" smtClean="0">
                <a:solidFill>
                  <a:srgbClr val="595959"/>
                </a:solidFill>
                <a:latin typeface="Arial" pitchFamily="34" charset="0"/>
                <a:cs typeface="Arial" pitchFamily="34" charset="0"/>
              </a:rPr>
              <a:t>individuals</a:t>
            </a:r>
          </a:p>
          <a:p>
            <a:pPr marL="171450" indent="-171450" algn="ctr">
              <a:spcBef>
                <a:spcPts val="600"/>
              </a:spcBef>
              <a:buClr>
                <a:srgbClr val="9BBB59"/>
              </a:buClr>
              <a:buFont typeface="Arial" panose="020B0604020202020204" pitchFamily="34" charset="0"/>
              <a:buChar char="•"/>
            </a:pPr>
            <a:endParaRPr lang="en-CA" sz="1050" u="sng" dirty="0">
              <a:solidFill>
                <a:srgbClr val="595959"/>
              </a:solidFill>
              <a:latin typeface="Arial" pitchFamily="34" charset="0"/>
              <a:cs typeface="Arial" pitchFamily="34" charset="0"/>
            </a:endParaRPr>
          </a:p>
        </p:txBody>
      </p:sp>
      <p:sp>
        <p:nvSpPr>
          <p:cNvPr id="32" name="Rectangle à coins arrondis 31"/>
          <p:cNvSpPr/>
          <p:nvPr/>
        </p:nvSpPr>
        <p:spPr>
          <a:xfrm>
            <a:off x="573069" y="4869160"/>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400" dirty="0">
                <a:solidFill>
                  <a:srgbClr val="7F7F7F"/>
                </a:solidFill>
                <a:latin typeface="Arial" panose="020B0604020202020204" pitchFamily="34" charset="0"/>
                <a:cs typeface="Arial" panose="020B0604020202020204" pitchFamily="34" charset="0"/>
              </a:rPr>
              <a:t>Disengagement vis-a-vis traditional family values</a:t>
            </a:r>
          </a:p>
        </p:txBody>
      </p:sp>
      <p:grpSp>
        <p:nvGrpSpPr>
          <p:cNvPr id="31" name="Groupe 30"/>
          <p:cNvGrpSpPr/>
          <p:nvPr/>
        </p:nvGrpSpPr>
        <p:grpSpPr>
          <a:xfrm>
            <a:off x="5693618" y="5134133"/>
            <a:ext cx="3342878" cy="1195222"/>
            <a:chOff x="5845621" y="1369212"/>
            <a:chExt cx="3342878" cy="1195222"/>
          </a:xfrm>
        </p:grpSpPr>
        <p:sp>
          <p:nvSpPr>
            <p:cNvPr id="33" name="Rectangle à coins arrondis 32"/>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34" name="Rectangle à coins arrondis 33"/>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35" name="Rectangle à coins arrondis 34"/>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400" dirty="0">
                <a:solidFill>
                  <a:srgbClr val="7F7F7F"/>
                </a:solidFill>
                <a:latin typeface="Arial" panose="020B0604020202020204" pitchFamily="34" charset="0"/>
                <a:cs typeface="Arial" panose="020B0604020202020204" pitchFamily="34" charset="0"/>
              </a:endParaRPr>
            </a:p>
          </p:txBody>
        </p:sp>
        <p:sp>
          <p:nvSpPr>
            <p:cNvPr id="36" name="Rectangle 35"/>
            <p:cNvSpPr/>
            <p:nvPr/>
          </p:nvSpPr>
          <p:spPr>
            <a:xfrm>
              <a:off x="6173215" y="1632653"/>
              <a:ext cx="2771800"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Similar to the LGBT population as a whole </a:t>
              </a:r>
              <a:endParaRPr lang="en-CA" sz="900" dirty="0">
                <a:solidFill>
                  <a:srgbClr val="000000"/>
                </a:solidFill>
              </a:endParaRPr>
            </a:p>
          </p:txBody>
        </p:sp>
        <p:sp>
          <p:nvSpPr>
            <p:cNvPr id="37" name="Rectangle 36"/>
            <p:cNvSpPr/>
            <p:nvPr/>
          </p:nvSpPr>
          <p:spPr>
            <a:xfrm>
              <a:off x="6173215" y="1972097"/>
              <a:ext cx="3015284"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Slightly different from the LGBT population as a whole </a:t>
              </a:r>
              <a:endParaRPr lang="en-CA" sz="900" dirty="0">
                <a:solidFill>
                  <a:srgbClr val="000000"/>
                </a:solidFill>
              </a:endParaRPr>
            </a:p>
          </p:txBody>
        </p:sp>
        <p:sp>
          <p:nvSpPr>
            <p:cNvPr id="38" name="Rectangle 37"/>
            <p:cNvSpPr/>
            <p:nvPr/>
          </p:nvSpPr>
          <p:spPr>
            <a:xfrm>
              <a:off x="6182283" y="2311144"/>
              <a:ext cx="2862199" cy="230832"/>
            </a:xfrm>
            <a:prstGeom prst="rect">
              <a:avLst/>
            </a:prstGeom>
          </p:spPr>
          <p:txBody>
            <a:bodyPr wrap="square">
              <a:spAutoFit/>
            </a:bodyPr>
            <a:lstStyle/>
            <a:p>
              <a:r>
                <a:rPr lang="en-CA" sz="900" dirty="0" smtClean="0">
                  <a:solidFill>
                    <a:srgbClr val="5A5A5A"/>
                  </a:solidFill>
                  <a:latin typeface="Arial" pitchFamily="34" charset="0"/>
                  <a:cs typeface="Arial" pitchFamily="34" charset="0"/>
                </a:rPr>
                <a:t>Very different from the LGBT population as a whole </a:t>
              </a:r>
              <a:endParaRPr lang="en-CA" sz="900" dirty="0">
                <a:solidFill>
                  <a:srgbClr val="000000"/>
                </a:solidFill>
              </a:endParaRPr>
            </a:p>
          </p:txBody>
        </p:sp>
        <p:sp>
          <p:nvSpPr>
            <p:cNvPr id="39" name="Rectangle 38"/>
            <p:cNvSpPr/>
            <p:nvPr/>
          </p:nvSpPr>
          <p:spPr>
            <a:xfrm>
              <a:off x="5845621" y="1369212"/>
              <a:ext cx="2771800" cy="230832"/>
            </a:xfrm>
            <a:prstGeom prst="rect">
              <a:avLst/>
            </a:prstGeom>
          </p:spPr>
          <p:txBody>
            <a:bodyPr wrap="square">
              <a:spAutoFit/>
            </a:bodyPr>
            <a:lstStyle/>
            <a:p>
              <a:r>
                <a:rPr lang="en-CA" sz="900" b="1" i="1" u="sng" dirty="0" smtClean="0">
                  <a:solidFill>
                    <a:srgbClr val="5A5A5A"/>
                  </a:solidFill>
                  <a:latin typeface="Arial" pitchFamily="34" charset="0"/>
                  <a:cs typeface="Arial" pitchFamily="34" charset="0"/>
                </a:rPr>
                <a:t>Colour code: </a:t>
              </a:r>
              <a:endParaRPr lang="en-CA" sz="900" b="1" i="1" u="sng" dirty="0">
                <a:solidFill>
                  <a:srgbClr val="000000"/>
                </a:solidFill>
              </a:endParaRPr>
            </a:p>
          </p:txBody>
        </p:sp>
      </p:grpSp>
    </p:spTree>
    <p:extLst>
      <p:ext uri="{BB962C8B-B14F-4D97-AF65-F5344CB8AC3E}">
        <p14:creationId xmlns:p14="http://schemas.microsoft.com/office/powerpoint/2010/main" val="21734316"/>
      </p:ext>
    </p:extLst>
  </p:cSld>
  <p:clrMapOvr>
    <a:masterClrMapping/>
  </p:clrMapOvr>
  <p:timing>
    <p:tnLst>
      <p:par>
        <p:cTn xmlns:p14="http://schemas.microsoft.com/office/powerpoint/2010/mai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6000" r="-6000"/>
          </a:stretch>
        </a:blipFill>
        <a:effectLst/>
      </p:bgPr>
    </p:bg>
    <p:spTree>
      <p:nvGrpSpPr>
        <p:cNvPr id="1" name=""/>
        <p:cNvGrpSpPr/>
        <p:nvPr/>
      </p:nvGrpSpPr>
      <p:grpSpPr>
        <a:xfrm>
          <a:off x="0" y="0"/>
          <a:ext cx="0" cy="0"/>
          <a:chOff x="0" y="0"/>
          <a:chExt cx="0" cy="0"/>
        </a:xfrm>
      </p:grpSpPr>
      <p:sp>
        <p:nvSpPr>
          <p:cNvPr id="5" name="Espace réservé du contenu 4"/>
          <p:cNvSpPr>
            <a:spLocks noGrp="1"/>
          </p:cNvSpPr>
          <p:nvPr>
            <p:ph idx="1"/>
          </p:nvPr>
        </p:nvSpPr>
        <p:spPr>
          <a:xfrm>
            <a:off x="558801" y="1699260"/>
            <a:ext cx="5813399" cy="2594674"/>
          </a:xfrm>
        </p:spPr>
        <p:txBody>
          <a:bodyPr>
            <a:normAutofit/>
          </a:bodyPr>
          <a:lstStyle/>
          <a:p>
            <a:r>
              <a:rPr lang="en-CA" sz="3600" dirty="0"/>
              <a:t>Distinctive sociocultural values </a:t>
            </a:r>
            <a:r>
              <a:rPr lang="en-CA" sz="3600" dirty="0" smtClean="0"/>
              <a:t>by age group</a:t>
            </a:r>
            <a:endParaRPr lang="fr-CA" dirty="0"/>
          </a:p>
        </p:txBody>
      </p:sp>
      <p:sp>
        <p:nvSpPr>
          <p:cNvPr id="6" name="Espace réservé du texte 5"/>
          <p:cNvSpPr>
            <a:spLocks noGrp="1"/>
          </p:cNvSpPr>
          <p:nvPr>
            <p:ph type="body" sz="quarter" idx="10"/>
          </p:nvPr>
        </p:nvSpPr>
        <p:spPr/>
        <p:txBody>
          <a:bodyPr/>
          <a:lstStyle/>
          <a:p>
            <a:r>
              <a:rPr lang="en-US" i="1" dirty="0" smtClean="0"/>
              <a:t>REPORT PREPARED FOR FONDATION JASMIN ROY</a:t>
            </a:r>
            <a:endParaRPr lang="fr-CA" dirty="0"/>
          </a:p>
        </p:txBody>
      </p:sp>
    </p:spTree>
    <p:extLst>
      <p:ext uri="{BB962C8B-B14F-4D97-AF65-F5344CB8AC3E}">
        <p14:creationId xmlns:p14="http://schemas.microsoft.com/office/powerpoint/2010/main" val="4063511786"/>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293</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1900" dirty="0" smtClean="0">
                <a:solidFill>
                  <a:srgbClr val="9BBB59"/>
                </a:solidFill>
              </a:rPr>
              <a:t>Distinctive sociocultural values among age </a:t>
            </a:r>
            <a:r>
              <a:rPr lang="en-CA" sz="1900" dirty="0">
                <a:solidFill>
                  <a:srgbClr val="9BBB59"/>
                </a:solidFill>
              </a:rPr>
              <a:t>groups within the LGBT </a:t>
            </a:r>
            <a:r>
              <a:rPr lang="fr-CA" sz="2000" dirty="0" smtClean="0">
                <a:solidFill>
                  <a:srgbClr val="9BBB59"/>
                </a:solidFill>
              </a:rPr>
              <a:t>population</a:t>
            </a:r>
            <a:r>
              <a:rPr lang="fr-CA" sz="2000" dirty="0" smtClean="0">
                <a:solidFill>
                  <a:srgbClr val="00AFDC"/>
                </a:solidFill>
              </a:rPr>
              <a:t> </a:t>
            </a:r>
            <a:r>
              <a:rPr lang="en-CA" sz="1900" dirty="0" smtClean="0">
                <a:solidFill>
                  <a:srgbClr val="9BBB59"/>
                </a:solidFill>
              </a:rPr>
              <a:t>– </a:t>
            </a:r>
            <a:br>
              <a:rPr lang="en-CA" sz="1900" dirty="0" smtClean="0">
                <a:solidFill>
                  <a:srgbClr val="9BBB59"/>
                </a:solidFill>
              </a:rPr>
            </a:br>
            <a:r>
              <a:rPr lang="en-CA" sz="1900" dirty="0" smtClean="0">
                <a:solidFill>
                  <a:srgbClr val="9BBB59"/>
                </a:solidFill>
              </a:rPr>
              <a:t>the big picture (1/2)</a:t>
            </a:r>
            <a:endParaRPr lang="en-CA" sz="1900" dirty="0">
              <a:solidFill>
                <a:srgbClr val="9BBB59"/>
              </a:solidFill>
            </a:endParaRPr>
          </a:p>
        </p:txBody>
      </p:sp>
      <p:graphicFrame>
        <p:nvGraphicFramePr>
          <p:cNvPr id="2" name="Tableau 1"/>
          <p:cNvGraphicFramePr>
            <a:graphicFrameLocks noGrp="1"/>
          </p:cNvGraphicFramePr>
          <p:nvPr>
            <p:custDataLst>
              <p:tags r:id="rId4"/>
            </p:custDataLst>
            <p:extLst>
              <p:ext uri="{D42A27DB-BD31-4B8C-83A1-F6EECF244321}">
                <p14:modId xmlns:p14="http://schemas.microsoft.com/office/powerpoint/2010/main" val="3875342070"/>
              </p:ext>
            </p:extLst>
          </p:nvPr>
        </p:nvGraphicFramePr>
        <p:xfrm>
          <a:off x="558800" y="1484784"/>
          <a:ext cx="8034285" cy="3888595"/>
        </p:xfrm>
        <a:graphic>
          <a:graphicData uri="http://schemas.openxmlformats.org/drawingml/2006/table">
            <a:tbl>
              <a:tblPr firstRow="1" bandRow="1">
                <a:tableStyleId>{5C22544A-7EE6-4342-B048-85BDC9FD1C3A}</a:tableStyleId>
              </a:tblPr>
              <a:tblGrid>
                <a:gridCol w="3168000"/>
                <a:gridCol w="546285"/>
                <a:gridCol w="432000"/>
                <a:gridCol w="432000"/>
                <a:gridCol w="432000"/>
                <a:gridCol w="432000"/>
                <a:gridCol w="432000"/>
                <a:gridCol w="432000"/>
                <a:gridCol w="432000"/>
                <a:gridCol w="432000"/>
                <a:gridCol w="432000"/>
                <a:gridCol w="432000"/>
              </a:tblGrid>
              <a:tr h="324000">
                <a:tc>
                  <a:txBody>
                    <a:bodyPr/>
                    <a:lstStyle/>
                    <a:p>
                      <a:endParaRPr lang="fr-CA" dirty="0"/>
                    </a:p>
                  </a:txBody>
                  <a:tcPr>
                    <a:lnB w="57150" cap="flat" cmpd="sng" algn="ctr">
                      <a:noFill/>
                      <a:prstDash val="solid"/>
                      <a:round/>
                      <a:headEnd type="none" w="med" len="med"/>
                      <a:tailEnd type="none" w="med" len="med"/>
                    </a:lnB>
                    <a:solidFill>
                      <a:schemeClr val="bg1"/>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 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R w="38100" cap="flat" cmpd="sng" algn="ctr">
                      <a:solidFill>
                        <a:schemeClr val="bg1"/>
                      </a:solidFill>
                      <a:prstDash val="solid"/>
                      <a:round/>
                      <a:headEnd type="none" w="med" len="med"/>
                      <a:tailEnd type="none" w="med" len="med"/>
                    </a:lnR>
                    <a:lnB w="57150" cap="flat" cmpd="sng" algn="ctr">
                      <a:solidFill>
                        <a:srgbClr val="9BBB59"/>
                      </a:solidFill>
                      <a:prstDash val="solid"/>
                      <a:round/>
                      <a:headEnd type="none" w="med" len="med"/>
                      <a:tailEnd type="none" w="med" len="med"/>
                    </a:lnB>
                    <a:solidFill>
                      <a:srgbClr val="EFF4E4"/>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35-54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370840">
                <a:tc>
                  <a:txBody>
                    <a:bodyPr/>
                    <a:lstStyle/>
                    <a:p>
                      <a:endParaRPr lang="fr-CA" dirty="0"/>
                    </a:p>
                  </a:txBody>
                  <a:tcP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CAN</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CAN</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CAN</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CAN</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CAN</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FLEXIBLE DEFINITION OF FAMILY</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203</a:t>
                      </a: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43</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224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186</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208</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224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184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CULTURAL FUSION</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150</a:t>
                      </a: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171</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129</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161</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113</a:t>
                      </a: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176</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145</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129</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REPRIORITIZING OF WORK</a:t>
                      </a:r>
                      <a:endParaRPr lang="fr-CA" sz="1000" b="1" i="0" u="none" strike="noStrike" dirty="0">
                        <a:solidFill>
                          <a:srgbClr val="595959"/>
                        </a:solidFill>
                        <a:effectLst/>
                        <a:latin typeface="Arial"/>
                      </a:endParaRP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143</a:t>
                      </a: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135</a:t>
                      </a: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61</a:t>
                      </a: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122</a:t>
                      </a: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148</a:t>
                      </a: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143</a:t>
                      </a: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152</a:t>
                      </a: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FULFILLMENT AT WORK</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82</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134</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129</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129</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125</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120</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PERSONAL</a:t>
                      </a:r>
                      <a:r>
                        <a:rPr lang="fr-CA" sz="1000" b="1" i="0" u="none" strike="noStrike" baseline="0" dirty="0" smtClean="0">
                          <a:solidFill>
                            <a:srgbClr val="595959"/>
                          </a:solidFill>
                          <a:effectLst/>
                          <a:latin typeface="Arial"/>
                        </a:rPr>
                        <a:t> CREATIVITY</a:t>
                      </a:r>
                      <a:endParaRPr lang="fr-CA" sz="1000" b="1" i="0" u="none" strike="noStrike" dirty="0">
                        <a:solidFill>
                          <a:srgbClr val="595959"/>
                        </a:solidFill>
                        <a:effectLst/>
                        <a:latin typeface="Arial"/>
                      </a:endParaRPr>
                    </a:p>
                  </a:txBody>
                  <a:tcPr marL="9525" marR="9525" marT="9525" marB="0" anchor="ctr">
                    <a:solidFill>
                      <a:schemeClr val="bg1"/>
                    </a:solidFill>
                  </a:tcPr>
                </a:tc>
                <a:tc>
                  <a:txBody>
                    <a:bodyPr/>
                    <a:lstStyle/>
                    <a:p>
                      <a:pPr algn="ctr" fontAlgn="ctr"/>
                      <a:r>
                        <a:rPr lang="fr-CA" sz="1200" b="1" kern="1200" dirty="0">
                          <a:solidFill>
                            <a:srgbClr val="FD8B00"/>
                          </a:solidFill>
                          <a:latin typeface="Arial" charset="0"/>
                          <a:ea typeface="+mn-ea"/>
                          <a:cs typeface="+mn-cs"/>
                        </a:rPr>
                        <a:t>136</a:t>
                      </a:r>
                    </a:p>
                  </a:txBody>
                  <a:tcPr marL="9525" marR="9525" marT="9525" marB="0" anchor="ctr">
                    <a:lnR w="38100" cap="flat" cmpd="sng" algn="ctr">
                      <a:solidFill>
                        <a:schemeClr val="bg1"/>
                      </a:solidFill>
                      <a:prstDash val="solid"/>
                      <a:round/>
                      <a:headEnd type="none" w="med" len="med"/>
                      <a:tailEnd type="none" w="med" len="med"/>
                    </a:lnR>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132</a:t>
                      </a:r>
                    </a:p>
                  </a:txBody>
                  <a:tcPr marL="9525" marR="9525" marT="9525" marB="0" anchor="b">
                    <a:lnL w="38100" cap="flat" cmpd="sng" algn="ctr">
                      <a:solidFill>
                        <a:schemeClr val="bg1"/>
                      </a:solidFill>
                      <a:prstDash val="solid"/>
                      <a:round/>
                      <a:headEnd type="none" w="med" len="med"/>
                      <a:tailEnd type="none" w="med" len="med"/>
                    </a:lnL>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218</a:t>
                      </a: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155</a:t>
                      </a:r>
                    </a:p>
                  </a:txBody>
                  <a:tcPr marL="9525" marR="9525" marT="9525" marB="0" anchor="b">
                    <a:lnL w="38100" cap="flat" cmpd="sng" algn="ctr">
                      <a:solidFill>
                        <a:schemeClr val="bg1"/>
                      </a:solidFill>
                      <a:prstDash val="solid"/>
                      <a:round/>
                      <a:headEnd type="none" w="med" len="med"/>
                      <a:tailEnd type="none" w="med" len="med"/>
                    </a:lnL>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177</a:t>
                      </a: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127</a:t>
                      </a:r>
                    </a:p>
                  </a:txBody>
                  <a:tcPr marL="9525" marR="9525" marT="9525" marB="0" anchor="ctr">
                    <a:lnL w="38100" cap="flat" cmpd="sng" algn="ctr">
                      <a:solidFill>
                        <a:schemeClr val="bg1"/>
                      </a:solidFill>
                      <a:prstDash val="solid"/>
                      <a:round/>
                      <a:headEnd type="none" w="med" len="med"/>
                      <a:tailEnd type="none" w="med" len="med"/>
                    </a:lnL>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159</a:t>
                      </a: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73</a:t>
                      </a:r>
                    </a:p>
                  </a:txBody>
                  <a:tcPr marL="9525" marR="9525" marT="9525" marB="0" anchor="ctr">
                    <a:lnL w="38100" cap="flat" cmpd="sng" algn="ctr">
                      <a:solidFill>
                        <a:schemeClr val="bg1"/>
                      </a:solidFill>
                      <a:prstDash val="solid"/>
                      <a:round/>
                      <a:headEnd type="none" w="med" len="med"/>
                      <a:tailEnd type="none" w="med" len="med"/>
                    </a:lnL>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FD8B00"/>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HAPPINESS OVER DUTY</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133</a:t>
                      </a:r>
                    </a:p>
                  </a:txBody>
                  <a:tcPr marL="9525" marR="9525" marT="9525" marB="0" anchor="ctr">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115</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185</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a:solidFill>
                            <a:srgbClr val="FF0000"/>
                          </a:solidFill>
                          <a:latin typeface="Arial" charset="0"/>
                          <a:ea typeface="+mn-ea"/>
                          <a:cs typeface="+mn-cs"/>
                        </a:rPr>
                        <a:t>140</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175</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128</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165</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123</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78</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INTENSITY AND EMOTIONAL EXPERIENCESS/HYPERRATIONALITY</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91</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79</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91</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79</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SOCIAL RESPONSIBILITY</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55</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160</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125</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145</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ECOLOGICAL LIFESTYLE</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39</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75</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79</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132</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129</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164</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ADAPTABILITY</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113</a:t>
                      </a:r>
                    </a:p>
                  </a:txBody>
                  <a:tcPr marL="9525" marR="9525" marT="9525" marB="0" anchor="ctr">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110</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119</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110</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90</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131</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r>
            </a:tbl>
          </a:graphicData>
        </a:graphic>
      </p:graphicFrame>
      <p:grpSp>
        <p:nvGrpSpPr>
          <p:cNvPr id="30" name="Groupe 29"/>
          <p:cNvGrpSpPr/>
          <p:nvPr/>
        </p:nvGrpSpPr>
        <p:grpSpPr>
          <a:xfrm>
            <a:off x="4368799" y="5931197"/>
            <a:ext cx="3232869" cy="554038"/>
            <a:chOff x="619051" y="5848285"/>
            <a:chExt cx="3232869" cy="554038"/>
          </a:xfrm>
        </p:grpSpPr>
        <p:sp>
          <p:nvSpPr>
            <p:cNvPr id="31" name="Titre"/>
            <p:cNvSpPr>
              <a:spLocks noChangeAspect="1" noChangeArrowheads="1"/>
            </p:cNvSpPr>
            <p:nvPr>
              <p:custDataLst>
                <p:tags r:id="rId6"/>
              </p:custDataLst>
            </p:nvPr>
          </p:nvSpPr>
          <p:spPr bwMode="auto">
            <a:xfrm>
              <a:off x="755576" y="5849873"/>
              <a:ext cx="3096344"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kern="0" dirty="0" smtClean="0">
                  <a:solidFill>
                    <a:srgbClr val="595959"/>
                  </a:solidFill>
                  <a:latin typeface="Arial" charset="0"/>
                </a:rPr>
                <a:t>Very strong vs the Canadian population average</a:t>
              </a:r>
            </a:p>
            <a:p>
              <a:pPr>
                <a:lnSpc>
                  <a:spcPct val="90000"/>
                </a:lnSpc>
                <a:defRPr/>
              </a:pPr>
              <a:r>
                <a:rPr lang="en-CA" altLang="fr-FR" sz="1000" b="1" kern="0" dirty="0" smtClean="0">
                  <a:solidFill>
                    <a:srgbClr val="595959"/>
                  </a:solidFill>
                  <a:latin typeface="Arial" charset="0"/>
                </a:rPr>
                <a:t>Strong vs. the Canadian population average</a:t>
              </a:r>
            </a:p>
            <a:p>
              <a:pPr>
                <a:lnSpc>
                  <a:spcPct val="90000"/>
                </a:lnSpc>
                <a:defRPr/>
              </a:pPr>
              <a:r>
                <a:rPr lang="en-CA" altLang="fr-FR" sz="1000" b="1" kern="0" dirty="0" smtClean="0">
                  <a:solidFill>
                    <a:srgbClr val="595959"/>
                  </a:solidFill>
                  <a:latin typeface="Arial" charset="0"/>
                </a:rPr>
                <a:t>Weak vs. the Canadian population average</a:t>
              </a:r>
            </a:p>
            <a:p>
              <a:pPr>
                <a:lnSpc>
                  <a:spcPct val="90000"/>
                </a:lnSpc>
                <a:defRPr/>
              </a:pPr>
              <a:r>
                <a:rPr lang="en-CA" altLang="fr-FR" sz="1000" b="1" kern="0" dirty="0" smtClean="0">
                  <a:solidFill>
                    <a:srgbClr val="595959"/>
                  </a:solidFill>
                  <a:latin typeface="Arial" charset="0"/>
                </a:rPr>
                <a:t>Very weak vs. the Canadian population average</a:t>
              </a:r>
              <a:endParaRPr lang="en-CA" altLang="fr-FR" sz="1000" b="1" kern="0" dirty="0">
                <a:solidFill>
                  <a:srgbClr val="595959"/>
                </a:solidFill>
                <a:latin typeface="Arial" charset="0"/>
              </a:endParaRPr>
            </a:p>
          </p:txBody>
        </p:sp>
        <p:grpSp>
          <p:nvGrpSpPr>
            <p:cNvPr id="32" name="Groupe 185"/>
            <p:cNvGrpSpPr>
              <a:grpSpLocks/>
            </p:cNvGrpSpPr>
            <p:nvPr/>
          </p:nvGrpSpPr>
          <p:grpSpPr bwMode="auto">
            <a:xfrm>
              <a:off x="619051" y="5848285"/>
              <a:ext cx="101510" cy="524197"/>
              <a:chOff x="7484103" y="4847894"/>
              <a:chExt cx="101600" cy="525119"/>
            </a:xfrm>
          </p:grpSpPr>
          <p:sp>
            <p:nvSpPr>
              <p:cNvPr id="33"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34"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35"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36"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grpSp>
      </p:grpSp>
      <p:sp>
        <p:nvSpPr>
          <p:cNvPr id="37" name="Titre"/>
          <p:cNvSpPr>
            <a:spLocks noChangeAspect="1" noChangeArrowheads="1"/>
          </p:cNvSpPr>
          <p:nvPr>
            <p:custDataLst>
              <p:tags r:id="rId5"/>
            </p:custDataLst>
          </p:nvPr>
        </p:nvSpPr>
        <p:spPr bwMode="auto">
          <a:xfrm>
            <a:off x="570459" y="5927441"/>
            <a:ext cx="358833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u="sng" kern="0" dirty="0" smtClean="0">
                <a:solidFill>
                  <a:srgbClr val="595959"/>
                </a:solidFill>
                <a:latin typeface="Arial" charset="0"/>
              </a:rPr>
              <a:t>Legend</a:t>
            </a:r>
            <a:r>
              <a:rPr lang="en-CA" altLang="fr-FR" sz="1000" b="1" kern="0" dirty="0" smtClean="0">
                <a:solidFill>
                  <a:srgbClr val="595959"/>
                </a:solidFill>
                <a:latin typeface="Arial" charset="0"/>
              </a:rPr>
              <a:t>: </a:t>
            </a:r>
          </a:p>
          <a:p>
            <a:pPr>
              <a:lnSpc>
                <a:spcPct val="90000"/>
              </a:lnSpc>
              <a:defRPr/>
            </a:pPr>
            <a:r>
              <a:rPr lang="en-CA" altLang="fr-FR" sz="1000" b="1" kern="0" dirty="0" smtClean="0">
                <a:solidFill>
                  <a:srgbClr val="595959"/>
                </a:solidFill>
                <a:latin typeface="Arial" charset="0"/>
              </a:rPr>
              <a:t>Differences vs. the Canadian population average are expressed as indices: 100 represents the average score given to the value by the Canadian population</a:t>
            </a:r>
            <a:endParaRPr lang="en-CA" altLang="fr-FR" sz="1000" b="1" kern="0" dirty="0">
              <a:solidFill>
                <a:srgbClr val="595959"/>
              </a:solidFill>
              <a:latin typeface="Arial" charset="0"/>
            </a:endParaRPr>
          </a:p>
        </p:txBody>
      </p:sp>
    </p:spTree>
    <p:extLst>
      <p:ext uri="{BB962C8B-B14F-4D97-AF65-F5344CB8AC3E}">
        <p14:creationId xmlns:p14="http://schemas.microsoft.com/office/powerpoint/2010/main" val="1736672579"/>
      </p:ext>
    </p:extLst>
  </p:cSld>
  <p:clrMapOvr>
    <a:masterClrMapping/>
  </p:clrMapOvr>
  <p:timing>
    <p:tnLst>
      <p:par>
        <p:cTn xmlns:p14="http://schemas.microsoft.com/office/powerpoint/2010/mai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294</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CA" sz="1900" dirty="0">
                <a:solidFill>
                  <a:srgbClr val="9BBB59"/>
                </a:solidFill>
              </a:rPr>
              <a:t>Distinctive sociocultural values </a:t>
            </a:r>
            <a:r>
              <a:rPr lang="en-CA" sz="1900" dirty="0" smtClean="0">
                <a:solidFill>
                  <a:srgbClr val="9BBB59"/>
                </a:solidFill>
              </a:rPr>
              <a:t>among age groups within the LGBT </a:t>
            </a:r>
            <a:r>
              <a:rPr lang="fr-CA" sz="2000" smtClean="0">
                <a:solidFill>
                  <a:srgbClr val="9BBB59"/>
                </a:solidFill>
              </a:rPr>
              <a:t>population</a:t>
            </a:r>
            <a:r>
              <a:rPr lang="en-CA" sz="1900" smtClean="0">
                <a:solidFill>
                  <a:srgbClr val="9BBB59"/>
                </a:solidFill>
              </a:rPr>
              <a:t> </a:t>
            </a:r>
            <a:r>
              <a:rPr lang="en-CA" sz="1900" dirty="0">
                <a:solidFill>
                  <a:srgbClr val="9BBB59"/>
                </a:solidFill>
              </a:rPr>
              <a:t>– </a:t>
            </a:r>
            <a:r>
              <a:rPr lang="en-CA" sz="1900" dirty="0" smtClean="0">
                <a:solidFill>
                  <a:srgbClr val="9BBB59"/>
                </a:solidFill>
              </a:rPr>
              <a:t/>
            </a:r>
            <a:br>
              <a:rPr lang="en-CA" sz="1900" dirty="0" smtClean="0">
                <a:solidFill>
                  <a:srgbClr val="9BBB59"/>
                </a:solidFill>
              </a:rPr>
            </a:br>
            <a:r>
              <a:rPr lang="en-CA" sz="1900" dirty="0" smtClean="0">
                <a:solidFill>
                  <a:srgbClr val="9BBB59"/>
                </a:solidFill>
              </a:rPr>
              <a:t>the </a:t>
            </a:r>
            <a:r>
              <a:rPr lang="en-CA" sz="1900" dirty="0">
                <a:solidFill>
                  <a:srgbClr val="9BBB59"/>
                </a:solidFill>
              </a:rPr>
              <a:t>big </a:t>
            </a:r>
            <a:r>
              <a:rPr lang="en-CA" sz="1900" dirty="0" smtClean="0">
                <a:solidFill>
                  <a:srgbClr val="9BBB59"/>
                </a:solidFill>
              </a:rPr>
              <a:t>picture </a:t>
            </a:r>
            <a:r>
              <a:rPr lang="fr-CA" sz="1900" dirty="0" smtClean="0">
                <a:solidFill>
                  <a:srgbClr val="9BBB59"/>
                </a:solidFill>
              </a:rPr>
              <a:t>(2/2</a:t>
            </a:r>
            <a:r>
              <a:rPr lang="fr-CA" sz="1900" dirty="0">
                <a:solidFill>
                  <a:srgbClr val="9BBB59"/>
                </a:solidFill>
              </a:rPr>
              <a:t>)</a:t>
            </a:r>
          </a:p>
        </p:txBody>
      </p:sp>
      <p:graphicFrame>
        <p:nvGraphicFramePr>
          <p:cNvPr id="2" name="Tableau 1"/>
          <p:cNvGraphicFramePr>
            <a:graphicFrameLocks noGrp="1"/>
          </p:cNvGraphicFramePr>
          <p:nvPr>
            <p:custDataLst>
              <p:tags r:id="rId4"/>
            </p:custDataLst>
            <p:extLst>
              <p:ext uri="{D42A27DB-BD31-4B8C-83A1-F6EECF244321}">
                <p14:modId xmlns:p14="http://schemas.microsoft.com/office/powerpoint/2010/main" val="2151834740"/>
              </p:ext>
            </p:extLst>
          </p:nvPr>
        </p:nvGraphicFramePr>
        <p:xfrm>
          <a:off x="558800" y="1452654"/>
          <a:ext cx="7998285" cy="4424618"/>
        </p:xfrm>
        <a:graphic>
          <a:graphicData uri="http://schemas.openxmlformats.org/drawingml/2006/table">
            <a:tbl>
              <a:tblPr firstRow="1" bandRow="1">
                <a:tableStyleId>{5C22544A-7EE6-4342-B048-85BDC9FD1C3A}</a:tableStyleId>
              </a:tblPr>
              <a:tblGrid>
                <a:gridCol w="3132000"/>
                <a:gridCol w="546285"/>
                <a:gridCol w="432000"/>
                <a:gridCol w="432000"/>
                <a:gridCol w="432000"/>
                <a:gridCol w="432000"/>
                <a:gridCol w="432000"/>
                <a:gridCol w="432000"/>
                <a:gridCol w="432000"/>
                <a:gridCol w="432000"/>
                <a:gridCol w="432000"/>
                <a:gridCol w="432000"/>
              </a:tblGrid>
              <a:tr h="230604">
                <a:tc rowSpan="2">
                  <a:txBody>
                    <a:bodyPr/>
                    <a:lstStyle/>
                    <a:p>
                      <a:endParaRPr lang="fr-CA" dirty="0"/>
                    </a:p>
                  </a:txBody>
                  <a:tcPr>
                    <a:lnB w="57150" cap="flat" cmpd="sng" algn="ctr">
                      <a:noFill/>
                      <a:prstDash val="solid"/>
                      <a:round/>
                      <a:headEnd type="none" w="med" len="med"/>
                      <a:tailEnd type="none" w="med" len="med"/>
                    </a:lnB>
                    <a:solidFill>
                      <a:schemeClr val="bg1"/>
                    </a:solidFill>
                  </a:tcPr>
                </a:tc>
                <a:tc row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R w="38100" cap="flat" cmpd="sng" algn="ctr">
                      <a:solidFill>
                        <a:schemeClr val="bg1"/>
                      </a:solidFill>
                      <a:prstDash val="solid"/>
                      <a:round/>
                      <a:headEnd type="none" w="med" len="med"/>
                      <a:tailEnd type="none" w="med" len="med"/>
                    </a:lnR>
                    <a:lnB w="57150" cap="flat" cmpd="sng" algn="ctr">
                      <a:solidFill>
                        <a:srgbClr val="9BBB59"/>
                      </a:solidFill>
                      <a:prstDash val="solid"/>
                      <a:round/>
                      <a:headEnd type="none" w="med" len="med"/>
                      <a:tailEnd type="none" w="med" len="med"/>
                    </a:lnB>
                    <a:solidFill>
                      <a:srgbClr val="EFF4E4"/>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35-54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88224">
                <a:tc vMerge="1">
                  <a:txBody>
                    <a:bodyPr/>
                    <a:lstStyle/>
                    <a:p>
                      <a:endParaRPr lang="fr-CA"/>
                    </a:p>
                  </a:txBody>
                  <a:tcPr/>
                </a:tc>
                <a:tc vMerge="1">
                  <a:txBody>
                    <a:bodyPr/>
                    <a:lstStyle/>
                    <a:p>
                      <a:endParaRPr lang="fr-CA"/>
                    </a:p>
                  </a:txBody>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CAN</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CAN</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CAN</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CAN</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CAN</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r>
              <a:tr h="318828">
                <a:tc>
                  <a:txBody>
                    <a:bodyPr/>
                    <a:lstStyle/>
                    <a:p>
                      <a:endParaRPr lang="fr-CA" dirty="0"/>
                    </a:p>
                  </a:txBody>
                  <a:tcP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r>
              <a:tr h="115289">
                <a:tc>
                  <a:txBody>
                    <a:bodyPr/>
                    <a:lstStyle/>
                    <a:p>
                      <a:pPr algn="l" fontAlgn="ctr"/>
                      <a:endParaRPr lang="fr-CA" sz="3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UTILITARIAN CONSUMERISM</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88</a:t>
                      </a: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121</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79</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87</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75</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90</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ANOMIE / </a:t>
                      </a:r>
                      <a:r>
                        <a:rPr lang="fr-CA" sz="1000" b="1" i="0" u="none" strike="noStrike" dirty="0" smtClean="0">
                          <a:solidFill>
                            <a:srgbClr val="595959"/>
                          </a:solidFill>
                          <a:effectLst/>
                          <a:latin typeface="Arial"/>
                        </a:rPr>
                        <a:t>SOCIAL DISCONNECT</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79</a:t>
                      </a: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112</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136</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117</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114</a:t>
                      </a: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81</a:t>
                      </a: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60</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AIMLESSNESS</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150</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135</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169</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127</a:t>
                      </a: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123</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SAVING ON PRINCIPLE</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78</a:t>
                      </a: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85</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119</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120</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115</a:t>
                      </a: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76</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67</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74</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EFFORTS FOR HEALTH</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68</a:t>
                      </a: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48</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60</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80</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72</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IMPORTANCE OF PHYSICAL BEAUTY</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60</a:t>
                      </a: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117</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43</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53</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57</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50</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CONCERN FOR APPEARANCE</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136</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80</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120</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76</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PRIMACY OF THE FAMILY</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51</a:t>
                      </a: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83</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34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53</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55</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57</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47</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DISCRIMINATING CONSUMERISM</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58</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112</a:t>
                      </a: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ETHICAL CONSUMERISM</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116</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132</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126</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JOY OF CONSUMPTION</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127</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119</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112</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113</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90</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81</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81</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PURSUIT OF NOVELTY</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128</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77</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111</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119</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79</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OSTENTATIOUS CONSUMPTION</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167</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154</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133</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142</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54</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54</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54</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EARLY ADOPTION</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115</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50</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118</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135</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124</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68</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71</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GADGET ZEAL</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144</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127</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a:solidFill>
                            <a:srgbClr val="FD8B00"/>
                          </a:solidFill>
                          <a:latin typeface="Arial" charset="0"/>
                          <a:ea typeface="+mn-ea"/>
                          <a:cs typeface="+mn-cs"/>
                        </a:rPr>
                        <a:t>125</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127</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116</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115</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78</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r>
            </a:tbl>
          </a:graphicData>
        </a:graphic>
      </p:graphicFrame>
      <p:grpSp>
        <p:nvGrpSpPr>
          <p:cNvPr id="14" name="Groupe 13"/>
          <p:cNvGrpSpPr/>
          <p:nvPr/>
        </p:nvGrpSpPr>
        <p:grpSpPr>
          <a:xfrm>
            <a:off x="4368799" y="5931197"/>
            <a:ext cx="3232869" cy="554038"/>
            <a:chOff x="619051" y="5848285"/>
            <a:chExt cx="3232869" cy="554038"/>
          </a:xfrm>
        </p:grpSpPr>
        <p:sp>
          <p:nvSpPr>
            <p:cNvPr id="15" name="Titre"/>
            <p:cNvSpPr>
              <a:spLocks noChangeAspect="1" noChangeArrowheads="1"/>
            </p:cNvSpPr>
            <p:nvPr>
              <p:custDataLst>
                <p:tags r:id="rId6"/>
              </p:custDataLst>
            </p:nvPr>
          </p:nvSpPr>
          <p:spPr bwMode="auto">
            <a:xfrm>
              <a:off x="755576" y="5849873"/>
              <a:ext cx="3096344"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kern="0" dirty="0" smtClean="0">
                  <a:solidFill>
                    <a:srgbClr val="595959"/>
                  </a:solidFill>
                  <a:latin typeface="Arial" charset="0"/>
                </a:rPr>
                <a:t>Very strong vs the Canadian population average</a:t>
              </a:r>
            </a:p>
            <a:p>
              <a:pPr>
                <a:lnSpc>
                  <a:spcPct val="90000"/>
                </a:lnSpc>
                <a:defRPr/>
              </a:pPr>
              <a:r>
                <a:rPr lang="en-CA" altLang="fr-FR" sz="1000" b="1" kern="0" dirty="0" smtClean="0">
                  <a:solidFill>
                    <a:srgbClr val="595959"/>
                  </a:solidFill>
                  <a:latin typeface="Arial" charset="0"/>
                </a:rPr>
                <a:t>Strong vs. the Canadian population average</a:t>
              </a:r>
            </a:p>
            <a:p>
              <a:pPr>
                <a:lnSpc>
                  <a:spcPct val="90000"/>
                </a:lnSpc>
                <a:defRPr/>
              </a:pPr>
              <a:r>
                <a:rPr lang="en-CA" altLang="fr-FR" sz="1000" b="1" kern="0" dirty="0" smtClean="0">
                  <a:solidFill>
                    <a:srgbClr val="595959"/>
                  </a:solidFill>
                  <a:latin typeface="Arial" charset="0"/>
                </a:rPr>
                <a:t>Weak vs. the Canadian population average</a:t>
              </a:r>
            </a:p>
            <a:p>
              <a:pPr>
                <a:lnSpc>
                  <a:spcPct val="90000"/>
                </a:lnSpc>
                <a:defRPr/>
              </a:pPr>
              <a:r>
                <a:rPr lang="en-CA" altLang="fr-FR" sz="1000" b="1" kern="0" dirty="0" smtClean="0">
                  <a:solidFill>
                    <a:srgbClr val="595959"/>
                  </a:solidFill>
                  <a:latin typeface="Arial" charset="0"/>
                </a:rPr>
                <a:t>Very weak vs. the Canadian population average</a:t>
              </a:r>
              <a:endParaRPr lang="en-CA" altLang="fr-FR" sz="1000" b="1" kern="0" dirty="0">
                <a:solidFill>
                  <a:srgbClr val="595959"/>
                </a:solidFill>
                <a:latin typeface="Arial" charset="0"/>
              </a:endParaRPr>
            </a:p>
          </p:txBody>
        </p:sp>
        <p:grpSp>
          <p:nvGrpSpPr>
            <p:cNvPr id="16" name="Groupe 185"/>
            <p:cNvGrpSpPr>
              <a:grpSpLocks/>
            </p:cNvGrpSpPr>
            <p:nvPr/>
          </p:nvGrpSpPr>
          <p:grpSpPr bwMode="auto">
            <a:xfrm>
              <a:off x="619051" y="5848285"/>
              <a:ext cx="101510" cy="524197"/>
              <a:chOff x="7484103" y="4847894"/>
              <a:chExt cx="101600" cy="525119"/>
            </a:xfrm>
          </p:grpSpPr>
          <p:sp>
            <p:nvSpPr>
              <p:cNvPr id="17"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18"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0"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8"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grpSp>
      </p:grpSp>
      <p:sp>
        <p:nvSpPr>
          <p:cNvPr id="29" name="Titre"/>
          <p:cNvSpPr>
            <a:spLocks noChangeAspect="1" noChangeArrowheads="1"/>
          </p:cNvSpPr>
          <p:nvPr>
            <p:custDataLst>
              <p:tags r:id="rId5"/>
            </p:custDataLst>
          </p:nvPr>
        </p:nvSpPr>
        <p:spPr bwMode="auto">
          <a:xfrm>
            <a:off x="570459" y="5927441"/>
            <a:ext cx="358833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en-CA" altLang="fr-FR" sz="1000" b="1" u="sng" kern="0" dirty="0" smtClean="0">
                <a:solidFill>
                  <a:srgbClr val="595959"/>
                </a:solidFill>
                <a:latin typeface="Arial" charset="0"/>
              </a:rPr>
              <a:t>Legend</a:t>
            </a:r>
            <a:r>
              <a:rPr lang="en-CA" altLang="fr-FR" sz="1000" b="1" kern="0" dirty="0" smtClean="0">
                <a:solidFill>
                  <a:srgbClr val="595959"/>
                </a:solidFill>
                <a:latin typeface="Arial" charset="0"/>
              </a:rPr>
              <a:t>: </a:t>
            </a:r>
          </a:p>
          <a:p>
            <a:pPr>
              <a:lnSpc>
                <a:spcPct val="90000"/>
              </a:lnSpc>
              <a:defRPr/>
            </a:pPr>
            <a:r>
              <a:rPr lang="en-CA" altLang="fr-FR" sz="1000" b="1" kern="0" dirty="0" smtClean="0">
                <a:solidFill>
                  <a:srgbClr val="595959"/>
                </a:solidFill>
                <a:latin typeface="Arial" charset="0"/>
              </a:rPr>
              <a:t>Differences vs. the Canadian population average are expressed as indices: 100 represents the average score given to the value by the Canadian population</a:t>
            </a:r>
            <a:endParaRPr lang="en-CA" altLang="fr-FR" sz="1000" b="1" kern="0" dirty="0">
              <a:solidFill>
                <a:srgbClr val="595959"/>
              </a:solidFill>
              <a:latin typeface="Arial" charset="0"/>
            </a:endParaRPr>
          </a:p>
        </p:txBody>
      </p:sp>
    </p:spTree>
    <p:extLst>
      <p:ext uri="{BB962C8B-B14F-4D97-AF65-F5344CB8AC3E}">
        <p14:creationId xmlns:p14="http://schemas.microsoft.com/office/powerpoint/2010/main" val="3441409426"/>
      </p:ext>
    </p:extLst>
  </p:cSld>
  <p:clrMapOvr>
    <a:masterClrMapping/>
  </p:clrMapOvr>
  <p:timing>
    <p:tnLst>
      <p:par>
        <p:cTn xmlns:p14="http://schemas.microsoft.com/office/powerpoint/2010/mai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295</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en-US" sz="2100" dirty="0">
                <a:solidFill>
                  <a:srgbClr val="9BBB59"/>
                </a:solidFill>
              </a:rPr>
              <a:t>In a nutshell: main value axes that distinguish </a:t>
            </a:r>
            <a:r>
              <a:rPr lang="en-US" sz="2100" dirty="0" smtClean="0">
                <a:solidFill>
                  <a:srgbClr val="9BBB59"/>
                </a:solidFill>
              </a:rPr>
              <a:t>the various age groups </a:t>
            </a:r>
            <a:br>
              <a:rPr lang="en-US" sz="2100" dirty="0" smtClean="0">
                <a:solidFill>
                  <a:srgbClr val="9BBB59"/>
                </a:solidFill>
              </a:rPr>
            </a:br>
            <a:r>
              <a:rPr lang="en-US" sz="2100" dirty="0" smtClean="0">
                <a:solidFill>
                  <a:srgbClr val="9BBB59"/>
                </a:solidFill>
              </a:rPr>
              <a:t>within the </a:t>
            </a:r>
            <a:r>
              <a:rPr lang="fr-CA" sz="2100" dirty="0" smtClean="0">
                <a:solidFill>
                  <a:srgbClr val="9BBB59"/>
                </a:solidFill>
              </a:rPr>
              <a:t>LGBT population</a:t>
            </a:r>
            <a:endParaRPr lang="fr-CA" dirty="0">
              <a:solidFill>
                <a:srgbClr val="00AFDC"/>
              </a:solidFill>
            </a:endParaRPr>
          </a:p>
        </p:txBody>
      </p:sp>
      <p:sp>
        <p:nvSpPr>
          <p:cNvPr id="5" name="Rectangle à coins arrondis 4"/>
          <p:cNvSpPr/>
          <p:nvPr/>
        </p:nvSpPr>
        <p:spPr>
          <a:xfrm>
            <a:off x="594259" y="1498600"/>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smtClean="0">
                <a:solidFill>
                  <a:srgbClr val="7F7F7F"/>
                </a:solidFill>
                <a:latin typeface="Arial" panose="020B0604020202020204" pitchFamily="34" charset="0"/>
                <a:cs typeface="Arial" panose="020B0604020202020204" pitchFamily="34" charset="0"/>
              </a:rPr>
              <a:t>Great desire for personal fulfillment</a:t>
            </a:r>
            <a:endParaRPr lang="en-CA" sz="1200"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594259" y="2702417"/>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smtClean="0">
                <a:solidFill>
                  <a:srgbClr val="7F7F7F"/>
                </a:solidFill>
                <a:latin typeface="Arial" panose="020B0604020202020204" pitchFamily="34" charset="0"/>
                <a:cs typeface="Arial" panose="020B0604020202020204" pitchFamily="34" charset="0"/>
              </a:rPr>
              <a:t>Pursuit of authenticity</a:t>
            </a:r>
            <a:endParaRPr lang="en-CA" sz="1200"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94259" y="4629899"/>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smtClean="0">
                <a:solidFill>
                  <a:srgbClr val="7F7F7F"/>
                </a:solidFill>
                <a:latin typeface="Arial" panose="020B0604020202020204" pitchFamily="34" charset="0"/>
                <a:cs typeface="Arial" panose="020B0604020202020204" pitchFamily="34" charset="0"/>
              </a:rPr>
              <a:t>Adaptability, in tune with society</a:t>
            </a:r>
            <a:endParaRPr lang="en-CA" sz="1200" dirty="0">
              <a:solidFill>
                <a:srgbClr val="7F7F7F"/>
              </a:solidFill>
              <a:latin typeface="Arial" panose="020B0604020202020204" pitchFamily="34" charset="0"/>
              <a:cs typeface="Arial" panose="020B0604020202020204" pitchFamily="34" charset="0"/>
            </a:endParaRPr>
          </a:p>
        </p:txBody>
      </p:sp>
      <p:sp>
        <p:nvSpPr>
          <p:cNvPr id="15" name="Rectangle à coins arrondis 14"/>
          <p:cNvSpPr/>
          <p:nvPr/>
        </p:nvSpPr>
        <p:spPr>
          <a:xfrm>
            <a:off x="594259" y="3160569"/>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smtClean="0">
                <a:solidFill>
                  <a:srgbClr val="7F7F7F"/>
                </a:solidFill>
                <a:latin typeface="Arial" panose="020B0604020202020204" pitchFamily="34" charset="0"/>
                <a:cs typeface="Arial" panose="020B0604020202020204" pitchFamily="34" charset="0"/>
              </a:rPr>
              <a:t>Social and ecological awareness</a:t>
            </a:r>
            <a:endParaRPr lang="en-CA" sz="1200" dirty="0">
              <a:solidFill>
                <a:srgbClr val="7F7F7F"/>
              </a:solidFill>
              <a:latin typeface="Arial" panose="020B0604020202020204" pitchFamily="34" charset="0"/>
              <a:cs typeface="Arial" panose="020B0604020202020204" pitchFamily="34" charset="0"/>
            </a:endParaRPr>
          </a:p>
        </p:txBody>
      </p:sp>
      <p:sp>
        <p:nvSpPr>
          <p:cNvPr id="17" name="ZoneTexte 16"/>
          <p:cNvSpPr txBox="1"/>
          <p:nvPr>
            <p:custDataLst>
              <p:tags r:id="rId4"/>
            </p:custDataLst>
          </p:nvPr>
        </p:nvSpPr>
        <p:spPr>
          <a:xfrm>
            <a:off x="4888607" y="1394425"/>
            <a:ext cx="4032448" cy="792087"/>
          </a:xfrm>
          <a:prstGeom prst="rect">
            <a:avLst/>
          </a:prstGeom>
          <a:noFill/>
        </p:spPr>
        <p:txBody>
          <a:bodyPr wrap="square" lIns="0" tIns="0" rIns="0" bIns="0" rtlCol="0" anchor="ctr">
            <a:normAutofit/>
          </a:bodyPr>
          <a:lstStyle/>
          <a:p>
            <a:pPr>
              <a:spcBef>
                <a:spcPts val="600"/>
              </a:spcBef>
              <a:buClr>
                <a:srgbClr val="9BBB59"/>
              </a:buClr>
            </a:pPr>
            <a:r>
              <a:rPr lang="en-CA" sz="1000" dirty="0" smtClean="0">
                <a:solidFill>
                  <a:srgbClr val="595959"/>
                </a:solidFill>
                <a:latin typeface="Arial" pitchFamily="34" charset="0"/>
                <a:cs typeface="Arial" pitchFamily="34" charset="0"/>
              </a:rPr>
              <a:t>Characterizes all LGBT age groups:</a:t>
            </a:r>
          </a:p>
          <a:p>
            <a:pPr>
              <a:spcBef>
                <a:spcPts val="300"/>
              </a:spcBef>
              <a:buClr>
                <a:srgbClr val="9BBB59"/>
              </a:buClr>
            </a:pPr>
            <a:r>
              <a:rPr lang="en-CA" sz="1000" dirty="0" smtClean="0">
                <a:solidFill>
                  <a:srgbClr val="595959"/>
                </a:solidFill>
                <a:latin typeface="Arial" pitchFamily="34" charset="0"/>
                <a:cs typeface="Arial" pitchFamily="34" charset="0"/>
              </a:rPr>
              <a:t>++ Disengagement from work among 25+ y/o LGBT</a:t>
            </a:r>
          </a:p>
          <a:p>
            <a:pPr>
              <a:spcBef>
                <a:spcPts val="300"/>
              </a:spcBef>
              <a:buClr>
                <a:srgbClr val="9BBB59"/>
              </a:buClr>
            </a:pPr>
            <a:r>
              <a:rPr lang="en-CA" sz="1000" dirty="0" smtClean="0">
                <a:solidFill>
                  <a:srgbClr val="595959"/>
                </a:solidFill>
                <a:latin typeface="Arial" pitchFamily="34" charset="0"/>
                <a:cs typeface="Arial" pitchFamily="34" charset="0"/>
              </a:rPr>
              <a:t>++ Desire to enjoy the pleasures of life among the youngest LGBT (under 35 y/o)</a:t>
            </a:r>
          </a:p>
        </p:txBody>
      </p:sp>
      <p:sp>
        <p:nvSpPr>
          <p:cNvPr id="2" name="Flèche droite 1"/>
          <p:cNvSpPr/>
          <p:nvPr/>
        </p:nvSpPr>
        <p:spPr>
          <a:xfrm>
            <a:off x="4524375" y="1552078"/>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18" name="Rectangle à coins arrondis 17"/>
          <p:cNvSpPr/>
          <p:nvPr/>
        </p:nvSpPr>
        <p:spPr>
          <a:xfrm>
            <a:off x="594259" y="2215773"/>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smtClean="0">
                <a:solidFill>
                  <a:srgbClr val="7F7F7F"/>
                </a:solidFill>
                <a:latin typeface="Arial" panose="020B0604020202020204" pitchFamily="34" charset="0"/>
                <a:cs typeface="Arial" panose="020B0604020202020204" pitchFamily="34" charset="0"/>
              </a:rPr>
              <a:t>Openness</a:t>
            </a:r>
            <a:endParaRPr lang="en-CA" sz="1200" dirty="0">
              <a:solidFill>
                <a:srgbClr val="7F7F7F"/>
              </a:solidFill>
              <a:latin typeface="Arial" panose="020B0604020202020204" pitchFamily="34" charset="0"/>
              <a:cs typeface="Arial" panose="020B0604020202020204" pitchFamily="34" charset="0"/>
            </a:endParaRPr>
          </a:p>
        </p:txBody>
      </p:sp>
      <p:sp>
        <p:nvSpPr>
          <p:cNvPr id="19" name="ZoneTexte 18"/>
          <p:cNvSpPr txBox="1"/>
          <p:nvPr>
            <p:custDataLst>
              <p:tags r:id="rId5"/>
            </p:custDataLst>
          </p:nvPr>
        </p:nvSpPr>
        <p:spPr>
          <a:xfrm>
            <a:off x="4888607" y="2187199"/>
            <a:ext cx="4032448" cy="468250"/>
          </a:xfrm>
          <a:prstGeom prst="rect">
            <a:avLst/>
          </a:prstGeom>
          <a:noFill/>
        </p:spPr>
        <p:txBody>
          <a:bodyPr wrap="square" lIns="0" tIns="0" rIns="0" bIns="0" rtlCol="0" anchor="ctr">
            <a:normAutofit/>
          </a:bodyPr>
          <a:lstStyle/>
          <a:p>
            <a:pPr>
              <a:spcBef>
                <a:spcPts val="600"/>
              </a:spcBef>
              <a:buClr>
                <a:srgbClr val="9BBB59"/>
              </a:buClr>
            </a:pPr>
            <a:r>
              <a:rPr lang="en-CA" sz="1000" dirty="0" smtClean="0">
                <a:solidFill>
                  <a:srgbClr val="595959"/>
                </a:solidFill>
                <a:latin typeface="Arial" pitchFamily="34" charset="0"/>
                <a:cs typeface="Arial" pitchFamily="34" charset="0"/>
              </a:rPr>
              <a:t>Characterizes all LGBT age groups, although this trait tends to lose intensity the older the get (as much among LGBT as in the general population)</a:t>
            </a:r>
          </a:p>
        </p:txBody>
      </p:sp>
      <p:sp>
        <p:nvSpPr>
          <p:cNvPr id="20" name="Flèche droite 19"/>
          <p:cNvSpPr/>
          <p:nvPr/>
        </p:nvSpPr>
        <p:spPr>
          <a:xfrm>
            <a:off x="4524375" y="2258526"/>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21" name="Rectangle à coins arrondis 20"/>
          <p:cNvSpPr/>
          <p:nvPr/>
        </p:nvSpPr>
        <p:spPr>
          <a:xfrm>
            <a:off x="594259" y="4065867"/>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smtClean="0">
                <a:solidFill>
                  <a:srgbClr val="7F7F7F"/>
                </a:solidFill>
                <a:latin typeface="Arial" panose="020B0604020202020204" pitchFamily="34" charset="0"/>
                <a:cs typeface="Arial" panose="020B0604020202020204" pitchFamily="34" charset="0"/>
              </a:rPr>
              <a:t>Creativity</a:t>
            </a:r>
            <a:endParaRPr lang="en-CA" sz="1200" dirty="0">
              <a:solidFill>
                <a:srgbClr val="7F7F7F"/>
              </a:solidFill>
              <a:latin typeface="Arial" panose="020B0604020202020204" pitchFamily="34" charset="0"/>
              <a:cs typeface="Arial" panose="020B0604020202020204" pitchFamily="34" charset="0"/>
            </a:endParaRPr>
          </a:p>
        </p:txBody>
      </p:sp>
      <p:sp>
        <p:nvSpPr>
          <p:cNvPr id="22" name="ZoneTexte 21"/>
          <p:cNvSpPr txBox="1"/>
          <p:nvPr>
            <p:custDataLst>
              <p:tags r:id="rId6"/>
            </p:custDataLst>
          </p:nvPr>
        </p:nvSpPr>
        <p:spPr>
          <a:xfrm>
            <a:off x="4883993" y="3984328"/>
            <a:ext cx="4032448" cy="642739"/>
          </a:xfrm>
          <a:prstGeom prst="rect">
            <a:avLst/>
          </a:prstGeom>
          <a:noFill/>
        </p:spPr>
        <p:txBody>
          <a:bodyPr wrap="square" lIns="0" tIns="0" rIns="0" bIns="0" rtlCol="0" anchor="ctr">
            <a:normAutofit/>
          </a:bodyPr>
          <a:lstStyle/>
          <a:p>
            <a:pPr>
              <a:spcBef>
                <a:spcPts val="600"/>
              </a:spcBef>
              <a:buClr>
                <a:srgbClr val="9BBB59"/>
              </a:buClr>
            </a:pPr>
            <a:r>
              <a:rPr lang="en-CA" sz="1000" dirty="0" smtClean="0">
                <a:solidFill>
                  <a:srgbClr val="595959"/>
                </a:solidFill>
                <a:latin typeface="Arial" pitchFamily="34" charset="0"/>
                <a:cs typeface="Arial" pitchFamily="34" charset="0"/>
              </a:rPr>
              <a:t>Trait that is </a:t>
            </a:r>
            <a:r>
              <a:rPr lang="en-CA" sz="1000" b="1" dirty="0" smtClean="0">
                <a:solidFill>
                  <a:srgbClr val="595959"/>
                </a:solidFill>
                <a:latin typeface="Arial" pitchFamily="34" charset="0"/>
                <a:cs typeface="Arial" pitchFamily="34" charset="0"/>
              </a:rPr>
              <a:t>specific </a:t>
            </a:r>
            <a:r>
              <a:rPr lang="en-CA" sz="1000" dirty="0" smtClean="0">
                <a:solidFill>
                  <a:srgbClr val="595959"/>
                </a:solidFill>
                <a:latin typeface="Arial" pitchFamily="34" charset="0"/>
                <a:cs typeface="Arial" pitchFamily="34" charset="0"/>
              </a:rPr>
              <a:t>to LGBT individuals </a:t>
            </a:r>
            <a:r>
              <a:rPr lang="en-CA" sz="1000" b="1" u="sng" dirty="0" smtClean="0">
                <a:solidFill>
                  <a:srgbClr val="595959"/>
                </a:solidFill>
                <a:latin typeface="Arial" pitchFamily="34" charset="0"/>
                <a:cs typeface="Arial" pitchFamily="34" charset="0"/>
              </a:rPr>
              <a:t>under</a:t>
            </a:r>
            <a:r>
              <a:rPr lang="en-CA" sz="1000" b="1" dirty="0" smtClean="0">
                <a:solidFill>
                  <a:srgbClr val="595959"/>
                </a:solidFill>
                <a:latin typeface="Arial" pitchFamily="34" charset="0"/>
                <a:cs typeface="Arial" pitchFamily="34" charset="0"/>
              </a:rPr>
              <a:t> 35 y/o</a:t>
            </a:r>
            <a:br>
              <a:rPr lang="en-CA" sz="1000" b="1" dirty="0" smtClean="0">
                <a:solidFill>
                  <a:srgbClr val="595959"/>
                </a:solidFill>
                <a:latin typeface="Arial" pitchFamily="34" charset="0"/>
                <a:cs typeface="Arial" pitchFamily="34" charset="0"/>
              </a:rPr>
            </a:br>
            <a:r>
              <a:rPr lang="en-CA" sz="1000" dirty="0" smtClean="0">
                <a:solidFill>
                  <a:srgbClr val="595959"/>
                </a:solidFill>
                <a:latin typeface="Arial" pitchFamily="34" charset="0"/>
                <a:cs typeface="Arial" pitchFamily="34" charset="0"/>
              </a:rPr>
              <a:t>This trait is also more prevalent among the youngest groups of the general population, but not as strong as among young LGBT groups)</a:t>
            </a:r>
          </a:p>
        </p:txBody>
      </p:sp>
      <p:sp>
        <p:nvSpPr>
          <p:cNvPr id="23" name="Flèche droite 22"/>
          <p:cNvSpPr/>
          <p:nvPr/>
        </p:nvSpPr>
        <p:spPr>
          <a:xfrm>
            <a:off x="4519761" y="4102139"/>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24" name="ZoneTexte 23"/>
          <p:cNvSpPr txBox="1"/>
          <p:nvPr>
            <p:custDataLst>
              <p:tags r:id="rId7"/>
            </p:custDataLst>
          </p:nvPr>
        </p:nvSpPr>
        <p:spPr>
          <a:xfrm>
            <a:off x="4888607" y="2660669"/>
            <a:ext cx="4032448" cy="468250"/>
          </a:xfrm>
          <a:prstGeom prst="rect">
            <a:avLst/>
          </a:prstGeom>
          <a:noFill/>
        </p:spPr>
        <p:txBody>
          <a:bodyPr wrap="square" lIns="0" tIns="0" rIns="0" bIns="0" rtlCol="0" anchor="ctr">
            <a:normAutofit/>
          </a:bodyPr>
          <a:lstStyle/>
          <a:p>
            <a:pPr>
              <a:spcBef>
                <a:spcPts val="600"/>
              </a:spcBef>
              <a:buClr>
                <a:srgbClr val="9BBB59"/>
              </a:buClr>
            </a:pPr>
            <a:r>
              <a:rPr lang="en-CA" sz="1000" dirty="0" smtClean="0">
                <a:solidFill>
                  <a:srgbClr val="595959"/>
                </a:solidFill>
                <a:latin typeface="Arial" pitchFamily="34" charset="0"/>
                <a:cs typeface="Arial" pitchFamily="34" charset="0"/>
              </a:rPr>
              <a:t>Characterizes all LGBT age groups, but more particularly the youngest cohort (15-17 y/o) and the oldest (55+ y/o) </a:t>
            </a:r>
          </a:p>
        </p:txBody>
      </p:sp>
      <p:sp>
        <p:nvSpPr>
          <p:cNvPr id="25" name="Flèche droite 24"/>
          <p:cNvSpPr/>
          <p:nvPr/>
        </p:nvSpPr>
        <p:spPr>
          <a:xfrm>
            <a:off x="4524375" y="2751046"/>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26" name="ZoneTexte 25"/>
          <p:cNvSpPr txBox="1"/>
          <p:nvPr>
            <p:custDataLst>
              <p:tags r:id="rId8"/>
            </p:custDataLst>
          </p:nvPr>
        </p:nvSpPr>
        <p:spPr>
          <a:xfrm>
            <a:off x="4883993" y="3102602"/>
            <a:ext cx="4032448" cy="509396"/>
          </a:xfrm>
          <a:prstGeom prst="rect">
            <a:avLst/>
          </a:prstGeom>
          <a:noFill/>
        </p:spPr>
        <p:txBody>
          <a:bodyPr wrap="square" lIns="0" tIns="0" rIns="0" bIns="0" rtlCol="0" anchor="ctr">
            <a:normAutofit/>
          </a:bodyPr>
          <a:lstStyle/>
          <a:p>
            <a:pPr>
              <a:spcBef>
                <a:spcPts val="600"/>
              </a:spcBef>
              <a:buClr>
                <a:srgbClr val="9BBB59"/>
              </a:buClr>
            </a:pPr>
            <a:r>
              <a:rPr lang="en-CA" sz="1000" dirty="0" smtClean="0">
                <a:solidFill>
                  <a:srgbClr val="595959"/>
                </a:solidFill>
                <a:latin typeface="Arial" pitchFamily="34" charset="0"/>
                <a:cs typeface="Arial" pitchFamily="34" charset="0"/>
              </a:rPr>
              <a:t>Characterizes all LGBT age groups, but awareness is more social than ecological for the younger groups (under 35 y/o) and more ecological than social for the older groups (35+ y/o)</a:t>
            </a:r>
          </a:p>
        </p:txBody>
      </p:sp>
      <p:sp>
        <p:nvSpPr>
          <p:cNvPr id="27" name="Flèche droite 26"/>
          <p:cNvSpPr/>
          <p:nvPr/>
        </p:nvSpPr>
        <p:spPr>
          <a:xfrm>
            <a:off x="4519761" y="3221555"/>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28" name="ZoneTexte 27"/>
          <p:cNvSpPr txBox="1"/>
          <p:nvPr>
            <p:custDataLst>
              <p:tags r:id="rId9"/>
            </p:custDataLst>
          </p:nvPr>
        </p:nvSpPr>
        <p:spPr>
          <a:xfrm>
            <a:off x="4888607" y="4600091"/>
            <a:ext cx="4032448" cy="825426"/>
          </a:xfrm>
          <a:prstGeom prst="rect">
            <a:avLst/>
          </a:prstGeom>
          <a:noFill/>
        </p:spPr>
        <p:txBody>
          <a:bodyPr wrap="square" lIns="0" tIns="0" rIns="0" bIns="0" rtlCol="0" anchor="ctr">
            <a:normAutofit/>
          </a:bodyPr>
          <a:lstStyle/>
          <a:p>
            <a:pPr>
              <a:spcBef>
                <a:spcPts val="600"/>
              </a:spcBef>
              <a:buClr>
                <a:srgbClr val="9BBB59"/>
              </a:buClr>
            </a:pPr>
            <a:r>
              <a:rPr lang="en-CA" sz="1000" dirty="0" smtClean="0">
                <a:solidFill>
                  <a:srgbClr val="595959"/>
                </a:solidFill>
                <a:latin typeface="Arial" pitchFamily="34" charset="0"/>
                <a:cs typeface="Arial" pitchFamily="34" charset="0"/>
              </a:rPr>
              <a:t>Trait that is </a:t>
            </a:r>
            <a:r>
              <a:rPr lang="en-CA" sz="1000" b="1" dirty="0" smtClean="0">
                <a:solidFill>
                  <a:srgbClr val="595959"/>
                </a:solidFill>
                <a:latin typeface="Arial" pitchFamily="34" charset="0"/>
                <a:cs typeface="Arial" pitchFamily="34" charset="0"/>
              </a:rPr>
              <a:t>specific </a:t>
            </a:r>
            <a:r>
              <a:rPr lang="en-CA" sz="1000" dirty="0" smtClean="0">
                <a:solidFill>
                  <a:srgbClr val="595959"/>
                </a:solidFill>
                <a:latin typeface="Arial" pitchFamily="34" charset="0"/>
                <a:cs typeface="Arial" pitchFamily="34" charset="0"/>
              </a:rPr>
              <a:t>to LGBT individuals </a:t>
            </a:r>
            <a:r>
              <a:rPr lang="en-CA" sz="1000" b="1" u="sng" dirty="0" smtClean="0">
                <a:solidFill>
                  <a:srgbClr val="595959"/>
                </a:solidFill>
                <a:latin typeface="Arial" pitchFamily="34" charset="0"/>
                <a:cs typeface="Arial" pitchFamily="34" charset="0"/>
              </a:rPr>
              <a:t>35+</a:t>
            </a:r>
            <a:r>
              <a:rPr lang="en-CA" sz="1000" b="1" i="1" dirty="0" smtClean="0">
                <a:solidFill>
                  <a:srgbClr val="595959"/>
                </a:solidFill>
                <a:latin typeface="Arial" pitchFamily="34" charset="0"/>
                <a:cs typeface="Arial" pitchFamily="34" charset="0"/>
              </a:rPr>
              <a:t> </a:t>
            </a:r>
            <a:r>
              <a:rPr lang="en-CA" sz="1000" b="1" dirty="0" smtClean="0">
                <a:solidFill>
                  <a:srgbClr val="595959"/>
                </a:solidFill>
                <a:latin typeface="Arial" pitchFamily="34" charset="0"/>
                <a:cs typeface="Arial" pitchFamily="34" charset="0"/>
              </a:rPr>
              <a:t>y/o</a:t>
            </a:r>
            <a:endParaRPr lang="en-CA" sz="1000" b="1" u="sng" dirty="0" smtClean="0">
              <a:solidFill>
                <a:srgbClr val="595959"/>
              </a:solidFill>
              <a:latin typeface="Arial" pitchFamily="34" charset="0"/>
              <a:cs typeface="Arial" pitchFamily="34" charset="0"/>
            </a:endParaRPr>
          </a:p>
          <a:p>
            <a:pPr>
              <a:spcBef>
                <a:spcPts val="600"/>
              </a:spcBef>
              <a:buClr>
                <a:srgbClr val="9BBB59"/>
              </a:buClr>
            </a:pPr>
            <a:r>
              <a:rPr lang="en-CA" sz="1000" b="1" u="sng" dirty="0" smtClean="0">
                <a:solidFill>
                  <a:srgbClr val="595959"/>
                </a:solidFill>
                <a:latin typeface="Arial" pitchFamily="34" charset="0"/>
                <a:cs typeface="Arial" pitchFamily="34" charset="0"/>
              </a:rPr>
              <a:t>Conversely</a:t>
            </a:r>
            <a:r>
              <a:rPr lang="en-CA" sz="1000" dirty="0" smtClean="0">
                <a:solidFill>
                  <a:srgbClr val="595959"/>
                </a:solidFill>
                <a:latin typeface="Arial" pitchFamily="34" charset="0"/>
                <a:cs typeface="Arial" pitchFamily="34" charset="0"/>
              </a:rPr>
              <a:t>: the </a:t>
            </a:r>
            <a:r>
              <a:rPr lang="en-CA" sz="1000" b="1" dirty="0" smtClean="0">
                <a:solidFill>
                  <a:srgbClr val="595959"/>
                </a:solidFill>
                <a:latin typeface="Arial" pitchFamily="34" charset="0"/>
                <a:cs typeface="Arial" pitchFamily="34" charset="0"/>
              </a:rPr>
              <a:t>youngest </a:t>
            </a:r>
            <a:r>
              <a:rPr lang="en-CA" sz="1000" dirty="0" smtClean="0">
                <a:solidFill>
                  <a:srgbClr val="595959"/>
                </a:solidFill>
                <a:latin typeface="Arial" pitchFamily="34" charset="0"/>
                <a:cs typeface="Arial" pitchFamily="34" charset="0"/>
              </a:rPr>
              <a:t>LGBT members (most particularly 15-24 y/o) tend to find it hard to find meaning  in life, even more than the youngest groups in the general population.</a:t>
            </a:r>
          </a:p>
        </p:txBody>
      </p:sp>
      <p:sp>
        <p:nvSpPr>
          <p:cNvPr id="29" name="Flèche droite 28"/>
          <p:cNvSpPr/>
          <p:nvPr/>
        </p:nvSpPr>
        <p:spPr>
          <a:xfrm>
            <a:off x="4524375" y="4719705"/>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30" name="Rectangle à coins arrondis 29"/>
          <p:cNvSpPr/>
          <p:nvPr/>
        </p:nvSpPr>
        <p:spPr>
          <a:xfrm>
            <a:off x="594259" y="5523135"/>
            <a:ext cx="3777357" cy="734367"/>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smtClean="0">
                <a:solidFill>
                  <a:srgbClr val="7F7F7F"/>
                </a:solidFill>
                <a:latin typeface="Arial" panose="020B0604020202020204" pitchFamily="34" charset="0"/>
                <a:cs typeface="Arial" panose="020B0604020202020204" pitchFamily="34" charset="0"/>
              </a:rPr>
              <a:t>Some variations in attitudes toward consumption</a:t>
            </a:r>
            <a:endParaRPr lang="en-CA" sz="1200" dirty="0">
              <a:solidFill>
                <a:srgbClr val="7F7F7F"/>
              </a:solidFill>
              <a:latin typeface="Arial" panose="020B0604020202020204" pitchFamily="34" charset="0"/>
              <a:cs typeface="Arial" panose="020B0604020202020204" pitchFamily="34" charset="0"/>
            </a:endParaRPr>
          </a:p>
        </p:txBody>
      </p:sp>
      <p:sp>
        <p:nvSpPr>
          <p:cNvPr id="31" name="ZoneTexte 30"/>
          <p:cNvSpPr txBox="1"/>
          <p:nvPr>
            <p:custDataLst>
              <p:tags r:id="rId10"/>
            </p:custDataLst>
          </p:nvPr>
        </p:nvSpPr>
        <p:spPr>
          <a:xfrm>
            <a:off x="4888607" y="5445596"/>
            <a:ext cx="4032448" cy="1007740"/>
          </a:xfrm>
          <a:prstGeom prst="rect">
            <a:avLst/>
          </a:prstGeom>
          <a:noFill/>
        </p:spPr>
        <p:txBody>
          <a:bodyPr wrap="square" lIns="0" tIns="0" rIns="0" bIns="0" rtlCol="0" anchor="ctr">
            <a:normAutofit/>
          </a:bodyPr>
          <a:lstStyle/>
          <a:p>
            <a:pPr>
              <a:spcBef>
                <a:spcPts val="600"/>
              </a:spcBef>
              <a:buClr>
                <a:srgbClr val="9BBB59"/>
              </a:buClr>
            </a:pPr>
            <a:r>
              <a:rPr lang="en-CA" sz="1000" dirty="0" smtClean="0">
                <a:solidFill>
                  <a:srgbClr val="595959"/>
                </a:solidFill>
                <a:latin typeface="Arial" pitchFamily="34" charset="0"/>
                <a:cs typeface="Arial" pitchFamily="34" charset="0"/>
              </a:rPr>
              <a:t>The </a:t>
            </a:r>
            <a:r>
              <a:rPr lang="en-CA" sz="1000" b="1" dirty="0" smtClean="0">
                <a:solidFill>
                  <a:srgbClr val="595959"/>
                </a:solidFill>
                <a:latin typeface="Arial" pitchFamily="34" charset="0"/>
                <a:cs typeface="Arial" pitchFamily="34" charset="0"/>
              </a:rPr>
              <a:t>oldest </a:t>
            </a:r>
            <a:r>
              <a:rPr lang="en-CA" sz="1000" dirty="0" smtClean="0">
                <a:solidFill>
                  <a:srgbClr val="595959"/>
                </a:solidFill>
                <a:latin typeface="Arial" pitchFamily="34" charset="0"/>
                <a:cs typeface="Arial" pitchFamily="34" charset="0"/>
              </a:rPr>
              <a:t>LGBT segments</a:t>
            </a:r>
            <a:r>
              <a:rPr lang="en-CA" sz="1000" b="1" dirty="0" smtClean="0">
                <a:solidFill>
                  <a:srgbClr val="595959"/>
                </a:solidFill>
                <a:latin typeface="Arial" pitchFamily="34" charset="0"/>
                <a:cs typeface="Arial" pitchFamily="34" charset="0"/>
              </a:rPr>
              <a:t> </a:t>
            </a:r>
            <a:r>
              <a:rPr lang="en-CA" sz="1000" dirty="0" smtClean="0">
                <a:solidFill>
                  <a:srgbClr val="595959"/>
                </a:solidFill>
                <a:latin typeface="Arial" pitchFamily="34" charset="0"/>
                <a:cs typeface="Arial" pitchFamily="34" charset="0"/>
              </a:rPr>
              <a:t>are less focused on the pleasures of consumption and have less of a tendency to pursue social validation through consumption (as in the general population)</a:t>
            </a:r>
          </a:p>
          <a:p>
            <a:pPr>
              <a:spcBef>
                <a:spcPts val="300"/>
              </a:spcBef>
              <a:buClr>
                <a:srgbClr val="9BBB59"/>
              </a:buClr>
            </a:pPr>
            <a:r>
              <a:rPr lang="en-CA" sz="1000" dirty="0" smtClean="0">
                <a:solidFill>
                  <a:srgbClr val="595959"/>
                </a:solidFill>
                <a:latin typeface="Arial" pitchFamily="34" charset="0"/>
                <a:cs typeface="Arial" pitchFamily="34" charset="0"/>
              </a:rPr>
              <a:t>The </a:t>
            </a:r>
            <a:r>
              <a:rPr lang="en-CA" sz="1000" b="1" dirty="0" smtClean="0">
                <a:solidFill>
                  <a:srgbClr val="595959"/>
                </a:solidFill>
                <a:latin typeface="Arial" pitchFamily="34" charset="0"/>
                <a:cs typeface="Arial" pitchFamily="34" charset="0"/>
              </a:rPr>
              <a:t>youngest </a:t>
            </a:r>
            <a:r>
              <a:rPr lang="en-CA" sz="1000" dirty="0" smtClean="0">
                <a:solidFill>
                  <a:srgbClr val="595959"/>
                </a:solidFill>
                <a:latin typeface="Arial" pitchFamily="34" charset="0"/>
                <a:cs typeface="Arial" pitchFamily="34" charset="0"/>
              </a:rPr>
              <a:t>segments</a:t>
            </a:r>
            <a:r>
              <a:rPr lang="en-CA" sz="1000" b="1" dirty="0" smtClean="0">
                <a:solidFill>
                  <a:srgbClr val="595959"/>
                </a:solidFill>
                <a:latin typeface="Arial" pitchFamily="34" charset="0"/>
                <a:cs typeface="Arial" pitchFamily="34" charset="0"/>
              </a:rPr>
              <a:t> </a:t>
            </a:r>
            <a:r>
              <a:rPr lang="en-CA" sz="1000" dirty="0" smtClean="0">
                <a:solidFill>
                  <a:srgbClr val="595959"/>
                </a:solidFill>
                <a:latin typeface="Arial" pitchFamily="34" charset="0"/>
                <a:cs typeface="Arial" pitchFamily="34" charset="0"/>
              </a:rPr>
              <a:t>are a </a:t>
            </a:r>
            <a:r>
              <a:rPr lang="en-CA" sz="1000" b="1" dirty="0" smtClean="0">
                <a:solidFill>
                  <a:srgbClr val="595959"/>
                </a:solidFill>
                <a:latin typeface="Arial" pitchFamily="34" charset="0"/>
                <a:cs typeface="Arial" pitchFamily="34" charset="0"/>
              </a:rPr>
              <a:t>little more attracted </a:t>
            </a:r>
            <a:r>
              <a:rPr lang="en-CA" sz="1000" dirty="0" smtClean="0">
                <a:solidFill>
                  <a:srgbClr val="595959"/>
                </a:solidFill>
                <a:latin typeface="Arial" pitchFamily="34" charset="0"/>
                <a:cs typeface="Arial" pitchFamily="34" charset="0"/>
              </a:rPr>
              <a:t>to consumption (mostly 18-24 y/o), but not as much as the youngest groups in the general population</a:t>
            </a:r>
            <a:endParaRPr lang="en-CA" sz="1000" dirty="0">
              <a:solidFill>
                <a:srgbClr val="595959"/>
              </a:solidFill>
              <a:latin typeface="Arial" pitchFamily="34" charset="0"/>
              <a:cs typeface="Arial" pitchFamily="34" charset="0"/>
            </a:endParaRPr>
          </a:p>
        </p:txBody>
      </p:sp>
      <p:sp>
        <p:nvSpPr>
          <p:cNvPr id="32" name="Flèche droite 31"/>
          <p:cNvSpPr/>
          <p:nvPr/>
        </p:nvSpPr>
        <p:spPr>
          <a:xfrm>
            <a:off x="4524375" y="5612942"/>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cxnSp>
        <p:nvCxnSpPr>
          <p:cNvPr id="8" name="Connecteur droit 7"/>
          <p:cNvCxnSpPr/>
          <p:nvPr/>
        </p:nvCxnSpPr>
        <p:spPr>
          <a:xfrm>
            <a:off x="558800" y="4009042"/>
            <a:ext cx="8362255" cy="0"/>
          </a:xfrm>
          <a:prstGeom prst="line">
            <a:avLst/>
          </a:prstGeom>
          <a:ln w="22225">
            <a:solidFill>
              <a:schemeClr val="bg2"/>
            </a:solidFill>
            <a:prstDash val="dash"/>
          </a:ln>
        </p:spPr>
        <p:style>
          <a:lnRef idx="1">
            <a:schemeClr val="accent1"/>
          </a:lnRef>
          <a:fillRef idx="0">
            <a:schemeClr val="accent1"/>
          </a:fillRef>
          <a:effectRef idx="0">
            <a:schemeClr val="accent1"/>
          </a:effectRef>
          <a:fontRef idx="minor">
            <a:schemeClr val="tx1"/>
          </a:fontRef>
        </p:style>
      </p:cxnSp>
      <p:cxnSp>
        <p:nvCxnSpPr>
          <p:cNvPr id="33" name="Connecteur droit 32"/>
          <p:cNvCxnSpPr/>
          <p:nvPr/>
        </p:nvCxnSpPr>
        <p:spPr>
          <a:xfrm>
            <a:off x="594259" y="5424789"/>
            <a:ext cx="8362255" cy="0"/>
          </a:xfrm>
          <a:prstGeom prst="line">
            <a:avLst/>
          </a:prstGeom>
          <a:ln w="22225">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35" name="Rectangle à coins arrondis 34"/>
          <p:cNvSpPr/>
          <p:nvPr/>
        </p:nvSpPr>
        <p:spPr>
          <a:xfrm>
            <a:off x="584458" y="3596879"/>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smtClean="0">
                <a:solidFill>
                  <a:srgbClr val="7F7F7F"/>
                </a:solidFill>
                <a:latin typeface="Arial" panose="020B0604020202020204" pitchFamily="34" charset="0"/>
                <a:cs typeface="Arial" panose="020B0604020202020204" pitchFamily="34" charset="0"/>
              </a:rPr>
              <a:t>Disengagement vis-a-vis traditional family values</a:t>
            </a:r>
            <a:endParaRPr lang="en-CA" sz="1200" dirty="0">
              <a:solidFill>
                <a:srgbClr val="7F7F7F"/>
              </a:solidFill>
              <a:latin typeface="Arial" panose="020B0604020202020204" pitchFamily="34" charset="0"/>
              <a:cs typeface="Arial" panose="020B0604020202020204" pitchFamily="34" charset="0"/>
            </a:endParaRPr>
          </a:p>
        </p:txBody>
      </p:sp>
      <p:sp>
        <p:nvSpPr>
          <p:cNvPr id="36" name="ZoneTexte 35"/>
          <p:cNvSpPr txBox="1"/>
          <p:nvPr>
            <p:custDataLst>
              <p:tags r:id="rId11"/>
            </p:custDataLst>
          </p:nvPr>
        </p:nvSpPr>
        <p:spPr>
          <a:xfrm>
            <a:off x="4907326" y="3674839"/>
            <a:ext cx="4032448" cy="262701"/>
          </a:xfrm>
          <a:prstGeom prst="rect">
            <a:avLst/>
          </a:prstGeom>
          <a:noFill/>
        </p:spPr>
        <p:txBody>
          <a:bodyPr wrap="square" lIns="0" tIns="0" rIns="0" bIns="0" rtlCol="0" anchor="ctr">
            <a:normAutofit/>
          </a:bodyPr>
          <a:lstStyle/>
          <a:p>
            <a:pPr>
              <a:spcBef>
                <a:spcPts val="600"/>
              </a:spcBef>
              <a:buClr>
                <a:srgbClr val="9BBB59"/>
              </a:buClr>
            </a:pPr>
            <a:r>
              <a:rPr lang="en-CA" sz="1000" dirty="0" smtClean="0">
                <a:solidFill>
                  <a:srgbClr val="595959"/>
                </a:solidFill>
                <a:latin typeface="Arial" pitchFamily="34" charset="0"/>
                <a:cs typeface="Arial" pitchFamily="34" charset="0"/>
              </a:rPr>
              <a:t>Characterizes all LGBT age groups, but stronger among the youngest</a:t>
            </a:r>
          </a:p>
        </p:txBody>
      </p:sp>
      <p:sp>
        <p:nvSpPr>
          <p:cNvPr id="37" name="Flèche droite 36"/>
          <p:cNvSpPr/>
          <p:nvPr/>
        </p:nvSpPr>
        <p:spPr>
          <a:xfrm>
            <a:off x="4522317" y="3645508"/>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Tree>
    <p:extLst>
      <p:ext uri="{BB962C8B-B14F-4D97-AF65-F5344CB8AC3E}">
        <p14:creationId xmlns:p14="http://schemas.microsoft.com/office/powerpoint/2010/main" val="3865210245"/>
      </p:ext>
    </p:extLst>
  </p:cSld>
  <p:clrMapOvr>
    <a:masterClrMapping/>
  </p:clrMapOvr>
  <p:timing>
    <p:tnLst>
      <p:par>
        <p:cTn xmlns:p14="http://schemas.microsoft.com/office/powerpoint/2010/mai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texte 13"/>
          <p:cNvSpPr>
            <a:spLocks noGrp="1"/>
          </p:cNvSpPr>
          <p:nvPr>
            <p:ph type="body" sz="quarter" idx="15"/>
            <p:custDataLst>
              <p:tags r:id="rId1"/>
            </p:custDataLst>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a:t>555, RENÉ-LÉVESQUE OUEST</a:t>
            </a:r>
          </a:p>
          <a:p>
            <a:pPr lvl="1"/>
            <a:r>
              <a:rPr lang="fr-FR" dirty="0"/>
              <a:t>MONTRÉAL (QUÉBEC) H2Z 1B1</a:t>
            </a:r>
          </a:p>
          <a:p>
            <a:pPr lvl="1"/>
            <a:r>
              <a:rPr lang="fr-FR"/>
              <a:t>BUREAU 1501</a:t>
            </a:r>
            <a:endParaRPr lang="fr-FR" dirty="0" smtClean="0"/>
          </a:p>
        </p:txBody>
      </p:sp>
      <p:sp>
        <p:nvSpPr>
          <p:cNvPr id="7" name="Espace réservé du texte 13"/>
          <p:cNvSpPr>
            <a:spLocks noGrp="1"/>
          </p:cNvSpPr>
          <p:nvPr>
            <p:ph type="body" sz="quarter" idx="16"/>
            <p:custDataLst>
              <p:tags r:id="rId2"/>
            </p:custDataLst>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smtClean="0"/>
              <a:t>WWW.CROP.CA</a:t>
            </a:r>
            <a:endParaRPr lang="fr-FR" dirty="0" smtClean="0"/>
          </a:p>
        </p:txBody>
      </p:sp>
    </p:spTree>
    <p:extLst>
      <p:ext uri="{BB962C8B-B14F-4D97-AF65-F5344CB8AC3E}">
        <p14:creationId xmlns:p14="http://schemas.microsoft.com/office/powerpoint/2010/main" val="14435257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p:txBody>
          <a:bodyPr/>
          <a:lstStyle/>
          <a:p>
            <a:pPr eaLnBrk="1" hangingPunct="1">
              <a:spcBef>
                <a:spcPct val="0"/>
              </a:spcBef>
            </a:pPr>
            <a:r>
              <a:rPr lang="en-CA" sz="3200" dirty="0" smtClean="0">
                <a:latin typeface="Arial" charset="0"/>
                <a:cs typeface="Arial" charset="0"/>
              </a:rPr>
              <a:t>Context and methodology</a:t>
            </a:r>
            <a:endParaRPr lang="en-CA" sz="3200" dirty="0">
              <a:latin typeface="Arial" charset="0"/>
              <a:cs typeface="Arial" charset="0"/>
            </a:endParaRPr>
          </a:p>
        </p:txBody>
      </p:sp>
      <p:sp>
        <p:nvSpPr>
          <p:cNvPr id="3" name="Espace réservé du texte 2"/>
          <p:cNvSpPr>
            <a:spLocks noGrp="1"/>
          </p:cNvSpPr>
          <p:nvPr>
            <p:ph type="body" sz="quarter" idx="10"/>
            <p:custDataLst>
              <p:tags r:id="rId2"/>
            </p:custDataLst>
          </p:nvPr>
        </p:nvSpPr>
        <p:spPr/>
        <p:txBody>
          <a:bodyPr/>
          <a:lstStyle/>
          <a:p>
            <a:r>
              <a:rPr lang="fr-CA" i="1" dirty="0" smtClean="0"/>
              <a:t>REPORT PREPARED FOR FONDATION JASMIN ROY</a:t>
            </a:r>
            <a:endParaRPr lang="fr-CA" i="1" dirty="0"/>
          </a:p>
        </p:txBody>
      </p:sp>
    </p:spTree>
    <p:extLst>
      <p:ext uri="{BB962C8B-B14F-4D97-AF65-F5344CB8AC3E}">
        <p14:creationId xmlns:p14="http://schemas.microsoft.com/office/powerpoint/2010/main" val="1684122963"/>
      </p:ext>
    </p:extLst>
  </p:cSld>
  <p:clrMapOvr>
    <a:masterClrMapping/>
  </p:clrMapOvr>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smtClean="0">
                <a:solidFill>
                  <a:srgbClr val="9BBB59"/>
                </a:solidFill>
              </a:rPr>
              <a:t>More people identifying as bisexual, pansexual or asexual among LGBT youth</a:t>
            </a:r>
            <a:br>
              <a:rPr lang="en-CA" sz="2000" dirty="0" smtClean="0">
                <a:solidFill>
                  <a:srgbClr val="9BBB59"/>
                </a:solidFill>
              </a:rPr>
            </a:br>
            <a:endParaRPr lang="en-CA" sz="2000"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432605887"/>
              </p:ext>
            </p:extLst>
          </p:nvPr>
        </p:nvGraphicFramePr>
        <p:xfrm>
          <a:off x="621295" y="1894652"/>
          <a:ext cx="5606889" cy="3190532"/>
        </p:xfrm>
        <a:graphic>
          <a:graphicData uri="http://schemas.openxmlformats.org/drawingml/2006/table">
            <a:tbl>
              <a:tblPr firstRow="1" bandRow="1">
                <a:tableStyleId>{2D5ABB26-0587-4C30-8999-92F81FD0307C}</a:tableStyleId>
              </a:tblPr>
              <a:tblGrid>
                <a:gridCol w="1815747"/>
                <a:gridCol w="631857"/>
                <a:gridCol w="631857"/>
                <a:gridCol w="631857"/>
                <a:gridCol w="631857"/>
                <a:gridCol w="631857"/>
                <a:gridCol w="631857"/>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endParaRPr lang="fr-CA"/>
                    </a:p>
                  </a:txBody>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algn="l" fontAlgn="b"/>
                      <a:r>
                        <a:rPr lang="en-CA" sz="1100" b="0" i="0" u="none" strike="noStrike" noProof="0" dirty="0" smtClean="0">
                          <a:solidFill>
                            <a:srgbClr val="5A5A5A"/>
                          </a:solidFill>
                          <a:effectLst/>
                          <a:latin typeface="Arial Narrow"/>
                        </a:rPr>
                        <a:t>Homosexual – Gay or lesbian</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Bisexual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Pansexual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Asexual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FF0000"/>
                          </a:solidFill>
                          <a:effectLst/>
                          <a:latin typeface="Arial Narrow" panose="020B0606020202030204" pitchFamily="34" charset="0"/>
                        </a:rPr>
                        <a:t>1</a:t>
                      </a:r>
                      <a:endParaRPr lang="fr-CA" sz="1100" b="0"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FF0000"/>
                          </a:solidFill>
                          <a:effectLst/>
                          <a:latin typeface="Arial Narrow" panose="020B0606020202030204" pitchFamily="34" charset="0"/>
                        </a:rPr>
                        <a:t>&lt; 1</a:t>
                      </a:r>
                      <a:endParaRPr lang="fr-CA" sz="1100" b="0"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2" name="Rectangle 1"/>
          <p:cNvSpPr/>
          <p:nvPr/>
        </p:nvSpPr>
        <p:spPr>
          <a:xfrm>
            <a:off x="590294" y="6207836"/>
            <a:ext cx="4572000" cy="230832"/>
          </a:xfrm>
          <a:prstGeom prst="rect">
            <a:avLst/>
          </a:prstGeom>
        </p:spPr>
        <p:txBody>
          <a:bodyPr>
            <a:spAutoFit/>
          </a:bodyPr>
          <a:lstStyle/>
          <a:p>
            <a:r>
              <a:rPr lang="fr-CA" sz="900" dirty="0">
                <a:solidFill>
                  <a:srgbClr val="595959"/>
                </a:solidFill>
                <a:latin typeface="Arial" panose="020B0604020202020204" pitchFamily="34" charset="0"/>
                <a:cs typeface="Arial" panose="020B0604020202020204" pitchFamily="34" charset="0"/>
              </a:rPr>
              <a:t>Q6. </a:t>
            </a:r>
            <a:r>
              <a:rPr lang="en-US" sz="900" dirty="0" smtClean="0">
                <a:solidFill>
                  <a:srgbClr val="595959"/>
                </a:solidFill>
                <a:latin typeface="Arial" panose="020B0604020202020204" pitchFamily="34" charset="0"/>
                <a:cs typeface="Arial" panose="020B0604020202020204" pitchFamily="34" charset="0"/>
              </a:rPr>
              <a:t>How would you define your sexual orientation? Would you say you are…</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15636433"/>
      </p:ext>
    </p:extLst>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smtClean="0">
                <a:solidFill>
                  <a:srgbClr val="9BBB59"/>
                </a:solidFill>
              </a:rPr>
              <a:t>Correlation between sexual orientation and gender</a:t>
            </a:r>
            <a:br>
              <a:rPr lang="en-CA" sz="2000" dirty="0" smtClean="0">
                <a:solidFill>
                  <a:srgbClr val="9BBB59"/>
                </a:solidFill>
              </a:rPr>
            </a:br>
            <a:endParaRPr lang="en-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762308032"/>
              </p:ext>
            </p:extLst>
          </p:nvPr>
        </p:nvGraphicFramePr>
        <p:xfrm>
          <a:off x="590294" y="1268760"/>
          <a:ext cx="2757569" cy="4428192"/>
        </p:xfrm>
        <a:graphic>
          <a:graphicData uri="http://schemas.openxmlformats.org/drawingml/2006/table">
            <a:tbl>
              <a:tblPr firstRow="1" bandRow="1">
                <a:tableStyleId>{2D5ABB26-0587-4C30-8999-92F81FD0307C}</a:tableStyleId>
              </a:tblPr>
              <a:tblGrid>
                <a:gridCol w="1184565"/>
                <a:gridCol w="786502"/>
                <a:gridCol w="786502"/>
              </a:tblGrid>
              <a:tr h="55401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noProof="0"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GENDER</a:t>
                      </a:r>
                    </a:p>
                    <a:p>
                      <a:pPr algn="ctr" fontAlgn="b"/>
                      <a:r>
                        <a:rPr lang="en-CA" sz="1100" b="0" i="0" u="none" strike="noStrike" kern="1200" noProof="0" dirty="0" smtClean="0">
                          <a:solidFill>
                            <a:srgbClr val="5A5A5A"/>
                          </a:solidFill>
                          <a:effectLst/>
                          <a:latin typeface="Arial Narrow"/>
                          <a:ea typeface="+mn-ea"/>
                          <a:cs typeface="+mn-cs"/>
                        </a:rPr>
                        <a:t>(Among binary </a:t>
                      </a:r>
                      <a:br>
                        <a:rPr lang="en-CA" sz="1100" b="0" i="0" u="none" strike="noStrike" kern="1200" noProof="0" dirty="0" smtClean="0">
                          <a:solidFill>
                            <a:srgbClr val="5A5A5A"/>
                          </a:solidFill>
                          <a:effectLst/>
                          <a:latin typeface="Arial Narrow"/>
                          <a:ea typeface="+mn-ea"/>
                          <a:cs typeface="+mn-cs"/>
                        </a:rPr>
                      </a:br>
                      <a:r>
                        <a:rPr lang="en-CA" sz="1100" b="0" i="0" u="none" strike="noStrike" kern="1200" noProof="0" dirty="0" smtClean="0">
                          <a:solidFill>
                            <a:srgbClr val="5A5A5A"/>
                          </a:solidFill>
                          <a:effectLst/>
                          <a:latin typeface="Arial Narrow"/>
                          <a:ea typeface="+mn-ea"/>
                          <a:cs typeface="+mn-cs"/>
                        </a:rPr>
                        <a:t>cisgender</a:t>
                      </a:r>
                      <a:r>
                        <a:rPr lang="en-CA" sz="1100" b="0" i="0" u="none" strike="noStrike" kern="1200" baseline="0" noProof="0" dirty="0" smtClean="0">
                          <a:solidFill>
                            <a:srgbClr val="5A5A5A"/>
                          </a:solidFill>
                          <a:effectLst/>
                          <a:latin typeface="Arial Narrow"/>
                          <a:ea typeface="+mn-ea"/>
                          <a:cs typeface="+mn-cs"/>
                        </a:rPr>
                        <a:t> respondents</a:t>
                      </a:r>
                      <a:r>
                        <a:rPr lang="en-CA" sz="1100" b="0" i="0" u="none" strike="noStrike" kern="1200" noProof="0" dirty="0" smtClean="0">
                          <a:solidFill>
                            <a:srgbClr val="5A5A5A"/>
                          </a:solidFill>
                          <a:effectLst/>
                          <a:latin typeface="Arial Narrow"/>
                          <a:ea typeface="+mn-ea"/>
                          <a:cs typeface="+mn-cs"/>
                        </a:rPr>
                        <a:t>)</a:t>
                      </a:r>
                      <a:endParaRPr lang="en-CA" sz="1100" b="0" i="0" u="none" strike="noStrike" kern="1200" noProof="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59039">
                <a:tc vMerge="1">
                  <a:txBody>
                    <a:bodyPr/>
                    <a:lstStyle/>
                    <a:p>
                      <a:endParaRPr lang="fr-CA"/>
                    </a:p>
                  </a:txBody>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Men</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Women</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803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547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979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algn="l" fontAlgn="b"/>
                      <a:r>
                        <a:rPr lang="en-CA" sz="1100" b="0" i="0" u="none" strike="noStrike" noProof="0" dirty="0" smtClean="0">
                          <a:solidFill>
                            <a:srgbClr val="5A5A5A"/>
                          </a:solidFill>
                          <a:effectLst/>
                          <a:latin typeface="Arial Narrow"/>
                        </a:rPr>
                        <a:t>Homosexual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76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Bisexual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20</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Pansexual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11</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Asexual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Queer</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&lt; 1</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1</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2" name="Rectangle 1"/>
          <p:cNvSpPr/>
          <p:nvPr/>
        </p:nvSpPr>
        <p:spPr>
          <a:xfrm>
            <a:off x="590294" y="6207836"/>
            <a:ext cx="4572000" cy="230832"/>
          </a:xfrm>
          <a:prstGeom prst="rect">
            <a:avLst/>
          </a:prstGeom>
        </p:spPr>
        <p:txBody>
          <a:bodyPr>
            <a:spAutoFit/>
          </a:bodyPr>
          <a:lstStyle/>
          <a:p>
            <a:r>
              <a:rPr lang="fr-CA" sz="900" dirty="0">
                <a:solidFill>
                  <a:srgbClr val="595959"/>
                </a:solidFill>
                <a:latin typeface="Arial" panose="020B0604020202020204" pitchFamily="34" charset="0"/>
                <a:cs typeface="Arial" panose="020B0604020202020204" pitchFamily="34" charset="0"/>
              </a:rPr>
              <a:t>Q6. </a:t>
            </a:r>
            <a:r>
              <a:rPr lang="en-US" sz="900" dirty="0" smtClean="0">
                <a:solidFill>
                  <a:srgbClr val="595959"/>
                </a:solidFill>
                <a:latin typeface="Arial" panose="020B0604020202020204" pitchFamily="34" charset="0"/>
                <a:cs typeface="Arial" panose="020B0604020202020204" pitchFamily="34" charset="0"/>
              </a:rPr>
              <a:t>How would you define your sexual orientation? Would you say you are…</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Table 9"/>
          <p:cNvGraphicFramePr>
            <a:graphicFrameLocks noGrp="1"/>
          </p:cNvGraphicFramePr>
          <p:nvPr>
            <p:custDataLst>
              <p:tags r:id="rId5"/>
            </p:custDataLst>
            <p:extLst>
              <p:ext uri="{D42A27DB-BD31-4B8C-83A1-F6EECF244321}">
                <p14:modId xmlns:p14="http://schemas.microsoft.com/office/powerpoint/2010/main" val="3657759622"/>
              </p:ext>
            </p:extLst>
          </p:nvPr>
        </p:nvGraphicFramePr>
        <p:xfrm>
          <a:off x="3563888" y="1312365"/>
          <a:ext cx="4752529" cy="4910098"/>
        </p:xfrm>
        <a:graphic>
          <a:graphicData uri="http://schemas.openxmlformats.org/drawingml/2006/table">
            <a:tbl>
              <a:tblPr firstRow="1" bandRow="1">
                <a:tableStyleId>{2D5ABB26-0587-4C30-8999-92F81FD0307C}</a:tableStyleId>
              </a:tblPr>
              <a:tblGrid>
                <a:gridCol w="1299985"/>
                <a:gridCol w="863136"/>
                <a:gridCol w="717199"/>
                <a:gridCol w="864096"/>
                <a:gridCol w="1008113"/>
              </a:tblGrid>
              <a:tr h="55196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a:t>
                      </a:r>
                    </a:p>
                    <a:p>
                      <a:pPr algn="ctr" fontAlgn="b"/>
                      <a:r>
                        <a:rPr lang="fr-CA" sz="1100" b="0" i="0" u="none" strike="noStrike" kern="1200" dirty="0" smtClean="0">
                          <a:solidFill>
                            <a:srgbClr val="5A5A5A"/>
                          </a:solidFill>
                          <a:effectLst/>
                          <a:latin typeface="Arial Narrow"/>
                          <a:ea typeface="+mn-ea"/>
                          <a:cs typeface="+mn-cs"/>
                        </a:rPr>
                        <a:t>(</a:t>
                      </a:r>
                      <a:r>
                        <a:rPr lang="en-CA" sz="1100" b="0" i="0" u="none" strike="noStrike" kern="1200" noProof="0" dirty="0" smtClean="0">
                          <a:solidFill>
                            <a:srgbClr val="5A5A5A"/>
                          </a:solidFill>
                          <a:effectLst/>
                          <a:latin typeface="Arial Narrow"/>
                          <a:ea typeface="+mn-ea"/>
                          <a:cs typeface="+mn-cs"/>
                        </a:rPr>
                        <a:t>Among binary trans and non-binary respondents)</a:t>
                      </a:r>
                      <a:endParaRPr lang="en-CA" sz="1100" b="0" i="0" u="none" strike="noStrike" kern="1200" noProof="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663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796245">
                <a:tc vMerge="1">
                  <a:txBody>
                    <a:bodyPr/>
                    <a:lstStyle/>
                    <a:p>
                      <a:endParaRPr lang="fr-CA"/>
                    </a:p>
                  </a:txBody>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Trans </a:t>
                      </a:r>
                      <a:b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b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men</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Trans </a:t>
                      </a:r>
                      <a:b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b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women</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Non-binary Trans person</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Non-binary: </a:t>
                      </a:r>
                      <a:r>
                        <a:rPr lang="en-CA" sz="1000" b="1" kern="1200" noProof="0" dirty="0" err="1" smtClean="0">
                          <a:solidFill>
                            <a:schemeClr val="tx1">
                              <a:lumMod val="65000"/>
                              <a:lumOff val="35000"/>
                            </a:schemeClr>
                          </a:solidFill>
                          <a:latin typeface="Arial Narrow" panose="020B0606020202030204" pitchFamily="34" charset="0"/>
                          <a:ea typeface="+mn-ea"/>
                          <a:cs typeface="Arial" panose="020B0604020202020204" pitchFamily="34" charset="0"/>
                        </a:rPr>
                        <a:t>genderfluid</a:t>
                      </a: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a:t>
                      </a:r>
                      <a:r>
                        <a:rPr lang="en-CA" sz="1000" b="1" kern="1200" noProof="0" dirty="0" err="1" smtClean="0">
                          <a:solidFill>
                            <a:schemeClr val="tx1">
                              <a:lumMod val="65000"/>
                              <a:lumOff val="35000"/>
                            </a:schemeClr>
                          </a:solidFill>
                          <a:latin typeface="Arial Narrow" panose="020B0606020202030204" pitchFamily="34" charset="0"/>
                          <a:ea typeface="+mn-ea"/>
                          <a:cs typeface="Arial" panose="020B0604020202020204" pitchFamily="34" charset="0"/>
                        </a:rPr>
                        <a:t>agender</a:t>
                      </a:r>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 or demi-gender</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5900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81</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37999">
                <a:tc>
                  <a:txBody>
                    <a:bodyPr/>
                    <a:lstStyle/>
                    <a:p>
                      <a:pPr algn="l" fontAlgn="b"/>
                      <a:r>
                        <a:rPr lang="en-CA" sz="1100" b="0" i="0" u="none" strike="noStrike" noProof="0" dirty="0" smtClean="0">
                          <a:solidFill>
                            <a:srgbClr val="5A5A5A"/>
                          </a:solidFill>
                          <a:effectLst/>
                          <a:latin typeface="Arial Narrow"/>
                        </a:rPr>
                        <a:t>Homosexual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kern="1200" noProof="0" dirty="0" smtClean="0">
                          <a:solidFill>
                            <a:srgbClr val="595959"/>
                          </a:solidFill>
                          <a:effectLst/>
                          <a:latin typeface="Arial Narrow" panose="020B0606020202030204" pitchFamily="34" charset="0"/>
                          <a:ea typeface="+mn-ea"/>
                          <a:cs typeface="+mn-cs"/>
                        </a:rPr>
                        <a:t>19</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43</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15</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7</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7999">
                <a:tc>
                  <a:txBody>
                    <a:bodyPr/>
                    <a:lstStyle/>
                    <a:p>
                      <a:pPr algn="l" fontAlgn="b"/>
                      <a:r>
                        <a:rPr lang="en-CA" sz="1100" b="0" i="0" u="none" strike="noStrike" noProof="0" dirty="0" smtClean="0">
                          <a:solidFill>
                            <a:srgbClr val="5A5A5A"/>
                          </a:solidFill>
                          <a:effectLst/>
                          <a:latin typeface="Arial Narrow"/>
                        </a:rPr>
                        <a:t>Bisexual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15</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7</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7999">
                <a:tc>
                  <a:txBody>
                    <a:bodyPr/>
                    <a:lstStyle/>
                    <a:p>
                      <a:pPr algn="l" fontAlgn="b"/>
                      <a:r>
                        <a:rPr lang="en-CA" sz="1100" b="0" i="0" u="none" strike="noStrike" noProof="0" dirty="0" smtClean="0">
                          <a:solidFill>
                            <a:srgbClr val="5A5A5A"/>
                          </a:solidFill>
                          <a:effectLst/>
                          <a:latin typeface="Arial Narrow"/>
                        </a:rPr>
                        <a:t>Pansexual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1" i="0" u="none" strike="noStrike" noProof="0" dirty="0" smtClean="0">
                          <a:solidFill>
                            <a:srgbClr val="FF0000"/>
                          </a:solidFill>
                          <a:effectLst/>
                          <a:latin typeface="Arial Narrow" panose="020B0606020202030204" pitchFamily="34" charset="0"/>
                        </a:rPr>
                        <a:t>24</a:t>
                      </a:r>
                      <a:endParaRPr lang="en-CA" sz="1100" b="1" i="0" u="none" strike="noStrike" noProof="0" dirty="0">
                        <a:solidFill>
                          <a:srgbClr val="FF000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FF0000"/>
                          </a:solidFill>
                          <a:effectLst/>
                          <a:latin typeface="Arial Narrow" panose="020B0606020202030204" pitchFamily="34" charset="0"/>
                        </a:rPr>
                        <a:t>23</a:t>
                      </a:r>
                      <a:endParaRPr lang="en-CA" sz="1100" b="1" i="0" u="none" strike="noStrike" noProof="0"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47</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70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7999">
                <a:tc>
                  <a:txBody>
                    <a:bodyPr/>
                    <a:lstStyle/>
                    <a:p>
                      <a:pPr algn="l" fontAlgn="b"/>
                      <a:r>
                        <a:rPr lang="en-CA" sz="1100" b="0" i="0" u="none" strike="noStrike" noProof="0" dirty="0" smtClean="0">
                          <a:solidFill>
                            <a:srgbClr val="5A5A5A"/>
                          </a:solidFill>
                          <a:effectLst/>
                          <a:latin typeface="Arial Narrow"/>
                        </a:rPr>
                        <a:t>Asexual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8</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10</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799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CA" sz="1100" b="0" i="0" u="none" strike="noStrike" noProof="0" dirty="0" smtClean="0">
                          <a:solidFill>
                            <a:srgbClr val="5A5A5A"/>
                          </a:solidFill>
                          <a:effectLst/>
                          <a:latin typeface="Arial Narrow"/>
                        </a:rPr>
                        <a:t>Queer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7999">
                <a:tc>
                  <a:txBody>
                    <a:bodyPr/>
                    <a:lstStyle/>
                    <a:p>
                      <a:pPr algn="l" fontAlgn="b"/>
                      <a:r>
                        <a:rPr lang="en-CA" sz="1100" b="0" i="0" u="none" strike="noStrike" noProof="0" dirty="0" smtClean="0">
                          <a:solidFill>
                            <a:srgbClr val="5A5A5A"/>
                          </a:solidFill>
                          <a:effectLst/>
                          <a:latin typeface="Arial Narrow"/>
                        </a:rPr>
                        <a:t>Heterosexual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7</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5</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FF0000"/>
                          </a:solidFill>
                          <a:effectLst/>
                          <a:latin typeface="Arial Narrow" panose="020B0606020202030204" pitchFamily="34" charset="0"/>
                        </a:rPr>
                        <a:t>0</a:t>
                      </a:r>
                      <a:endParaRPr lang="en-CA" sz="1100" b="1" i="0" u="none" strike="noStrike" noProof="0"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057487144"/>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dirty="0" smtClean="0">
                <a:solidFill>
                  <a:srgbClr val="9BBB59"/>
                </a:solidFill>
              </a:rPr>
              <a:t>A combination of elements that results in a </a:t>
            </a:r>
            <a:br>
              <a:rPr lang="en-CA" dirty="0" smtClean="0">
                <a:solidFill>
                  <a:srgbClr val="9BBB59"/>
                </a:solidFill>
              </a:rPr>
            </a:br>
            <a:r>
              <a:rPr lang="en-CA" dirty="0" smtClean="0">
                <a:solidFill>
                  <a:srgbClr val="9BBB59"/>
                </a:solidFill>
              </a:rPr>
              <a:t>non-linear gender distribution across age groups within our sample</a:t>
            </a:r>
            <a:r>
              <a:rPr lang="fr-CA" sz="2000" dirty="0">
                <a:solidFill>
                  <a:srgbClr val="9BBB59"/>
                </a:solidFill>
              </a:rPr>
              <a:t/>
            </a:r>
            <a:br>
              <a:rPr lang="fr-CA" sz="2000" dirty="0">
                <a:solidFill>
                  <a:srgbClr val="9BBB59"/>
                </a:solidFill>
              </a:rPr>
            </a:br>
            <a:endParaRPr lang="fr-CA" dirty="0"/>
          </a:p>
        </p:txBody>
      </p:sp>
      <p:graphicFrame>
        <p:nvGraphicFramePr>
          <p:cNvPr id="11" name="Table 9"/>
          <p:cNvGraphicFramePr>
            <a:graphicFrameLocks noGrp="1"/>
          </p:cNvGraphicFramePr>
          <p:nvPr>
            <p:custDataLst>
              <p:tags r:id="rId4"/>
            </p:custDataLst>
            <p:extLst>
              <p:ext uri="{D42A27DB-BD31-4B8C-83A1-F6EECF244321}">
                <p14:modId xmlns:p14="http://schemas.microsoft.com/office/powerpoint/2010/main" val="2479895569"/>
              </p:ext>
            </p:extLst>
          </p:nvPr>
        </p:nvGraphicFramePr>
        <p:xfrm>
          <a:off x="575775" y="1340768"/>
          <a:ext cx="5606889" cy="4270532"/>
        </p:xfrm>
        <a:graphic>
          <a:graphicData uri="http://schemas.openxmlformats.org/drawingml/2006/table">
            <a:tbl>
              <a:tblPr firstRow="1" bandRow="1">
                <a:tableStyleId>{2D5ABB26-0587-4C30-8999-92F81FD0307C}</a:tableStyleId>
              </a:tblPr>
              <a:tblGrid>
                <a:gridCol w="1815747"/>
                <a:gridCol w="631857"/>
                <a:gridCol w="631857"/>
                <a:gridCol w="631857"/>
                <a:gridCol w="631857"/>
                <a:gridCol w="631857"/>
                <a:gridCol w="631857"/>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endParaRPr lang="fr-CA"/>
                    </a:p>
                  </a:txBody>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algn="l" fontAlgn="b"/>
                      <a:r>
                        <a:rPr lang="en-CA" sz="1100" b="0" i="0" u="none" strike="noStrike" noProof="0" dirty="0" smtClean="0">
                          <a:solidFill>
                            <a:srgbClr val="5A5A5A"/>
                          </a:solidFill>
                          <a:effectLst/>
                          <a:latin typeface="Arial Narrow"/>
                        </a:rPr>
                        <a:t>Man</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Woman</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Trans man</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Trans woman</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Non binary, trans individual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10</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en-CA" sz="1100" b="0" i="0" u="none" strike="noStrike" noProof="0" dirty="0" smtClean="0">
                          <a:solidFill>
                            <a:srgbClr val="5A5A5A"/>
                          </a:solidFill>
                          <a:effectLst/>
                          <a:latin typeface="Arial Narrow"/>
                        </a:rPr>
                        <a:t>Non-binary:</a:t>
                      </a:r>
                      <a:r>
                        <a:rPr lang="en-CA" sz="1100" b="0" i="0" u="none" strike="noStrike" baseline="0" noProof="0" dirty="0" smtClean="0">
                          <a:solidFill>
                            <a:srgbClr val="5A5A5A"/>
                          </a:solidFill>
                          <a:effectLst/>
                          <a:latin typeface="Arial Narrow"/>
                        </a:rPr>
                        <a:t> </a:t>
                      </a:r>
                      <a:r>
                        <a:rPr lang="en-CA" sz="1100" b="0" i="0" u="none" strike="noStrike" baseline="0" noProof="0" dirty="0" err="1" smtClean="0">
                          <a:solidFill>
                            <a:srgbClr val="5A5A5A"/>
                          </a:solidFill>
                          <a:effectLst/>
                          <a:latin typeface="Arial Narrow"/>
                        </a:rPr>
                        <a:t>genderfluid</a:t>
                      </a:r>
                      <a:r>
                        <a:rPr lang="en-CA" sz="1100" b="0" i="0" u="none" strike="noStrike" baseline="0" noProof="0" dirty="0" smtClean="0">
                          <a:solidFill>
                            <a:srgbClr val="5A5A5A"/>
                          </a:solidFill>
                          <a:effectLst/>
                          <a:latin typeface="Arial Narrow"/>
                        </a:rPr>
                        <a:t>, </a:t>
                      </a:r>
                      <a:r>
                        <a:rPr lang="en-CA" sz="1100" b="0" i="0" u="none" strike="noStrike" baseline="0" noProof="0" dirty="0" err="1" smtClean="0">
                          <a:solidFill>
                            <a:srgbClr val="5A5A5A"/>
                          </a:solidFill>
                          <a:effectLst/>
                          <a:latin typeface="Arial Narrow"/>
                        </a:rPr>
                        <a:t>agender</a:t>
                      </a:r>
                      <a:r>
                        <a:rPr lang="en-CA" sz="1100" b="0" i="0" u="none" strike="noStrike" baseline="0" noProof="0" dirty="0" smtClean="0">
                          <a:solidFill>
                            <a:srgbClr val="5A5A5A"/>
                          </a:solidFill>
                          <a:effectLst/>
                          <a:latin typeface="Arial Narrow"/>
                        </a:rPr>
                        <a:t> or demi-gender</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&lt; 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&lt; 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&lt; 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nvSpPr>
        <p:spPr>
          <a:xfrm>
            <a:off x="590294" y="6165304"/>
            <a:ext cx="4572000" cy="230832"/>
          </a:xfrm>
          <a:prstGeom prst="rect">
            <a:avLst/>
          </a:prstGeom>
        </p:spPr>
        <p:txBody>
          <a:bodyPr>
            <a:spAutoFit/>
          </a:bodyPr>
          <a:lstStyle/>
          <a:p>
            <a:r>
              <a:rPr lang="fr-CA" sz="900" dirty="0">
                <a:solidFill>
                  <a:srgbClr val="595959"/>
                </a:solidFill>
                <a:latin typeface="Arial" panose="020B0604020202020204" pitchFamily="34" charset="0"/>
                <a:cs typeface="Arial" panose="020B0604020202020204" pitchFamily="34" charset="0"/>
              </a:rPr>
              <a:t>Q5. </a:t>
            </a:r>
            <a:r>
              <a:rPr lang="en-US" sz="900" dirty="0" smtClean="0">
                <a:solidFill>
                  <a:srgbClr val="595959"/>
                </a:solidFill>
                <a:latin typeface="Arial" panose="020B0604020202020204" pitchFamily="34" charset="0"/>
                <a:cs typeface="Arial" panose="020B0604020202020204" pitchFamily="34" charset="0"/>
              </a:rPr>
              <a:t>How would you define your gender identity? Are you… </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sp>
        <p:nvSpPr>
          <p:cNvPr id="8" name="Rectangle 7"/>
          <p:cNvSpPr/>
          <p:nvPr/>
        </p:nvSpPr>
        <p:spPr>
          <a:xfrm>
            <a:off x="6588224" y="2348880"/>
            <a:ext cx="1944216" cy="2800767"/>
          </a:xfrm>
          <a:prstGeom prst="rect">
            <a:avLst/>
          </a:prstGeom>
          <a:solidFill>
            <a:schemeClr val="accent6">
              <a:lumMod val="60000"/>
              <a:lumOff val="40000"/>
            </a:schemeClr>
          </a:solidFill>
        </p:spPr>
        <p:txBody>
          <a:bodyPr wrap="square">
            <a:spAutoFit/>
          </a:bodyPr>
          <a:lstStyle/>
          <a:p>
            <a:r>
              <a:rPr lang="en-CA" sz="1100" b="1" u="sng" dirty="0" smtClean="0">
                <a:solidFill>
                  <a:srgbClr val="595959"/>
                </a:solidFill>
                <a:latin typeface="Arial" panose="020B0604020202020204" pitchFamily="34" charset="0"/>
                <a:cs typeface="Arial" panose="020B0604020202020204" pitchFamily="34" charset="0"/>
              </a:rPr>
              <a:t>Warning</a:t>
            </a:r>
            <a:r>
              <a:rPr lang="en-CA" sz="1100" dirty="0" smtClean="0">
                <a:solidFill>
                  <a:srgbClr val="595959"/>
                </a:solidFill>
                <a:latin typeface="Arial" panose="020B0604020202020204" pitchFamily="34" charset="0"/>
                <a:cs typeface="Arial" panose="020B0604020202020204" pitchFamily="34" charset="0"/>
              </a:rPr>
              <a:t>: due to the cumulative effect resulting from the association of age/ sexual orientation, and gender identity/sexual orientation, </a:t>
            </a:r>
            <a:r>
              <a:rPr lang="en-CA" sz="1100" b="1" dirty="0" smtClean="0">
                <a:solidFill>
                  <a:srgbClr val="595959"/>
                </a:solidFill>
                <a:latin typeface="Arial" panose="020B0604020202020204" pitchFamily="34" charset="0"/>
                <a:cs typeface="Arial" panose="020B0604020202020204" pitchFamily="34" charset="0"/>
              </a:rPr>
              <a:t>the female segment of the sample is markedly younger on average than the male segment. </a:t>
            </a:r>
            <a:r>
              <a:rPr lang="en-CA" sz="1100" dirty="0" smtClean="0">
                <a:solidFill>
                  <a:srgbClr val="595959"/>
                </a:solidFill>
                <a:latin typeface="Arial" panose="020B0604020202020204" pitchFamily="34" charset="0"/>
                <a:cs typeface="Arial" panose="020B0604020202020204" pitchFamily="34" charset="0"/>
              </a:rPr>
              <a:t>This non-linear distribution across age groups must always be kept in mind when comparing results by age, sexual orientation or gender identity.</a:t>
            </a:r>
            <a:endParaRPr lang="en-CA" sz="11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3675735"/>
      </p:ext>
    </p:extLst>
  </p:cSld>
  <p:clrMapOvr>
    <a:masterClrMapping/>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4294967295"/>
            <p:custDataLst>
              <p:tags r:id="rId1"/>
            </p:custDataLst>
          </p:nvPr>
        </p:nvSpPr>
        <p:spPr>
          <a:xfrm>
            <a:off x="558800" y="6483096"/>
            <a:ext cx="2560638" cy="238379"/>
          </a:xfrm>
          <a:prstGeom prst="rect">
            <a:avLst/>
          </a:prstGeo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4294967295"/>
            <p:custDataLst>
              <p:tags r:id="rId2"/>
            </p:custDataLst>
          </p:nvPr>
        </p:nvSpPr>
        <p:spPr>
          <a:xfrm>
            <a:off x="5989639" y="6483096"/>
            <a:ext cx="2597150" cy="238379"/>
          </a:xfrm>
          <a:prstGeom prst="rect">
            <a:avLst/>
          </a:prstGeom>
        </p:spPr>
        <p:txBody>
          <a:bodyPr/>
          <a:lstStyle/>
          <a:p>
            <a:fld id="{E7B58D81-04C7-47EB-9B1C-20051A4D7758}" type="slidenum">
              <a:rPr lang="en-CA" smtClean="0">
                <a:solidFill>
                  <a:srgbClr val="000000">
                    <a:tint val="75000"/>
                  </a:srgbClr>
                </a:solidFill>
              </a:rPr>
              <a:pPr/>
              <a:t>33</a:t>
            </a:fld>
            <a:endParaRPr lang="en-CA" dirty="0">
              <a:solidFill>
                <a:srgbClr val="000000">
                  <a:tint val="75000"/>
                </a:srgbClr>
              </a:solidFill>
            </a:endParaRPr>
          </a:p>
        </p:txBody>
      </p:sp>
      <p:graphicFrame>
        <p:nvGraphicFramePr>
          <p:cNvPr id="9" name="Graphique 8"/>
          <p:cNvGraphicFramePr/>
          <p:nvPr>
            <p:custDataLst>
              <p:tags r:id="rId3"/>
            </p:custDataLst>
            <p:extLst>
              <p:ext uri="{D42A27DB-BD31-4B8C-83A1-F6EECF244321}">
                <p14:modId xmlns:p14="http://schemas.microsoft.com/office/powerpoint/2010/main" val="2849011476"/>
              </p:ext>
            </p:extLst>
          </p:nvPr>
        </p:nvGraphicFramePr>
        <p:xfrm>
          <a:off x="1282457" y="1484784"/>
          <a:ext cx="3816424"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4" name="Titre 4"/>
          <p:cNvSpPr>
            <a:spLocks noGrp="1"/>
          </p:cNvSpPr>
          <p:nvPr>
            <p:ph type="title"/>
            <p:custDataLst>
              <p:tags r:id="rId4"/>
            </p:custDataLst>
          </p:nvPr>
        </p:nvSpPr>
        <p:spPr>
          <a:xfrm>
            <a:off x="558800" y="476672"/>
            <a:ext cx="5309344" cy="631545"/>
          </a:xfrm>
        </p:spPr>
        <p:txBody>
          <a:bodyPr>
            <a:normAutofit fontScale="90000"/>
          </a:bodyPr>
          <a:lstStyle/>
          <a:p>
            <a:r>
              <a:rPr lang="fr-CA" sz="2000" dirty="0" smtClean="0">
                <a:solidFill>
                  <a:srgbClr val="9BBB59"/>
                </a:solidFill>
              </a:rPr>
              <a:t>Estimation of the incidence of LGBT people in Canada</a:t>
            </a:r>
            <a:br>
              <a:rPr lang="fr-CA" sz="2000" dirty="0" smtClean="0">
                <a:solidFill>
                  <a:srgbClr val="9BBB59"/>
                </a:solidFill>
              </a:rPr>
            </a:br>
            <a:endParaRPr lang="fr-CA" dirty="0"/>
          </a:p>
        </p:txBody>
      </p:sp>
      <p:sp>
        <p:nvSpPr>
          <p:cNvPr id="10" name="Rectangle 9"/>
          <p:cNvSpPr/>
          <p:nvPr/>
        </p:nvSpPr>
        <p:spPr>
          <a:xfrm>
            <a:off x="590294" y="6093296"/>
            <a:ext cx="4572000" cy="507831"/>
          </a:xfrm>
          <a:prstGeom prst="rect">
            <a:avLst/>
          </a:prstGeom>
        </p:spPr>
        <p:txBody>
          <a:bodyPr>
            <a:spAutoFit/>
          </a:bodyPr>
          <a:lstStyle/>
          <a:p>
            <a:r>
              <a:rPr lang="fr-CA" sz="900" dirty="0">
                <a:solidFill>
                  <a:srgbClr val="595959"/>
                </a:solidFill>
                <a:latin typeface="Arial" panose="020B0604020202020204" pitchFamily="34" charset="0"/>
                <a:cs typeface="Arial" panose="020B0604020202020204" pitchFamily="34" charset="0"/>
              </a:rPr>
              <a:t>Q5. </a:t>
            </a:r>
            <a:r>
              <a:rPr lang="en-US" sz="900" dirty="0" smtClean="0">
                <a:solidFill>
                  <a:srgbClr val="595959"/>
                </a:solidFill>
                <a:latin typeface="Arial" panose="020B0604020202020204" pitchFamily="34" charset="0"/>
                <a:cs typeface="Arial" panose="020B0604020202020204" pitchFamily="34" charset="0"/>
              </a:rPr>
              <a:t>How would you define your gender identity? Are you… </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a:p>
            <a:r>
              <a:rPr lang="fr-CA" sz="900" dirty="0">
                <a:solidFill>
                  <a:srgbClr val="595959"/>
                </a:solidFill>
                <a:latin typeface="Arial" panose="020B0604020202020204" pitchFamily="34" charset="0"/>
                <a:cs typeface="Arial" panose="020B0604020202020204" pitchFamily="34" charset="0"/>
              </a:rPr>
              <a:t>Q6. </a:t>
            </a:r>
            <a:r>
              <a:rPr lang="en-US" sz="900" dirty="0" smtClean="0">
                <a:solidFill>
                  <a:srgbClr val="595959"/>
                </a:solidFill>
                <a:latin typeface="Arial" panose="020B0604020202020204" pitchFamily="34" charset="0"/>
                <a:cs typeface="Arial" panose="020B0604020202020204" pitchFamily="34" charset="0"/>
              </a:rPr>
              <a:t>How would you define your sexual orientation? Would you say you are…</a:t>
            </a:r>
            <a:endParaRPr lang="fr-CA" sz="900" dirty="0">
              <a:solidFill>
                <a:srgbClr val="595959"/>
              </a:solidFill>
              <a:latin typeface="Arial" panose="020B0604020202020204" pitchFamily="34" charset="0"/>
              <a:cs typeface="Arial" panose="020B0604020202020204" pitchFamily="34" charset="0"/>
            </a:endParaRPr>
          </a:p>
          <a:p>
            <a:endParaRPr lang="fr-CA" sz="900" dirty="0">
              <a:solidFill>
                <a:srgbClr val="595959"/>
              </a:solidFill>
              <a:latin typeface="Arial" panose="020B0604020202020204" pitchFamily="34" charset="0"/>
              <a:cs typeface="Arial" panose="020B0604020202020204" pitchFamily="34" charset="0"/>
            </a:endParaRPr>
          </a:p>
        </p:txBody>
      </p:sp>
      <p:sp>
        <p:nvSpPr>
          <p:cNvPr id="12" name="Rectangle 11"/>
          <p:cNvSpPr/>
          <p:nvPr>
            <p:custDataLst>
              <p:tags r:id="rId5"/>
            </p:custDataLst>
          </p:nvPr>
        </p:nvSpPr>
        <p:spPr>
          <a:xfrm>
            <a:off x="506698" y="1340768"/>
            <a:ext cx="5367942" cy="784830"/>
          </a:xfrm>
          <a:prstGeom prst="rect">
            <a:avLst/>
          </a:prstGeom>
        </p:spPr>
        <p:txBody>
          <a:bodyPr wrap="square">
            <a:spAutoFit/>
          </a:bodyPr>
          <a:lstStyle/>
          <a:p>
            <a:pPr algn="ctr"/>
            <a:r>
              <a:rPr lang="fr-CA" sz="1200" b="1" dirty="0" smtClean="0">
                <a:solidFill>
                  <a:srgbClr val="9BBB59"/>
                </a:solidFill>
                <a:latin typeface="Arial" panose="020B0604020202020204" pitchFamily="34" charset="0"/>
                <a:cs typeface="Arial" panose="020B0604020202020204" pitchFamily="34" charset="0"/>
              </a:rPr>
              <a:t>Base: </a:t>
            </a:r>
            <a:r>
              <a:rPr lang="en-CA" sz="1200" b="1" i="1" dirty="0" smtClean="0">
                <a:solidFill>
                  <a:srgbClr val="9BBB59"/>
                </a:solidFill>
                <a:latin typeface="Arial" panose="020B0604020202020204" pitchFamily="34" charset="0"/>
                <a:cs typeface="Arial" panose="020B0604020202020204" pitchFamily="34" charset="0"/>
              </a:rPr>
              <a:t>Asking Canadians</a:t>
            </a:r>
            <a:r>
              <a:rPr lang="en-CA" sz="1200" b="1" dirty="0" smtClean="0">
                <a:solidFill>
                  <a:srgbClr val="9BBB59"/>
                </a:solidFill>
                <a:latin typeface="Arial" panose="020B0604020202020204" pitchFamily="34" charset="0"/>
                <a:cs typeface="Arial" panose="020B0604020202020204" pitchFamily="34" charset="0"/>
              </a:rPr>
              <a:t> panel members aged 18* years old or over who answered all the sociodemographic questions before the initial quotas for heterosexual cisgender individuals were reached </a:t>
            </a:r>
          </a:p>
          <a:p>
            <a:pPr algn="ctr"/>
            <a:r>
              <a:rPr lang="fr-CA" sz="900" dirty="0" smtClean="0">
                <a:solidFill>
                  <a:srgbClr val="9BBB59"/>
                </a:solidFill>
                <a:latin typeface="Arial" panose="020B0604020202020204" pitchFamily="34" charset="0"/>
                <a:cs typeface="Arial" panose="020B0604020202020204" pitchFamily="34" charset="0"/>
              </a:rPr>
              <a:t>* </a:t>
            </a:r>
            <a:r>
              <a:rPr lang="en-CA" sz="900" dirty="0" smtClean="0">
                <a:solidFill>
                  <a:srgbClr val="9BBB59"/>
                </a:solidFill>
                <a:latin typeface="Arial" panose="020B0604020202020204" pitchFamily="34" charset="0"/>
                <a:cs typeface="Arial" panose="020B0604020202020204" pitchFamily="34" charset="0"/>
              </a:rPr>
              <a:t>15-17 years old excluded: number too small to guarantee accuracy of results</a:t>
            </a:r>
            <a:endParaRPr lang="en-CA" sz="900" dirty="0">
              <a:solidFill>
                <a:srgbClr val="000000"/>
              </a:solidFill>
              <a:latin typeface="Arial" panose="020B0604020202020204" pitchFamily="34" charset="0"/>
              <a:cs typeface="Arial" panose="020B0604020202020204" pitchFamily="34" charset="0"/>
            </a:endParaRPr>
          </a:p>
        </p:txBody>
      </p:sp>
      <p:sp>
        <p:nvSpPr>
          <p:cNvPr id="13" name="Rectangle 12"/>
          <p:cNvSpPr/>
          <p:nvPr/>
        </p:nvSpPr>
        <p:spPr>
          <a:xfrm>
            <a:off x="590294" y="4797152"/>
            <a:ext cx="8014154" cy="64807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CA" sz="1100" dirty="0" smtClean="0">
                <a:latin typeface="Arial "/>
              </a:rPr>
              <a:t>* The Canadian Community Health Survey is the first survey by Statistics Canada that included a question on sexual orientation. This study estimated at </a:t>
            </a:r>
            <a:r>
              <a:rPr lang="en-CA" sz="1100" b="1" dirty="0" smtClean="0">
                <a:latin typeface="Arial "/>
              </a:rPr>
              <a:t>3.0% </a:t>
            </a:r>
            <a:r>
              <a:rPr lang="en-CA" sz="1100" dirty="0" smtClean="0">
                <a:latin typeface="Arial "/>
              </a:rPr>
              <a:t>the percentage of Canadians 18-59 years old who consider themselves to be homosexual or bisexual</a:t>
            </a:r>
            <a:endParaRPr lang="en-CA" sz="1100" dirty="0">
              <a:latin typeface="Arial "/>
            </a:endParaRPr>
          </a:p>
        </p:txBody>
      </p:sp>
    </p:spTree>
    <p:extLst>
      <p:ext uri="{BB962C8B-B14F-4D97-AF65-F5344CB8AC3E}">
        <p14:creationId xmlns:p14="http://schemas.microsoft.com/office/powerpoint/2010/main" val="1722682159"/>
      </p:ext>
    </p:extLst>
  </p:cSld>
  <p:clrMapOvr>
    <a:masterClrMapping/>
  </p:clrMapOvr>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309343" cy="2594674"/>
          </a:xfrm>
        </p:spPr>
        <p:txBody>
          <a:bodyPr/>
          <a:lstStyle/>
          <a:p>
            <a:r>
              <a:rPr lang="en-CA" dirty="0" smtClean="0"/>
              <a:t>Acknowledgement and disclosure of one’s sexual </a:t>
            </a:r>
            <a:r>
              <a:rPr lang="en-CA" dirty="0"/>
              <a:t>orientation and/or gender identity</a:t>
            </a:r>
          </a:p>
        </p:txBody>
      </p:sp>
      <p:sp>
        <p:nvSpPr>
          <p:cNvPr id="3" name="Espace réservé du texte 2"/>
          <p:cNvSpPr>
            <a:spLocks noGrp="1"/>
          </p:cNvSpPr>
          <p:nvPr>
            <p:ph type="body" sz="quarter" idx="10"/>
            <p:custDataLst>
              <p:tags r:id="rId2"/>
            </p:custDataLst>
          </p:nvPr>
        </p:nvSpPr>
        <p:spPr/>
        <p:txBody>
          <a:bodyPr/>
          <a:lstStyle/>
          <a:p>
            <a:r>
              <a:rPr lang="en-US" i="1" dirty="0" smtClean="0"/>
              <a:t>REPORT PREPARED FOR FONDATION JASMIN ROY</a:t>
            </a:r>
            <a:endParaRPr lang="fr-CA" i="1" dirty="0"/>
          </a:p>
          <a:p>
            <a:endParaRPr lang="en-CA" dirty="0"/>
          </a:p>
        </p:txBody>
      </p:sp>
    </p:spTree>
    <p:extLst>
      <p:ext uri="{BB962C8B-B14F-4D97-AF65-F5344CB8AC3E}">
        <p14:creationId xmlns:p14="http://schemas.microsoft.com/office/powerpoint/2010/main" val="2563468986"/>
      </p:ext>
    </p:extLst>
  </p:cSld>
  <p:clrMapOvr>
    <a:masterClrMapping/>
  </p:clrMapOvr>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35</a:t>
            </a:fld>
            <a:endParaRPr lang="en-CA" dirty="0">
              <a:solidFill>
                <a:srgbClr val="000000">
                  <a:tint val="75000"/>
                </a:srgbClr>
              </a:solidFill>
            </a:endParaRPr>
          </a:p>
        </p:txBody>
      </p:sp>
      <p:graphicFrame>
        <p:nvGraphicFramePr>
          <p:cNvPr id="9" name="Graphique 8"/>
          <p:cNvGraphicFramePr/>
          <p:nvPr>
            <p:custDataLst>
              <p:tags r:id="rId3"/>
            </p:custDataLst>
            <p:extLst>
              <p:ext uri="{D42A27DB-BD31-4B8C-83A1-F6EECF244321}">
                <p14:modId xmlns:p14="http://schemas.microsoft.com/office/powerpoint/2010/main" val="1696477378"/>
              </p:ext>
            </p:extLst>
          </p:nvPr>
        </p:nvGraphicFramePr>
        <p:xfrm>
          <a:off x="520302" y="2244722"/>
          <a:ext cx="3763666" cy="3660750"/>
        </p:xfrm>
        <a:graphic>
          <a:graphicData uri="http://schemas.openxmlformats.org/drawingml/2006/chart">
            <c:chart xmlns:c="http://schemas.openxmlformats.org/drawingml/2006/chart" xmlns:r="http://schemas.openxmlformats.org/officeDocument/2006/relationships" r:id="rId11"/>
          </a:graphicData>
        </a:graphic>
      </p:graphicFrame>
      <p:sp>
        <p:nvSpPr>
          <p:cNvPr id="14" name="Titre 4"/>
          <p:cNvSpPr>
            <a:spLocks noGrp="1"/>
          </p:cNvSpPr>
          <p:nvPr>
            <p:ph type="title"/>
            <p:custDataLst>
              <p:tags r:id="rId4"/>
            </p:custDataLst>
          </p:nvPr>
        </p:nvSpPr>
        <p:spPr>
          <a:xfrm>
            <a:off x="558800" y="765002"/>
            <a:ext cx="5309344" cy="631545"/>
          </a:xfrm>
        </p:spPr>
        <p:txBody>
          <a:bodyPr>
            <a:normAutofit fontScale="90000"/>
          </a:bodyPr>
          <a:lstStyle/>
          <a:p>
            <a:r>
              <a:rPr lang="en-CA" sz="2000" dirty="0" smtClean="0">
                <a:solidFill>
                  <a:srgbClr val="9BBB59"/>
                </a:solidFill>
              </a:rPr>
              <a:t>Level of acknowledgement of one’s sexual orientation and gender identity</a:t>
            </a:r>
            <a:br>
              <a:rPr lang="en-CA" sz="2000" dirty="0" smtClean="0">
                <a:solidFill>
                  <a:srgbClr val="9BBB59"/>
                </a:solidFill>
              </a:rPr>
            </a:br>
            <a:endParaRPr lang="en-CA" dirty="0"/>
          </a:p>
        </p:txBody>
      </p:sp>
      <p:sp>
        <p:nvSpPr>
          <p:cNvPr id="15" name="Rectangle 14"/>
          <p:cNvSpPr/>
          <p:nvPr>
            <p:custDataLst>
              <p:tags r:id="rId5"/>
            </p:custDataLst>
          </p:nvPr>
        </p:nvSpPr>
        <p:spPr>
          <a:xfrm>
            <a:off x="467544" y="1772816"/>
            <a:ext cx="4011776" cy="446276"/>
          </a:xfrm>
          <a:prstGeom prst="rect">
            <a:avLst/>
          </a:prstGeom>
        </p:spPr>
        <p:txBody>
          <a:bodyPr wrap="square">
            <a:spAutoFit/>
          </a:bodyPr>
          <a:lstStyle/>
          <a:p>
            <a:pPr algn="ctr"/>
            <a:r>
              <a:rPr lang="en-CA" sz="1400" b="1" dirty="0" smtClean="0">
                <a:solidFill>
                  <a:srgbClr val="595959"/>
                </a:solidFill>
                <a:latin typeface="Arial Narrow" panose="020B0606020202030204" pitchFamily="34" charset="0"/>
              </a:rPr>
              <a:t>Level of </a:t>
            </a:r>
            <a:r>
              <a:rPr lang="en-CA" sz="1400" b="1" dirty="0">
                <a:solidFill>
                  <a:srgbClr val="595959"/>
                </a:solidFill>
                <a:latin typeface="Arial Narrow" panose="020B0606020202030204" pitchFamily="34" charset="0"/>
              </a:rPr>
              <a:t>acknowledgement of </a:t>
            </a:r>
            <a:r>
              <a:rPr lang="en-CA" sz="1400" b="1" dirty="0" smtClean="0">
                <a:solidFill>
                  <a:srgbClr val="595959"/>
                </a:solidFill>
                <a:latin typeface="Arial Narrow" panose="020B0606020202030204" pitchFamily="34" charset="0"/>
              </a:rPr>
              <a:t>the sexual orientation</a:t>
            </a:r>
            <a:r>
              <a:rPr lang="en-CA" sz="1200" b="1" dirty="0" smtClean="0">
                <a:solidFill>
                  <a:srgbClr val="595959"/>
                </a:solidFill>
                <a:latin typeface="Arial Narrow" panose="020B0606020202030204" pitchFamily="34" charset="0"/>
              </a:rPr>
              <a:t/>
            </a:r>
            <a:br>
              <a:rPr lang="en-CA" sz="1200" b="1" dirty="0" smtClean="0">
                <a:solidFill>
                  <a:srgbClr val="595959"/>
                </a:solidFill>
                <a:latin typeface="Arial Narrow" panose="020B0606020202030204" pitchFamily="34" charset="0"/>
              </a:rPr>
            </a:br>
            <a:r>
              <a:rPr lang="en-CA" sz="900" dirty="0" smtClean="0">
                <a:solidFill>
                  <a:srgbClr val="9BBB59"/>
                </a:solidFill>
                <a:latin typeface="Arial" panose="020B0604020202020204" pitchFamily="34" charset="0"/>
                <a:cs typeface="Arial" panose="020B0604020202020204" pitchFamily="34" charset="0"/>
              </a:rPr>
              <a:t>Base: LGBT respondents (n=1874)</a:t>
            </a:r>
            <a:endParaRPr lang="en-CA" sz="900" dirty="0">
              <a:solidFill>
                <a:srgbClr val="000000"/>
              </a:solidFill>
              <a:latin typeface="Arial" panose="020B0604020202020204" pitchFamily="34" charset="0"/>
              <a:cs typeface="Arial" panose="020B0604020202020204" pitchFamily="34" charset="0"/>
            </a:endParaRPr>
          </a:p>
        </p:txBody>
      </p:sp>
      <p:sp>
        <p:nvSpPr>
          <p:cNvPr id="16" name="ZoneTexte 15"/>
          <p:cNvSpPr txBox="1"/>
          <p:nvPr>
            <p:custDataLst>
              <p:tags r:id="rId6"/>
            </p:custDataLst>
          </p:nvPr>
        </p:nvSpPr>
        <p:spPr>
          <a:xfrm>
            <a:off x="570217" y="6084004"/>
            <a:ext cx="7818207" cy="3693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Q7b. </a:t>
            </a:r>
            <a:r>
              <a:rPr lang="fr-CA" dirty="0" smtClean="0"/>
              <a:t>As </a:t>
            </a:r>
            <a:r>
              <a:rPr lang="en-CA" dirty="0"/>
              <a:t>you see it, is your sexual orientation clearly defined or are you still figuring this out or in a process of acceptance in this regard</a:t>
            </a:r>
            <a:r>
              <a:rPr lang="fr-CA" dirty="0" smtClean="0"/>
              <a:t>?</a:t>
            </a:r>
            <a:endParaRPr lang="fr-CA" dirty="0"/>
          </a:p>
          <a:p>
            <a:r>
              <a:rPr lang="fr-CA" dirty="0"/>
              <a:t>Q7a. </a:t>
            </a:r>
            <a:r>
              <a:rPr lang="en-CA" dirty="0"/>
              <a:t>As you see it, is your gender identity clearly defined or are you still figuring this out or in a process of acceptance in this regard?</a:t>
            </a:r>
            <a:endParaRPr lang="fr-CA" dirty="0"/>
          </a:p>
        </p:txBody>
      </p:sp>
      <p:graphicFrame>
        <p:nvGraphicFramePr>
          <p:cNvPr id="8" name="Graphique 7"/>
          <p:cNvGraphicFramePr/>
          <p:nvPr>
            <p:custDataLst>
              <p:tags r:id="rId7"/>
            </p:custDataLst>
            <p:extLst>
              <p:ext uri="{D42A27DB-BD31-4B8C-83A1-F6EECF244321}">
                <p14:modId xmlns:p14="http://schemas.microsoft.com/office/powerpoint/2010/main" val="681124436"/>
              </p:ext>
            </p:extLst>
          </p:nvPr>
        </p:nvGraphicFramePr>
        <p:xfrm>
          <a:off x="4788024" y="2233064"/>
          <a:ext cx="3744416" cy="3660750"/>
        </p:xfrm>
        <a:graphic>
          <a:graphicData uri="http://schemas.openxmlformats.org/drawingml/2006/chart">
            <c:chart xmlns:c="http://schemas.openxmlformats.org/drawingml/2006/chart" xmlns:r="http://schemas.openxmlformats.org/officeDocument/2006/relationships" r:id="rId12"/>
          </a:graphicData>
        </a:graphic>
      </p:graphicFrame>
      <p:sp>
        <p:nvSpPr>
          <p:cNvPr id="10" name="Rectangle 9"/>
          <p:cNvSpPr/>
          <p:nvPr>
            <p:custDataLst>
              <p:tags r:id="rId8"/>
            </p:custDataLst>
          </p:nvPr>
        </p:nvSpPr>
        <p:spPr>
          <a:xfrm>
            <a:off x="5025337" y="1777313"/>
            <a:ext cx="3611886" cy="446276"/>
          </a:xfrm>
          <a:prstGeom prst="rect">
            <a:avLst/>
          </a:prstGeom>
          <a:solidFill>
            <a:schemeClr val="bg1"/>
          </a:solidFill>
        </p:spPr>
        <p:txBody>
          <a:bodyPr wrap="none">
            <a:spAutoFit/>
          </a:bodyPr>
          <a:lstStyle/>
          <a:p>
            <a:pPr algn="ctr"/>
            <a:r>
              <a:rPr lang="en-CA" sz="1400" b="1" dirty="0" smtClean="0">
                <a:solidFill>
                  <a:srgbClr val="595959"/>
                </a:solidFill>
                <a:latin typeface="Arial Narrow" panose="020B0606020202030204" pitchFamily="34" charset="0"/>
              </a:rPr>
              <a:t>Level of </a:t>
            </a:r>
            <a:r>
              <a:rPr lang="en-CA" sz="1400" b="1" dirty="0">
                <a:solidFill>
                  <a:srgbClr val="595959"/>
                </a:solidFill>
                <a:latin typeface="Arial Narrow" panose="020B0606020202030204" pitchFamily="34" charset="0"/>
              </a:rPr>
              <a:t>acknowledgement of </a:t>
            </a:r>
            <a:r>
              <a:rPr lang="en-CA" sz="1400" b="1" dirty="0" smtClean="0">
                <a:solidFill>
                  <a:srgbClr val="595959"/>
                </a:solidFill>
                <a:latin typeface="Arial Narrow" panose="020B0606020202030204" pitchFamily="34" charset="0"/>
              </a:rPr>
              <a:t>the gender identity</a:t>
            </a:r>
          </a:p>
          <a:p>
            <a:pPr algn="ctr"/>
            <a:r>
              <a:rPr lang="en-CA" sz="900" dirty="0" smtClean="0">
                <a:solidFill>
                  <a:srgbClr val="9BBB59"/>
                </a:solidFill>
                <a:latin typeface="Arial" panose="020B0604020202020204" pitchFamily="34" charset="0"/>
                <a:cs typeface="Arial" panose="020B0604020202020204" pitchFamily="34" charset="0"/>
              </a:rPr>
              <a:t>Base: Transgender, non-binary or </a:t>
            </a:r>
            <a:r>
              <a:rPr lang="en-CA" sz="900" dirty="0" err="1" smtClean="0">
                <a:solidFill>
                  <a:srgbClr val="9BBB59"/>
                </a:solidFill>
                <a:latin typeface="Arial" panose="020B0604020202020204" pitchFamily="34" charset="0"/>
                <a:cs typeface="Arial" panose="020B0604020202020204" pitchFamily="34" charset="0"/>
              </a:rPr>
              <a:t>genderfluid</a:t>
            </a:r>
            <a:r>
              <a:rPr lang="en-CA" sz="900" dirty="0" smtClean="0">
                <a:solidFill>
                  <a:srgbClr val="9BBB59"/>
                </a:solidFill>
                <a:latin typeface="Arial" panose="020B0604020202020204" pitchFamily="34" charset="0"/>
                <a:cs typeface="Arial" panose="020B0604020202020204" pitchFamily="34" charset="0"/>
              </a:rPr>
              <a:t> respondents (n=319)</a:t>
            </a:r>
            <a:endParaRPr lang="en-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2619620"/>
      </p:ext>
    </p:extLst>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741392" cy="631545"/>
          </a:xfrm>
        </p:spPr>
        <p:txBody>
          <a:bodyPr/>
          <a:lstStyle/>
          <a:p>
            <a:r>
              <a:rPr lang="en-US" sz="2000" dirty="0">
                <a:solidFill>
                  <a:srgbClr val="9BBB59"/>
                </a:solidFill>
              </a:rPr>
              <a:t>Level of acknowledgement of one’s sexual orientation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664217430"/>
              </p:ext>
            </p:extLst>
          </p:nvPr>
        </p:nvGraphicFramePr>
        <p:xfrm>
          <a:off x="539552" y="1213531"/>
          <a:ext cx="7920877" cy="2235204"/>
        </p:xfrm>
        <a:graphic>
          <a:graphicData uri="http://schemas.openxmlformats.org/drawingml/2006/table">
            <a:tbl>
              <a:tblPr firstRow="1" bandRow="1">
                <a:tableStyleId>{2D5ABB26-0587-4C30-8999-92F81FD0307C}</a:tableStyleId>
              </a:tblPr>
              <a:tblGrid>
                <a:gridCol w="2376264"/>
                <a:gridCol w="780319"/>
                <a:gridCol w="794049"/>
                <a:gridCol w="794049"/>
                <a:gridCol w="794049"/>
                <a:gridCol w="794049"/>
                <a:gridCol w="794049"/>
                <a:gridCol w="794049"/>
              </a:tblGrid>
              <a:tr h="2391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05496">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33864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752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8206">
                <a:tc>
                  <a:txBody>
                    <a:bodyPr/>
                    <a:lstStyle/>
                    <a:p>
                      <a:pPr algn="l" fontAlgn="ctr"/>
                      <a:r>
                        <a:rPr lang="en-CA" sz="1200" b="0" i="0" u="none" strike="noStrike" noProof="0" dirty="0" smtClean="0">
                          <a:solidFill>
                            <a:srgbClr val="595959"/>
                          </a:solidFill>
                          <a:effectLst/>
                          <a:latin typeface="Arial Narrow" panose="020B0606020202030204" pitchFamily="34" charset="0"/>
                        </a:rPr>
                        <a:t>Sexual orientation clearly defined</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8206">
                <a:tc>
                  <a:txBody>
                    <a:bodyPr/>
                    <a:lstStyle/>
                    <a:p>
                      <a:pPr algn="l" fontAlgn="ctr"/>
                      <a:r>
                        <a:rPr lang="en-CA" sz="1200" b="0" i="0" u="none" strike="noStrike" noProof="0" dirty="0" smtClean="0">
                          <a:solidFill>
                            <a:srgbClr val="595959"/>
                          </a:solidFill>
                          <a:effectLst/>
                          <a:latin typeface="Arial Narrow" panose="020B0606020202030204" pitchFamily="34" charset="0"/>
                        </a:rPr>
                        <a:t>In the process of figuring it out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8206">
                <a:tc>
                  <a:txBody>
                    <a:bodyPr/>
                    <a:lstStyle/>
                    <a:p>
                      <a:pPr algn="l" fontAlgn="ctr"/>
                      <a:r>
                        <a:rPr lang="en-CA" sz="1200" b="0" i="0" u="none" strike="noStrike" noProof="0" dirty="0" smtClean="0">
                          <a:solidFill>
                            <a:srgbClr val="595959"/>
                          </a:solidFill>
                          <a:effectLst/>
                          <a:latin typeface="Arial Narrow" panose="020B0606020202030204" pitchFamily="34" charset="0"/>
                        </a:rPr>
                        <a:t>In a process of self-acceptance</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251980"/>
            <a:ext cx="7818207" cy="2308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Q7b. As </a:t>
            </a:r>
            <a:r>
              <a:rPr lang="en-CA" dirty="0" smtClean="0"/>
              <a:t>you see it, is your sexual orientation clearly defined or are you still figuring this out or in a process of acceptance in this regard? </a:t>
            </a:r>
            <a:endParaRPr lang="en-CA" dirty="0"/>
          </a:p>
        </p:txBody>
      </p:sp>
      <p:graphicFrame>
        <p:nvGraphicFramePr>
          <p:cNvPr id="7" name="Table 9"/>
          <p:cNvGraphicFramePr>
            <a:graphicFrameLocks noGrp="1"/>
          </p:cNvGraphicFramePr>
          <p:nvPr>
            <p:custDataLst>
              <p:tags r:id="rId6"/>
            </p:custDataLst>
            <p:extLst>
              <p:ext uri="{D42A27DB-BD31-4B8C-83A1-F6EECF244321}">
                <p14:modId xmlns:p14="http://schemas.microsoft.com/office/powerpoint/2010/main" val="3281751528"/>
              </p:ext>
            </p:extLst>
          </p:nvPr>
        </p:nvGraphicFramePr>
        <p:xfrm>
          <a:off x="539553" y="3645024"/>
          <a:ext cx="7920878" cy="2331333"/>
        </p:xfrm>
        <a:graphic>
          <a:graphicData uri="http://schemas.openxmlformats.org/drawingml/2006/table">
            <a:tbl>
              <a:tblPr firstRow="1" bandRow="1">
                <a:tableStyleId>{2D5ABB26-0587-4C30-8999-92F81FD0307C}</a:tableStyleId>
              </a:tblPr>
              <a:tblGrid>
                <a:gridCol w="2376263"/>
                <a:gridCol w="792088"/>
                <a:gridCol w="1471751"/>
                <a:gridCol w="1093592"/>
                <a:gridCol w="1093592"/>
                <a:gridCol w="1093592"/>
              </a:tblGrid>
              <a:tr h="36101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noProof="0"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35469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lang="fr-CA"/>
                    </a:p>
                  </a:txBody>
                  <a:tcPr/>
                </a:tc>
                <a:tc>
                  <a:txBody>
                    <a:bodyPr/>
                    <a:lstStyle/>
                    <a:p>
                      <a:pPr algn="ctr" fontAlgn="b"/>
                      <a:r>
                        <a:rPr lang="en-CA" sz="900" b="1" i="0" u="none" strike="noStrike" noProof="0" dirty="0" smtClean="0">
                          <a:solidFill>
                            <a:srgbClr val="595959"/>
                          </a:solidFill>
                          <a:effectLst/>
                          <a:latin typeface="Arial"/>
                        </a:rPr>
                        <a:t>homosexual</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Bisexual</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Pansexual</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Asexual</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018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1874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623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314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9452">
                <a:tc>
                  <a:txBody>
                    <a:bodyPr/>
                    <a:lstStyle/>
                    <a:p>
                      <a:pPr algn="l" fontAlgn="ctr"/>
                      <a:r>
                        <a:rPr lang="en-CA" sz="1200" b="0" i="0" u="none" strike="noStrike" noProof="0" dirty="0" smtClean="0">
                          <a:solidFill>
                            <a:srgbClr val="595959"/>
                          </a:solidFill>
                          <a:effectLst/>
                          <a:latin typeface="Arial Narrow" panose="020B0606020202030204" pitchFamily="34" charset="0"/>
                        </a:rPr>
                        <a:t>Sexual orientation clearly defined</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94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66</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69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9452">
                <a:tc>
                  <a:txBody>
                    <a:bodyPr/>
                    <a:lstStyle/>
                    <a:p>
                      <a:pPr algn="l" fontAlgn="ctr"/>
                      <a:r>
                        <a:rPr lang="en-CA" sz="1200" b="0" i="0" u="none" strike="noStrike" noProof="0" dirty="0" smtClean="0">
                          <a:solidFill>
                            <a:srgbClr val="595959"/>
                          </a:solidFill>
                          <a:effectLst/>
                          <a:latin typeface="Arial Narrow" panose="020B0606020202030204" pitchFamily="34" charset="0"/>
                        </a:rPr>
                        <a:t>In the process of figuring it out</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19</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9452">
                <a:tc>
                  <a:txBody>
                    <a:bodyPr/>
                    <a:lstStyle/>
                    <a:p>
                      <a:pPr algn="l" fontAlgn="ctr"/>
                      <a:r>
                        <a:rPr lang="en-CA" sz="1200" b="0" i="0" u="none" strike="noStrike" noProof="0" dirty="0" smtClean="0">
                          <a:solidFill>
                            <a:srgbClr val="595959"/>
                          </a:solidFill>
                          <a:effectLst/>
                          <a:latin typeface="Arial Narrow" panose="020B0606020202030204" pitchFamily="34" charset="0"/>
                        </a:rPr>
                        <a:t>In a process of self-acceptance</a:t>
                      </a:r>
                      <a:endParaRPr lang="en-CA" sz="12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344752763"/>
      </p:ext>
    </p:extLst>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741392" cy="631545"/>
          </a:xfrm>
        </p:spPr>
        <p:txBody>
          <a:bodyPr/>
          <a:lstStyle/>
          <a:p>
            <a:r>
              <a:rPr lang="en-US" sz="2000" dirty="0">
                <a:solidFill>
                  <a:srgbClr val="9BBB59"/>
                </a:solidFill>
              </a:rPr>
              <a:t>Level of acknowledgement of one’s sexual orientation </a:t>
            </a:r>
            <a:endParaRPr lang="fr-CA" dirty="0"/>
          </a:p>
        </p:txBody>
      </p:sp>
      <p:sp>
        <p:nvSpPr>
          <p:cNvPr id="10" name="ZoneTexte 9"/>
          <p:cNvSpPr txBox="1"/>
          <p:nvPr>
            <p:custDataLst>
              <p:tags r:id="rId4"/>
            </p:custDataLst>
          </p:nvPr>
        </p:nvSpPr>
        <p:spPr>
          <a:xfrm>
            <a:off x="500202" y="6251980"/>
            <a:ext cx="7818207" cy="2308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en-CA" dirty="0" smtClean="0"/>
              <a:t>Q7b. As you see it, is your sexual orientation clearly defined or are you still figuring this out or in a process of acceptance in this regard? </a:t>
            </a:r>
            <a:endParaRPr lang="en-CA" dirty="0"/>
          </a:p>
        </p:txBody>
      </p:sp>
      <p:graphicFrame>
        <p:nvGraphicFramePr>
          <p:cNvPr id="8" name="Table 9"/>
          <p:cNvGraphicFramePr>
            <a:graphicFrameLocks noGrp="1"/>
          </p:cNvGraphicFramePr>
          <p:nvPr>
            <p:custDataLst>
              <p:tags r:id="rId5"/>
            </p:custDataLst>
            <p:extLst>
              <p:ext uri="{D42A27DB-BD31-4B8C-83A1-F6EECF244321}">
                <p14:modId xmlns:p14="http://schemas.microsoft.com/office/powerpoint/2010/main" val="411742816"/>
              </p:ext>
            </p:extLst>
          </p:nvPr>
        </p:nvGraphicFramePr>
        <p:xfrm>
          <a:off x="534507" y="1124745"/>
          <a:ext cx="7783902" cy="2304256"/>
        </p:xfrm>
        <a:graphic>
          <a:graphicData uri="http://schemas.openxmlformats.org/drawingml/2006/table">
            <a:tbl>
              <a:tblPr firstRow="1" bandRow="1">
                <a:tableStyleId>{2D5ABB26-0587-4C30-8999-92F81FD0307C}</a:tableStyleId>
              </a:tblPr>
              <a:tblGrid>
                <a:gridCol w="2920773"/>
                <a:gridCol w="959125"/>
                <a:gridCol w="976001"/>
                <a:gridCol w="976001"/>
                <a:gridCol w="976001"/>
                <a:gridCol w="976001"/>
              </a:tblGrid>
              <a:tr h="2465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08754">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r>
              <a:tr h="34910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366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a:rPr>
                        <a:t>24*</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2053">
                <a:tc>
                  <a:txBody>
                    <a:bodyPr/>
                    <a:lstStyle/>
                    <a:p>
                      <a:pPr marL="0" algn="l" defTabSz="914400" rtl="0" eaLnBrk="1" fontAlgn="ctr" latinLnBrk="0" hangingPunct="1"/>
                      <a:r>
                        <a:rPr lang="en-CA" sz="1200" b="0" i="0" u="none" strike="noStrike" kern="1200" noProof="0" dirty="0" smtClean="0">
                          <a:solidFill>
                            <a:srgbClr val="595959"/>
                          </a:solidFill>
                          <a:effectLst/>
                          <a:latin typeface="Arial Narrow" panose="020B0606020202030204" pitchFamily="34" charset="0"/>
                          <a:ea typeface="+mn-ea"/>
                          <a:cs typeface="+mn-cs"/>
                        </a:rPr>
                        <a:t>Sexual orientation clearly defined</a:t>
                      </a:r>
                      <a:endParaRPr lang="en-CA" sz="12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2053">
                <a:tc>
                  <a:txBody>
                    <a:bodyPr/>
                    <a:lstStyle/>
                    <a:p>
                      <a:pPr marL="0" algn="l" defTabSz="914400" rtl="0" eaLnBrk="1" fontAlgn="ctr" latinLnBrk="0" hangingPunct="1"/>
                      <a:r>
                        <a:rPr lang="en-US" sz="1200" b="0" i="0" u="none" strike="noStrike" kern="1200" dirty="0" smtClean="0">
                          <a:solidFill>
                            <a:srgbClr val="595959"/>
                          </a:solidFill>
                          <a:effectLst/>
                          <a:latin typeface="Arial Narrow" panose="020B0606020202030204" pitchFamily="34" charset="0"/>
                          <a:ea typeface="+mn-ea"/>
                          <a:cs typeface="+mn-cs"/>
                        </a:rPr>
                        <a:t>In the process of figuring it out</a:t>
                      </a:r>
                      <a:endParaRPr lang="fr-CA" sz="12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2053">
                <a:tc>
                  <a:txBody>
                    <a:bodyPr/>
                    <a:lstStyle/>
                    <a:p>
                      <a:pPr marL="0" algn="l" defTabSz="914400" rtl="0" eaLnBrk="1" fontAlgn="ctr" latinLnBrk="0" hangingPunct="1"/>
                      <a:r>
                        <a:rPr lang="en-US" sz="1200" b="0" i="0" u="none" strike="noStrike" kern="1200" dirty="0" smtClean="0">
                          <a:solidFill>
                            <a:srgbClr val="595959"/>
                          </a:solidFill>
                          <a:effectLst/>
                          <a:latin typeface="Arial Narrow" panose="020B0606020202030204" pitchFamily="34" charset="0"/>
                          <a:ea typeface="+mn-ea"/>
                          <a:cs typeface="+mn-cs"/>
                        </a:rPr>
                        <a:t>In a process of self-acceptance</a:t>
                      </a:r>
                      <a:endParaRPr lang="fr-CA" sz="12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829125643"/>
      </p:ext>
    </p:extLst>
  </p:cSld>
  <p:clrMapOvr>
    <a:masterClrMapping/>
  </p:clrMapOvr>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38</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smtClean="0">
                <a:solidFill>
                  <a:srgbClr val="9BBB59"/>
                </a:solidFill>
              </a:rPr>
              <a:t>Level of </a:t>
            </a:r>
            <a:r>
              <a:rPr lang="en-CA" sz="2000" dirty="0">
                <a:solidFill>
                  <a:srgbClr val="9BBB59"/>
                </a:solidFill>
              </a:rPr>
              <a:t>acknowledgement of </a:t>
            </a:r>
            <a:r>
              <a:rPr lang="en-CA" sz="2000" dirty="0" smtClean="0">
                <a:solidFill>
                  <a:srgbClr val="9BBB59"/>
                </a:solidFill>
              </a:rPr>
              <a:t>one’s gender identity</a:t>
            </a:r>
            <a:endParaRPr lang="en-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96052278"/>
              </p:ext>
            </p:extLst>
          </p:nvPr>
        </p:nvGraphicFramePr>
        <p:xfrm>
          <a:off x="539552" y="1213531"/>
          <a:ext cx="6552726" cy="2367030"/>
        </p:xfrm>
        <a:graphic>
          <a:graphicData uri="http://schemas.openxmlformats.org/drawingml/2006/table">
            <a:tbl>
              <a:tblPr firstRow="1" bandRow="1">
                <a:tableStyleId>{2D5ABB26-0587-4C30-8999-92F81FD0307C}</a:tableStyleId>
              </a:tblPr>
              <a:tblGrid>
                <a:gridCol w="2699578"/>
                <a:gridCol w="1034894"/>
                <a:gridCol w="939418"/>
                <a:gridCol w="939418"/>
                <a:gridCol w="939418"/>
              </a:tblGrid>
              <a:tr h="25473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3">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r>
              <a:tr h="11235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3"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6065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971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108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dirty="0" smtClean="0">
                          <a:solidFill>
                            <a:srgbClr val="595959"/>
                          </a:solidFill>
                          <a:effectLst/>
                          <a:latin typeface="Arial Narrow" panose="020B0606020202030204" pitchFamily="34" charset="0"/>
                        </a:rPr>
                        <a:t>90</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77342">
                <a:tc>
                  <a:txBody>
                    <a:bodyPr/>
                    <a:lstStyle/>
                    <a:p>
                      <a:pPr marL="0" algn="l" defTabSz="914400" rtl="0" eaLnBrk="1" fontAlgn="ctr" latinLnBrk="0" hangingPunct="1"/>
                      <a:r>
                        <a:rPr lang="en-CA" sz="1200" b="0" i="0" u="none" strike="noStrike" kern="1200" noProof="0" dirty="0" smtClean="0">
                          <a:solidFill>
                            <a:srgbClr val="595959"/>
                          </a:solidFill>
                          <a:effectLst/>
                          <a:latin typeface="Arial Narrow" panose="020B0606020202030204" pitchFamily="34" charset="0"/>
                          <a:ea typeface="+mn-ea"/>
                          <a:cs typeface="+mn-cs"/>
                        </a:rPr>
                        <a:t>Gender identity clearly defined</a:t>
                      </a:r>
                      <a:endParaRPr lang="en-CA" sz="12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7342">
                <a:tc>
                  <a:txBody>
                    <a:bodyPr/>
                    <a:lstStyle/>
                    <a:p>
                      <a:pPr marL="0" algn="l" defTabSz="914400" rtl="0" eaLnBrk="1" fontAlgn="ctr" latinLnBrk="0" hangingPunct="1"/>
                      <a:r>
                        <a:rPr lang="en-US" sz="1200" b="0" i="0" u="none" strike="noStrike" kern="1200" dirty="0" smtClean="0">
                          <a:solidFill>
                            <a:srgbClr val="595959"/>
                          </a:solidFill>
                          <a:effectLst/>
                          <a:latin typeface="Arial Narrow" panose="020B0606020202030204" pitchFamily="34" charset="0"/>
                          <a:ea typeface="+mn-ea"/>
                          <a:cs typeface="+mn-cs"/>
                        </a:rPr>
                        <a:t>In the process</a:t>
                      </a:r>
                      <a:r>
                        <a:rPr lang="en-US" sz="1200" b="0" i="0" u="none" strike="noStrike" kern="1200" baseline="0" dirty="0" smtClean="0">
                          <a:solidFill>
                            <a:srgbClr val="595959"/>
                          </a:solidFill>
                          <a:effectLst/>
                          <a:latin typeface="Arial Narrow" panose="020B0606020202030204" pitchFamily="34" charset="0"/>
                          <a:ea typeface="+mn-ea"/>
                          <a:cs typeface="+mn-cs"/>
                        </a:rPr>
                        <a:t> of</a:t>
                      </a:r>
                      <a:r>
                        <a:rPr lang="en-US" sz="1200" b="0" i="0" u="none" strike="noStrike" kern="1200" dirty="0" smtClean="0">
                          <a:solidFill>
                            <a:srgbClr val="595959"/>
                          </a:solidFill>
                          <a:effectLst/>
                          <a:latin typeface="Arial Narrow" panose="020B0606020202030204" pitchFamily="34" charset="0"/>
                          <a:ea typeface="+mn-ea"/>
                          <a:cs typeface="+mn-cs"/>
                        </a:rPr>
                        <a:t> figuring it out</a:t>
                      </a:r>
                      <a:endParaRPr lang="fr-CA" sz="12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7342">
                <a:tc>
                  <a:txBody>
                    <a:bodyPr/>
                    <a:lstStyle/>
                    <a:p>
                      <a:pPr marL="0" algn="l" defTabSz="914400" rtl="0" eaLnBrk="1" fontAlgn="ctr" latinLnBrk="0" hangingPunct="1"/>
                      <a:r>
                        <a:rPr lang="en-US" sz="1200" b="0" i="0" u="none" strike="noStrike" kern="1200" dirty="0" smtClean="0">
                          <a:solidFill>
                            <a:srgbClr val="595959"/>
                          </a:solidFill>
                          <a:effectLst/>
                          <a:latin typeface="Arial Narrow" panose="020B0606020202030204" pitchFamily="34" charset="0"/>
                          <a:ea typeface="+mn-ea"/>
                          <a:cs typeface="+mn-cs"/>
                        </a:rPr>
                        <a:t>In a process of self-acceptance</a:t>
                      </a:r>
                      <a:endParaRPr lang="fr-CA" sz="12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251980"/>
            <a:ext cx="7818207" cy="2308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en-CA" dirty="0" smtClean="0"/>
              <a:t>Q7a. As you see it, is your gender identity clearly defined or are you still figuring this out or in a process of acceptance in this regard? </a:t>
            </a:r>
            <a:endParaRPr lang="en-CA" dirty="0"/>
          </a:p>
        </p:txBody>
      </p:sp>
      <p:graphicFrame>
        <p:nvGraphicFramePr>
          <p:cNvPr id="7" name="Table 9"/>
          <p:cNvGraphicFramePr>
            <a:graphicFrameLocks noGrp="1"/>
          </p:cNvGraphicFramePr>
          <p:nvPr>
            <p:custDataLst>
              <p:tags r:id="rId6"/>
            </p:custDataLst>
            <p:extLst>
              <p:ext uri="{D42A27DB-BD31-4B8C-83A1-F6EECF244321}">
                <p14:modId xmlns:p14="http://schemas.microsoft.com/office/powerpoint/2010/main" val="2999566214"/>
              </p:ext>
            </p:extLst>
          </p:nvPr>
        </p:nvGraphicFramePr>
        <p:xfrm>
          <a:off x="498670" y="3757443"/>
          <a:ext cx="6593609" cy="2205786"/>
        </p:xfrm>
        <a:graphic>
          <a:graphicData uri="http://schemas.openxmlformats.org/drawingml/2006/table">
            <a:tbl>
              <a:tblPr firstRow="1" bandRow="1">
                <a:tableStyleId>{2D5ABB26-0587-4C30-8999-92F81FD0307C}</a:tableStyleId>
              </a:tblPr>
              <a:tblGrid>
                <a:gridCol w="2777186"/>
                <a:gridCol w="1008112"/>
                <a:gridCol w="1704834"/>
                <a:gridCol w="1103477"/>
              </a:tblGrid>
              <a:tr h="23571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noProof="0"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03966">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33732">
                <a:tc vMerge="1">
                  <a:txBody>
                    <a:bodyPr/>
                    <a:lstStyle/>
                    <a:p>
                      <a:endParaRPr lang="fr-CA"/>
                    </a:p>
                  </a:txBody>
                  <a:tcPr/>
                </a:tc>
                <a:tc vMerge="1">
                  <a:txBody>
                    <a:bodyPr/>
                    <a:lstStyle/>
                    <a:p>
                      <a:endParaRPr lang="fr-CA"/>
                    </a:p>
                  </a:txBody>
                  <a:tcPr/>
                </a:tc>
                <a:tc>
                  <a:txBody>
                    <a:bodyPr/>
                    <a:lstStyle/>
                    <a:p>
                      <a:pPr algn="ctr" fontAlgn="b"/>
                      <a:r>
                        <a:rPr lang="en-CA" sz="900" b="1" i="0" u="none" strike="noStrike" noProof="0" dirty="0" smtClean="0">
                          <a:solidFill>
                            <a:srgbClr val="595959"/>
                          </a:solidFill>
                          <a:effectLst/>
                          <a:latin typeface="Arial"/>
                        </a:rPr>
                        <a:t>Binary</a:t>
                      </a:r>
                      <a:r>
                        <a:rPr lang="en-CA" sz="900" b="1" i="0" u="none" strike="noStrike" baseline="0" noProof="0" dirty="0" smtClean="0">
                          <a:solidFill>
                            <a:srgbClr val="595959"/>
                          </a:solidFill>
                          <a:effectLst/>
                          <a:latin typeface="Arial"/>
                        </a:rPr>
                        <a:t> trans </a:t>
                      </a:r>
                      <a:br>
                        <a:rPr lang="en-CA" sz="900" b="1" i="0" u="none" strike="noStrike" baseline="0" noProof="0" dirty="0" smtClean="0">
                          <a:solidFill>
                            <a:srgbClr val="595959"/>
                          </a:solidFill>
                          <a:effectLst/>
                          <a:latin typeface="Arial"/>
                        </a:rPr>
                      </a:br>
                      <a:r>
                        <a:rPr lang="en-CA" sz="900" b="1" i="0" u="none" strike="noStrike" baseline="0" noProof="0" dirty="0" smtClean="0">
                          <a:solidFill>
                            <a:srgbClr val="595959"/>
                          </a:solidFill>
                          <a:effectLst/>
                          <a:latin typeface="Arial"/>
                        </a:rPr>
                        <a:t>person</a:t>
                      </a:r>
                      <a:endParaRPr lang="en-CA" sz="900" b="1" i="0" u="none" strike="noStrike" noProof="0" dirty="0">
                        <a:solidFill>
                          <a:srgbClr val="595959"/>
                        </a:solidFill>
                        <a:effectLst/>
                        <a:latin typeface="Arial"/>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Non-binary</a:t>
                      </a:r>
                      <a:r>
                        <a:rPr lang="en-CA" sz="900" b="1" i="0" u="none" strike="noStrike" baseline="0" noProof="0" dirty="0" smtClean="0">
                          <a:solidFill>
                            <a:srgbClr val="595959"/>
                          </a:solidFill>
                          <a:effectLst/>
                          <a:latin typeface="Arial"/>
                        </a:rPr>
                        <a:t> Trans person</a:t>
                      </a:r>
                      <a:endParaRPr lang="en-CA" sz="900" b="1" i="0" u="none" strike="noStrike" noProof="0" dirty="0">
                        <a:solidFill>
                          <a:srgbClr val="595959"/>
                        </a:solidFill>
                        <a:effectLst/>
                        <a:latin typeface="Arial"/>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331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CA" sz="900" b="0" i="0" u="none" strike="noStrike" kern="1200" noProof="0" dirty="0" smtClean="0">
                          <a:solidFill>
                            <a:srgbClr val="595959"/>
                          </a:solidFill>
                          <a:effectLst/>
                          <a:latin typeface="Arial Narrow" panose="020B0606020202030204" pitchFamily="34" charset="0"/>
                          <a:ea typeface="+mn-ea"/>
                          <a:cs typeface="+mn-cs"/>
                        </a:rPr>
                        <a:t>319</a:t>
                      </a:r>
                      <a:endParaRPr lang="en-CA" sz="9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147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1704">
                <a:tc>
                  <a:txBody>
                    <a:bodyPr/>
                    <a:lstStyle/>
                    <a:p>
                      <a:pPr marL="0" algn="l" defTabSz="914400" rtl="0" eaLnBrk="1" fontAlgn="ctr" latinLnBrk="0" hangingPunct="1"/>
                      <a:r>
                        <a:rPr lang="en-CA" sz="1200" b="0" i="0" u="none" strike="noStrike" kern="1200" noProof="0" dirty="0" smtClean="0">
                          <a:solidFill>
                            <a:srgbClr val="595959"/>
                          </a:solidFill>
                          <a:effectLst/>
                          <a:latin typeface="Arial Narrow" panose="020B0606020202030204" pitchFamily="34" charset="0"/>
                          <a:ea typeface="+mn-ea"/>
                          <a:cs typeface="+mn-cs"/>
                        </a:rPr>
                        <a:t>Gender identity clearly defined</a:t>
                      </a:r>
                      <a:endParaRPr lang="en-CA" sz="12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1704">
                <a:tc>
                  <a:txBody>
                    <a:bodyPr/>
                    <a:lstStyle/>
                    <a:p>
                      <a:pPr marL="0" algn="l" defTabSz="914400" rtl="0" eaLnBrk="1" fontAlgn="ctr" latinLnBrk="0" hangingPunct="1"/>
                      <a:r>
                        <a:rPr lang="en-CA" sz="1200" b="0" i="0" u="none" strike="noStrike" kern="1200" noProof="0" dirty="0" smtClean="0">
                          <a:solidFill>
                            <a:srgbClr val="595959"/>
                          </a:solidFill>
                          <a:effectLst/>
                          <a:latin typeface="Arial Narrow" panose="020B0606020202030204" pitchFamily="34" charset="0"/>
                          <a:ea typeface="+mn-ea"/>
                          <a:cs typeface="+mn-cs"/>
                        </a:rPr>
                        <a:t>In the process of figuring it out</a:t>
                      </a:r>
                      <a:endParaRPr lang="en-CA" sz="12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19</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31</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1704">
                <a:tc>
                  <a:txBody>
                    <a:bodyPr/>
                    <a:lstStyle/>
                    <a:p>
                      <a:pPr marL="0" algn="l" defTabSz="914400" rtl="0" eaLnBrk="1" fontAlgn="ctr" latinLnBrk="0" hangingPunct="1"/>
                      <a:r>
                        <a:rPr lang="en-CA" sz="1200" b="0" i="0" u="none" strike="noStrike" kern="1200" noProof="0" dirty="0" smtClean="0">
                          <a:solidFill>
                            <a:srgbClr val="595959"/>
                          </a:solidFill>
                          <a:effectLst/>
                          <a:latin typeface="Arial Narrow" panose="020B0606020202030204" pitchFamily="34" charset="0"/>
                          <a:ea typeface="+mn-ea"/>
                          <a:cs typeface="+mn-cs"/>
                        </a:rPr>
                        <a:t>In a process of self-acceptance</a:t>
                      </a:r>
                      <a:endParaRPr lang="en-CA" sz="12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569980418"/>
      </p:ext>
    </p:extLst>
  </p:cSld>
  <p:clrMapOvr>
    <a:masterClrMapping/>
  </p:clrMapOvr>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a:solidFill>
                  <a:srgbClr val="9BBB59"/>
                </a:solidFill>
              </a:rPr>
              <a:t>Level of acknowledgement of one’s gender identity</a:t>
            </a:r>
            <a:endParaRPr lang="fr-CA" dirty="0"/>
          </a:p>
        </p:txBody>
      </p:sp>
      <p:sp>
        <p:nvSpPr>
          <p:cNvPr id="10" name="ZoneTexte 9"/>
          <p:cNvSpPr txBox="1"/>
          <p:nvPr>
            <p:custDataLst>
              <p:tags r:id="rId4"/>
            </p:custDataLst>
          </p:nvPr>
        </p:nvSpPr>
        <p:spPr>
          <a:xfrm>
            <a:off x="500202" y="6251980"/>
            <a:ext cx="7818207" cy="2308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en-CA" dirty="0" smtClean="0"/>
              <a:t>Q7a. As you see it, is your gender identity clearly defined or are you still figuring this out or in a process of acceptance in this regard? </a:t>
            </a:r>
            <a:endParaRPr lang="en-CA" dirty="0"/>
          </a:p>
        </p:txBody>
      </p:sp>
      <p:graphicFrame>
        <p:nvGraphicFramePr>
          <p:cNvPr id="8" name="Table 9"/>
          <p:cNvGraphicFramePr>
            <a:graphicFrameLocks noGrp="1"/>
          </p:cNvGraphicFramePr>
          <p:nvPr>
            <p:custDataLst>
              <p:tags r:id="rId5"/>
            </p:custDataLst>
            <p:extLst>
              <p:ext uri="{D42A27DB-BD31-4B8C-83A1-F6EECF244321}">
                <p14:modId xmlns:p14="http://schemas.microsoft.com/office/powerpoint/2010/main" val="3708608275"/>
              </p:ext>
            </p:extLst>
          </p:nvPr>
        </p:nvGraphicFramePr>
        <p:xfrm>
          <a:off x="539552" y="1268760"/>
          <a:ext cx="7778857" cy="2367030"/>
        </p:xfrm>
        <a:graphic>
          <a:graphicData uri="http://schemas.openxmlformats.org/drawingml/2006/table">
            <a:tbl>
              <a:tblPr firstRow="1" bandRow="1">
                <a:tableStyleId>{2D5ABB26-0587-4C30-8999-92F81FD0307C}</a:tableStyleId>
              </a:tblPr>
              <a:tblGrid>
                <a:gridCol w="2802887"/>
                <a:gridCol w="1074498"/>
                <a:gridCol w="975368"/>
                <a:gridCol w="975368"/>
                <a:gridCol w="975368"/>
                <a:gridCol w="975368"/>
              </a:tblGrid>
              <a:tr h="25473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endParaRPr lang="fr-CA"/>
                    </a:p>
                  </a:txBody>
                  <a:tcPr/>
                </a:tc>
              </a:tr>
              <a:tr h="11235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60657">
                <a:tc vMerge="1">
                  <a:txBody>
                    <a:bodyPr/>
                    <a:lstStyle/>
                    <a:p>
                      <a:endParaRPr lang="fr-CA"/>
                    </a:p>
                  </a:txBody>
                  <a:tcPr/>
                </a:tc>
                <a:tc vMerge="1">
                  <a:txBody>
                    <a:bodyPr/>
                    <a:lstStyle/>
                    <a:p>
                      <a:endParaRPr lang="fr-CA"/>
                    </a:p>
                  </a:txBody>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971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CA" sz="900" b="0" i="0" u="none" strike="noStrike" kern="1200" noProof="0" dirty="0" smtClean="0">
                          <a:solidFill>
                            <a:srgbClr val="595959"/>
                          </a:solidFill>
                          <a:effectLst/>
                          <a:latin typeface="Arial"/>
                          <a:ea typeface="+mn-ea"/>
                          <a:cs typeface="+mn-cs"/>
                        </a:rPr>
                        <a:t>319</a:t>
                      </a:r>
                      <a:endParaRPr lang="en-CA" sz="900" b="0" i="0" u="none" strike="noStrike" kern="1200" noProof="0" dirty="0">
                        <a:solidFill>
                          <a:srgbClr val="595959"/>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a:rPr>
                        <a:t>24*</a:t>
                      </a:r>
                      <a:endParaRPr lang="en-CA" sz="9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a:rPr>
                        <a:t>95</a:t>
                      </a:r>
                      <a:endParaRPr lang="en-CA" sz="9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77342">
                <a:tc>
                  <a:txBody>
                    <a:bodyPr/>
                    <a:lstStyle/>
                    <a:p>
                      <a:pPr marL="0" algn="l" defTabSz="914400" rtl="0" eaLnBrk="1" fontAlgn="ctr" latinLnBrk="0" hangingPunct="1"/>
                      <a:r>
                        <a:rPr lang="en-CA" sz="1200" b="0" i="0" u="none" strike="noStrike" kern="1200" noProof="0" dirty="0" smtClean="0">
                          <a:solidFill>
                            <a:srgbClr val="595959"/>
                          </a:solidFill>
                          <a:effectLst/>
                          <a:latin typeface="Arial Narrow" panose="020B0606020202030204" pitchFamily="34" charset="0"/>
                          <a:ea typeface="+mn-ea"/>
                          <a:cs typeface="+mn-cs"/>
                        </a:rPr>
                        <a:t>Gender identity clearly defined</a:t>
                      </a:r>
                      <a:endParaRPr lang="en-CA" sz="12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57</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7342">
                <a:tc>
                  <a:txBody>
                    <a:bodyPr/>
                    <a:lstStyle/>
                    <a:p>
                      <a:pPr marL="0" algn="l" defTabSz="914400" rtl="0" eaLnBrk="1" fontAlgn="ctr" latinLnBrk="0" hangingPunct="1"/>
                      <a:r>
                        <a:rPr lang="en-CA" sz="1200" b="0" i="0" u="none" strike="noStrike" kern="1200" noProof="0" dirty="0" smtClean="0">
                          <a:solidFill>
                            <a:srgbClr val="595959"/>
                          </a:solidFill>
                          <a:effectLst/>
                          <a:latin typeface="Arial Narrow" panose="020B0606020202030204" pitchFamily="34" charset="0"/>
                          <a:ea typeface="+mn-ea"/>
                          <a:cs typeface="+mn-cs"/>
                        </a:rPr>
                        <a:t>In the process of figuring it out</a:t>
                      </a:r>
                      <a:endParaRPr lang="en-CA" sz="12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7342">
                <a:tc>
                  <a:txBody>
                    <a:bodyPr/>
                    <a:lstStyle/>
                    <a:p>
                      <a:pPr marL="0" algn="l" defTabSz="914400" rtl="0" eaLnBrk="1" fontAlgn="ctr" latinLnBrk="0" hangingPunct="1"/>
                      <a:r>
                        <a:rPr lang="en-CA" sz="1200" b="0" i="0" u="none" strike="noStrike" kern="1200" noProof="0" dirty="0" smtClean="0">
                          <a:solidFill>
                            <a:srgbClr val="595959"/>
                          </a:solidFill>
                          <a:effectLst/>
                          <a:latin typeface="Arial Narrow" panose="020B0606020202030204" pitchFamily="34" charset="0"/>
                          <a:ea typeface="+mn-ea"/>
                          <a:cs typeface="+mn-cs"/>
                        </a:rPr>
                        <a:t>In a process of self-acceptance</a:t>
                      </a:r>
                      <a:endParaRPr lang="en-CA" sz="12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17</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2366483574"/>
      </p:ext>
    </p:extLst>
  </p:cSld>
  <p:clrMapOvr>
    <a:masterClrMapping/>
  </p:clrMapOvr>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Context</a:t>
            </a:r>
            <a:endParaRPr lang="en-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4</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lnSpcReduction="10000"/>
          </a:bodyPr>
          <a:lstStyle/>
          <a:p>
            <a:r>
              <a:rPr lang="en-CA" sz="1200" b="0" i="1" dirty="0" err="1" smtClean="0"/>
              <a:t>Fondation</a:t>
            </a:r>
            <a:r>
              <a:rPr lang="en-CA" sz="1200" b="0" i="1" dirty="0" smtClean="0"/>
              <a:t> Jasmin Roy</a:t>
            </a:r>
            <a:r>
              <a:rPr lang="en-CA" sz="1200" b="0" dirty="0" smtClean="0"/>
              <a:t> commissioned CROP to conduct a study of </a:t>
            </a:r>
            <a:r>
              <a:rPr lang="en-CA" sz="1200" b="0" dirty="0"/>
              <a:t>the members of </a:t>
            </a:r>
            <a:r>
              <a:rPr lang="en-CA" sz="1200" b="0" dirty="0" smtClean="0"/>
              <a:t>LGBT </a:t>
            </a:r>
            <a:r>
              <a:rPr lang="en-CA" sz="1200" b="0" dirty="0"/>
              <a:t>communities </a:t>
            </a:r>
            <a:r>
              <a:rPr lang="en-CA" sz="1200" b="0" dirty="0" smtClean="0"/>
              <a:t>in Canada in order to take stock of their current realities as well as determine their specific values and needs.</a:t>
            </a:r>
          </a:p>
          <a:p>
            <a:r>
              <a:rPr lang="en-CA" sz="1200" dirty="0" smtClean="0"/>
              <a:t>This project was made possible through the contributions of Québec’s Ministry of Justice under “The Fight Against Homophobia” program, of the Royal Bank of Canada, the City of Montreal, the Government of Canada, </a:t>
            </a:r>
            <a:r>
              <a:rPr lang="en-CA" sz="1200" dirty="0"/>
              <a:t>t</a:t>
            </a:r>
            <a:r>
              <a:rPr lang="en-CA" sz="1200" dirty="0" smtClean="0"/>
              <a:t>he Government of New Brunswick and the Government of </a:t>
            </a:r>
            <a:br>
              <a:rPr lang="en-CA" sz="1200" dirty="0" smtClean="0"/>
            </a:br>
            <a:r>
              <a:rPr lang="en-CA" sz="1200" dirty="0" smtClean="0"/>
              <a:t>Nova Scotia.</a:t>
            </a:r>
          </a:p>
          <a:p>
            <a:r>
              <a:rPr lang="en-CA" sz="1200" b="0" dirty="0" smtClean="0"/>
              <a:t>The results of this research study will feed the reflections of the relevant organizations and various levels of government toward the implementation of action plans to better meet the needs of LGBT youth, promote social environments that are more positive, friendly and supportive of their difference, and pave the way to a smoother integration in the workplace.</a:t>
            </a:r>
          </a:p>
          <a:p>
            <a:r>
              <a:rPr lang="en-CA" sz="1200" b="0" dirty="0" smtClean="0"/>
              <a:t>One of the overarching objectives of the survey was to identify the distinctive needs of the younger LGBT generation as well as those expressed by the various segments in this group (based on region, sexual orientation, gender identity, cultural </a:t>
            </a:r>
            <a:r>
              <a:rPr lang="en-CA" sz="1200" b="0" dirty="0"/>
              <a:t>background</a:t>
            </a:r>
            <a:r>
              <a:rPr lang="en-CA" sz="1200" b="0" dirty="0" smtClean="0">
                <a:solidFill>
                  <a:srgbClr val="FF0000"/>
                </a:solidFill>
              </a:rPr>
              <a:t> </a:t>
            </a:r>
            <a:r>
              <a:rPr lang="en-CA" sz="1200" b="0" dirty="0" smtClean="0"/>
              <a:t>etc.).</a:t>
            </a:r>
          </a:p>
          <a:p>
            <a:r>
              <a:rPr lang="en-CA" sz="1200" b="0" dirty="0" smtClean="0"/>
              <a:t>In addition, the survey included a separate section targeting heterosexual cisgender people, a phase of the study that served two objectives: </a:t>
            </a:r>
          </a:p>
          <a:p>
            <a:pPr marL="361950">
              <a:spcBef>
                <a:spcPts val="600"/>
              </a:spcBef>
            </a:pPr>
            <a:r>
              <a:rPr lang="en-CA" sz="1200" b="0" dirty="0" smtClean="0"/>
              <a:t>Compare some of their behaviours, values and attitudes in life to those expressed by the members of LGBT communities – </a:t>
            </a:r>
            <a:r>
              <a:rPr lang="en-CA" sz="1200" b="0" i="1" dirty="0" smtClean="0"/>
              <a:t>results detailed in this report</a:t>
            </a:r>
          </a:p>
          <a:p>
            <a:pPr marL="361950">
              <a:spcBef>
                <a:spcPts val="600"/>
              </a:spcBef>
            </a:pPr>
            <a:r>
              <a:rPr lang="en-CA" sz="1200" b="0" dirty="0" smtClean="0"/>
              <a:t>Measure some of their perceptions of LGBT communities – </a:t>
            </a:r>
            <a:r>
              <a:rPr lang="en-CA" sz="1200" b="0" i="1" dirty="0" smtClean="0"/>
              <a:t>results detailed in a separate report</a:t>
            </a: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Tree>
    <p:extLst>
      <p:ext uri="{BB962C8B-B14F-4D97-AF65-F5344CB8AC3E}">
        <p14:creationId xmlns:p14="http://schemas.microsoft.com/office/powerpoint/2010/main" val="37401774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40</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5669384" cy="631545"/>
          </a:xfrm>
        </p:spPr>
        <p:txBody>
          <a:bodyPr>
            <a:normAutofit/>
          </a:bodyPr>
          <a:lstStyle/>
          <a:p>
            <a:r>
              <a:rPr lang="en-CA" sz="2000" dirty="0" smtClean="0">
                <a:solidFill>
                  <a:srgbClr val="9BBB59"/>
                </a:solidFill>
              </a:rPr>
              <a:t>Revealing one’s sexual orientation to family and friends</a:t>
            </a:r>
            <a:endParaRPr lang="en-CA" dirty="0"/>
          </a:p>
        </p:txBody>
      </p:sp>
      <p:sp>
        <p:nvSpPr>
          <p:cNvPr id="14" name="ZoneTexte 13"/>
          <p:cNvSpPr txBox="1"/>
          <p:nvPr>
            <p:custDataLst>
              <p:tags r:id="rId4"/>
            </p:custDataLst>
          </p:nvPr>
        </p:nvSpPr>
        <p:spPr>
          <a:xfrm>
            <a:off x="500202" y="6130041"/>
            <a:ext cx="8190880" cy="3693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Q18c. </a:t>
            </a:r>
            <a:r>
              <a:rPr lang="en-US" dirty="0" smtClean="0"/>
              <a:t>Have you started revealing your sexual orientation to your inner circle (friends, family, etc.)?</a:t>
            </a:r>
            <a:r>
              <a:rPr lang="fr-CA" dirty="0"/>
              <a:t/>
            </a:r>
            <a:br>
              <a:rPr lang="fr-CA" dirty="0"/>
            </a:br>
            <a:r>
              <a:rPr lang="fr-CA" dirty="0"/>
              <a:t>Q18d. </a:t>
            </a:r>
            <a:r>
              <a:rPr lang="en-US" dirty="0" smtClean="0"/>
              <a:t>At what age did you start revealing your sexual orientation to the people around you?</a:t>
            </a:r>
            <a:r>
              <a:rPr lang="fr-CA" dirty="0" smtClean="0"/>
              <a:t> </a:t>
            </a:r>
            <a:endParaRPr lang="fr-CA" dirty="0"/>
          </a:p>
        </p:txBody>
      </p:sp>
      <p:graphicFrame>
        <p:nvGraphicFramePr>
          <p:cNvPr id="8" name="Graphique 7"/>
          <p:cNvGraphicFramePr/>
          <p:nvPr>
            <p:extLst>
              <p:ext uri="{D42A27DB-BD31-4B8C-83A1-F6EECF244321}">
                <p14:modId xmlns:p14="http://schemas.microsoft.com/office/powerpoint/2010/main" val="2735743663"/>
              </p:ext>
            </p:extLst>
          </p:nvPr>
        </p:nvGraphicFramePr>
        <p:xfrm>
          <a:off x="395536" y="2452169"/>
          <a:ext cx="3384376"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2708427" y="5037358"/>
            <a:ext cx="437877" cy="307777"/>
          </a:xfrm>
          <a:prstGeom prst="rect">
            <a:avLst/>
          </a:prstGeom>
          <a:noFill/>
        </p:spPr>
        <p:txBody>
          <a:bodyPr wrap="none" rtlCol="0">
            <a:spAutoFit/>
          </a:bodyPr>
          <a:lstStyle/>
          <a:p>
            <a:r>
              <a:rPr lang="fr-CA" sz="1400" b="1" dirty="0" err="1" smtClean="0">
                <a:solidFill>
                  <a:srgbClr val="595959"/>
                </a:solidFill>
                <a:latin typeface="Arial Narrow" panose="020B0606020202030204" pitchFamily="34" charset="0"/>
              </a:rPr>
              <a:t>Yes</a:t>
            </a:r>
            <a:endParaRPr lang="fr-CA" sz="1400" b="1" dirty="0">
              <a:solidFill>
                <a:srgbClr val="595959"/>
              </a:solidFill>
              <a:latin typeface="Arial Narrow" panose="020B0606020202030204" pitchFamily="34" charset="0"/>
            </a:endParaRPr>
          </a:p>
        </p:txBody>
      </p:sp>
      <p:graphicFrame>
        <p:nvGraphicFramePr>
          <p:cNvPr id="17" name="Graphique 16"/>
          <p:cNvGraphicFramePr/>
          <p:nvPr>
            <p:custDataLst>
              <p:tags r:id="rId5"/>
            </p:custDataLst>
            <p:extLst>
              <p:ext uri="{D42A27DB-BD31-4B8C-83A1-F6EECF244321}">
                <p14:modId xmlns:p14="http://schemas.microsoft.com/office/powerpoint/2010/main" val="4105873520"/>
              </p:ext>
            </p:extLst>
          </p:nvPr>
        </p:nvGraphicFramePr>
        <p:xfrm>
          <a:off x="4283968" y="1981256"/>
          <a:ext cx="4608512" cy="3840158"/>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5220282" y="1596347"/>
            <a:ext cx="3531736" cy="553998"/>
          </a:xfrm>
          <a:prstGeom prst="rect">
            <a:avLst/>
          </a:prstGeom>
          <a:noFill/>
        </p:spPr>
        <p:txBody>
          <a:bodyPr wrap="none" rtlCol="0">
            <a:spAutoFit/>
          </a:bodyPr>
          <a:lstStyle/>
          <a:p>
            <a:pPr algn="ctr"/>
            <a:r>
              <a:rPr lang="en-CA" sz="1200" b="1" dirty="0" smtClean="0">
                <a:solidFill>
                  <a:srgbClr val="595959"/>
                </a:solidFill>
                <a:latin typeface="Arial Narrow" panose="020B0606020202030204" pitchFamily="34" charset="0"/>
              </a:rPr>
              <a:t>Age at which the reveal of sexual orientation started</a:t>
            </a:r>
            <a:br>
              <a:rPr lang="en-CA" sz="1200" b="1" dirty="0" smtClean="0">
                <a:solidFill>
                  <a:srgbClr val="595959"/>
                </a:solidFill>
                <a:latin typeface="Arial Narrow" panose="020B0606020202030204" pitchFamily="34" charset="0"/>
              </a:rPr>
            </a:br>
            <a:r>
              <a:rPr lang="en-CA" sz="900" dirty="0" smtClean="0">
                <a:solidFill>
                  <a:srgbClr val="9BBB59"/>
                </a:solidFill>
                <a:latin typeface="Arial" panose="020B0604020202020204" pitchFamily="34" charset="0"/>
                <a:cs typeface="Arial" panose="020B0604020202020204" pitchFamily="34" charset="0"/>
              </a:rPr>
              <a:t>Base: Non-heterosexual respondents who have started revealing </a:t>
            </a:r>
            <a:br>
              <a:rPr lang="en-CA" sz="900" dirty="0" smtClean="0">
                <a:solidFill>
                  <a:srgbClr val="9BBB59"/>
                </a:solidFill>
                <a:latin typeface="Arial" panose="020B0604020202020204" pitchFamily="34" charset="0"/>
                <a:cs typeface="Arial" panose="020B0604020202020204" pitchFamily="34" charset="0"/>
              </a:rPr>
            </a:br>
            <a:r>
              <a:rPr lang="en-CA" sz="900" dirty="0" smtClean="0">
                <a:solidFill>
                  <a:srgbClr val="9BBB59"/>
                </a:solidFill>
                <a:latin typeface="Arial" panose="020B0604020202020204" pitchFamily="34" charset="0"/>
                <a:cs typeface="Arial" panose="020B0604020202020204" pitchFamily="34" charset="0"/>
              </a:rPr>
              <a:t>their sexual orientation to the people around them (n=1616)</a:t>
            </a:r>
            <a:endParaRPr lang="en-CA" sz="900" dirty="0">
              <a:solidFill>
                <a:srgbClr val="000000"/>
              </a:solidFill>
              <a:latin typeface="Arial" panose="020B0604020202020204" pitchFamily="34" charset="0"/>
              <a:cs typeface="Arial" panose="020B0604020202020204" pitchFamily="34" charset="0"/>
            </a:endParaRPr>
          </a:p>
        </p:txBody>
      </p:sp>
      <p:sp>
        <p:nvSpPr>
          <p:cNvPr id="22" name="ZoneTexte 21"/>
          <p:cNvSpPr txBox="1"/>
          <p:nvPr/>
        </p:nvSpPr>
        <p:spPr>
          <a:xfrm>
            <a:off x="831210" y="1772816"/>
            <a:ext cx="2669320" cy="415498"/>
          </a:xfrm>
          <a:prstGeom prst="rect">
            <a:avLst/>
          </a:prstGeom>
          <a:noFill/>
        </p:spPr>
        <p:txBody>
          <a:bodyPr wrap="none" rtlCol="0">
            <a:spAutoFit/>
          </a:bodyPr>
          <a:lstStyle/>
          <a:p>
            <a:pPr algn="ctr"/>
            <a:r>
              <a:rPr lang="en-CA" sz="1200" b="1" dirty="0" smtClean="0">
                <a:solidFill>
                  <a:srgbClr val="595959"/>
                </a:solidFill>
                <a:latin typeface="Arial Narrow" panose="020B0606020202030204" pitchFamily="34" charset="0"/>
              </a:rPr>
              <a:t>Reveal started?</a:t>
            </a:r>
            <a:br>
              <a:rPr lang="en-CA" sz="1200" b="1" dirty="0" smtClean="0">
                <a:solidFill>
                  <a:srgbClr val="595959"/>
                </a:solidFill>
                <a:latin typeface="Arial Narrow" panose="020B0606020202030204" pitchFamily="34" charset="0"/>
              </a:rPr>
            </a:br>
            <a:r>
              <a:rPr lang="en-CA" sz="900" dirty="0" smtClean="0">
                <a:solidFill>
                  <a:srgbClr val="9BBB59"/>
                </a:solidFill>
                <a:latin typeface="Arial" panose="020B0604020202020204" pitchFamily="34" charset="0"/>
                <a:cs typeface="Arial" panose="020B0604020202020204" pitchFamily="34" charset="0"/>
              </a:rPr>
              <a:t>Base: Non-heterosexual respondents (n=1874)</a:t>
            </a:r>
            <a:endParaRPr lang="en-CA" sz="900" dirty="0">
              <a:solidFill>
                <a:srgbClr val="000000"/>
              </a:solidFill>
              <a:latin typeface="Arial" panose="020B0604020202020204" pitchFamily="34" charset="0"/>
              <a:cs typeface="Arial" panose="020B0604020202020204" pitchFamily="34" charset="0"/>
            </a:endParaRPr>
          </a:p>
        </p:txBody>
      </p:sp>
      <p:sp>
        <p:nvSpPr>
          <p:cNvPr id="18" name="ZoneTexte 17"/>
          <p:cNvSpPr txBox="1"/>
          <p:nvPr/>
        </p:nvSpPr>
        <p:spPr>
          <a:xfrm>
            <a:off x="1077957" y="2614885"/>
            <a:ext cx="380232"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No</a:t>
            </a:r>
            <a:endParaRPr lang="fr-CA" sz="1400" b="1" dirty="0">
              <a:solidFill>
                <a:srgbClr val="595959"/>
              </a:solidFill>
              <a:latin typeface="Arial Narrow" panose="020B0606020202030204" pitchFamily="34" charset="0"/>
            </a:endParaRPr>
          </a:p>
        </p:txBody>
      </p:sp>
      <p:sp>
        <p:nvSpPr>
          <p:cNvPr id="2" name="ZoneTexte 1"/>
          <p:cNvSpPr txBox="1"/>
          <p:nvPr/>
        </p:nvSpPr>
        <p:spPr>
          <a:xfrm>
            <a:off x="5580112" y="5704180"/>
            <a:ext cx="2145396" cy="276999"/>
          </a:xfrm>
          <a:prstGeom prst="rect">
            <a:avLst/>
          </a:prstGeom>
          <a:solidFill>
            <a:srgbClr val="D7E4BD"/>
          </a:solidFill>
        </p:spPr>
        <p:txBody>
          <a:bodyPr wrap="none" rtlCol="0">
            <a:spAutoFit/>
          </a:bodyPr>
          <a:lstStyle/>
          <a:p>
            <a:r>
              <a:rPr lang="en-CA" sz="1200" b="1" dirty="0" smtClean="0">
                <a:solidFill>
                  <a:srgbClr val="595959"/>
                </a:solidFill>
                <a:latin typeface="Arial Narrow" panose="020B0606020202030204" pitchFamily="34" charset="0"/>
              </a:rPr>
              <a:t>Average reveal age: 23 years old</a:t>
            </a:r>
            <a:endParaRPr lang="en-CA" sz="1200" b="1" dirty="0">
              <a:solidFill>
                <a:srgbClr val="595959"/>
              </a:solidFill>
              <a:latin typeface="Arial Narrow" panose="020B0606020202030204" pitchFamily="34" charset="0"/>
            </a:endParaRPr>
          </a:p>
        </p:txBody>
      </p:sp>
      <p:grpSp>
        <p:nvGrpSpPr>
          <p:cNvPr id="15" name="Groupe 14"/>
          <p:cNvGrpSpPr/>
          <p:nvPr/>
        </p:nvGrpSpPr>
        <p:grpSpPr>
          <a:xfrm>
            <a:off x="3635896" y="4064363"/>
            <a:ext cx="1562205" cy="300741"/>
            <a:chOff x="3635896" y="4064363"/>
            <a:chExt cx="1562205" cy="300741"/>
          </a:xfrm>
        </p:grpSpPr>
        <p:sp>
          <p:nvSpPr>
            <p:cNvPr id="16" name="Chevron 15"/>
            <p:cNvSpPr/>
            <p:nvPr/>
          </p:nvSpPr>
          <p:spPr>
            <a:xfrm>
              <a:off x="3635896"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19" name="Chevron 18"/>
            <p:cNvSpPr/>
            <p:nvPr/>
          </p:nvSpPr>
          <p:spPr>
            <a:xfrm>
              <a:off x="3972441" y="4064363"/>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0" name="Chevron 19"/>
            <p:cNvSpPr/>
            <p:nvPr/>
          </p:nvSpPr>
          <p:spPr>
            <a:xfrm>
              <a:off x="4308986"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3" name="Chevron 22"/>
            <p:cNvSpPr/>
            <p:nvPr/>
          </p:nvSpPr>
          <p:spPr>
            <a:xfrm>
              <a:off x="4645531"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4" name="Chevron 23"/>
            <p:cNvSpPr/>
            <p:nvPr/>
          </p:nvSpPr>
          <p:spPr>
            <a:xfrm>
              <a:off x="4982077"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grpSp>
    </p:spTree>
    <p:extLst>
      <p:ext uri="{BB962C8B-B14F-4D97-AF65-F5344CB8AC3E}">
        <p14:creationId xmlns:p14="http://schemas.microsoft.com/office/powerpoint/2010/main" val="1875059946"/>
      </p:ext>
    </p:extLst>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41</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5381352" cy="631545"/>
          </a:xfrm>
        </p:spPr>
        <p:txBody>
          <a:bodyPr/>
          <a:lstStyle/>
          <a:p>
            <a:r>
              <a:rPr lang="en-CA" sz="2000" dirty="0">
                <a:solidFill>
                  <a:srgbClr val="9BBB59"/>
                </a:solidFill>
              </a:rPr>
              <a:t>Revealing one’s </a:t>
            </a:r>
            <a:r>
              <a:rPr lang="en-CA" sz="2000" dirty="0" smtClean="0">
                <a:solidFill>
                  <a:srgbClr val="9BBB59"/>
                </a:solidFill>
              </a:rPr>
              <a:t>gender identity to </a:t>
            </a:r>
            <a:r>
              <a:rPr lang="en-CA" sz="2000" dirty="0">
                <a:solidFill>
                  <a:srgbClr val="9BBB59"/>
                </a:solidFill>
              </a:rPr>
              <a:t>family and friends</a:t>
            </a:r>
            <a:endParaRPr lang="fr-CA" dirty="0"/>
          </a:p>
        </p:txBody>
      </p:sp>
      <p:sp>
        <p:nvSpPr>
          <p:cNvPr id="14" name="ZoneTexte 13"/>
          <p:cNvSpPr txBox="1"/>
          <p:nvPr>
            <p:custDataLst>
              <p:tags r:id="rId4"/>
            </p:custDataLst>
          </p:nvPr>
        </p:nvSpPr>
        <p:spPr>
          <a:xfrm>
            <a:off x="500202" y="6130041"/>
            <a:ext cx="8190880" cy="3693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Q18a. </a:t>
            </a:r>
            <a:r>
              <a:rPr lang="en-US" dirty="0" smtClean="0"/>
              <a:t>Have you started revealing your gender identity to the people around you (friends, family, etc.)?</a:t>
            </a:r>
            <a:r>
              <a:rPr lang="fr-CA" dirty="0"/>
              <a:t/>
            </a:r>
            <a:br>
              <a:rPr lang="fr-CA" dirty="0"/>
            </a:br>
            <a:r>
              <a:rPr lang="fr-CA" dirty="0"/>
              <a:t>Q18b. </a:t>
            </a:r>
            <a:r>
              <a:rPr lang="en-US" dirty="0" smtClean="0"/>
              <a:t>At what age did you start revealing your gender identity to the people around you?</a:t>
            </a:r>
            <a:r>
              <a:rPr lang="fr-CA" dirty="0" smtClean="0"/>
              <a:t> </a:t>
            </a:r>
            <a:endParaRPr lang="fr-CA" dirty="0"/>
          </a:p>
        </p:txBody>
      </p:sp>
      <p:graphicFrame>
        <p:nvGraphicFramePr>
          <p:cNvPr id="8" name="Graphique 7"/>
          <p:cNvGraphicFramePr/>
          <p:nvPr>
            <p:extLst>
              <p:ext uri="{D42A27DB-BD31-4B8C-83A1-F6EECF244321}">
                <p14:modId xmlns:p14="http://schemas.microsoft.com/office/powerpoint/2010/main" val="4085152612"/>
              </p:ext>
            </p:extLst>
          </p:nvPr>
        </p:nvGraphicFramePr>
        <p:xfrm>
          <a:off x="395536" y="2452169"/>
          <a:ext cx="3384376"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2278501" y="5216549"/>
            <a:ext cx="437877" cy="307777"/>
          </a:xfrm>
          <a:prstGeom prst="rect">
            <a:avLst/>
          </a:prstGeom>
          <a:noFill/>
        </p:spPr>
        <p:txBody>
          <a:bodyPr wrap="none" rtlCol="0">
            <a:spAutoFit/>
          </a:bodyPr>
          <a:lstStyle/>
          <a:p>
            <a:r>
              <a:rPr lang="en-CA" sz="1400" b="1" dirty="0" smtClean="0">
                <a:solidFill>
                  <a:srgbClr val="595959"/>
                </a:solidFill>
                <a:latin typeface="Arial Narrow" panose="020B0606020202030204" pitchFamily="34" charset="0"/>
              </a:rPr>
              <a:t>Yes</a:t>
            </a:r>
            <a:endParaRPr lang="fr-CA" sz="1400" b="1" dirty="0">
              <a:solidFill>
                <a:srgbClr val="595959"/>
              </a:solidFill>
              <a:latin typeface="Arial Narrow" panose="020B0606020202030204" pitchFamily="34" charset="0"/>
            </a:endParaRPr>
          </a:p>
        </p:txBody>
      </p:sp>
      <p:graphicFrame>
        <p:nvGraphicFramePr>
          <p:cNvPr id="17" name="Graphique 16"/>
          <p:cNvGraphicFramePr/>
          <p:nvPr>
            <p:custDataLst>
              <p:tags r:id="rId5"/>
            </p:custDataLst>
            <p:extLst>
              <p:ext uri="{D42A27DB-BD31-4B8C-83A1-F6EECF244321}">
                <p14:modId xmlns:p14="http://schemas.microsoft.com/office/powerpoint/2010/main" val="3017712812"/>
              </p:ext>
            </p:extLst>
          </p:nvPr>
        </p:nvGraphicFramePr>
        <p:xfrm>
          <a:off x="4283968" y="1981256"/>
          <a:ext cx="4608512" cy="3840158"/>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5148064" y="1500650"/>
            <a:ext cx="3744416" cy="553998"/>
          </a:xfrm>
          <a:prstGeom prst="rect">
            <a:avLst/>
          </a:prstGeom>
          <a:noFill/>
        </p:spPr>
        <p:txBody>
          <a:bodyPr wrap="square" rtlCol="0">
            <a:spAutoFit/>
          </a:bodyPr>
          <a:lstStyle/>
          <a:p>
            <a:pPr algn="ctr"/>
            <a:r>
              <a:rPr lang="en-CA" sz="1200" b="1" dirty="0" smtClean="0">
                <a:solidFill>
                  <a:srgbClr val="595959"/>
                </a:solidFill>
                <a:latin typeface="Arial Narrow" panose="020B0606020202030204" pitchFamily="34" charset="0"/>
              </a:rPr>
              <a:t>Age at which the reveal of gender identity started</a:t>
            </a:r>
            <a:br>
              <a:rPr lang="en-CA" sz="1200" b="1" dirty="0" smtClean="0">
                <a:solidFill>
                  <a:srgbClr val="595959"/>
                </a:solidFill>
                <a:latin typeface="Arial Narrow" panose="020B0606020202030204" pitchFamily="34" charset="0"/>
              </a:rPr>
            </a:br>
            <a:r>
              <a:rPr lang="en-CA" sz="900" dirty="0" smtClean="0">
                <a:solidFill>
                  <a:srgbClr val="9BBB59"/>
                </a:solidFill>
                <a:latin typeface="Arial" panose="020B0604020202020204" pitchFamily="34" charset="0"/>
                <a:cs typeface="Arial" panose="020B0604020202020204" pitchFamily="34" charset="0"/>
              </a:rPr>
              <a:t>Base: Transgender people who have started revealing their gender </a:t>
            </a:r>
            <a:br>
              <a:rPr lang="en-CA" sz="900" dirty="0" smtClean="0">
                <a:solidFill>
                  <a:srgbClr val="9BBB59"/>
                </a:solidFill>
                <a:latin typeface="Arial" panose="020B0604020202020204" pitchFamily="34" charset="0"/>
                <a:cs typeface="Arial" panose="020B0604020202020204" pitchFamily="34" charset="0"/>
              </a:rPr>
            </a:br>
            <a:r>
              <a:rPr lang="en-CA" sz="900" dirty="0" smtClean="0">
                <a:solidFill>
                  <a:srgbClr val="9BBB59"/>
                </a:solidFill>
                <a:latin typeface="Arial" panose="020B0604020202020204" pitchFamily="34" charset="0"/>
                <a:cs typeface="Arial" panose="020B0604020202020204" pitchFamily="34" charset="0"/>
              </a:rPr>
              <a:t>identity to the people around them (n=274)</a:t>
            </a:r>
            <a:endParaRPr lang="en-CA" sz="900" dirty="0">
              <a:solidFill>
                <a:srgbClr val="000000"/>
              </a:solidFill>
              <a:latin typeface="Arial" panose="020B0604020202020204" pitchFamily="34" charset="0"/>
              <a:cs typeface="Arial" panose="020B0604020202020204" pitchFamily="34" charset="0"/>
            </a:endParaRPr>
          </a:p>
        </p:txBody>
      </p:sp>
      <p:sp>
        <p:nvSpPr>
          <p:cNvPr id="22" name="ZoneTexte 21"/>
          <p:cNvSpPr txBox="1"/>
          <p:nvPr/>
        </p:nvSpPr>
        <p:spPr>
          <a:xfrm>
            <a:off x="1148604" y="1772816"/>
            <a:ext cx="2034531" cy="415498"/>
          </a:xfrm>
          <a:prstGeom prst="rect">
            <a:avLst/>
          </a:prstGeom>
          <a:noFill/>
        </p:spPr>
        <p:txBody>
          <a:bodyPr wrap="none" rtlCol="0">
            <a:spAutoFit/>
          </a:bodyPr>
          <a:lstStyle/>
          <a:p>
            <a:pPr algn="ctr"/>
            <a:r>
              <a:rPr lang="en-CA" sz="1200" b="1" dirty="0" smtClean="0">
                <a:solidFill>
                  <a:srgbClr val="595959"/>
                </a:solidFill>
                <a:latin typeface="Arial Narrow" panose="020B0606020202030204" pitchFamily="34" charset="0"/>
              </a:rPr>
              <a:t>Reveal started?</a:t>
            </a:r>
            <a:br>
              <a:rPr lang="en-CA" sz="1200" b="1" dirty="0" smtClean="0">
                <a:solidFill>
                  <a:srgbClr val="595959"/>
                </a:solidFill>
                <a:latin typeface="Arial Narrow" panose="020B0606020202030204" pitchFamily="34" charset="0"/>
              </a:rPr>
            </a:br>
            <a:r>
              <a:rPr lang="en-CA" sz="900" dirty="0" smtClean="0">
                <a:solidFill>
                  <a:srgbClr val="9BBB59"/>
                </a:solidFill>
                <a:latin typeface="Arial" panose="020B0604020202020204" pitchFamily="34" charset="0"/>
                <a:cs typeface="Arial" panose="020B0604020202020204" pitchFamily="34" charset="0"/>
              </a:rPr>
              <a:t>Base: Transgender people (n=319)</a:t>
            </a:r>
            <a:endParaRPr lang="en-CA" sz="900" dirty="0">
              <a:solidFill>
                <a:srgbClr val="000000"/>
              </a:solidFill>
              <a:latin typeface="Arial" panose="020B0604020202020204" pitchFamily="34" charset="0"/>
              <a:cs typeface="Arial" panose="020B0604020202020204" pitchFamily="34" charset="0"/>
            </a:endParaRPr>
          </a:p>
        </p:txBody>
      </p:sp>
      <p:sp>
        <p:nvSpPr>
          <p:cNvPr id="18" name="ZoneTexte 17"/>
          <p:cNvSpPr txBox="1"/>
          <p:nvPr/>
        </p:nvSpPr>
        <p:spPr>
          <a:xfrm>
            <a:off x="1480502" y="2460997"/>
            <a:ext cx="380232"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No</a:t>
            </a:r>
            <a:endParaRPr lang="fr-CA" sz="1400" b="1" dirty="0">
              <a:solidFill>
                <a:srgbClr val="595959"/>
              </a:solidFill>
              <a:latin typeface="Arial Narrow" panose="020B0606020202030204" pitchFamily="34" charset="0"/>
            </a:endParaRPr>
          </a:p>
        </p:txBody>
      </p:sp>
      <p:sp>
        <p:nvSpPr>
          <p:cNvPr id="2" name="ZoneTexte 1"/>
          <p:cNvSpPr txBox="1"/>
          <p:nvPr/>
        </p:nvSpPr>
        <p:spPr>
          <a:xfrm>
            <a:off x="5580112" y="5704180"/>
            <a:ext cx="2251194" cy="276999"/>
          </a:xfrm>
          <a:prstGeom prst="rect">
            <a:avLst/>
          </a:prstGeom>
          <a:solidFill>
            <a:srgbClr val="D7E4BD"/>
          </a:solidFill>
        </p:spPr>
        <p:txBody>
          <a:bodyPr wrap="none" rtlCol="0">
            <a:spAutoFit/>
          </a:bodyPr>
          <a:lstStyle/>
          <a:p>
            <a:r>
              <a:rPr lang="en-CA" sz="1200" b="1" dirty="0" smtClean="0">
                <a:solidFill>
                  <a:srgbClr val="595959"/>
                </a:solidFill>
                <a:latin typeface="Arial Narrow" panose="020B0606020202030204" pitchFamily="34" charset="0"/>
              </a:rPr>
              <a:t>Average reveal age: 26.9 years old</a:t>
            </a:r>
            <a:endParaRPr lang="en-CA" sz="1200" b="1" dirty="0">
              <a:solidFill>
                <a:srgbClr val="595959"/>
              </a:solidFill>
              <a:latin typeface="Arial Narrow" panose="020B0606020202030204" pitchFamily="34" charset="0"/>
            </a:endParaRPr>
          </a:p>
        </p:txBody>
      </p:sp>
      <p:grpSp>
        <p:nvGrpSpPr>
          <p:cNvPr id="9" name="Groupe 8"/>
          <p:cNvGrpSpPr/>
          <p:nvPr/>
        </p:nvGrpSpPr>
        <p:grpSpPr>
          <a:xfrm>
            <a:off x="3635896" y="4064363"/>
            <a:ext cx="1562205" cy="300741"/>
            <a:chOff x="3635896" y="4064363"/>
            <a:chExt cx="1562205" cy="300741"/>
          </a:xfrm>
        </p:grpSpPr>
        <p:sp>
          <p:nvSpPr>
            <p:cNvPr id="7" name="Chevron 6"/>
            <p:cNvSpPr/>
            <p:nvPr/>
          </p:nvSpPr>
          <p:spPr>
            <a:xfrm>
              <a:off x="3635896"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19" name="Chevron 18"/>
            <p:cNvSpPr/>
            <p:nvPr/>
          </p:nvSpPr>
          <p:spPr>
            <a:xfrm>
              <a:off x="3972441" y="4064363"/>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0" name="Chevron 19"/>
            <p:cNvSpPr/>
            <p:nvPr/>
          </p:nvSpPr>
          <p:spPr>
            <a:xfrm>
              <a:off x="4308986"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3" name="Chevron 22"/>
            <p:cNvSpPr/>
            <p:nvPr/>
          </p:nvSpPr>
          <p:spPr>
            <a:xfrm>
              <a:off x="4645531"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4" name="Chevron 23"/>
            <p:cNvSpPr/>
            <p:nvPr/>
          </p:nvSpPr>
          <p:spPr>
            <a:xfrm>
              <a:off x="4982077"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grpSp>
    </p:spTree>
    <p:extLst>
      <p:ext uri="{BB962C8B-B14F-4D97-AF65-F5344CB8AC3E}">
        <p14:creationId xmlns:p14="http://schemas.microsoft.com/office/powerpoint/2010/main" val="273009231"/>
      </p:ext>
    </p:extLst>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18239141-2E42-4ABB-84FD-6FABED6D0D53}" type="slidenum">
              <a:rPr lang="en-CA" smtClean="0">
                <a:solidFill>
                  <a:srgbClr val="000000">
                    <a:tint val="75000"/>
                  </a:srgbClr>
                </a:solidFill>
              </a:rPr>
              <a:pPr>
                <a:defRPr/>
              </a:pPr>
              <a:t>42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32119"/>
            <a:ext cx="5669384" cy="864633"/>
          </a:xfrm>
        </p:spPr>
        <p:txBody>
          <a:bodyPr>
            <a:noAutofit/>
          </a:bodyPr>
          <a:lstStyle/>
          <a:p>
            <a:r>
              <a:rPr lang="en-CA" dirty="0" smtClean="0">
                <a:solidFill>
                  <a:srgbClr val="9BBB59"/>
                </a:solidFill>
              </a:rPr>
              <a:t>Gender identity: age when the coming out process started (when they wondered, knew, told)</a:t>
            </a:r>
            <a:endParaRPr lang="en-CA" sz="1600"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784274072"/>
              </p:ext>
            </p:extLst>
          </p:nvPr>
        </p:nvGraphicFramePr>
        <p:xfrm>
          <a:off x="590294" y="1412776"/>
          <a:ext cx="5364000" cy="3168351"/>
        </p:xfrm>
        <a:graphic>
          <a:graphicData uri="http://schemas.openxmlformats.org/drawingml/2006/table">
            <a:tbl>
              <a:tblPr firstRow="1" bandRow="1">
                <a:tableStyleId>{2D5ABB26-0587-4C30-8999-92F81FD0307C}</a:tableStyleId>
              </a:tblPr>
              <a:tblGrid>
                <a:gridCol w="2304000"/>
                <a:gridCol w="612000"/>
                <a:gridCol w="612000"/>
                <a:gridCol w="612000"/>
                <a:gridCol w="612000"/>
                <a:gridCol w="612000"/>
              </a:tblGrid>
              <a:tr h="31892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endParaRPr lang="fr-CA"/>
                    </a:p>
                  </a:txBody>
                  <a:tcPr/>
                </a:tc>
                <a:tc rowSpan="2" hMerge="1">
                  <a:txBody>
                    <a:bodyPr/>
                    <a:lstStyle/>
                    <a:p>
                      <a:endParaRPr lang="fr-CA"/>
                    </a:p>
                  </a:txBody>
                  <a:tcPr/>
                </a:tc>
                <a:tc rowSpan="2" hMerge="1">
                  <a:txBody>
                    <a:bodyPr/>
                    <a:lstStyle/>
                    <a:p>
                      <a:endParaRPr lang="fr-CA"/>
                    </a:p>
                  </a:txBody>
                  <a:tcPr/>
                </a:tc>
              </a:tr>
              <a:tr h="140668">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(Median age</a:t>
                      </a:r>
                      <a:r>
                        <a:rPr lang="en-CA" sz="1200" b="1" baseline="0" dirty="0" smtClean="0">
                          <a:solidFill>
                            <a:srgbClr val="9BBB59"/>
                          </a:solidFill>
                          <a:latin typeface="Arial" pitchFamily="34" charset="0"/>
                          <a:cs typeface="Arial" pitchFamily="34" charset="0"/>
                        </a:rPr>
                        <a:t>)</a:t>
                      </a:r>
                      <a:endParaRPr lang="en-CA" sz="1200" b="1" dirty="0" smtClean="0">
                        <a:solidFill>
                          <a:srgbClr val="9BBB59"/>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51545">
                <a:tc vMerge="1">
                  <a:txBody>
                    <a:bodyPr/>
                    <a:lstStyle/>
                    <a:p>
                      <a:endParaRPr lang="fr-CA"/>
                    </a:p>
                  </a:txBody>
                  <a:tcPr/>
                </a:tc>
                <a:tc>
                  <a:txBody>
                    <a:bodyPr/>
                    <a:lstStyle/>
                    <a:p>
                      <a:pPr marL="0" algn="ctr" defTabSz="914400" rtl="0" eaLnBrk="1" fontAlgn="b" latinLnBrk="0" hangingPunct="1"/>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Total</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15-17 </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18-24 </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25-34 </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r>
              <a:tr h="31414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CA" sz="900" b="0" i="0" u="none" strike="noStrike" kern="1200" noProof="0" dirty="0" smtClean="0">
                          <a:solidFill>
                            <a:srgbClr val="9BBB59"/>
                          </a:solidFill>
                          <a:effectLst/>
                          <a:latin typeface="Arial Narrow"/>
                          <a:ea typeface="+mn-ea"/>
                          <a:cs typeface="+mn-cs"/>
                        </a:rPr>
                        <a:t>Base: Transgender,</a:t>
                      </a:r>
                      <a:r>
                        <a:rPr lang="en-CA" sz="900" b="0" i="0" u="none" strike="noStrike" kern="1200" baseline="0" noProof="0" dirty="0" smtClean="0">
                          <a:solidFill>
                            <a:srgbClr val="9BBB59"/>
                          </a:solidFill>
                          <a:effectLst/>
                          <a:latin typeface="Arial Narrow"/>
                          <a:ea typeface="+mn-ea"/>
                          <a:cs typeface="+mn-cs"/>
                        </a:rPr>
                        <a:t> non-binary or </a:t>
                      </a:r>
                      <a:r>
                        <a:rPr lang="en-CA" sz="900" b="0" i="0" u="none" strike="noStrike" kern="1200" baseline="0" noProof="0" dirty="0" err="1" smtClean="0">
                          <a:solidFill>
                            <a:srgbClr val="9BBB59"/>
                          </a:solidFill>
                          <a:effectLst/>
                          <a:latin typeface="Arial Narrow"/>
                          <a:ea typeface="+mn-ea"/>
                          <a:cs typeface="+mn-cs"/>
                        </a:rPr>
                        <a:t>genderfluid</a:t>
                      </a:r>
                      <a:r>
                        <a:rPr lang="en-CA" sz="900" b="0" i="0" u="none" strike="noStrike" kern="1200" baseline="0" noProof="0" dirty="0" smtClean="0">
                          <a:solidFill>
                            <a:srgbClr val="9BBB59"/>
                          </a:solidFill>
                          <a:effectLst/>
                          <a:latin typeface="Arial Narrow"/>
                          <a:ea typeface="+mn-ea"/>
                          <a:cs typeface="+mn-cs"/>
                        </a:rPr>
                        <a:t> respondents</a:t>
                      </a:r>
                      <a:endParaRPr lang="en-CA" sz="900" b="0" i="0" u="none" strike="noStrike" kern="1200" noProof="0" dirty="0" smtClean="0">
                        <a:solidFill>
                          <a:srgbClr val="9BBB59"/>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Narrow" panose="020B0606020202030204" pitchFamily="34" charset="0"/>
                        </a:rPr>
                        <a:t>n=319</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Narrow" panose="020B0606020202030204" pitchFamily="34" charset="0"/>
                        </a:rPr>
                        <a:t>n=108</a:t>
                      </a:r>
                      <a:endParaRPr lang="fr-CA" sz="900" b="0" i="0" u="none" strike="noStrike" dirty="0">
                        <a:solidFill>
                          <a:srgbClr val="595959"/>
                        </a:solidFill>
                        <a:effectLst/>
                        <a:latin typeface="Arial Narrow" panose="020B0606020202030204" pitchFamily="34" charset="0"/>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Narrow" panose="020B0606020202030204" pitchFamily="34" charset="0"/>
                        </a:rPr>
                        <a:t>n=49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Narrow" panose="020B0606020202030204" pitchFamily="34" charset="0"/>
                        </a:rPr>
                        <a:t>n=41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438265">
                <a:tc>
                  <a:txBody>
                    <a:bodyPr/>
                    <a:lstStyle/>
                    <a:p>
                      <a:pPr marL="0" algn="l" defTabSz="914400" rtl="0" eaLnBrk="1" fontAlgn="b" latinLnBrk="0" hangingPunct="1"/>
                      <a:r>
                        <a:rPr lang="en-CA" sz="1100" b="1" i="0" u="none" strike="noStrike" kern="1200" noProof="0" dirty="0" smtClean="0">
                          <a:solidFill>
                            <a:srgbClr val="5A5A5A"/>
                          </a:solidFill>
                          <a:effectLst/>
                          <a:latin typeface="Arial Narrow"/>
                          <a:ea typeface="+mn-ea"/>
                          <a:cs typeface="+mn-cs"/>
                        </a:rPr>
                        <a:t>PROCESS OF FIGURING OUT YOUR GENDER IDENTITY</a:t>
                      </a:r>
                      <a:endParaRPr lang="en-CA" sz="1100" b="1" i="0" u="none" strike="noStrike" kern="1200" noProof="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a:solidFill>
                            <a:srgbClr val="595959"/>
                          </a:solidFill>
                          <a:effectLst/>
                          <a:latin typeface="Arial"/>
                        </a:rPr>
                        <a:t>16.5</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a:solidFill>
                            <a:srgbClr val="FF0000"/>
                          </a:solidFill>
                          <a:effectLst/>
                          <a:latin typeface="Arial"/>
                        </a:rPr>
                        <a:t>12.8</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FF0000"/>
                          </a:solidFill>
                          <a:effectLst/>
                          <a:latin typeface="Arial"/>
                        </a:rPr>
                        <a:t>14.1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595959"/>
                          </a:solidFill>
                          <a:effectLst/>
                          <a:latin typeface="Arial"/>
                        </a:rPr>
                        <a:t>17.4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595959"/>
                          </a:solidFill>
                          <a:effectLst/>
                          <a:latin typeface="Arial"/>
                        </a:rPr>
                        <a:t>18.4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14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CA" sz="900" b="0" i="0" u="none" strike="noStrike" kern="1200" noProof="0" dirty="0" smtClean="0">
                          <a:solidFill>
                            <a:srgbClr val="9BBB59"/>
                          </a:solidFill>
                          <a:effectLst/>
                          <a:latin typeface="Arial Narrow"/>
                          <a:ea typeface="+mn-ea"/>
                          <a:cs typeface="+mn-cs"/>
                        </a:rPr>
                        <a:t>Base: Respondents who have accepted their gender identity</a:t>
                      </a:r>
                      <a:endParaRPr lang="en-CA" sz="900" b="0" i="0" u="none" strike="noStrike" kern="1200" noProof="0" dirty="0">
                        <a:solidFill>
                          <a:srgbClr val="9BBB59"/>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n=222</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n=71</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n=79</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n=38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n=34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r>
              <a:tr h="438265">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CA" sz="1100" b="1" i="0" u="none" strike="noStrike" kern="1200" noProof="0" dirty="0" smtClean="0">
                          <a:solidFill>
                            <a:srgbClr val="5A5A5A"/>
                          </a:solidFill>
                          <a:effectLst/>
                          <a:latin typeface="Arial Narrow"/>
                          <a:ea typeface="+mn-ea"/>
                          <a:cs typeface="+mn-cs"/>
                        </a:rPr>
                        <a:t>PROCESS OF ACCEPTING YOUR GENDER IDENTITY</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a:solidFill>
                            <a:srgbClr val="595959"/>
                          </a:solidFill>
                          <a:effectLst/>
                          <a:latin typeface="Arial"/>
                        </a:rPr>
                        <a:t>24.6</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a:solidFill>
                            <a:srgbClr val="FF0000"/>
                          </a:solidFill>
                          <a:effectLst/>
                          <a:latin typeface="Arial"/>
                        </a:rPr>
                        <a:t>14.4</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FF0000"/>
                          </a:solidFill>
                          <a:effectLst/>
                          <a:latin typeface="Arial"/>
                        </a:rPr>
                        <a:t>15.8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595959"/>
                          </a:solidFill>
                          <a:effectLst/>
                          <a:latin typeface="Arial"/>
                        </a:rPr>
                        <a:t>24.4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00B0F0"/>
                          </a:solidFill>
                          <a:effectLst/>
                          <a:latin typeface="Arial"/>
                        </a:rPr>
                        <a:t>33.0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14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CA" sz="900" b="0" i="0" u="none" strike="noStrike" kern="1200" noProof="0" dirty="0" smtClean="0">
                          <a:solidFill>
                            <a:srgbClr val="9BBB59"/>
                          </a:solidFill>
                          <a:effectLst/>
                          <a:latin typeface="Arial Narrow"/>
                          <a:ea typeface="+mn-ea"/>
                          <a:cs typeface="+mn-cs"/>
                        </a:rPr>
                        <a:t>Base: Respondents</a:t>
                      </a:r>
                      <a:r>
                        <a:rPr lang="en-CA" sz="900" b="0" i="0" u="none" strike="noStrike" kern="1200" baseline="0" noProof="0" dirty="0" smtClean="0">
                          <a:solidFill>
                            <a:srgbClr val="9BBB59"/>
                          </a:solidFill>
                          <a:effectLst/>
                          <a:latin typeface="Arial Narrow"/>
                          <a:ea typeface="+mn-ea"/>
                          <a:cs typeface="+mn-cs"/>
                        </a:rPr>
                        <a:t> who have started revealing their gender identity to the people around them</a:t>
                      </a:r>
                      <a:endParaRPr lang="en-CA" sz="900" b="0" i="0" u="none" strike="noStrike" kern="1200" noProof="0" dirty="0">
                        <a:solidFill>
                          <a:srgbClr val="9BBB59"/>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n=274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n=91</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n=98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n=48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n=37</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r>
              <a:tr h="438265">
                <a:tc>
                  <a:txBody>
                    <a:bodyPr/>
                    <a:lstStyle/>
                    <a:p>
                      <a:pPr marL="0" algn="l" defTabSz="914400" rtl="0" eaLnBrk="1" fontAlgn="b" latinLnBrk="0" hangingPunct="1"/>
                      <a:r>
                        <a:rPr lang="en-CA" sz="1100" b="1" i="0" u="none" strike="noStrike" kern="1200" dirty="0" smtClean="0">
                          <a:solidFill>
                            <a:srgbClr val="5A5A5A"/>
                          </a:solidFill>
                          <a:effectLst/>
                          <a:latin typeface="Arial Narrow"/>
                          <a:ea typeface="+mn-ea"/>
                          <a:cs typeface="+mn-cs"/>
                        </a:rPr>
                        <a:t>REVEALING YOUR GENDER IDENTITY </a:t>
                      </a:r>
                      <a:endParaRPr lang="fr-CA" sz="1100" b="1"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a:solidFill>
                            <a:srgbClr val="595959"/>
                          </a:solidFill>
                          <a:effectLst/>
                          <a:latin typeface="Arial"/>
                        </a:rPr>
                        <a:t>26.9</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a:solidFill>
                            <a:srgbClr val="FF0000"/>
                          </a:solidFill>
                          <a:effectLst/>
                          <a:latin typeface="Arial"/>
                        </a:rPr>
                        <a:t>14.6</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FF0000"/>
                          </a:solidFill>
                          <a:effectLst/>
                          <a:latin typeface="Arial"/>
                        </a:rPr>
                        <a:t>17.2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24.3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00B0F0"/>
                          </a:solidFill>
                          <a:effectLst/>
                          <a:latin typeface="Arial"/>
                        </a:rPr>
                        <a:t>41.2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nvSpPr>
        <p:spPr>
          <a:xfrm>
            <a:off x="590294" y="5949280"/>
            <a:ext cx="8014154" cy="507831"/>
          </a:xfrm>
          <a:prstGeom prst="rect">
            <a:avLst/>
          </a:prstGeom>
        </p:spPr>
        <p:txBody>
          <a:bodyPr wrap="square">
            <a:spAutoFit/>
          </a:bodyPr>
          <a:lstStyle/>
          <a:p>
            <a:r>
              <a:rPr lang="fr-CA" sz="900" dirty="0" smtClean="0">
                <a:solidFill>
                  <a:srgbClr val="595959"/>
                </a:solidFill>
                <a:latin typeface="Arial" panose="020B0604020202020204" pitchFamily="34" charset="0"/>
                <a:cs typeface="Arial" panose="020B0604020202020204" pitchFamily="34" charset="0"/>
              </a:rPr>
              <a:t>Q9A</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At what age did you begin the process of figuring out your gender identity? </a:t>
            </a:r>
            <a:endParaRPr lang="fr-CA" sz="900" dirty="0">
              <a:solidFill>
                <a:srgbClr val="595959"/>
              </a:solidFill>
              <a:latin typeface="Arial" panose="020B0604020202020204" pitchFamily="34" charset="0"/>
              <a:cs typeface="Arial" panose="020B0604020202020204" pitchFamily="34" charset="0"/>
            </a:endParaRPr>
          </a:p>
          <a:p>
            <a:r>
              <a:rPr lang="fr-CA" sz="900" dirty="0" smtClean="0">
                <a:solidFill>
                  <a:srgbClr val="595959"/>
                </a:solidFill>
                <a:latin typeface="Arial" panose="020B0604020202020204" pitchFamily="34" charset="0"/>
                <a:cs typeface="Arial" panose="020B0604020202020204" pitchFamily="34" charset="0"/>
              </a:rPr>
              <a:t>Q9B</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At what age did you begin the process of accepting your gender identity? </a:t>
            </a:r>
            <a:endParaRPr lang="fr-CA" sz="900" dirty="0">
              <a:solidFill>
                <a:srgbClr val="595959"/>
              </a:solidFill>
              <a:latin typeface="Arial" panose="020B0604020202020204" pitchFamily="34" charset="0"/>
              <a:cs typeface="Arial" panose="020B0604020202020204" pitchFamily="34" charset="0"/>
            </a:endParaRPr>
          </a:p>
          <a:p>
            <a:r>
              <a:rPr lang="fr-CA" sz="900" dirty="0" smtClean="0">
                <a:solidFill>
                  <a:srgbClr val="595959"/>
                </a:solidFill>
                <a:latin typeface="Arial" panose="020B0604020202020204" pitchFamily="34" charset="0"/>
                <a:cs typeface="Arial" panose="020B0604020202020204" pitchFamily="34" charset="0"/>
              </a:rPr>
              <a:t>Q18B</a:t>
            </a:r>
            <a:r>
              <a:rPr lang="fr-CA" sz="900" dirty="0">
                <a:solidFill>
                  <a:srgbClr val="595959"/>
                </a:solidFill>
                <a:latin typeface="Arial" panose="020B0604020202020204" pitchFamily="34" charset="0"/>
                <a:cs typeface="Arial" panose="020B0604020202020204" pitchFamily="34" charset="0"/>
              </a:rPr>
              <a:t>. </a:t>
            </a:r>
            <a:r>
              <a:rPr lang="en-CA" sz="900" dirty="0">
                <a:solidFill>
                  <a:srgbClr val="595959"/>
                </a:solidFill>
                <a:latin typeface="Arial" panose="020B0604020202020204" pitchFamily="34" charset="0"/>
                <a:cs typeface="Arial" panose="020B0604020202020204" pitchFamily="34" charset="0"/>
              </a:rPr>
              <a:t>At what age did you start revealing your gender identity to the people around you?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99667016"/>
      </p:ext>
    </p:extLst>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18239141-2E42-4ABB-84FD-6FABED6D0D53}" type="slidenum">
              <a:rPr lang="en-CA" smtClean="0">
                <a:solidFill>
                  <a:srgbClr val="000000">
                    <a:tint val="75000"/>
                  </a:srgbClr>
                </a:solidFill>
              </a:rPr>
              <a:pPr>
                <a:defRPr/>
              </a:pPr>
              <a:t>43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60300162"/>
              </p:ext>
            </p:extLst>
          </p:nvPr>
        </p:nvGraphicFramePr>
        <p:xfrm>
          <a:off x="590294" y="1412776"/>
          <a:ext cx="6588000" cy="2830958"/>
        </p:xfrm>
        <a:graphic>
          <a:graphicData uri="http://schemas.openxmlformats.org/drawingml/2006/table">
            <a:tbl>
              <a:tblPr firstRow="1" bandRow="1">
                <a:tableStyleId>{2D5ABB26-0587-4C30-8999-92F81FD0307C}</a:tableStyleId>
              </a:tblPr>
              <a:tblGrid>
                <a:gridCol w="2304000"/>
                <a:gridCol w="612000"/>
                <a:gridCol w="612000"/>
                <a:gridCol w="612000"/>
                <a:gridCol w="612000"/>
                <a:gridCol w="612000"/>
                <a:gridCol w="612000"/>
                <a:gridCol w="612000"/>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6">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CA" sz="1100" b="1" kern="120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endParaRPr lang="fr-CA"/>
                    </a:p>
                  </a:txBody>
                  <a:tcPr/>
                </a:tc>
                <a:tc rowSpan="2" hMerge="1">
                  <a:txBody>
                    <a:bodyPr/>
                    <a:lstStyle/>
                    <a:p>
                      <a:endParaRPr lang="fr-CA"/>
                    </a:p>
                  </a:txBody>
                  <a:tcPr/>
                </a:tc>
                <a:tc rowSpan="2" hMerge="1">
                  <a:txBody>
                    <a:bodyPr/>
                    <a:lstStyle/>
                    <a:p>
                      <a:endParaRPr lang="fr-CA"/>
                    </a:p>
                  </a:txBody>
                  <a:tcPr/>
                </a:tc>
                <a:tc rowSpan="2"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(Median</a:t>
                      </a:r>
                      <a:r>
                        <a:rPr lang="en-CA" sz="1200" b="1" baseline="0" dirty="0" smtClean="0">
                          <a:solidFill>
                            <a:srgbClr val="9BBB59"/>
                          </a:solidFill>
                          <a:latin typeface="Arial" pitchFamily="34" charset="0"/>
                          <a:cs typeface="Arial" pitchFamily="34" charset="0"/>
                        </a:rPr>
                        <a:t> age)</a:t>
                      </a:r>
                      <a:endParaRPr lang="en-CA" sz="1200" b="1" dirty="0" smtClean="0">
                        <a:solidFill>
                          <a:srgbClr val="9BBB59"/>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a:txBody>
                    <a:bodyPr/>
                    <a:lstStyle/>
                    <a:p>
                      <a:pPr marL="0" algn="ctr" defTabSz="914400" rtl="0" eaLnBrk="1" fontAlgn="b" latinLnBrk="0" hangingPunct="1"/>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Total</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15-17 </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18-24 </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25-34 </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35-44 </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45-54 </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 y/o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CA" sz="900" b="0" i="0" u="none" strike="noStrike" kern="1200" smtClean="0">
                          <a:solidFill>
                            <a:srgbClr val="9BBB59"/>
                          </a:solidFill>
                          <a:effectLst/>
                          <a:latin typeface="Arial Narrow"/>
                          <a:ea typeface="+mn-ea"/>
                          <a:cs typeface="+mn-cs"/>
                        </a:rPr>
                        <a:t>Base: Non-heterosexual LGBT respondents</a:t>
                      </a:r>
                      <a:endParaRPr lang="en-CA" sz="900" b="0" i="0" u="none" strike="noStrike" kern="1200" dirty="0" smtClean="0">
                        <a:solidFill>
                          <a:srgbClr val="9BBB59"/>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n=1874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n=374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n=776</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n=290</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n=172</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n=138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n=124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396000">
                <a:tc>
                  <a:txBody>
                    <a:bodyPr/>
                    <a:lstStyle/>
                    <a:p>
                      <a:pPr marL="0" algn="l" defTabSz="914400" rtl="0" eaLnBrk="1" fontAlgn="b" latinLnBrk="0" hangingPunct="1"/>
                      <a:r>
                        <a:rPr lang="en-CA" sz="1100" b="1" i="0" u="none" strike="noStrike" kern="1200" smtClean="0">
                          <a:solidFill>
                            <a:srgbClr val="5A5A5A"/>
                          </a:solidFill>
                          <a:effectLst/>
                          <a:latin typeface="Arial Narrow"/>
                          <a:ea typeface="+mn-ea"/>
                          <a:cs typeface="+mn-cs"/>
                        </a:rPr>
                        <a:t>PROCESS OF FIGURING OUT YOUR SEXUAL ORIENTATION</a:t>
                      </a:r>
                      <a:endParaRPr lang="en-CA" sz="1100" b="1"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17.2</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12.5</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14.2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16.1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17.5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18.1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19.5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CA" sz="900" b="0" i="0" u="none" strike="noStrike" kern="1200" smtClean="0">
                          <a:solidFill>
                            <a:srgbClr val="9BBB59"/>
                          </a:solidFill>
                          <a:effectLst/>
                          <a:latin typeface="Arial Narrow"/>
                          <a:ea typeface="+mn-ea"/>
                          <a:cs typeface="+mn-cs"/>
                        </a:rPr>
                        <a:t>Base: Respondents who</a:t>
                      </a:r>
                      <a:r>
                        <a:rPr lang="en-CA" sz="900" b="0" i="0" u="none" strike="noStrike" kern="1200" baseline="0" smtClean="0">
                          <a:solidFill>
                            <a:srgbClr val="9BBB59"/>
                          </a:solidFill>
                          <a:effectLst/>
                          <a:latin typeface="Arial Narrow"/>
                          <a:ea typeface="+mn-ea"/>
                          <a:cs typeface="+mn-cs"/>
                        </a:rPr>
                        <a:t> have accepted their sexual orientation</a:t>
                      </a:r>
                      <a:endParaRPr lang="en-CA" sz="900" b="0" i="0" u="none" strike="noStrike" kern="1200" dirty="0">
                        <a:solidFill>
                          <a:srgbClr val="9BBB59"/>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n=1463</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n=245</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n=559</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n=250</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n=158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n=132</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n=119</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r>
              <a:tr h="39600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CA" sz="1100" b="1" i="0" u="none" strike="noStrike" kern="1200" smtClean="0">
                          <a:solidFill>
                            <a:srgbClr val="5A5A5A"/>
                          </a:solidFill>
                          <a:effectLst/>
                          <a:latin typeface="Arial Narrow"/>
                          <a:ea typeface="+mn-ea"/>
                          <a:cs typeface="+mn-cs"/>
                        </a:rPr>
                        <a:t>PROCESS OF ACCEPTING YOUR SEXUAL ORIENTATION</a:t>
                      </a:r>
                      <a:endParaRPr lang="en-CA" sz="1100" b="1" i="0" u="none" strike="noStrike" kern="1200" dirty="0" smtClean="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21.9</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13.9</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16.1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19.4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23.1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24.0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24.6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CA" sz="900" b="0" i="0" u="none" strike="noStrike" kern="1200" smtClean="0">
                          <a:solidFill>
                            <a:srgbClr val="9BBB59"/>
                          </a:solidFill>
                          <a:effectLst/>
                          <a:latin typeface="Arial Narrow"/>
                          <a:ea typeface="+mn-ea"/>
                          <a:cs typeface="+mn-cs"/>
                        </a:rPr>
                        <a:t>Base: </a:t>
                      </a:r>
                      <a:r>
                        <a:rPr lang="en-CA" sz="900" b="0" i="0" u="none" strike="noStrike" kern="1200" noProof="0" smtClean="0">
                          <a:solidFill>
                            <a:srgbClr val="9BBB59"/>
                          </a:solidFill>
                          <a:effectLst/>
                          <a:latin typeface="Arial Narrow"/>
                          <a:ea typeface="+mn-ea"/>
                          <a:cs typeface="+mn-cs"/>
                        </a:rPr>
                        <a:t>Respondents</a:t>
                      </a:r>
                      <a:r>
                        <a:rPr lang="en-CA" sz="900" b="0" i="0" u="none" strike="noStrike" kern="1200" baseline="0" noProof="0" smtClean="0">
                          <a:solidFill>
                            <a:srgbClr val="9BBB59"/>
                          </a:solidFill>
                          <a:effectLst/>
                          <a:latin typeface="Arial Narrow"/>
                          <a:ea typeface="+mn-ea"/>
                          <a:cs typeface="+mn-cs"/>
                        </a:rPr>
                        <a:t> who have started revealing their sexual orientation to the people around them</a:t>
                      </a:r>
                      <a:endParaRPr lang="en-CA" sz="900" b="0" i="0" u="none" strike="noStrike" kern="1200" noProof="0" dirty="0" smtClean="0">
                        <a:solidFill>
                          <a:srgbClr val="9BBB59"/>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n=1616</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n=331</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n=641</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n=262</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n=160</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n=125</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n=97</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r>
              <a:tr h="396000">
                <a:tc>
                  <a:txBody>
                    <a:bodyPr/>
                    <a:lstStyle/>
                    <a:p>
                      <a:pPr marL="0" algn="l" defTabSz="914400" rtl="0" eaLnBrk="1" fontAlgn="b" latinLnBrk="0" hangingPunct="1"/>
                      <a:r>
                        <a:rPr lang="en-CA" sz="1100" b="1" i="0" u="none" strike="noStrike" kern="1200" dirty="0" smtClean="0">
                          <a:solidFill>
                            <a:srgbClr val="5A5A5A"/>
                          </a:solidFill>
                          <a:effectLst/>
                          <a:latin typeface="Arial Narrow"/>
                          <a:ea typeface="+mn-ea"/>
                          <a:cs typeface="+mn-cs"/>
                        </a:rPr>
                        <a:t>REVEALING YOUR SEXUAL ORIENTATION </a:t>
                      </a:r>
                      <a:endParaRPr lang="en-CA" sz="1100" b="1"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23.0</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14.3</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17.0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20.1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23.8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25.4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28.1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nvSpPr>
        <p:spPr>
          <a:xfrm>
            <a:off x="590294" y="5949280"/>
            <a:ext cx="8014154" cy="507831"/>
          </a:xfrm>
          <a:prstGeom prst="rect">
            <a:avLst/>
          </a:prstGeom>
        </p:spPr>
        <p:txBody>
          <a:bodyPr wrap="square">
            <a:spAutoFit/>
          </a:bodyPr>
          <a:lstStyle/>
          <a:p>
            <a:r>
              <a:rPr lang="fr-CA" sz="900" dirty="0" smtClean="0">
                <a:solidFill>
                  <a:srgbClr val="595959"/>
                </a:solidFill>
                <a:latin typeface="Arial" panose="020B0604020202020204" pitchFamily="34" charset="0"/>
                <a:cs typeface="Arial" panose="020B0604020202020204" pitchFamily="34" charset="0"/>
              </a:rPr>
              <a:t>Q9C. </a:t>
            </a:r>
            <a:r>
              <a:rPr lang="en-CA" sz="900" dirty="0">
                <a:solidFill>
                  <a:srgbClr val="595959"/>
                </a:solidFill>
                <a:latin typeface="Arial" panose="020B0604020202020204" pitchFamily="34" charset="0"/>
                <a:cs typeface="Arial" panose="020B0604020202020204" pitchFamily="34" charset="0"/>
              </a:rPr>
              <a:t>At what age did you begin the process of figuring out your sexual orientation? </a:t>
            </a:r>
            <a:r>
              <a:rPr lang="fr-CA" sz="900" dirty="0">
                <a:solidFill>
                  <a:srgbClr val="595959"/>
                </a:solidFill>
                <a:latin typeface="Arial" panose="020B0604020202020204" pitchFamily="34" charset="0"/>
                <a:cs typeface="Arial" panose="020B0604020202020204" pitchFamily="34" charset="0"/>
              </a:rPr>
              <a:t> </a:t>
            </a:r>
          </a:p>
          <a:p>
            <a:r>
              <a:rPr lang="fr-CA" sz="900" dirty="0">
                <a:solidFill>
                  <a:srgbClr val="595959"/>
                </a:solidFill>
                <a:latin typeface="Arial" panose="020B0604020202020204" pitchFamily="34" charset="0"/>
                <a:cs typeface="Arial" panose="020B0604020202020204" pitchFamily="34" charset="0"/>
              </a:rPr>
              <a:t>Q9D. </a:t>
            </a:r>
            <a:r>
              <a:rPr lang="en-CA" sz="900" dirty="0">
                <a:solidFill>
                  <a:srgbClr val="595959"/>
                </a:solidFill>
                <a:latin typeface="Arial" panose="020B0604020202020204" pitchFamily="34" charset="0"/>
                <a:cs typeface="Arial" panose="020B0604020202020204" pitchFamily="34" charset="0"/>
              </a:rPr>
              <a:t>At what age did you begin the process of accepting your sexual orientation? </a:t>
            </a:r>
            <a:endParaRPr lang="fr-CA" sz="900" dirty="0">
              <a:solidFill>
                <a:srgbClr val="595959"/>
              </a:solidFill>
              <a:latin typeface="Arial" panose="020B0604020202020204" pitchFamily="34" charset="0"/>
              <a:cs typeface="Arial" panose="020B0604020202020204" pitchFamily="34" charset="0"/>
            </a:endParaRPr>
          </a:p>
          <a:p>
            <a:r>
              <a:rPr lang="fr-CA" sz="900" dirty="0">
                <a:solidFill>
                  <a:srgbClr val="595959"/>
                </a:solidFill>
                <a:latin typeface="Arial" panose="020B0604020202020204" pitchFamily="34" charset="0"/>
                <a:cs typeface="Arial" panose="020B0604020202020204" pitchFamily="34" charset="0"/>
              </a:rPr>
              <a:t>Q18D. </a:t>
            </a:r>
            <a:r>
              <a:rPr lang="en-CA" sz="900" dirty="0">
                <a:solidFill>
                  <a:srgbClr val="595959"/>
                </a:solidFill>
                <a:latin typeface="Arial" panose="020B0604020202020204" pitchFamily="34" charset="0"/>
                <a:cs typeface="Arial" panose="020B0604020202020204" pitchFamily="34" charset="0"/>
              </a:rPr>
              <a:t>At what age did you start revealing your sexual orientation to the people around you? </a:t>
            </a:r>
            <a:endParaRPr lang="fr-CA" sz="900" dirty="0">
              <a:solidFill>
                <a:srgbClr val="595959"/>
              </a:solidFill>
              <a:latin typeface="Arial" panose="020B0604020202020204" pitchFamily="34" charset="0"/>
              <a:cs typeface="Arial" panose="020B0604020202020204" pitchFamily="34" charset="0"/>
            </a:endParaRPr>
          </a:p>
        </p:txBody>
      </p:sp>
      <p:sp>
        <p:nvSpPr>
          <p:cNvPr id="9" name="Titre 4"/>
          <p:cNvSpPr>
            <a:spLocks noGrp="1"/>
          </p:cNvSpPr>
          <p:nvPr>
            <p:ph type="title"/>
            <p:custDataLst>
              <p:tags r:id="rId4"/>
            </p:custDataLst>
          </p:nvPr>
        </p:nvSpPr>
        <p:spPr>
          <a:xfrm>
            <a:off x="558800" y="332119"/>
            <a:ext cx="5669384" cy="864633"/>
          </a:xfrm>
        </p:spPr>
        <p:txBody>
          <a:bodyPr>
            <a:noAutofit/>
          </a:bodyPr>
          <a:lstStyle/>
          <a:p>
            <a:r>
              <a:rPr lang="en-CA" dirty="0" smtClean="0">
                <a:solidFill>
                  <a:srgbClr val="9BBB59"/>
                </a:solidFill>
              </a:rPr>
              <a:t>Sexual orientation: age when the coming out process started (when they wondered, knew, told)</a:t>
            </a:r>
            <a:endParaRPr lang="en-CA" sz="1600" dirty="0"/>
          </a:p>
        </p:txBody>
      </p:sp>
    </p:spTree>
    <p:extLst>
      <p:ext uri="{BB962C8B-B14F-4D97-AF65-F5344CB8AC3E}">
        <p14:creationId xmlns:p14="http://schemas.microsoft.com/office/powerpoint/2010/main" val="3013471468"/>
      </p:ext>
    </p:extLst>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44</a:t>
            </a:fld>
            <a:endParaRPr lang="en-CA" dirty="0">
              <a:solidFill>
                <a:srgbClr val="000000">
                  <a:tint val="75000"/>
                </a:srgbClr>
              </a:solidFill>
            </a:endParaRPr>
          </a:p>
        </p:txBody>
      </p:sp>
      <p:sp>
        <p:nvSpPr>
          <p:cNvPr id="7" name="Rectangle 6"/>
          <p:cNvSpPr/>
          <p:nvPr>
            <p:custDataLst>
              <p:tags r:id="rId3"/>
            </p:custDataLst>
          </p:nvPr>
        </p:nvSpPr>
        <p:spPr>
          <a:xfrm>
            <a:off x="490287" y="6136962"/>
            <a:ext cx="8052786" cy="369332"/>
          </a:xfrm>
          <a:prstGeom prst="rect">
            <a:avLst/>
          </a:prstGeom>
          <a:noFill/>
        </p:spPr>
        <p:txBody>
          <a:bodyPr wrap="square" rtlCol="0">
            <a:spAutoFit/>
          </a:bodyPr>
          <a:lstStyle/>
          <a:p>
            <a:r>
              <a:rPr lang="en-US" sz="900" dirty="0">
                <a:solidFill>
                  <a:srgbClr val="595959"/>
                </a:solidFill>
                <a:latin typeface="Arial" panose="020B0604020202020204" pitchFamily="34" charset="0"/>
                <a:cs typeface="Arial" panose="020B0604020202020204" pitchFamily="34" charset="0"/>
              </a:rPr>
              <a:t/>
            </a:r>
            <a:br>
              <a:rPr lang="en-US" sz="900" dirty="0">
                <a:solidFill>
                  <a:srgbClr val="595959"/>
                </a:solidFill>
                <a:latin typeface="Arial" panose="020B0604020202020204" pitchFamily="34" charset="0"/>
                <a:cs typeface="Arial" panose="020B0604020202020204" pitchFamily="34" charset="0"/>
              </a:rPr>
            </a:br>
            <a:r>
              <a:rPr lang="en-US" sz="900" dirty="0">
                <a:solidFill>
                  <a:srgbClr val="595959"/>
                </a:solidFill>
                <a:latin typeface="Arial" panose="020B0604020202020204" pitchFamily="34" charset="0"/>
                <a:cs typeface="Arial" panose="020B0604020202020204" pitchFamily="34" charset="0"/>
              </a:rPr>
              <a:t>Q21. </a:t>
            </a:r>
            <a:r>
              <a:rPr lang="en-CA" sz="900" dirty="0" smtClean="0">
                <a:solidFill>
                  <a:srgbClr val="595959"/>
                </a:solidFill>
                <a:latin typeface="Arial" panose="020B0604020202020204" pitchFamily="34" charset="0"/>
                <a:cs typeface="Arial" panose="020B0604020202020204" pitchFamily="34" charset="0"/>
              </a:rPr>
              <a:t>As of today, have you revealed your gender identity / sexual orientation (“come out") to the following people? </a:t>
            </a:r>
            <a:endParaRPr lang="en-CA"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1511605204"/>
              </p:ext>
            </p:extLst>
          </p:nvPr>
        </p:nvGraphicFramePr>
        <p:xfrm>
          <a:off x="323528" y="1579588"/>
          <a:ext cx="7096810"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04664"/>
            <a:ext cx="5453360" cy="919577"/>
          </a:xfrm>
        </p:spPr>
        <p:txBody>
          <a:bodyPr>
            <a:noAutofit/>
          </a:bodyPr>
          <a:lstStyle/>
          <a:p>
            <a:r>
              <a:rPr lang="en-CA" sz="2000" dirty="0" smtClean="0">
                <a:solidFill>
                  <a:srgbClr val="9BBB59"/>
                </a:solidFill>
              </a:rPr>
              <a:t>Group of relatives, friends or acquaintances to whom the revelation was made</a:t>
            </a:r>
            <a:br>
              <a:rPr lang="en-CA" sz="2000" dirty="0" smtClean="0">
                <a:solidFill>
                  <a:srgbClr val="9BBB59"/>
                </a:solidFill>
              </a:rPr>
            </a:br>
            <a:endParaRPr lang="en-CA" sz="2000" dirty="0">
              <a:solidFill>
                <a:srgbClr val="9BBB59"/>
              </a:solidFill>
            </a:endParaRPr>
          </a:p>
        </p:txBody>
      </p:sp>
      <p:graphicFrame>
        <p:nvGraphicFramePr>
          <p:cNvPr id="5" name="Tableau 4"/>
          <p:cNvGraphicFramePr>
            <a:graphicFrameLocks noGrp="1"/>
          </p:cNvGraphicFramePr>
          <p:nvPr>
            <p:extLst>
              <p:ext uri="{D42A27DB-BD31-4B8C-83A1-F6EECF244321}">
                <p14:modId xmlns:p14="http://schemas.microsoft.com/office/powerpoint/2010/main" val="3053522058"/>
              </p:ext>
            </p:extLst>
          </p:nvPr>
        </p:nvGraphicFramePr>
        <p:xfrm>
          <a:off x="7284640" y="1340768"/>
          <a:ext cx="1103784" cy="4320481"/>
        </p:xfrm>
        <a:graphic>
          <a:graphicData uri="http://schemas.openxmlformats.org/drawingml/2006/table">
            <a:tbl>
              <a:tblPr firstRow="1" bandRow="1">
                <a:tableStyleId>{073A0DAA-6AF3-43AB-8588-CEC1D06C72B9}</a:tableStyleId>
              </a:tblPr>
              <a:tblGrid>
                <a:gridCol w="1103784"/>
              </a:tblGrid>
              <a:tr h="32472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b="1" u="none" dirty="0" smtClean="0">
                          <a:solidFill>
                            <a:srgbClr val="595959"/>
                          </a:solidFill>
                          <a:latin typeface="Arial" panose="020B0604020202020204" pitchFamily="34" charset="0"/>
                          <a:cs typeface="Arial" panose="020B0604020202020204" pitchFamily="34" charset="0"/>
                        </a:rPr>
                        <a:t>Total </a:t>
                      </a:r>
                      <a:r>
                        <a:rPr lang="fr-CA" sz="1200" b="1" u="none" dirty="0" err="1" smtClean="0">
                          <a:solidFill>
                            <a:srgbClr val="595959"/>
                          </a:solidFill>
                          <a:latin typeface="Arial" panose="020B0604020202020204" pitchFamily="34" charset="0"/>
                          <a:cs typeface="Arial" panose="020B0604020202020204" pitchFamily="34" charset="0"/>
                        </a:rPr>
                        <a:t>Yes</a:t>
                      </a:r>
                      <a:endParaRPr lang="fr-CA" sz="1200" b="1" u="none" dirty="0" smtClean="0">
                        <a:solidFill>
                          <a:srgbClr val="595959"/>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81%</a:t>
                      </a:r>
                      <a:endParaRPr lang="fr-CA" sz="1200" b="1" dirty="0">
                        <a:solidFill>
                          <a:srgbClr val="595959"/>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76%</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62%</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65%</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40%</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46%</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55%</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44%</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bl>
          </a:graphicData>
        </a:graphic>
      </p:graphicFrame>
      <p:sp>
        <p:nvSpPr>
          <p:cNvPr id="18" name="Rectangle 17"/>
          <p:cNvSpPr/>
          <p:nvPr>
            <p:custDataLst>
              <p:tags r:id="rId6"/>
            </p:custDataLst>
          </p:nvPr>
        </p:nvSpPr>
        <p:spPr>
          <a:xfrm>
            <a:off x="499526" y="1131202"/>
            <a:ext cx="3082895"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Respondents to whom the group of people applies</a:t>
            </a:r>
            <a:endParaRPr lang="en-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1003704"/>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4"/>
          <p:cNvSpPr>
            <a:spLocks noGrp="1"/>
          </p:cNvSpPr>
          <p:nvPr>
            <p:ph type="title"/>
            <p:custDataLst>
              <p:tags r:id="rId1"/>
            </p:custDataLst>
          </p:nvPr>
        </p:nvSpPr>
        <p:spPr>
          <a:xfrm>
            <a:off x="558000" y="126000"/>
            <a:ext cx="5526168" cy="919577"/>
          </a:xfrm>
        </p:spPr>
        <p:txBody>
          <a:bodyPr>
            <a:normAutofit/>
          </a:bodyPr>
          <a:lstStyle/>
          <a:p>
            <a:r>
              <a:rPr lang="en-CA" sz="2000" dirty="0" smtClean="0">
                <a:solidFill>
                  <a:srgbClr val="9BBB59"/>
                </a:solidFill>
              </a:rPr>
              <a:t>Group of </a:t>
            </a:r>
            <a:r>
              <a:rPr lang="en-CA" sz="2000" dirty="0">
                <a:solidFill>
                  <a:srgbClr val="9BBB59"/>
                </a:solidFill>
              </a:rPr>
              <a:t>relatives, friends or acquaintances to whom the revelation was </a:t>
            </a:r>
            <a:r>
              <a:rPr lang="en-CA" sz="2000" dirty="0" smtClean="0">
                <a:solidFill>
                  <a:srgbClr val="9BBB59"/>
                </a:solidFill>
              </a:rPr>
              <a:t>made</a:t>
            </a:r>
            <a:r>
              <a:rPr lang="fr-CA" sz="2000" dirty="0" smtClean="0">
                <a:solidFill>
                  <a:srgbClr val="9BBB59"/>
                </a:solidFill>
              </a:rPr>
              <a:t/>
            </a:r>
            <a:br>
              <a:rPr lang="fr-CA" sz="2000" dirty="0" smtClean="0">
                <a:solidFill>
                  <a:srgbClr val="9BBB59"/>
                </a:solidFill>
              </a:rPr>
            </a:br>
            <a:endParaRPr lang="fr-CA" sz="2000" dirty="0">
              <a:solidFill>
                <a:srgbClr val="9BBB59"/>
              </a:solidFill>
            </a:endParaRPr>
          </a:p>
        </p:txBody>
      </p:sp>
      <p:sp>
        <p:nvSpPr>
          <p:cNvPr id="3" name="Espace réservé du pied de page 2"/>
          <p:cNvSpPr>
            <a:spLocks noGrp="1"/>
          </p:cNvSpPr>
          <p:nvPr>
            <p:ph type="ftr" sz="quarter" idx="15"/>
            <p:custDataLst>
              <p:tags r:id="rId2"/>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3"/>
            </p:custDataLst>
          </p:nvPr>
        </p:nvSpPr>
        <p:spPr/>
        <p:txBody>
          <a:bodyPr/>
          <a:lstStyle/>
          <a:p>
            <a:pPr>
              <a:defRPr/>
            </a:pPr>
            <a:fld id="{18239141-2E42-4ABB-84FD-6FABED6D0D53}" type="slidenum">
              <a:rPr lang="en-CA" smtClean="0">
                <a:solidFill>
                  <a:srgbClr val="000000">
                    <a:tint val="75000"/>
                  </a:srgbClr>
                </a:solidFill>
              </a:rPr>
              <a:pPr>
                <a:defRPr/>
              </a:pPr>
              <a:t>45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80325432"/>
              </p:ext>
            </p:extLst>
          </p:nvPr>
        </p:nvGraphicFramePr>
        <p:xfrm>
          <a:off x="527098" y="1196752"/>
          <a:ext cx="7992889" cy="4919810"/>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32909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6940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circle of friends</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(n=1881)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(n=379)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(n=770)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(n=292)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(n=176)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immediate family circle (parents, brothers, sisters)</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(n=1876)</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(n=377)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(n=770)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(n=294)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(n=175)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spouse / partner, your children</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(n=917)</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(n=435)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(n=84)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extended family circle (uncles, aunts, cousins, grand-parents, etc.)</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(n=1856)</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(n=378)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(n=758)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(n=287)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(n=174)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5"/>
            </p:custDataLst>
          </p:nvPr>
        </p:nvSpPr>
        <p:spPr>
          <a:xfrm>
            <a:off x="510159" y="817869"/>
            <a:ext cx="3082895"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to whom the group of people applies</a:t>
            </a:r>
            <a:endParaRPr lang="en-CA" sz="900" dirty="0">
              <a:solidFill>
                <a:srgbClr val="000000"/>
              </a:solidFill>
              <a:latin typeface="Arial" panose="020B0604020202020204" pitchFamily="34" charset="0"/>
              <a:cs typeface="Arial" panose="020B0604020202020204" pitchFamily="34" charset="0"/>
            </a:endParaRPr>
          </a:p>
        </p:txBody>
      </p:sp>
      <p:sp>
        <p:nvSpPr>
          <p:cNvPr id="10" name="Rectangle 9"/>
          <p:cNvSpPr/>
          <p:nvPr>
            <p:custDataLst>
              <p:tags r:id="rId6"/>
            </p:custDataLst>
          </p:nvPr>
        </p:nvSpPr>
        <p:spPr>
          <a:xfrm>
            <a:off x="490287" y="6136962"/>
            <a:ext cx="8052786" cy="369332"/>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
            </a:r>
            <a:br>
              <a:rPr lang="en-CA" sz="900" dirty="0" smtClean="0">
                <a:solidFill>
                  <a:srgbClr val="595959"/>
                </a:solidFill>
                <a:latin typeface="Arial" panose="020B0604020202020204" pitchFamily="34" charset="0"/>
                <a:cs typeface="Arial" panose="020B0604020202020204" pitchFamily="34" charset="0"/>
              </a:rPr>
            </a:br>
            <a:r>
              <a:rPr lang="en-CA" sz="900" dirty="0" smtClean="0">
                <a:solidFill>
                  <a:srgbClr val="595959"/>
                </a:solidFill>
                <a:latin typeface="Arial" panose="020B0604020202020204" pitchFamily="34" charset="0"/>
                <a:cs typeface="Arial" panose="020B0604020202020204" pitchFamily="34" charset="0"/>
              </a:rPr>
              <a:t>Q21. As of today, have you revealed your gender identity / sexual orientation (“come out") to the following people?</a:t>
            </a:r>
            <a:endParaRPr lang="en-CA" sz="900" dirty="0">
              <a:solidFill>
                <a:srgbClr val="595959"/>
              </a:solidFill>
              <a:latin typeface="Arial" panose="020B0604020202020204" pitchFamily="34" charset="0"/>
              <a:cs typeface="Arial" panose="020B0604020202020204" pitchFamily="34" charset="0"/>
            </a:endParaRPr>
          </a:p>
        </p:txBody>
      </p:sp>
      <p:sp>
        <p:nvSpPr>
          <p:cNvPr id="2" name="ZoneTexte 1"/>
          <p:cNvSpPr txBox="1"/>
          <p:nvPr/>
        </p:nvSpPr>
        <p:spPr>
          <a:xfrm>
            <a:off x="7895001" y="1168177"/>
            <a:ext cx="648072" cy="369332"/>
          </a:xfrm>
          <a:prstGeom prst="rect">
            <a:avLst/>
          </a:prstGeom>
          <a:noFill/>
        </p:spPr>
        <p:txBody>
          <a:bodyPr wrap="square" rtlCol="0">
            <a:spAutoFit/>
          </a:bodyPr>
          <a:lstStyle/>
          <a:p>
            <a:r>
              <a:rPr lang="fr-CA" i="1" dirty="0">
                <a:solidFill>
                  <a:srgbClr val="9BBB59"/>
                </a:solidFill>
              </a:rPr>
              <a:t>(1/2)</a:t>
            </a:r>
            <a:endParaRPr lang="fr-CA" i="1" dirty="0"/>
          </a:p>
        </p:txBody>
      </p:sp>
    </p:spTree>
    <p:extLst>
      <p:ext uri="{BB962C8B-B14F-4D97-AF65-F5344CB8AC3E}">
        <p14:creationId xmlns:p14="http://schemas.microsoft.com/office/powerpoint/2010/main" val="4125247460"/>
      </p:ext>
    </p:extLst>
  </p:cSld>
  <p:clrMapOvr>
    <a:masterClrMapping/>
  </p:clrMapOvr>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4"/>
          <p:cNvSpPr>
            <a:spLocks noGrp="1"/>
          </p:cNvSpPr>
          <p:nvPr>
            <p:ph type="title"/>
            <p:custDataLst>
              <p:tags r:id="rId1"/>
            </p:custDataLst>
          </p:nvPr>
        </p:nvSpPr>
        <p:spPr>
          <a:xfrm>
            <a:off x="558800" y="127265"/>
            <a:ext cx="5525368" cy="919577"/>
          </a:xfrm>
        </p:spPr>
        <p:txBody>
          <a:bodyPr>
            <a:normAutofit/>
          </a:bodyPr>
          <a:lstStyle/>
          <a:p>
            <a:r>
              <a:rPr lang="en-CA" sz="2000" dirty="0" smtClean="0">
                <a:solidFill>
                  <a:srgbClr val="9BBB59"/>
                </a:solidFill>
              </a:rPr>
              <a:t>Group of </a:t>
            </a:r>
            <a:r>
              <a:rPr lang="en-CA" sz="2000" dirty="0">
                <a:solidFill>
                  <a:srgbClr val="9BBB59"/>
                </a:solidFill>
              </a:rPr>
              <a:t>relatives, friends or acquaintances to whom the revelation was </a:t>
            </a:r>
            <a:r>
              <a:rPr lang="en-CA" sz="2000" dirty="0" smtClean="0">
                <a:solidFill>
                  <a:srgbClr val="9BBB59"/>
                </a:solidFill>
              </a:rPr>
              <a:t>made</a:t>
            </a:r>
            <a:r>
              <a:rPr lang="fr-CA" sz="2000" dirty="0" smtClean="0">
                <a:solidFill>
                  <a:srgbClr val="9BBB59"/>
                </a:solidFill>
              </a:rPr>
              <a:t/>
            </a:r>
            <a:br>
              <a:rPr lang="fr-CA" sz="2000" dirty="0" smtClean="0">
                <a:solidFill>
                  <a:srgbClr val="9BBB59"/>
                </a:solidFill>
              </a:rPr>
            </a:br>
            <a:endParaRPr lang="fr-CA" sz="2000" dirty="0">
              <a:solidFill>
                <a:srgbClr val="9BBB59"/>
              </a:solidFill>
            </a:endParaRPr>
          </a:p>
        </p:txBody>
      </p:sp>
      <p:sp>
        <p:nvSpPr>
          <p:cNvPr id="3" name="Espace réservé du pied de page 2"/>
          <p:cNvSpPr>
            <a:spLocks noGrp="1"/>
          </p:cNvSpPr>
          <p:nvPr>
            <p:ph type="ftr" sz="quarter" idx="15"/>
            <p:custDataLst>
              <p:tags r:id="rId2"/>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3"/>
            </p:custDataLst>
          </p:nvPr>
        </p:nvSpPr>
        <p:spPr/>
        <p:txBody>
          <a:bodyPr/>
          <a:lstStyle/>
          <a:p>
            <a:pPr>
              <a:defRPr/>
            </a:pPr>
            <a:fld id="{18239141-2E42-4ABB-84FD-6FABED6D0D53}" type="slidenum">
              <a:rPr lang="en-CA" smtClean="0">
                <a:solidFill>
                  <a:srgbClr val="000000">
                    <a:tint val="75000"/>
                  </a:srgbClr>
                </a:solidFill>
              </a:rPr>
              <a:pPr>
                <a:defRPr/>
              </a:pPr>
              <a:t>46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804449904"/>
              </p:ext>
            </p:extLst>
          </p:nvPr>
        </p:nvGraphicFramePr>
        <p:xfrm>
          <a:off x="539552" y="1213531"/>
          <a:ext cx="7992889" cy="4883862"/>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38432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377592">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5445">
                <a:tc>
                  <a:txBody>
                    <a:bodyPr/>
                    <a:lstStyle/>
                    <a:p>
                      <a:pPr algn="l" fontAlgn="ctr"/>
                      <a:r>
                        <a:rPr lang="en-CA" sz="1100" b="1" i="0" u="none" strike="noStrike" noProof="0" dirty="0" smtClean="0">
                          <a:solidFill>
                            <a:srgbClr val="595959"/>
                          </a:solidFill>
                          <a:effectLst/>
                          <a:latin typeface="Arial Narrow" panose="020B0606020202030204" pitchFamily="34" charset="0"/>
                        </a:rPr>
                        <a:t>The management of the company you work for</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(n=1811)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(n=358)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(n=741)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(n=286)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(n=171)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coworkers</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(n=1834)</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(n=360)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(n=746)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(n=291)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(n=176)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classmates</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(n=1442)</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(n=374)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(n=696)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(n=192)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The staff at your school / educational establishment</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(n=1411)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(n=367)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(n=685)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5"/>
            </p:custDataLst>
          </p:nvPr>
        </p:nvSpPr>
        <p:spPr>
          <a:xfrm>
            <a:off x="510159" y="817869"/>
            <a:ext cx="3082895"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to whom the group of people applies</a:t>
            </a:r>
            <a:endParaRPr lang="en-CA" sz="900" dirty="0">
              <a:solidFill>
                <a:srgbClr val="000000"/>
              </a:solidFill>
              <a:latin typeface="Arial" panose="020B0604020202020204" pitchFamily="34" charset="0"/>
              <a:cs typeface="Arial" panose="020B0604020202020204" pitchFamily="34" charset="0"/>
            </a:endParaRPr>
          </a:p>
        </p:txBody>
      </p:sp>
      <p:sp>
        <p:nvSpPr>
          <p:cNvPr id="10" name="Rectangle 9"/>
          <p:cNvSpPr/>
          <p:nvPr>
            <p:custDataLst>
              <p:tags r:id="rId6"/>
            </p:custDataLst>
          </p:nvPr>
        </p:nvSpPr>
        <p:spPr>
          <a:xfrm>
            <a:off x="490287" y="6120507"/>
            <a:ext cx="8052786" cy="369332"/>
          </a:xfrm>
          <a:prstGeom prst="rect">
            <a:avLst/>
          </a:prstGeom>
        </p:spPr>
        <p:txBody>
          <a:bodyPr>
            <a:spAutoFit/>
          </a:bodyPr>
          <a:lstStyle/>
          <a:p>
            <a:r>
              <a:rPr lang="en-CA" sz="900" dirty="0" smtClean="0">
                <a:solidFill>
                  <a:srgbClr val="595959"/>
                </a:solidFill>
                <a:latin typeface="Arial" panose="020B0604020202020204" pitchFamily="34" charset="0"/>
                <a:cs typeface="Arial" panose="020B0604020202020204" pitchFamily="34" charset="0"/>
              </a:rPr>
              <a:t/>
            </a:r>
            <a:br>
              <a:rPr lang="en-CA" sz="900" dirty="0" smtClean="0">
                <a:solidFill>
                  <a:srgbClr val="595959"/>
                </a:solidFill>
                <a:latin typeface="Arial" panose="020B0604020202020204" pitchFamily="34" charset="0"/>
                <a:cs typeface="Arial" panose="020B0604020202020204" pitchFamily="34" charset="0"/>
              </a:rPr>
            </a:br>
            <a:r>
              <a:rPr lang="en-CA" sz="900" dirty="0" smtClean="0">
                <a:solidFill>
                  <a:srgbClr val="595959"/>
                </a:solidFill>
                <a:latin typeface="Arial" panose="020B0604020202020204" pitchFamily="34" charset="0"/>
                <a:cs typeface="Arial" panose="020B0604020202020204" pitchFamily="34" charset="0"/>
              </a:rPr>
              <a:t>Q21. As of today, have you revealed your gender identity / sexual orientation (“come out") to the following people? </a:t>
            </a:r>
            <a:endParaRPr lang="en-CA" sz="900" dirty="0">
              <a:solidFill>
                <a:srgbClr val="595959"/>
              </a:solidFill>
              <a:latin typeface="Arial" panose="020B0604020202020204" pitchFamily="34" charset="0"/>
              <a:cs typeface="Arial" panose="020B0604020202020204" pitchFamily="34" charset="0"/>
            </a:endParaRPr>
          </a:p>
        </p:txBody>
      </p:sp>
      <p:sp>
        <p:nvSpPr>
          <p:cNvPr id="13" name="ZoneTexte 12"/>
          <p:cNvSpPr txBox="1"/>
          <p:nvPr/>
        </p:nvSpPr>
        <p:spPr>
          <a:xfrm>
            <a:off x="7895001" y="1168177"/>
            <a:ext cx="648072" cy="369332"/>
          </a:xfrm>
          <a:prstGeom prst="rect">
            <a:avLst/>
          </a:prstGeom>
          <a:noFill/>
        </p:spPr>
        <p:txBody>
          <a:bodyPr wrap="square" rtlCol="0">
            <a:spAutoFit/>
          </a:bodyPr>
          <a:lstStyle/>
          <a:p>
            <a:r>
              <a:rPr lang="fr-CA" i="1" dirty="0" smtClean="0">
                <a:solidFill>
                  <a:srgbClr val="9BBB59"/>
                </a:solidFill>
              </a:rPr>
              <a:t>(2/2</a:t>
            </a:r>
            <a:r>
              <a:rPr lang="fr-CA" i="1" dirty="0">
                <a:solidFill>
                  <a:srgbClr val="9BBB59"/>
                </a:solidFill>
              </a:rPr>
              <a:t>)</a:t>
            </a:r>
            <a:endParaRPr lang="fr-CA" i="1" dirty="0"/>
          </a:p>
        </p:txBody>
      </p:sp>
    </p:spTree>
    <p:extLst>
      <p:ext uri="{BB962C8B-B14F-4D97-AF65-F5344CB8AC3E}">
        <p14:creationId xmlns:p14="http://schemas.microsoft.com/office/powerpoint/2010/main" val="1207081879"/>
      </p:ext>
    </p:extLst>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4"/>
          <p:cNvSpPr>
            <a:spLocks noGrp="1"/>
          </p:cNvSpPr>
          <p:nvPr>
            <p:ph type="title"/>
            <p:custDataLst>
              <p:tags r:id="rId1"/>
            </p:custDataLst>
          </p:nvPr>
        </p:nvSpPr>
        <p:spPr>
          <a:xfrm>
            <a:off x="558800" y="127265"/>
            <a:ext cx="5525368" cy="919577"/>
          </a:xfrm>
        </p:spPr>
        <p:txBody>
          <a:bodyPr>
            <a:normAutofit/>
          </a:bodyPr>
          <a:lstStyle/>
          <a:p>
            <a:r>
              <a:rPr lang="en-CA" sz="2000" dirty="0" smtClean="0">
                <a:solidFill>
                  <a:srgbClr val="9BBB59"/>
                </a:solidFill>
              </a:rPr>
              <a:t>Group of </a:t>
            </a:r>
            <a:r>
              <a:rPr lang="en-CA" sz="2000" dirty="0">
                <a:solidFill>
                  <a:srgbClr val="9BBB59"/>
                </a:solidFill>
              </a:rPr>
              <a:t>relatives, friends or acquaintances to whom the revelation was </a:t>
            </a:r>
            <a:r>
              <a:rPr lang="en-CA" sz="2000" dirty="0" smtClean="0">
                <a:solidFill>
                  <a:srgbClr val="9BBB59"/>
                </a:solidFill>
              </a:rPr>
              <a:t>made</a:t>
            </a:r>
            <a:r>
              <a:rPr lang="fr-CA" sz="2000" dirty="0" smtClean="0">
                <a:solidFill>
                  <a:srgbClr val="9BBB59"/>
                </a:solidFill>
              </a:rPr>
              <a:t/>
            </a:r>
            <a:br>
              <a:rPr lang="fr-CA" sz="2000" dirty="0" smtClean="0">
                <a:solidFill>
                  <a:srgbClr val="9BBB59"/>
                </a:solidFill>
              </a:rPr>
            </a:br>
            <a:endParaRPr lang="fr-CA" sz="2000" dirty="0">
              <a:solidFill>
                <a:srgbClr val="9BBB59"/>
              </a:solidFill>
            </a:endParaRPr>
          </a:p>
        </p:txBody>
      </p:sp>
      <p:sp>
        <p:nvSpPr>
          <p:cNvPr id="3" name="Espace réservé du pied de page 2"/>
          <p:cNvSpPr>
            <a:spLocks noGrp="1"/>
          </p:cNvSpPr>
          <p:nvPr>
            <p:ph type="ftr" sz="quarter" idx="15"/>
            <p:custDataLst>
              <p:tags r:id="rId2"/>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3"/>
            </p:custDataLst>
          </p:nvPr>
        </p:nvSpPr>
        <p:spPr/>
        <p:txBody>
          <a:bodyPr/>
          <a:lstStyle/>
          <a:p>
            <a:pPr>
              <a:defRPr/>
            </a:pPr>
            <a:fld id="{18239141-2E42-4ABB-84FD-6FABED6D0D53}" type="slidenum">
              <a:rPr lang="en-CA" smtClean="0">
                <a:solidFill>
                  <a:srgbClr val="000000">
                    <a:tint val="75000"/>
                  </a:srgbClr>
                </a:solidFill>
              </a:rPr>
              <a:pPr>
                <a:defRPr/>
              </a:pPr>
              <a:t>47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601335007"/>
              </p:ext>
            </p:extLst>
          </p:nvPr>
        </p:nvGraphicFramePr>
        <p:xfrm>
          <a:off x="527098" y="1196752"/>
          <a:ext cx="7791311" cy="4919810"/>
        </p:xfrm>
        <a:graphic>
          <a:graphicData uri="http://schemas.openxmlformats.org/drawingml/2006/table">
            <a:tbl>
              <a:tblPr firstRow="1" bandRow="1">
                <a:tableStyleId>{2D5ABB26-0587-4C30-8999-92F81FD0307C}</a:tableStyleId>
              </a:tblPr>
              <a:tblGrid>
                <a:gridCol w="2807373"/>
                <a:gridCol w="1076218"/>
                <a:gridCol w="976930"/>
                <a:gridCol w="976930"/>
                <a:gridCol w="976930"/>
                <a:gridCol w="976930"/>
              </a:tblGrid>
              <a:tr h="32909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56940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circle of friends</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(n=1881)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(n=717)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((n=604)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(n=431)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immediate family circle (parents, brothers, sisters)</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(n=1876)</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(n=715)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(n=603)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(n=428)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spouse / partner, your children</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(n=917)</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(n=311)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(n=330)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(n=207)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extended family circle (uncles, aunts, cousins, grand-parents, etc.)</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(n=1856)</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(n=702)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(n=600)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(n=425)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en-CA" dirty="0" smtClean="0"/>
              <a:t>Q21. As of today, have you revealed your gender identity / sexual orientation (“come out") to the following people? </a:t>
            </a:r>
            <a:endParaRPr lang="en-CA" dirty="0"/>
          </a:p>
        </p:txBody>
      </p:sp>
      <p:sp>
        <p:nvSpPr>
          <p:cNvPr id="9" name="Rectangle 8"/>
          <p:cNvSpPr/>
          <p:nvPr>
            <p:custDataLst>
              <p:tags r:id="rId6"/>
            </p:custDataLst>
          </p:nvPr>
        </p:nvSpPr>
        <p:spPr>
          <a:xfrm>
            <a:off x="510159" y="817869"/>
            <a:ext cx="3082895"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to whom the group of people applies</a:t>
            </a:r>
            <a:endParaRPr lang="en-CA" sz="900" dirty="0">
              <a:solidFill>
                <a:srgbClr val="000000"/>
              </a:solidFill>
              <a:latin typeface="Arial" panose="020B0604020202020204" pitchFamily="34" charset="0"/>
              <a:cs typeface="Arial" panose="020B0604020202020204" pitchFamily="34" charset="0"/>
            </a:endParaRPr>
          </a:p>
        </p:txBody>
      </p:sp>
      <p:sp>
        <p:nvSpPr>
          <p:cNvPr id="10" name="ZoneTexte 9"/>
          <p:cNvSpPr txBox="1"/>
          <p:nvPr/>
        </p:nvSpPr>
        <p:spPr>
          <a:xfrm>
            <a:off x="7740352" y="1168177"/>
            <a:ext cx="648072" cy="369332"/>
          </a:xfrm>
          <a:prstGeom prst="rect">
            <a:avLst/>
          </a:prstGeom>
          <a:noFill/>
        </p:spPr>
        <p:txBody>
          <a:bodyPr wrap="square" rtlCol="0">
            <a:spAutoFit/>
          </a:bodyPr>
          <a:lstStyle/>
          <a:p>
            <a:r>
              <a:rPr lang="fr-CA" i="1" dirty="0">
                <a:solidFill>
                  <a:srgbClr val="9BBB59"/>
                </a:solidFill>
              </a:rPr>
              <a:t>(1/2)</a:t>
            </a:r>
            <a:endParaRPr lang="fr-CA" i="1" dirty="0"/>
          </a:p>
        </p:txBody>
      </p:sp>
    </p:spTree>
    <p:extLst>
      <p:ext uri="{BB962C8B-B14F-4D97-AF65-F5344CB8AC3E}">
        <p14:creationId xmlns:p14="http://schemas.microsoft.com/office/powerpoint/2010/main" val="4003526252"/>
      </p:ext>
    </p:extLst>
  </p:cSld>
  <p:clrMapOvr>
    <a:masterClrMapping/>
  </p:clrMapOvr>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4"/>
          <p:cNvSpPr>
            <a:spLocks noGrp="1"/>
          </p:cNvSpPr>
          <p:nvPr>
            <p:ph type="title"/>
            <p:custDataLst>
              <p:tags r:id="rId1"/>
            </p:custDataLst>
          </p:nvPr>
        </p:nvSpPr>
        <p:spPr>
          <a:xfrm>
            <a:off x="558800" y="127265"/>
            <a:ext cx="5525368" cy="919577"/>
          </a:xfrm>
        </p:spPr>
        <p:txBody>
          <a:bodyPr>
            <a:normAutofit/>
          </a:bodyPr>
          <a:lstStyle/>
          <a:p>
            <a:r>
              <a:rPr lang="en-CA" sz="2000" dirty="0" smtClean="0">
                <a:solidFill>
                  <a:srgbClr val="9BBB59"/>
                </a:solidFill>
              </a:rPr>
              <a:t>Group of </a:t>
            </a:r>
            <a:r>
              <a:rPr lang="en-CA" sz="2000" dirty="0">
                <a:solidFill>
                  <a:srgbClr val="9BBB59"/>
                </a:solidFill>
              </a:rPr>
              <a:t>relatives, friends or acquaintances to whom the revelation was </a:t>
            </a:r>
            <a:r>
              <a:rPr lang="en-CA" sz="2000" dirty="0" smtClean="0">
                <a:solidFill>
                  <a:srgbClr val="9BBB59"/>
                </a:solidFill>
              </a:rPr>
              <a:t>made</a:t>
            </a:r>
            <a:r>
              <a:rPr lang="fr-CA" sz="2000" dirty="0" smtClean="0">
                <a:solidFill>
                  <a:srgbClr val="9BBB59"/>
                </a:solidFill>
              </a:rPr>
              <a:t/>
            </a:r>
            <a:br>
              <a:rPr lang="fr-CA" sz="2000" dirty="0" smtClean="0">
                <a:solidFill>
                  <a:srgbClr val="9BBB59"/>
                </a:solidFill>
              </a:rPr>
            </a:br>
            <a:endParaRPr lang="fr-CA" sz="2000" dirty="0">
              <a:solidFill>
                <a:srgbClr val="9BBB59"/>
              </a:solidFill>
            </a:endParaRPr>
          </a:p>
        </p:txBody>
      </p:sp>
      <p:sp>
        <p:nvSpPr>
          <p:cNvPr id="3" name="Espace réservé du pied de page 2"/>
          <p:cNvSpPr>
            <a:spLocks noGrp="1"/>
          </p:cNvSpPr>
          <p:nvPr>
            <p:ph type="ftr" sz="quarter" idx="15"/>
            <p:custDataLst>
              <p:tags r:id="rId2"/>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3"/>
            </p:custDataLst>
          </p:nvPr>
        </p:nvSpPr>
        <p:spPr/>
        <p:txBody>
          <a:bodyPr/>
          <a:lstStyle/>
          <a:p>
            <a:pPr>
              <a:defRPr/>
            </a:pPr>
            <a:fld id="{18239141-2E42-4ABB-84FD-6FABED6D0D53}" type="slidenum">
              <a:rPr lang="en-CA" smtClean="0">
                <a:solidFill>
                  <a:srgbClr val="000000">
                    <a:tint val="75000"/>
                  </a:srgbClr>
                </a:solidFill>
              </a:rPr>
              <a:pPr>
                <a:defRPr/>
              </a:pPr>
              <a:t>48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741238162"/>
              </p:ext>
            </p:extLst>
          </p:nvPr>
        </p:nvGraphicFramePr>
        <p:xfrm>
          <a:off x="539552" y="1213531"/>
          <a:ext cx="7778859" cy="4883862"/>
        </p:xfrm>
        <a:graphic>
          <a:graphicData uri="http://schemas.openxmlformats.org/drawingml/2006/table">
            <a:tbl>
              <a:tblPr firstRow="1" bandRow="1">
                <a:tableStyleId>{2D5ABB26-0587-4C30-8999-92F81FD0307C}</a:tableStyleId>
              </a:tblPr>
              <a:tblGrid>
                <a:gridCol w="2802885"/>
                <a:gridCol w="1074498"/>
                <a:gridCol w="975369"/>
                <a:gridCol w="975369"/>
                <a:gridCol w="975369"/>
                <a:gridCol w="975369"/>
              </a:tblGrid>
              <a:tr h="38432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377592">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5445">
                <a:tc>
                  <a:txBody>
                    <a:bodyPr/>
                    <a:lstStyle/>
                    <a:p>
                      <a:pPr algn="l" fontAlgn="ctr"/>
                      <a:r>
                        <a:rPr lang="en-CA" sz="1100" b="1" i="0" u="none" strike="noStrike" noProof="0" dirty="0" smtClean="0">
                          <a:solidFill>
                            <a:srgbClr val="595959"/>
                          </a:solidFill>
                          <a:effectLst/>
                          <a:latin typeface="Arial Narrow" panose="020B0606020202030204" pitchFamily="34" charset="0"/>
                        </a:rPr>
                        <a:t>The management of the company you work for</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(n=1811)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(n=673)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(n=593)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(n=419)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coworkers</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(n=1834)</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(n=691)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(n=593)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(n=424)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Your classmates</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(n=1442)</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(n=106)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(n=479)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(n=508)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(n=349)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en-CA" sz="1100" b="1" i="0" u="none" strike="noStrike" noProof="0" dirty="0" smtClean="0">
                          <a:solidFill>
                            <a:srgbClr val="595959"/>
                          </a:solidFill>
                          <a:effectLst/>
                          <a:latin typeface="Arial Narrow" panose="020B0606020202030204" pitchFamily="34" charset="0"/>
                        </a:rPr>
                        <a:t>The staff at your school / educational establishment</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(n=1411)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(n=108)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(n=460)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(n=503)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(n=340)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totally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en-CA" sz="1100" b="0" i="0" u="none" strike="noStrike" noProof="0" dirty="0" smtClean="0">
                          <a:solidFill>
                            <a:srgbClr val="595959"/>
                          </a:solidFill>
                          <a:effectLst/>
                          <a:latin typeface="Arial Narrow" panose="020B0606020202030204" pitchFamily="34" charset="0"/>
                        </a:rPr>
                        <a:t>Yes, partially</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5"/>
            </p:custDataLst>
          </p:nvPr>
        </p:nvSpPr>
        <p:spPr>
          <a:xfrm>
            <a:off x="510159" y="817869"/>
            <a:ext cx="3082895"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to whom the group of people applies</a:t>
            </a:r>
            <a:endParaRPr lang="en-CA" sz="900" dirty="0">
              <a:solidFill>
                <a:srgbClr val="000000"/>
              </a:solidFill>
              <a:latin typeface="Arial" panose="020B0604020202020204" pitchFamily="34" charset="0"/>
              <a:cs typeface="Arial" panose="020B0604020202020204" pitchFamily="34" charset="0"/>
            </a:endParaRPr>
          </a:p>
        </p:txBody>
      </p:sp>
      <p:sp>
        <p:nvSpPr>
          <p:cNvPr id="10" name="ZoneTexte 9"/>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en-CA" dirty="0" smtClean="0"/>
              <a:t>Q21. As of today, have you revealed your gender identity / sexual orientation (“come out") to the following people? </a:t>
            </a:r>
            <a:endParaRPr lang="en-CA" dirty="0"/>
          </a:p>
        </p:txBody>
      </p:sp>
      <p:sp>
        <p:nvSpPr>
          <p:cNvPr id="13" name="ZoneTexte 12"/>
          <p:cNvSpPr txBox="1"/>
          <p:nvPr/>
        </p:nvSpPr>
        <p:spPr>
          <a:xfrm>
            <a:off x="7740352" y="1206277"/>
            <a:ext cx="648072" cy="369332"/>
          </a:xfrm>
          <a:prstGeom prst="rect">
            <a:avLst/>
          </a:prstGeom>
          <a:noFill/>
        </p:spPr>
        <p:txBody>
          <a:bodyPr wrap="square" rtlCol="0">
            <a:spAutoFit/>
          </a:bodyPr>
          <a:lstStyle/>
          <a:p>
            <a:r>
              <a:rPr lang="fr-CA" i="1" dirty="0" smtClean="0">
                <a:solidFill>
                  <a:srgbClr val="9BBB59"/>
                </a:solidFill>
              </a:rPr>
              <a:t>(2/2</a:t>
            </a:r>
            <a:r>
              <a:rPr lang="fr-CA" i="1" dirty="0">
                <a:solidFill>
                  <a:srgbClr val="9BBB59"/>
                </a:solidFill>
              </a:rPr>
              <a:t>)</a:t>
            </a:r>
            <a:endParaRPr lang="fr-CA" i="1" dirty="0"/>
          </a:p>
        </p:txBody>
      </p:sp>
    </p:spTree>
    <p:extLst>
      <p:ext uri="{BB962C8B-B14F-4D97-AF65-F5344CB8AC3E}">
        <p14:creationId xmlns:p14="http://schemas.microsoft.com/office/powerpoint/2010/main" val="3282980729"/>
      </p:ext>
    </p:extLst>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49</a:t>
            </a:fld>
            <a:endParaRPr lang="en-CA" dirty="0">
              <a:solidFill>
                <a:srgbClr val="000000">
                  <a:tint val="75000"/>
                </a:srgbClr>
              </a:solidFill>
            </a:endParaRPr>
          </a:p>
        </p:txBody>
      </p:sp>
      <p:graphicFrame>
        <p:nvGraphicFramePr>
          <p:cNvPr id="9" name="Graphique 8"/>
          <p:cNvGraphicFramePr/>
          <p:nvPr>
            <p:custDataLst>
              <p:tags r:id="rId3"/>
            </p:custDataLst>
            <p:extLst>
              <p:ext uri="{D42A27DB-BD31-4B8C-83A1-F6EECF244321}">
                <p14:modId xmlns:p14="http://schemas.microsoft.com/office/powerpoint/2010/main" val="2594253326"/>
              </p:ext>
            </p:extLst>
          </p:nvPr>
        </p:nvGraphicFramePr>
        <p:xfrm>
          <a:off x="4949441" y="2204864"/>
          <a:ext cx="3763666" cy="3660750"/>
        </p:xfrm>
        <a:graphic>
          <a:graphicData uri="http://schemas.openxmlformats.org/drawingml/2006/chart">
            <c:chart xmlns:c="http://schemas.openxmlformats.org/drawingml/2006/chart" xmlns:r="http://schemas.openxmlformats.org/officeDocument/2006/relationships" r:id="rId12"/>
          </a:graphicData>
        </a:graphic>
      </p:graphicFrame>
      <p:sp>
        <p:nvSpPr>
          <p:cNvPr id="15" name="Rectangle 14"/>
          <p:cNvSpPr/>
          <p:nvPr>
            <p:custDataLst>
              <p:tags r:id="rId4"/>
            </p:custDataLst>
          </p:nvPr>
        </p:nvSpPr>
        <p:spPr>
          <a:xfrm>
            <a:off x="755576" y="1772816"/>
            <a:ext cx="3723744" cy="307777"/>
          </a:xfrm>
          <a:prstGeom prst="rect">
            <a:avLst/>
          </a:prstGeom>
        </p:spPr>
        <p:txBody>
          <a:bodyPr wrap="square">
            <a:spAutoFit/>
          </a:bodyPr>
          <a:lstStyle/>
          <a:p>
            <a:pPr algn="ctr"/>
            <a:r>
              <a:rPr lang="en-CA" sz="1400" b="1" dirty="0" smtClean="0">
                <a:solidFill>
                  <a:srgbClr val="595959"/>
                </a:solidFill>
                <a:latin typeface="Arial Narrow" panose="020B0606020202030204" pitchFamily="34" charset="0"/>
              </a:rPr>
              <a:t>First group told</a:t>
            </a:r>
            <a:endParaRPr lang="en-CA" sz="900" dirty="0">
              <a:solidFill>
                <a:srgbClr val="000000"/>
              </a:solidFill>
              <a:latin typeface="Arial" panose="020B0604020202020204" pitchFamily="34" charset="0"/>
              <a:cs typeface="Arial" panose="020B0604020202020204" pitchFamily="34" charset="0"/>
            </a:endParaRPr>
          </a:p>
        </p:txBody>
      </p:sp>
      <p:sp>
        <p:nvSpPr>
          <p:cNvPr id="10" name="Rectangle 9"/>
          <p:cNvSpPr/>
          <p:nvPr>
            <p:custDataLst>
              <p:tags r:id="rId5"/>
            </p:custDataLst>
          </p:nvPr>
        </p:nvSpPr>
        <p:spPr>
          <a:xfrm>
            <a:off x="6181100" y="1777313"/>
            <a:ext cx="1300356" cy="307777"/>
          </a:xfrm>
          <a:prstGeom prst="rect">
            <a:avLst/>
          </a:prstGeom>
        </p:spPr>
        <p:txBody>
          <a:bodyPr wrap="none">
            <a:spAutoFit/>
          </a:bodyPr>
          <a:lstStyle/>
          <a:p>
            <a:pPr algn="ctr"/>
            <a:r>
              <a:rPr lang="en-CA" sz="1400" b="1" dirty="0" smtClean="0">
                <a:solidFill>
                  <a:srgbClr val="595959"/>
                </a:solidFill>
                <a:latin typeface="Arial Narrow" panose="020B0606020202030204" pitchFamily="34" charset="0"/>
              </a:rPr>
              <a:t>Last group told</a:t>
            </a:r>
            <a:endParaRPr lang="en-CA" sz="1400" b="1" dirty="0">
              <a:solidFill>
                <a:srgbClr val="595959"/>
              </a:solidFill>
              <a:latin typeface="Arial Narrow" panose="020B0606020202030204" pitchFamily="34" charset="0"/>
            </a:endParaRPr>
          </a:p>
        </p:txBody>
      </p:sp>
      <p:sp>
        <p:nvSpPr>
          <p:cNvPr id="11" name="Titre 4"/>
          <p:cNvSpPr txBox="1">
            <a:spLocks/>
          </p:cNvSpPr>
          <p:nvPr>
            <p:custDataLst>
              <p:tags r:id="rId6"/>
            </p:custDataLst>
          </p:nvPr>
        </p:nvSpPr>
        <p:spPr>
          <a:xfrm>
            <a:off x="570216" y="409727"/>
            <a:ext cx="5513951" cy="919577"/>
          </a:xfrm>
          <a:prstGeom prst="rect">
            <a:avLst/>
          </a:prstGeom>
        </p:spPr>
        <p:txBody>
          <a:bodyPr vert="horz" lIns="0" tIns="0" rIns="0" bIns="0" rtlCol="0" anchor="ctr">
            <a:normAutofit/>
          </a:bodyPr>
          <a:lstStyle>
            <a:lvl1pPr algn="l" defTabSz="914400" rtl="0" eaLnBrk="1" latinLnBrk="0" hangingPunct="1">
              <a:spcBef>
                <a:spcPct val="0"/>
              </a:spcBef>
              <a:buNone/>
              <a:defRPr sz="1800" b="1" kern="1200">
                <a:solidFill>
                  <a:srgbClr val="E31836"/>
                </a:solidFill>
                <a:latin typeface="Arial" pitchFamily="34" charset="0"/>
                <a:ea typeface="+mj-ea"/>
                <a:cs typeface="Arial" pitchFamily="34" charset="0"/>
              </a:defRPr>
            </a:lvl1pPr>
          </a:lstStyle>
          <a:p>
            <a:r>
              <a:rPr lang="en-US" sz="2000" dirty="0" smtClean="0">
                <a:solidFill>
                  <a:srgbClr val="9BBB59"/>
                </a:solidFill>
              </a:rPr>
              <a:t>Group of </a:t>
            </a:r>
            <a:r>
              <a:rPr lang="en-US" sz="2000" dirty="0">
                <a:solidFill>
                  <a:srgbClr val="9BBB59"/>
                </a:solidFill>
              </a:rPr>
              <a:t>relatives, friends or acquaintances </a:t>
            </a:r>
            <a:r>
              <a:rPr lang="en-US" sz="2000" dirty="0" smtClean="0">
                <a:solidFill>
                  <a:srgbClr val="9BBB59"/>
                </a:solidFill>
              </a:rPr>
              <a:t>who were told first </a:t>
            </a:r>
            <a:r>
              <a:rPr lang="fr-CA" sz="2000" dirty="0" smtClean="0">
                <a:solidFill>
                  <a:srgbClr val="9BBB59"/>
                </a:solidFill>
              </a:rPr>
              <a:t>vs. last</a:t>
            </a:r>
            <a:br>
              <a:rPr lang="fr-CA" sz="2000" dirty="0" smtClean="0">
                <a:solidFill>
                  <a:srgbClr val="9BBB59"/>
                </a:solidFill>
              </a:rPr>
            </a:br>
            <a:endParaRPr lang="fr-CA" sz="2000" dirty="0">
              <a:solidFill>
                <a:srgbClr val="9BBB59"/>
              </a:solidFill>
            </a:endParaRPr>
          </a:p>
        </p:txBody>
      </p:sp>
      <p:sp>
        <p:nvSpPr>
          <p:cNvPr id="12" name="Rectangle 11"/>
          <p:cNvSpPr/>
          <p:nvPr>
            <p:custDataLst>
              <p:tags r:id="rId7"/>
            </p:custDataLst>
          </p:nvPr>
        </p:nvSpPr>
        <p:spPr>
          <a:xfrm>
            <a:off x="499526" y="1131202"/>
            <a:ext cx="4072474" cy="230832"/>
          </a:xfrm>
          <a:prstGeom prst="rect">
            <a:avLst/>
          </a:prstGeom>
        </p:spPr>
        <p:txBody>
          <a:bodyPr wrap="square">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have started the coming-out process (n=1644)</a:t>
            </a:r>
            <a:endParaRPr lang="en-CA" sz="900" dirty="0">
              <a:solidFill>
                <a:srgbClr val="000000"/>
              </a:solidFill>
              <a:latin typeface="Arial" panose="020B0604020202020204" pitchFamily="34" charset="0"/>
              <a:cs typeface="Arial" panose="020B0604020202020204" pitchFamily="34" charset="0"/>
            </a:endParaRPr>
          </a:p>
        </p:txBody>
      </p:sp>
      <p:graphicFrame>
        <p:nvGraphicFramePr>
          <p:cNvPr id="13" name="Graphique 12"/>
          <p:cNvGraphicFramePr/>
          <p:nvPr>
            <p:custDataLst>
              <p:tags r:id="rId8"/>
            </p:custDataLst>
            <p:extLst>
              <p:ext uri="{D42A27DB-BD31-4B8C-83A1-F6EECF244321}">
                <p14:modId xmlns:p14="http://schemas.microsoft.com/office/powerpoint/2010/main" val="1170268845"/>
              </p:ext>
            </p:extLst>
          </p:nvPr>
        </p:nvGraphicFramePr>
        <p:xfrm>
          <a:off x="755576" y="2204864"/>
          <a:ext cx="3763666" cy="3660750"/>
        </p:xfrm>
        <a:graphic>
          <a:graphicData uri="http://schemas.openxmlformats.org/drawingml/2006/chart">
            <c:chart xmlns:c="http://schemas.openxmlformats.org/drawingml/2006/chart" xmlns:r="http://schemas.openxmlformats.org/officeDocument/2006/relationships" r:id="rId13"/>
          </a:graphicData>
        </a:graphic>
      </p:graphicFrame>
      <p:sp>
        <p:nvSpPr>
          <p:cNvPr id="5" name="Rectangle 4"/>
          <p:cNvSpPr/>
          <p:nvPr/>
        </p:nvSpPr>
        <p:spPr>
          <a:xfrm>
            <a:off x="755576" y="3516682"/>
            <a:ext cx="3600400" cy="360040"/>
          </a:xfrm>
          <a:prstGeom prst="rect">
            <a:avLst/>
          </a:prstGeom>
          <a:noFill/>
          <a:ln>
            <a:solidFill>
              <a:srgbClr val="7F7F7F"/>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p>
        </p:txBody>
      </p:sp>
      <p:sp>
        <p:nvSpPr>
          <p:cNvPr id="17" name="Rectangle 16"/>
          <p:cNvSpPr/>
          <p:nvPr/>
        </p:nvSpPr>
        <p:spPr>
          <a:xfrm>
            <a:off x="4788024" y="2674738"/>
            <a:ext cx="3600400" cy="360040"/>
          </a:xfrm>
          <a:prstGeom prst="rect">
            <a:avLst/>
          </a:prstGeom>
          <a:noFill/>
          <a:ln>
            <a:solidFill>
              <a:srgbClr val="7F7F7F"/>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p>
        </p:txBody>
      </p:sp>
      <p:sp>
        <p:nvSpPr>
          <p:cNvPr id="14" name="ZoneTexte 13"/>
          <p:cNvSpPr txBox="1"/>
          <p:nvPr>
            <p:custDataLst>
              <p:tags r:id="rId9"/>
            </p:custDataLst>
          </p:nvPr>
        </p:nvSpPr>
        <p:spPr>
          <a:xfrm>
            <a:off x="500202" y="6222504"/>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en-CA" dirty="0" smtClean="0"/>
              <a:t>Q22A1R. To which group of people among your close circles did you reveal your gender identity / sexual orientation first and last?</a:t>
            </a:r>
            <a:endParaRPr lang="en-CA" dirty="0"/>
          </a:p>
        </p:txBody>
      </p:sp>
    </p:spTree>
    <p:extLst>
      <p:ext uri="{BB962C8B-B14F-4D97-AF65-F5344CB8AC3E}">
        <p14:creationId xmlns:p14="http://schemas.microsoft.com/office/powerpoint/2010/main" val="192507132"/>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Methodology</a:t>
            </a:r>
            <a:endParaRPr lang="en-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5</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39552" y="1556792"/>
            <a:ext cx="5400600" cy="4968552"/>
          </a:xfrm>
        </p:spPr>
        <p:txBody>
          <a:bodyPr>
            <a:normAutofit/>
          </a:bodyPr>
          <a:lstStyle/>
          <a:p>
            <a:r>
              <a:rPr lang="en-CA" sz="1400" dirty="0" smtClean="0">
                <a:solidFill>
                  <a:schemeClr val="accent3">
                    <a:lumMod val="75000"/>
                  </a:schemeClr>
                </a:solidFill>
                <a:ea typeface="+mj-ea"/>
              </a:rPr>
              <a:t>Data collection</a:t>
            </a:r>
          </a:p>
          <a:p>
            <a:r>
              <a:rPr lang="en-CA" sz="1200" b="0" dirty="0" smtClean="0">
                <a:solidFill>
                  <a:srgbClr val="7F7F7F"/>
                </a:solidFill>
              </a:rPr>
              <a:t>The data collection operations were conducted from </a:t>
            </a:r>
            <a:r>
              <a:rPr lang="en-CA" sz="1200" dirty="0" smtClean="0">
                <a:solidFill>
                  <a:srgbClr val="7F7F7F"/>
                </a:solidFill>
              </a:rPr>
              <a:t>January 23</a:t>
            </a:r>
            <a:r>
              <a:rPr lang="en-CA" sz="1200" baseline="30000" dirty="0" smtClean="0">
                <a:solidFill>
                  <a:srgbClr val="7F7F7F"/>
                </a:solidFill>
              </a:rPr>
              <a:t>rd</a:t>
            </a:r>
            <a:r>
              <a:rPr lang="en-CA" sz="1200" dirty="0" smtClean="0">
                <a:solidFill>
                  <a:srgbClr val="7F7F7F"/>
                </a:solidFill>
              </a:rPr>
              <a:t> to June 12</a:t>
            </a:r>
            <a:r>
              <a:rPr lang="en-CA" sz="1200" baseline="30000" dirty="0" smtClean="0">
                <a:solidFill>
                  <a:srgbClr val="7F7F7F"/>
                </a:solidFill>
              </a:rPr>
              <a:t>th</a:t>
            </a:r>
            <a:r>
              <a:rPr lang="en-CA" sz="1200" b="0" dirty="0" smtClean="0">
                <a:solidFill>
                  <a:srgbClr val="7F7F7F"/>
                </a:solidFill>
              </a:rPr>
              <a:t>, </a:t>
            </a:r>
            <a:r>
              <a:rPr lang="en-CA" sz="1200" dirty="0" smtClean="0">
                <a:solidFill>
                  <a:srgbClr val="7F7F7F"/>
                </a:solidFill>
              </a:rPr>
              <a:t>2017</a:t>
            </a:r>
            <a:r>
              <a:rPr lang="en-CA" sz="1200" b="0" dirty="0" smtClean="0">
                <a:solidFill>
                  <a:srgbClr val="7F7F7F"/>
                </a:solidFill>
              </a:rPr>
              <a:t>. </a:t>
            </a:r>
          </a:p>
          <a:p>
            <a:r>
              <a:rPr lang="en-CA" sz="1200" b="0" dirty="0" smtClean="0">
                <a:solidFill>
                  <a:srgbClr val="7F7F7F"/>
                </a:solidFill>
              </a:rPr>
              <a:t>A total of </a:t>
            </a:r>
            <a:r>
              <a:rPr lang="en-CA" sz="1200" dirty="0" smtClean="0">
                <a:solidFill>
                  <a:srgbClr val="7F7F7F"/>
                </a:solidFill>
              </a:rPr>
              <a:t>2,697 questionnaires </a:t>
            </a:r>
            <a:r>
              <a:rPr lang="en-CA" sz="1200" b="0" dirty="0" smtClean="0">
                <a:solidFill>
                  <a:srgbClr val="7F7F7F"/>
                </a:solidFill>
              </a:rPr>
              <a:t>were completed online by Canadian respondents aged 15 years old and over, distributed as follows:</a:t>
            </a:r>
          </a:p>
          <a:p>
            <a:pPr marL="361950">
              <a:spcBef>
                <a:spcPts val="600"/>
              </a:spcBef>
            </a:pPr>
            <a:r>
              <a:rPr lang="en-CA" sz="1200" dirty="0" smtClean="0">
                <a:solidFill>
                  <a:srgbClr val="7F7F7F"/>
                </a:solidFill>
              </a:rPr>
              <a:t>1,897 LGBT </a:t>
            </a:r>
            <a:r>
              <a:rPr lang="en-CA" sz="1200" b="0" dirty="0" smtClean="0">
                <a:solidFill>
                  <a:srgbClr val="7F7F7F"/>
                </a:solidFill>
              </a:rPr>
              <a:t>people</a:t>
            </a:r>
          </a:p>
          <a:p>
            <a:pPr marL="361950">
              <a:spcBef>
                <a:spcPts val="600"/>
              </a:spcBef>
            </a:pPr>
            <a:r>
              <a:rPr lang="en-CA" sz="1200" dirty="0" smtClean="0">
                <a:solidFill>
                  <a:srgbClr val="7F7F7F"/>
                </a:solidFill>
              </a:rPr>
              <a:t>800</a:t>
            </a:r>
            <a:r>
              <a:rPr lang="en-CA" sz="1200" b="0" dirty="0" smtClean="0">
                <a:solidFill>
                  <a:srgbClr val="7F7F7F"/>
                </a:solidFill>
              </a:rPr>
              <a:t> </a:t>
            </a:r>
            <a:r>
              <a:rPr lang="en-CA" sz="1200" dirty="0" smtClean="0">
                <a:solidFill>
                  <a:srgbClr val="7F7F7F"/>
                </a:solidFill>
              </a:rPr>
              <a:t>heterosexual cisgender </a:t>
            </a:r>
            <a:r>
              <a:rPr lang="en-CA" sz="1200" b="0" dirty="0" smtClean="0">
                <a:solidFill>
                  <a:srgbClr val="7F7F7F"/>
                </a:solidFill>
              </a:rPr>
              <a:t>individuals</a:t>
            </a:r>
          </a:p>
          <a:p>
            <a:r>
              <a:rPr lang="en-CA" sz="1200" b="0" dirty="0" smtClean="0">
                <a:solidFill>
                  <a:srgbClr val="7F7F7F"/>
                </a:solidFill>
              </a:rPr>
              <a:t>The LGBT population being hard to reach via traditional survey methods, we used several sources and approaches to ensure that we had large enough sample sizes to isolate its various sub-groups and compare their results based on age and region of residence:</a:t>
            </a:r>
          </a:p>
          <a:p>
            <a:pPr marL="361950">
              <a:spcBef>
                <a:spcPts val="600"/>
              </a:spcBef>
            </a:pPr>
            <a:r>
              <a:rPr lang="en-CA" sz="1200" b="0" dirty="0" smtClean="0">
                <a:solidFill>
                  <a:srgbClr val="7F7F7F"/>
                </a:solidFill>
              </a:rPr>
              <a:t>Web and social media advertising targeting a very wide range of interests (not LGBT specific)</a:t>
            </a:r>
          </a:p>
          <a:p>
            <a:pPr marL="361950">
              <a:spcBef>
                <a:spcPts val="600"/>
              </a:spcBef>
            </a:pPr>
            <a:r>
              <a:rPr lang="en-CA" sz="1200" b="0" dirty="0" smtClean="0">
                <a:solidFill>
                  <a:srgbClr val="7F7F7F"/>
                </a:solidFill>
              </a:rPr>
              <a:t>Web panel among the general population</a:t>
            </a:r>
          </a:p>
          <a:p>
            <a:pPr marL="361950">
              <a:spcBef>
                <a:spcPts val="600"/>
              </a:spcBef>
            </a:pPr>
            <a:r>
              <a:rPr lang="en-CA" sz="1200" b="0" dirty="0" smtClean="0">
                <a:solidFill>
                  <a:srgbClr val="7F7F7F"/>
                </a:solidFill>
              </a:rPr>
              <a:t>Snowball recruitment among </a:t>
            </a:r>
            <a:r>
              <a:rPr lang="en-CA" sz="1200" b="0" dirty="0" err="1" smtClean="0">
                <a:solidFill>
                  <a:srgbClr val="7F7F7F"/>
                </a:solidFill>
              </a:rPr>
              <a:t>Fondation</a:t>
            </a:r>
            <a:r>
              <a:rPr lang="en-CA" sz="1200" b="0" dirty="0" smtClean="0">
                <a:solidFill>
                  <a:srgbClr val="7F7F7F"/>
                </a:solidFill>
              </a:rPr>
              <a:t> Jasmin Roy’s network of LGBT partners as well as personal contacts of CROP employees;</a:t>
            </a:r>
          </a:p>
          <a:p>
            <a:pPr marL="361950">
              <a:spcBef>
                <a:spcPts val="600"/>
              </a:spcBef>
            </a:pPr>
            <a:r>
              <a:rPr lang="en-CA" sz="1200" b="0" dirty="0" smtClean="0">
                <a:solidFill>
                  <a:srgbClr val="7F7F7F"/>
                </a:solidFill>
              </a:rPr>
              <a:t>Posting of the survey on the </a:t>
            </a:r>
            <a:r>
              <a:rPr lang="en-CA" sz="1200" b="0" dirty="0" err="1" smtClean="0">
                <a:solidFill>
                  <a:srgbClr val="7F7F7F"/>
                </a:solidFill>
              </a:rPr>
              <a:t>Fondation’s</a:t>
            </a:r>
            <a:r>
              <a:rPr lang="en-CA" sz="1200" b="0" dirty="0" smtClean="0">
                <a:solidFill>
                  <a:srgbClr val="7F7F7F"/>
                </a:solidFill>
              </a:rPr>
              <a:t> Facebook page</a:t>
            </a:r>
          </a:p>
          <a:p>
            <a:pPr marL="361950">
              <a:spcBef>
                <a:spcPts val="600"/>
              </a:spcBef>
            </a:pPr>
            <a:r>
              <a:rPr lang="en-CA" sz="1200" b="0" dirty="0" smtClean="0">
                <a:solidFill>
                  <a:srgbClr val="7F7F7F"/>
                </a:solidFill>
              </a:rPr>
              <a:t>Invitation sent to LGBT organizations across Canada asking them to post our survey on their websites or Facebook pages</a:t>
            </a:r>
          </a:p>
          <a:p>
            <a:pPr marL="361950">
              <a:spcBef>
                <a:spcPts val="600"/>
              </a:spcBef>
            </a:pPr>
            <a:r>
              <a:rPr lang="en-CA" sz="1200" b="0" dirty="0" smtClean="0">
                <a:solidFill>
                  <a:srgbClr val="7F7F7F"/>
                </a:solidFill>
              </a:rPr>
              <a:t>Targeted Facebook advertising to 15-17 year-old followers of LGBT organizations</a:t>
            </a:r>
            <a:endParaRPr lang="en-CA" sz="1200" b="0" dirty="0">
              <a:solidFill>
                <a:srgbClr val="7F7F7F"/>
              </a:solidFill>
            </a:endParaRPr>
          </a:p>
        </p:txBody>
      </p:sp>
    </p:spTree>
    <p:extLst>
      <p:ext uri="{BB962C8B-B14F-4D97-AF65-F5344CB8AC3E}">
        <p14:creationId xmlns:p14="http://schemas.microsoft.com/office/powerpoint/2010/main" val="3332033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453360" cy="631545"/>
          </a:xfrm>
        </p:spPr>
        <p:txBody>
          <a:bodyPr/>
          <a:lstStyle/>
          <a:p>
            <a:r>
              <a:rPr lang="en-CA" sz="2000" dirty="0">
                <a:solidFill>
                  <a:srgbClr val="9BBB59"/>
                </a:solidFill>
              </a:rPr>
              <a:t>Group of relatives, friends or acquaintances to whom the revelation was </a:t>
            </a:r>
            <a:r>
              <a:rPr lang="en-CA" sz="2000" dirty="0" smtClean="0">
                <a:solidFill>
                  <a:srgbClr val="9BBB59"/>
                </a:solidFill>
              </a:rPr>
              <a:t>made </a:t>
            </a:r>
            <a:r>
              <a:rPr lang="en-CA" dirty="0" smtClean="0">
                <a:solidFill>
                  <a:srgbClr val="9BBB59"/>
                </a:solidFill>
              </a:rPr>
              <a:t>first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74988979"/>
              </p:ext>
            </p:extLst>
          </p:nvPr>
        </p:nvGraphicFramePr>
        <p:xfrm>
          <a:off x="539552" y="1213528"/>
          <a:ext cx="8064893" cy="4231695"/>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311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754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4150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428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89566">
                <a:tc>
                  <a:txBody>
                    <a:bodyPr/>
                    <a:lstStyle/>
                    <a:p>
                      <a:pPr algn="l" fontAlgn="ctr"/>
                      <a:r>
                        <a:rPr lang="en-CA" sz="1100" b="0" i="0" u="none" strike="noStrike" noProof="0" dirty="0" smtClean="0">
                          <a:solidFill>
                            <a:srgbClr val="595959"/>
                          </a:solidFill>
                          <a:effectLst/>
                          <a:latin typeface="Arial Narrow" panose="020B0606020202030204" pitchFamily="34" charset="0"/>
                        </a:rPr>
                        <a:t>Your circle of friends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en-CA" sz="1100" b="0" i="0" u="none" strike="noStrike" noProof="0" dirty="0" smtClean="0">
                          <a:solidFill>
                            <a:srgbClr val="595959"/>
                          </a:solidFill>
                          <a:effectLst/>
                          <a:latin typeface="Arial Narrow" panose="020B0606020202030204" pitchFamily="34" charset="0"/>
                        </a:rPr>
                        <a:t>Your immediate family circle (parents, brothers, sisters)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en-CA" sz="1100" b="0" i="0" u="none" strike="noStrike" noProof="0" dirty="0" smtClean="0">
                          <a:solidFill>
                            <a:srgbClr val="595959"/>
                          </a:solidFill>
                          <a:effectLst/>
                          <a:latin typeface="Arial Narrow" panose="020B0606020202030204" pitchFamily="34" charset="0"/>
                        </a:rPr>
                        <a:t>Your spouse / partner, your children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en-CA" sz="1100" b="0" i="0" u="none" strike="noStrike" noProof="0" dirty="0" smtClean="0">
                          <a:solidFill>
                            <a:srgbClr val="595959"/>
                          </a:solidFill>
                          <a:effectLst/>
                          <a:latin typeface="Arial Narrow" panose="020B0606020202030204" pitchFamily="34" charset="0"/>
                        </a:rPr>
                        <a:t>Your extended family circle (uncles, aunts, cousins, grand-parents, etc.)</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en-CA" sz="1100" b="0" i="0" u="none" strike="noStrike" noProof="0" dirty="0" smtClean="0">
                          <a:solidFill>
                            <a:srgbClr val="595959"/>
                          </a:solidFill>
                          <a:effectLst/>
                          <a:latin typeface="Arial Narrow" panose="020B0606020202030204" pitchFamily="34" charset="0"/>
                        </a:rPr>
                        <a:t>Your coworkers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en-CA" sz="1100" b="0" i="0" u="none" strike="noStrike" noProof="0" dirty="0" smtClean="0">
                          <a:solidFill>
                            <a:srgbClr val="595959"/>
                          </a:solidFill>
                          <a:effectLst/>
                          <a:latin typeface="Arial Narrow" panose="020B0606020202030204" pitchFamily="34" charset="0"/>
                        </a:rPr>
                        <a:t>Your classmates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en-CA" sz="1100" b="0" i="0" u="none" strike="noStrike" noProof="0" dirty="0" smtClean="0">
                          <a:solidFill>
                            <a:srgbClr val="595959"/>
                          </a:solidFill>
                          <a:effectLst/>
                          <a:latin typeface="Arial Narrow" panose="020B0606020202030204" pitchFamily="34" charset="0"/>
                        </a:rPr>
                        <a:t>The management of the company you work for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en-CA" sz="1100" b="0" i="0" u="none" strike="noStrike" noProof="0" dirty="0" smtClean="0">
                          <a:solidFill>
                            <a:srgbClr val="595959"/>
                          </a:solidFill>
                          <a:effectLst/>
                          <a:latin typeface="Arial Narrow" panose="020B0606020202030204" pitchFamily="34" charset="0"/>
                        </a:rPr>
                        <a:t>The management/staff at your school / educational establishment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45696"/>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en-CA" dirty="0" smtClean="0"/>
              <a:t>Q22A1R. To which group of people among your close circles did you reveal your gender identity / sexual orientation first?</a:t>
            </a:r>
            <a:endParaRPr lang="en-CA" dirty="0"/>
          </a:p>
        </p:txBody>
      </p:sp>
    </p:spTree>
    <p:extLst>
      <p:ext uri="{BB962C8B-B14F-4D97-AF65-F5344CB8AC3E}">
        <p14:creationId xmlns:p14="http://schemas.microsoft.com/office/powerpoint/2010/main" val="2218648701"/>
      </p:ext>
    </p:extLst>
  </p:cSld>
  <p:clrMapOvr>
    <a:masterClrMapping/>
  </p:clrMapOvr>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525368" cy="631545"/>
          </a:xfrm>
        </p:spPr>
        <p:txBody>
          <a:bodyPr/>
          <a:lstStyle/>
          <a:p>
            <a:r>
              <a:rPr lang="en-CA" sz="2000" dirty="0">
                <a:solidFill>
                  <a:srgbClr val="9BBB59"/>
                </a:solidFill>
              </a:rPr>
              <a:t>Group of relatives, friends or acquaintances to whom the revelation was </a:t>
            </a:r>
            <a:r>
              <a:rPr lang="en-CA" sz="2000" dirty="0" smtClean="0">
                <a:solidFill>
                  <a:srgbClr val="9BBB59"/>
                </a:solidFill>
              </a:rPr>
              <a:t>made </a:t>
            </a:r>
            <a:r>
              <a:rPr lang="en-CA" dirty="0" smtClean="0">
                <a:solidFill>
                  <a:srgbClr val="9BBB59"/>
                </a:solidFill>
              </a:rPr>
              <a:t>last</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64031439"/>
              </p:ext>
            </p:extLst>
          </p:nvPr>
        </p:nvGraphicFramePr>
        <p:xfrm>
          <a:off x="539552" y="1268760"/>
          <a:ext cx="8064893" cy="4447719"/>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32775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456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6404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573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extended family circle (uncles, aunts, cousins, grand-parents, etc.)</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immediate family circle (parents, brothers, sisters)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coworkers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The management of the company you work for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circle of friends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The management/staff at your school / educational establishment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classmates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spouse / partner, your children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1" y="6196483"/>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en-CA" dirty="0" smtClean="0"/>
              <a:t>Q22A1R. To which group of people among your close circles did you reveal your gender identity / sexual orientation last? </a:t>
            </a:r>
            <a:endParaRPr lang="en-CA" dirty="0"/>
          </a:p>
        </p:txBody>
      </p:sp>
    </p:spTree>
    <p:extLst>
      <p:ext uri="{BB962C8B-B14F-4D97-AF65-F5344CB8AC3E}">
        <p14:creationId xmlns:p14="http://schemas.microsoft.com/office/powerpoint/2010/main" val="2522690840"/>
      </p:ext>
    </p:extLst>
  </p:cSld>
  <p:clrMapOvr>
    <a:masterClrMapping/>
  </p:clrMapOvr>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453360" cy="631545"/>
          </a:xfrm>
        </p:spPr>
        <p:txBody>
          <a:bodyPr/>
          <a:lstStyle/>
          <a:p>
            <a:r>
              <a:rPr lang="en-CA" sz="2000" dirty="0">
                <a:solidFill>
                  <a:srgbClr val="9BBB59"/>
                </a:solidFill>
              </a:rPr>
              <a:t>Group of relatives, friends or acquaintances to whom the revelation was made first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962882024"/>
              </p:ext>
            </p:extLst>
          </p:nvPr>
        </p:nvGraphicFramePr>
        <p:xfrm>
          <a:off x="539552" y="1213528"/>
          <a:ext cx="7778856" cy="4663744"/>
        </p:xfrm>
        <a:graphic>
          <a:graphicData uri="http://schemas.openxmlformats.org/drawingml/2006/table">
            <a:tbl>
              <a:tblPr firstRow="1" bandRow="1">
                <a:tableStyleId>{2D5ABB26-0587-4C30-8999-92F81FD0307C}</a:tableStyleId>
              </a:tblPr>
              <a:tblGrid>
                <a:gridCol w="2802886"/>
                <a:gridCol w="1074498"/>
                <a:gridCol w="975368"/>
                <a:gridCol w="975368"/>
                <a:gridCol w="975368"/>
                <a:gridCol w="975368"/>
              </a:tblGrid>
              <a:tr h="3436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51584">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8658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718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650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496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29340">
                <a:tc>
                  <a:txBody>
                    <a:bodyPr/>
                    <a:lstStyle/>
                    <a:p>
                      <a:pPr algn="l" fontAlgn="ctr"/>
                      <a:r>
                        <a:rPr lang="en-CA" sz="1100" b="0" i="0" u="none" strike="noStrike" noProof="0" dirty="0" smtClean="0">
                          <a:solidFill>
                            <a:srgbClr val="595959"/>
                          </a:solidFill>
                          <a:effectLst/>
                          <a:latin typeface="Arial Narrow" panose="020B0606020202030204" pitchFamily="34" charset="0"/>
                        </a:rPr>
                        <a:t>Your circle of friends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en-CA" sz="1100" b="0" i="0" u="none" strike="noStrike" noProof="0" dirty="0" smtClean="0">
                          <a:solidFill>
                            <a:srgbClr val="595959"/>
                          </a:solidFill>
                          <a:effectLst/>
                          <a:latin typeface="Arial Narrow" panose="020B0606020202030204" pitchFamily="34" charset="0"/>
                        </a:rPr>
                        <a:t>Your immediate family circle (parents, brothers, sisters)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en-CA" sz="1100" b="0" i="0" u="none" strike="noStrike" noProof="0" dirty="0" smtClean="0">
                          <a:solidFill>
                            <a:srgbClr val="595959"/>
                          </a:solidFill>
                          <a:effectLst/>
                          <a:latin typeface="Arial Narrow" panose="020B0606020202030204" pitchFamily="34" charset="0"/>
                        </a:rPr>
                        <a:t>Your spouse / partner, your children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en-CA" sz="1100" b="0" i="0" u="none" strike="noStrike" noProof="0" dirty="0" smtClean="0">
                          <a:solidFill>
                            <a:srgbClr val="595959"/>
                          </a:solidFill>
                          <a:effectLst/>
                          <a:latin typeface="Arial Narrow" panose="020B0606020202030204" pitchFamily="34" charset="0"/>
                        </a:rPr>
                        <a:t>Your extended family circle (uncles, aunts, cousins, grand-parents, etc.)</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en-CA" sz="1100" b="0" i="0" u="none" strike="noStrike" noProof="0" dirty="0" smtClean="0">
                          <a:solidFill>
                            <a:srgbClr val="595959"/>
                          </a:solidFill>
                          <a:effectLst/>
                          <a:latin typeface="Arial Narrow" panose="020B0606020202030204" pitchFamily="34" charset="0"/>
                        </a:rPr>
                        <a:t>Your coworkers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en-CA" sz="1100" b="0" i="0" u="none" strike="noStrike" noProof="0" dirty="0" smtClean="0">
                          <a:solidFill>
                            <a:srgbClr val="595959"/>
                          </a:solidFill>
                          <a:effectLst/>
                          <a:latin typeface="Arial Narrow" panose="020B0606020202030204" pitchFamily="34" charset="0"/>
                        </a:rPr>
                        <a:t>Your classmates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en-CA" sz="1100" b="0" i="0" u="none" strike="noStrike" noProof="0" dirty="0" smtClean="0">
                          <a:solidFill>
                            <a:srgbClr val="595959"/>
                          </a:solidFill>
                          <a:effectLst/>
                          <a:latin typeface="Arial Narrow" panose="020B0606020202030204" pitchFamily="34" charset="0"/>
                        </a:rPr>
                        <a:t>The management of the company you work for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en-CA" sz="1100" b="0" i="0" u="none" strike="noStrike" noProof="0" dirty="0" smtClean="0">
                          <a:solidFill>
                            <a:srgbClr val="595959"/>
                          </a:solidFill>
                          <a:effectLst/>
                          <a:latin typeface="Arial Narrow" panose="020B0606020202030204" pitchFamily="34" charset="0"/>
                        </a:rPr>
                        <a:t>The management/staff at your school / educational establishment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8469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en-CA" dirty="0" smtClean="0"/>
              <a:t>Q22A1R. To which group of people among your close circles did you reveal your gender identity / sexual orientation first?</a:t>
            </a:r>
            <a:endParaRPr lang="en-CA" dirty="0"/>
          </a:p>
        </p:txBody>
      </p:sp>
    </p:spTree>
    <p:extLst>
      <p:ext uri="{BB962C8B-B14F-4D97-AF65-F5344CB8AC3E}">
        <p14:creationId xmlns:p14="http://schemas.microsoft.com/office/powerpoint/2010/main" val="2401410921"/>
      </p:ext>
    </p:extLst>
  </p:cSld>
  <p:clrMapOvr>
    <a:masterClrMapping/>
  </p:clrMapOvr>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53</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525368" cy="631545"/>
          </a:xfrm>
        </p:spPr>
        <p:txBody>
          <a:bodyPr/>
          <a:lstStyle/>
          <a:p>
            <a:r>
              <a:rPr lang="en-CA" sz="2000" dirty="0">
                <a:solidFill>
                  <a:srgbClr val="9BBB59"/>
                </a:solidFill>
              </a:rPr>
              <a:t>Group of relatives, friends or acquaintances to whom the revelation was made last</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724581949"/>
              </p:ext>
            </p:extLst>
          </p:nvPr>
        </p:nvGraphicFramePr>
        <p:xfrm>
          <a:off x="539552" y="1268760"/>
          <a:ext cx="7920880" cy="4447719"/>
        </p:xfrm>
        <a:graphic>
          <a:graphicData uri="http://schemas.openxmlformats.org/drawingml/2006/table">
            <a:tbl>
              <a:tblPr firstRow="1" bandRow="1">
                <a:tableStyleId>{2D5ABB26-0587-4C30-8999-92F81FD0307C}</a:tableStyleId>
              </a:tblPr>
              <a:tblGrid>
                <a:gridCol w="2854060"/>
                <a:gridCol w="1094116"/>
                <a:gridCol w="993176"/>
                <a:gridCol w="993176"/>
                <a:gridCol w="993176"/>
                <a:gridCol w="993176"/>
              </a:tblGrid>
              <a:tr h="32775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456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6404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573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extended family circle (uncles, aunts, cousins, grand-parents, etc.)</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immediate family circle (parents, brothers, sisters)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coworkers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The management of the company you work for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circle of friends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The management/staff at your school / educational establishment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classmates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en-CA" sz="1100" b="0" i="0" u="none" strike="noStrike" noProof="0" dirty="0" smtClean="0">
                          <a:solidFill>
                            <a:srgbClr val="595959"/>
                          </a:solidFill>
                          <a:effectLst/>
                          <a:latin typeface="Arial Narrow" panose="020B0606020202030204" pitchFamily="34" charset="0"/>
                        </a:rPr>
                        <a:t>Your spouse / partner, your children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1" y="6196483"/>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en-CA" dirty="0" smtClean="0"/>
              <a:t>Q22A1R. To which group of people among your close circles did you reveal your gender identity / sexual orientation last?</a:t>
            </a:r>
            <a:endParaRPr lang="en-CA" dirty="0"/>
          </a:p>
        </p:txBody>
      </p:sp>
    </p:spTree>
    <p:extLst>
      <p:ext uri="{BB962C8B-B14F-4D97-AF65-F5344CB8AC3E}">
        <p14:creationId xmlns:p14="http://schemas.microsoft.com/office/powerpoint/2010/main" val="66968174"/>
      </p:ext>
    </p:extLst>
  </p:cSld>
  <p:clrMapOvr>
    <a:masterClrMapping/>
  </p:clrMapOvr>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54</a:t>
            </a:fld>
            <a:endParaRPr lang="en-CA" dirty="0">
              <a:solidFill>
                <a:srgbClr val="000000">
                  <a:tint val="75000"/>
                </a:srgbClr>
              </a:solidFill>
            </a:endParaRPr>
          </a:p>
        </p:txBody>
      </p:sp>
      <p:sp>
        <p:nvSpPr>
          <p:cNvPr id="7" name="Rectangle 6"/>
          <p:cNvSpPr/>
          <p:nvPr>
            <p:custDataLst>
              <p:tags r:id="rId3"/>
            </p:custDataLst>
          </p:nvPr>
        </p:nvSpPr>
        <p:spPr>
          <a:xfrm>
            <a:off x="532819" y="6088161"/>
            <a:ext cx="8052786" cy="369332"/>
          </a:xfrm>
          <a:prstGeom prst="rect">
            <a:avLst/>
          </a:prstGeom>
        </p:spPr>
        <p:txBody>
          <a:bodyPr>
            <a:spAutoFit/>
          </a:bodyPr>
          <a:lstStyle/>
          <a:p>
            <a:r>
              <a:rPr lang="en-US" sz="900" dirty="0">
                <a:solidFill>
                  <a:srgbClr val="595959"/>
                </a:solidFill>
                <a:latin typeface="Arial" panose="020B0604020202020204" pitchFamily="34" charset="0"/>
                <a:cs typeface="Arial" panose="020B0604020202020204" pitchFamily="34" charset="0"/>
              </a:rPr>
              <a:t/>
            </a:r>
            <a:br>
              <a:rPr lang="en-US" sz="900" dirty="0">
                <a:solidFill>
                  <a:srgbClr val="595959"/>
                </a:solidFill>
                <a:latin typeface="Arial" panose="020B0604020202020204" pitchFamily="34" charset="0"/>
                <a:cs typeface="Arial" panose="020B0604020202020204" pitchFamily="34" charset="0"/>
              </a:rPr>
            </a:br>
            <a:r>
              <a:rPr lang="en-US" sz="900" dirty="0">
                <a:solidFill>
                  <a:srgbClr val="595959"/>
                </a:solidFill>
                <a:latin typeface="Arial" panose="020B0604020202020204" pitchFamily="34" charset="0"/>
                <a:cs typeface="Arial" panose="020B0604020202020204" pitchFamily="34" charset="0"/>
              </a:rPr>
              <a:t>Q23. </a:t>
            </a:r>
            <a:r>
              <a:rPr lang="en-US" sz="900" dirty="0" smtClean="0">
                <a:solidFill>
                  <a:srgbClr val="595959"/>
                </a:solidFill>
                <a:latin typeface="Arial" panose="020B0604020202020204" pitchFamily="34" charset="0"/>
                <a:cs typeface="Arial" panose="020B0604020202020204" pitchFamily="34" charset="0"/>
              </a:rPr>
              <a:t>To what extent were you hesitant about revealing your gender identity / sexual orientation to the people around you?</a:t>
            </a:r>
            <a:endParaRPr lang="fr-FR"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336008078"/>
              </p:ext>
            </p:extLst>
          </p:nvPr>
        </p:nvGraphicFramePr>
        <p:xfrm>
          <a:off x="1187624" y="1698385"/>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76672"/>
            <a:ext cx="5309344" cy="631545"/>
          </a:xfrm>
        </p:spPr>
        <p:txBody>
          <a:bodyPr>
            <a:noAutofit/>
          </a:bodyPr>
          <a:lstStyle/>
          <a:p>
            <a:r>
              <a:rPr lang="en-CA" sz="2000" dirty="0" smtClean="0">
                <a:solidFill>
                  <a:srgbClr val="9BBB59"/>
                </a:solidFill>
              </a:rPr>
              <a:t>Degree of hesitation before “coming out” to the various groups of people around them</a:t>
            </a:r>
            <a:endParaRPr lang="en-CA" sz="2000" dirty="0">
              <a:solidFill>
                <a:srgbClr val="9BBB59"/>
              </a:solidFill>
            </a:endParaRPr>
          </a:p>
        </p:txBody>
      </p:sp>
      <p:sp>
        <p:nvSpPr>
          <p:cNvPr id="8" name="Rectangle 7"/>
          <p:cNvSpPr/>
          <p:nvPr>
            <p:custDataLst>
              <p:tags r:id="rId6"/>
            </p:custDataLst>
          </p:nvPr>
        </p:nvSpPr>
        <p:spPr>
          <a:xfrm>
            <a:off x="478260" y="1131202"/>
            <a:ext cx="5634876"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en-CA" sz="900" dirty="0">
              <a:solidFill>
                <a:srgbClr val="000000"/>
              </a:solidFill>
              <a:latin typeface="Arial" panose="020B0604020202020204" pitchFamily="34" charset="0"/>
              <a:cs typeface="Arial" panose="020B0604020202020204" pitchFamily="34" charset="0"/>
            </a:endParaRPr>
          </a:p>
        </p:txBody>
      </p:sp>
      <p:graphicFrame>
        <p:nvGraphicFramePr>
          <p:cNvPr id="11" name="Tableau 10"/>
          <p:cNvGraphicFramePr>
            <a:graphicFrameLocks noGrp="1"/>
          </p:cNvGraphicFramePr>
          <p:nvPr>
            <p:extLst>
              <p:ext uri="{D42A27DB-BD31-4B8C-83A1-F6EECF244321}">
                <p14:modId xmlns:p14="http://schemas.microsoft.com/office/powerpoint/2010/main" val="1630698323"/>
              </p:ext>
            </p:extLst>
          </p:nvPr>
        </p:nvGraphicFramePr>
        <p:xfrm>
          <a:off x="7428656" y="1298236"/>
          <a:ext cx="1103784" cy="4414312"/>
        </p:xfrm>
        <a:graphic>
          <a:graphicData uri="http://schemas.openxmlformats.org/drawingml/2006/table">
            <a:tbl>
              <a:tblPr firstRow="1" bandRow="1">
                <a:tableStyleId>{073A0DAA-6AF3-43AB-8588-CEC1D06C72B9}</a:tableStyleId>
              </a:tblPr>
              <a:tblGrid>
                <a:gridCol w="1103784"/>
              </a:tblGrid>
              <a:tr h="21209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200" u="none" noProof="0" dirty="0" smtClean="0">
                          <a:solidFill>
                            <a:srgbClr val="5A5A5A"/>
                          </a:solidFill>
                          <a:latin typeface="Arial" panose="020B0604020202020204" pitchFamily="34" charset="0"/>
                          <a:cs typeface="Arial" panose="020B0604020202020204" pitchFamily="34" charset="0"/>
                        </a:rPr>
                        <a:t>Total</a:t>
                      </a:r>
                      <a:r>
                        <a:rPr lang="en-CA" sz="1200" u="none" baseline="0" noProof="0" dirty="0" smtClean="0">
                          <a:solidFill>
                            <a:srgbClr val="5A5A5A"/>
                          </a:solidFill>
                          <a:latin typeface="Arial" panose="020B0604020202020204" pitchFamily="34" charset="0"/>
                          <a:cs typeface="Arial" panose="020B0604020202020204" pitchFamily="34" charset="0"/>
                        </a:rPr>
                        <a:t> Hesitation</a:t>
                      </a:r>
                      <a:endParaRPr lang="en-CA" sz="1200" u="none" noProof="0" dirty="0" smtClean="0">
                        <a:solidFill>
                          <a:srgbClr val="5A5A5A"/>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87%</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89%</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47%</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72%</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73%</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70%</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74%</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67%</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1864732529"/>
      </p:ext>
    </p:extLst>
  </p:cSld>
  <p:clrMapOvr>
    <a:masterClrMapping/>
  </p:clrMapOvr>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55</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127334172"/>
              </p:ext>
            </p:extLst>
          </p:nvPr>
        </p:nvGraphicFramePr>
        <p:xfrm>
          <a:off x="0" y="1782058"/>
          <a:ext cx="7781193"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404664"/>
            <a:ext cx="5597376" cy="950535"/>
          </a:xfrm>
        </p:spPr>
        <p:txBody>
          <a:bodyPr>
            <a:normAutofit/>
          </a:bodyPr>
          <a:lstStyle/>
          <a:p>
            <a:r>
              <a:rPr lang="en-CA" sz="2000" dirty="0" smtClean="0">
                <a:solidFill>
                  <a:srgbClr val="9BBB59"/>
                </a:solidFill>
              </a:rPr>
              <a:t>Reasons for </a:t>
            </a:r>
            <a:r>
              <a:rPr lang="en-US" sz="2000" dirty="0" smtClean="0">
                <a:solidFill>
                  <a:srgbClr val="9BBB59"/>
                </a:solidFill>
              </a:rPr>
              <a:t>hesitating to reveal one's sexual </a:t>
            </a:r>
            <a:r>
              <a:rPr lang="en-CA" sz="2000" dirty="0" smtClean="0">
                <a:solidFill>
                  <a:srgbClr val="9BBB59"/>
                </a:solidFill>
              </a:rPr>
              <a:t>orientation/gender identity to family members</a:t>
            </a:r>
            <a:r>
              <a:rPr lang="en-CA" dirty="0" smtClean="0">
                <a:solidFill>
                  <a:srgbClr val="9BBB59"/>
                </a:solidFill>
              </a:rPr>
              <a:t/>
            </a:r>
            <a:br>
              <a:rPr lang="en-CA" dirty="0" smtClean="0">
                <a:solidFill>
                  <a:srgbClr val="9BBB59"/>
                </a:solidFill>
              </a:rPr>
            </a:br>
            <a:endParaRPr lang="en-CA" dirty="0"/>
          </a:p>
        </p:txBody>
      </p:sp>
      <p:sp>
        <p:nvSpPr>
          <p:cNvPr id="13" name="Rectangle 12"/>
          <p:cNvSpPr/>
          <p:nvPr>
            <p:custDataLst>
              <p:tags r:id="rId5"/>
            </p:custDataLst>
          </p:nvPr>
        </p:nvSpPr>
        <p:spPr>
          <a:xfrm>
            <a:off x="510159" y="1160678"/>
            <a:ext cx="3791423" cy="230832"/>
          </a:xfrm>
          <a:prstGeom prst="rect">
            <a:avLst/>
          </a:prstGeom>
        </p:spPr>
        <p:txBody>
          <a:bodyPr wrap="none">
            <a:spAutoFit/>
          </a:bodyPr>
          <a:lstStyle/>
          <a:p>
            <a:r>
              <a:rPr lang="en-CA" sz="900" dirty="0" smtClean="0">
                <a:solidFill>
                  <a:srgbClr val="9BBB59"/>
                </a:solidFill>
                <a:latin typeface="Arial" panose="020B0604020202020204" pitchFamily="34" charset="0"/>
                <a:cs typeface="Arial" panose="020B0604020202020204" pitchFamily="34" charset="0"/>
              </a:rPr>
              <a:t>Base: Respondents who hesitated before telling the family (n=1587)</a:t>
            </a:r>
            <a:endParaRPr lang="en-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4085747234"/>
      </p:ext>
    </p:extLst>
  </p:cSld>
  <p:clrMapOvr>
    <a:masterClrMapping/>
  </p:clrMapOvr>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617689168"/>
              </p:ext>
            </p:extLst>
          </p:nvPr>
        </p:nvGraphicFramePr>
        <p:xfrm>
          <a:off x="539552" y="1203192"/>
          <a:ext cx="7992884" cy="4654936"/>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rejected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946">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look at me differently (as though I had become a different person in their eyes)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not understand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of disappointing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of making them uncomfortable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2086">
                <a:tc>
                  <a:txBody>
                    <a:bodyPr/>
                    <a:lstStyle/>
                    <a:p>
                      <a:pPr algn="l" fontAlgn="ctr"/>
                      <a:r>
                        <a:rPr lang="en-CA" sz="1100" b="0" i="0" u="none" strike="noStrike" noProof="0" dirty="0" smtClean="0">
                          <a:solidFill>
                            <a:srgbClr val="595959"/>
                          </a:solidFill>
                          <a:effectLst/>
                          <a:latin typeface="Arial Narrow" panose="020B0606020202030204" pitchFamily="34" charset="0"/>
                        </a:rPr>
                        <a:t>Because it’s private and doesn’t really concern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want to change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not like me as much</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of hurting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2086">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be afraid for me (for my happiness, quality of life)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make fun of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Very religious/traditional family / Religion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Titre 4"/>
          <p:cNvSpPr>
            <a:spLocks noGrp="1"/>
          </p:cNvSpPr>
          <p:nvPr>
            <p:ph type="title"/>
            <p:custDataLst>
              <p:tags r:id="rId4"/>
            </p:custDataLst>
          </p:nvPr>
        </p:nvSpPr>
        <p:spPr>
          <a:xfrm>
            <a:off x="558800" y="361231"/>
            <a:ext cx="5525368" cy="631545"/>
          </a:xfrm>
        </p:spPr>
        <p:txBody>
          <a:bodyPr/>
          <a:lstStyle/>
          <a:p>
            <a:r>
              <a:rPr lang="en-CA" sz="2000" dirty="0">
                <a:solidFill>
                  <a:srgbClr val="9BBB59"/>
                </a:solidFill>
              </a:rPr>
              <a:t>Reasons for </a:t>
            </a:r>
            <a:r>
              <a:rPr lang="en-US" sz="2000" dirty="0" smtClean="0">
                <a:solidFill>
                  <a:srgbClr val="9BBB59"/>
                </a:solidFill>
              </a:rPr>
              <a:t>hesitating to reveal one's sexual </a:t>
            </a:r>
            <a:r>
              <a:rPr lang="en-CA" sz="2000" dirty="0" smtClean="0">
                <a:solidFill>
                  <a:srgbClr val="9BBB59"/>
                </a:solidFill>
              </a:rPr>
              <a:t>orientation/gender </a:t>
            </a:r>
            <a:r>
              <a:rPr lang="en-CA" sz="2000" dirty="0">
                <a:solidFill>
                  <a:srgbClr val="9BBB59"/>
                </a:solidFill>
              </a:rPr>
              <a:t>identity to family members</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3153427"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telling the family</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1388665677"/>
      </p:ext>
    </p:extLst>
  </p:cSld>
  <p:clrMapOvr>
    <a:masterClrMapping/>
  </p:clrMapOvr>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025495483"/>
              </p:ext>
            </p:extLst>
          </p:nvPr>
        </p:nvGraphicFramePr>
        <p:xfrm>
          <a:off x="611561" y="1098385"/>
          <a:ext cx="8208905" cy="5033689"/>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noProof="0" dirty="0" err="1" smtClean="0">
                          <a:solidFill>
                            <a:schemeClr val="tx1">
                              <a:lumMod val="65000"/>
                              <a:lumOff val="35000"/>
                            </a:schemeClr>
                          </a:solidFill>
                          <a:latin typeface="Arial" panose="020B0604020202020204" pitchFamily="34" charset="0"/>
                          <a:ea typeface="+mn-ea"/>
                          <a:cs typeface="Arial" panose="020B0604020202020204" pitchFamily="34" charset="0"/>
                        </a:rPr>
                        <a:t>Sexual</a:t>
                      </a:r>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 orientation</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fr-CA" sz="1100" b="1" kern="1200" noProof="0" dirty="0" err="1" smtClean="0">
                          <a:solidFill>
                            <a:schemeClr val="tx1">
                              <a:lumMod val="65000"/>
                              <a:lumOff val="35000"/>
                            </a:schemeClr>
                          </a:solidFill>
                          <a:latin typeface="Arial" panose="020B0604020202020204" pitchFamily="34" charset="0"/>
                          <a:ea typeface="+mn-ea"/>
                          <a:cs typeface="Arial" panose="020B0604020202020204" pitchFamily="34" charset="0"/>
                        </a:rPr>
                        <a:t>Gender</a:t>
                      </a:r>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fr-CA" sz="1100" b="1" kern="1200" noProof="0" dirty="0" err="1" smtClean="0">
                          <a:solidFill>
                            <a:schemeClr val="tx1">
                              <a:lumMod val="65000"/>
                              <a:lumOff val="35000"/>
                            </a:schemeClr>
                          </a:solidFill>
                          <a:latin typeface="Arial" panose="020B0604020202020204" pitchFamily="34" charset="0"/>
                          <a:ea typeface="+mn-ea"/>
                          <a:cs typeface="Arial" panose="020B0604020202020204" pitchFamily="34" charset="0"/>
                        </a:rPr>
                        <a:t>identity</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83120">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smtClean="0">
                          <a:solidFill>
                            <a:srgbClr val="595959"/>
                          </a:solidFill>
                          <a:effectLst/>
                          <a:latin typeface="Arial Narrow" panose="020B0606020202030204" pitchFamily="34" charset="0"/>
                        </a:rPr>
                        <a:t>Pan.</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err="1" smtClean="0">
                          <a:solidFill>
                            <a:srgbClr val="595959"/>
                          </a:solidFill>
                          <a:effectLst/>
                          <a:latin typeface="Arial Narrow" panose="020B0606020202030204" pitchFamily="34" charset="0"/>
                        </a:rPr>
                        <a:t>Asex</a:t>
                      </a:r>
                      <a:r>
                        <a:rPr lang="fr-CA" sz="1000" b="1" i="0" u="none" strike="noStrike" noProof="0" dirty="0" smtClean="0">
                          <a:solidFill>
                            <a:srgbClr val="595959"/>
                          </a:solidFill>
                          <a:effectLst/>
                          <a:latin typeface="Arial Narrow" panose="020B0606020202030204" pitchFamily="34" charset="0"/>
                        </a:rPr>
                        <a:t>.</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err="1" smtClean="0">
                          <a:solidFill>
                            <a:srgbClr val="595959"/>
                          </a:solidFill>
                          <a:effectLst/>
                          <a:latin typeface="Arial Narrow" panose="020B0606020202030204" pitchFamily="34" charset="0"/>
                        </a:rPr>
                        <a:t>Cisgender</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err="1" smtClean="0">
                          <a:solidFill>
                            <a:srgbClr val="595959"/>
                          </a:solidFill>
                          <a:effectLst/>
                          <a:latin typeface="Arial Narrow" panose="020B0606020202030204" pitchFamily="34" charset="0"/>
                        </a:rPr>
                        <a:t>Binary</a:t>
                      </a:r>
                      <a:r>
                        <a:rPr lang="fr-CA" sz="1000" b="1" i="0" u="none" strike="noStrike" noProof="0" dirty="0" smtClean="0">
                          <a:solidFill>
                            <a:srgbClr val="595959"/>
                          </a:solidFill>
                          <a:effectLst/>
                          <a:latin typeface="Arial Narrow" panose="020B0606020202030204" pitchFamily="34" charset="0"/>
                        </a:rPr>
                        <a:t> </a:t>
                      </a:r>
                      <a:br>
                        <a:rPr lang="fr-CA" sz="1000" b="1" i="0" u="none" strike="noStrike" noProof="0" dirty="0" smtClean="0">
                          <a:solidFill>
                            <a:srgbClr val="595959"/>
                          </a:solidFill>
                          <a:effectLst/>
                          <a:latin typeface="Arial Narrow" panose="020B0606020202030204" pitchFamily="34" charset="0"/>
                        </a:rPr>
                      </a:br>
                      <a:r>
                        <a:rPr lang="fr-CA" sz="1000" b="1" i="0" u="none" strike="noStrike" noProof="0" dirty="0" smtClean="0">
                          <a:solidFill>
                            <a:srgbClr val="595959"/>
                          </a:solidFill>
                          <a:effectLst/>
                          <a:latin typeface="Arial Narrow" panose="020B0606020202030204" pitchFamily="34" charset="0"/>
                        </a:rPr>
                        <a:t>Trans </a:t>
                      </a:r>
                      <a:r>
                        <a:rPr lang="fr-CA" sz="1000" b="1" i="0" u="none" strike="noStrike" noProof="0" dirty="0" err="1" smtClean="0">
                          <a:solidFill>
                            <a:srgbClr val="595959"/>
                          </a:solidFill>
                          <a:effectLst/>
                          <a:latin typeface="Arial Narrow" panose="020B0606020202030204" pitchFamily="34" charset="0"/>
                        </a:rPr>
                        <a:t>person</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smtClean="0">
                          <a:solidFill>
                            <a:srgbClr val="595959"/>
                          </a:solidFill>
                          <a:effectLst/>
                          <a:latin typeface="Arial Narrow" panose="020B0606020202030204" pitchFamily="34" charset="0"/>
                        </a:rPr>
                        <a:t>Non-</a:t>
                      </a:r>
                      <a:r>
                        <a:rPr lang="fr-CA" sz="1000" b="1" i="0" u="none" strike="noStrike" noProof="0" dirty="0" err="1" smtClean="0">
                          <a:solidFill>
                            <a:srgbClr val="595959"/>
                          </a:solidFill>
                          <a:effectLst/>
                          <a:latin typeface="Arial Narrow" panose="020B0606020202030204" pitchFamily="34" charset="0"/>
                        </a:rPr>
                        <a:t>binary</a:t>
                      </a:r>
                      <a:r>
                        <a:rPr lang="fr-CA" sz="1000" b="1" i="0" u="none" strike="noStrike" noProof="0" dirty="0" smtClean="0">
                          <a:solidFill>
                            <a:srgbClr val="595959"/>
                          </a:solidFill>
                          <a:effectLst/>
                          <a:latin typeface="Arial Narrow" panose="020B0606020202030204" pitchFamily="34" charset="0"/>
                        </a:rPr>
                        <a:t> Trans </a:t>
                      </a:r>
                      <a:r>
                        <a:rPr lang="fr-CA" sz="1000" b="1" i="0" u="none" strike="noStrike" noProof="0" dirty="0" err="1" smtClean="0">
                          <a:solidFill>
                            <a:srgbClr val="595959"/>
                          </a:solidFill>
                          <a:effectLst/>
                          <a:latin typeface="Arial Narrow" panose="020B0606020202030204" pitchFamily="34" charset="0"/>
                        </a:rPr>
                        <a:t>person</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de-DE" sz="1000" b="1" i="0" u="none" strike="noStrike" noProof="0" dirty="0" smtClean="0">
                          <a:solidFill>
                            <a:srgbClr val="595959"/>
                          </a:solidFill>
                          <a:effectLst/>
                          <a:latin typeface="Arial Narrow" panose="020B0606020202030204" pitchFamily="34" charset="0"/>
                        </a:rPr>
                        <a:t>Non-bin.: genderfluid, </a:t>
                      </a:r>
                      <a:r>
                        <a:rPr lang="de-DE" sz="1000" b="1" i="0" u="none" strike="noStrike" noProof="0" dirty="0" err="1" smtClean="0">
                          <a:solidFill>
                            <a:srgbClr val="595959"/>
                          </a:solidFill>
                          <a:effectLst/>
                          <a:latin typeface="Arial Narrow" panose="020B0606020202030204" pitchFamily="34" charset="0"/>
                        </a:rPr>
                        <a:t>agender</a:t>
                      </a:r>
                      <a:r>
                        <a:rPr lang="de-DE" sz="1000" b="1" i="0" u="none" strike="noStrike" noProof="0" dirty="0" smtClean="0">
                          <a:solidFill>
                            <a:srgbClr val="595959"/>
                          </a:solidFill>
                          <a:effectLst/>
                          <a:latin typeface="Arial Narrow" panose="020B0606020202030204" pitchFamily="34" charset="0"/>
                        </a:rPr>
                        <a:t> </a:t>
                      </a:r>
                      <a:r>
                        <a:rPr lang="de-DE" sz="1000" b="1" i="0" u="none" strike="noStrike" noProof="0" dirty="0" err="1" smtClean="0">
                          <a:solidFill>
                            <a:srgbClr val="595959"/>
                          </a:solidFill>
                          <a:effectLst/>
                          <a:latin typeface="Arial Narrow" panose="020B0606020202030204" pitchFamily="34" charset="0"/>
                        </a:rPr>
                        <a:t>or</a:t>
                      </a:r>
                      <a:r>
                        <a:rPr lang="de-DE" sz="1000" b="1" i="0" u="none" strike="noStrike" noProof="0" dirty="0" smtClean="0">
                          <a:solidFill>
                            <a:srgbClr val="595959"/>
                          </a:solidFill>
                          <a:effectLst/>
                          <a:latin typeface="Arial Narrow" panose="020B0606020202030204" pitchFamily="34" charset="0"/>
                        </a:rPr>
                        <a:t> </a:t>
                      </a:r>
                      <a:r>
                        <a:rPr lang="de-DE" sz="1000" b="1" i="0" u="none" strike="noStrike" noProof="0" dirty="0" err="1" smtClean="0">
                          <a:solidFill>
                            <a:srgbClr val="595959"/>
                          </a:solidFill>
                          <a:effectLst/>
                          <a:latin typeface="Arial Narrow" panose="020B0606020202030204" pitchFamily="34" charset="0"/>
                        </a:rPr>
                        <a:t>demi</a:t>
                      </a:r>
                      <a:r>
                        <a:rPr lang="de-DE" sz="1000" b="1" i="0" u="none" strike="noStrike" noProof="0" dirty="0" smtClean="0">
                          <a:solidFill>
                            <a:srgbClr val="595959"/>
                          </a:solidFill>
                          <a:effectLst/>
                          <a:latin typeface="Arial Narrow" panose="020B0606020202030204" pitchFamily="34" charset="0"/>
                        </a:rPr>
                        <a:t>-gender</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07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703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09160">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rejected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2797">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look at me differently (as though I had become a different person in their eyes)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not understand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en-CA" sz="1100" b="0" i="0" u="none" strike="noStrike" noProof="0" dirty="0" smtClean="0">
                          <a:solidFill>
                            <a:srgbClr val="595959"/>
                          </a:solidFill>
                          <a:effectLst/>
                          <a:latin typeface="Arial Narrow" panose="020B0606020202030204" pitchFamily="34" charset="0"/>
                        </a:rPr>
                        <a:t>Fear of disappointing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en-CA" sz="1100" b="0" i="0" u="none" strike="noStrike" noProof="0" dirty="0" smtClean="0">
                          <a:solidFill>
                            <a:srgbClr val="595959"/>
                          </a:solidFill>
                          <a:effectLst/>
                          <a:latin typeface="Arial Narrow" panose="020B0606020202030204" pitchFamily="34" charset="0"/>
                        </a:rPr>
                        <a:t>Fear of making them uncomfortable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en-CA" sz="1100" b="0" i="0" u="none" strike="noStrike" noProof="0" dirty="0" smtClean="0">
                          <a:solidFill>
                            <a:srgbClr val="595959"/>
                          </a:solidFill>
                          <a:effectLst/>
                          <a:latin typeface="Arial Narrow" panose="020B0606020202030204" pitchFamily="34" charset="0"/>
                        </a:rPr>
                        <a:t>Because it’s private and doesn’t really concern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want to change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not like me as much</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en-CA" sz="1100" b="0" i="0" u="none" strike="noStrike" noProof="0" dirty="0" smtClean="0">
                          <a:solidFill>
                            <a:srgbClr val="595959"/>
                          </a:solidFill>
                          <a:effectLst/>
                          <a:latin typeface="Arial Narrow" panose="020B0606020202030204" pitchFamily="34" charset="0"/>
                        </a:rPr>
                        <a:t>Fear of hurting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be afraid for me (for my happiness, quality of life)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09160">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make fun of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09160">
                <a:tc>
                  <a:txBody>
                    <a:bodyPr/>
                    <a:lstStyle/>
                    <a:p>
                      <a:pPr algn="l" fontAlgn="ctr"/>
                      <a:r>
                        <a:rPr lang="en-CA" sz="1100" b="0" i="0" u="none" strike="noStrike" noProof="0" dirty="0" smtClean="0">
                          <a:solidFill>
                            <a:srgbClr val="595959"/>
                          </a:solidFill>
                          <a:effectLst/>
                          <a:latin typeface="Arial Narrow" panose="020B0606020202030204" pitchFamily="34" charset="0"/>
                        </a:rPr>
                        <a:t>Very religious/traditional family / Religion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0916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Titre 4"/>
          <p:cNvSpPr>
            <a:spLocks noGrp="1"/>
          </p:cNvSpPr>
          <p:nvPr>
            <p:ph type="title"/>
            <p:custDataLst>
              <p:tags r:id="rId4"/>
            </p:custDataLst>
          </p:nvPr>
        </p:nvSpPr>
        <p:spPr>
          <a:xfrm>
            <a:off x="558800" y="351706"/>
            <a:ext cx="5669384" cy="631545"/>
          </a:xfrm>
        </p:spPr>
        <p:txBody>
          <a:bodyPr/>
          <a:lstStyle/>
          <a:p>
            <a:r>
              <a:rPr lang="en-CA" sz="2000" dirty="0">
                <a:solidFill>
                  <a:srgbClr val="9BBB59"/>
                </a:solidFill>
              </a:rPr>
              <a:t>Reasons for </a:t>
            </a:r>
            <a:r>
              <a:rPr lang="en-US" sz="2000" dirty="0" smtClean="0">
                <a:solidFill>
                  <a:srgbClr val="9BBB59"/>
                </a:solidFill>
              </a:rPr>
              <a:t>hesitating to reveal one's sexual </a:t>
            </a:r>
            <a:r>
              <a:rPr lang="en-CA" sz="2000" dirty="0" smtClean="0">
                <a:solidFill>
                  <a:srgbClr val="9BBB59"/>
                </a:solidFill>
              </a:rPr>
              <a:t>orientation/gender </a:t>
            </a:r>
            <a:r>
              <a:rPr lang="en-CA" sz="2000" dirty="0">
                <a:solidFill>
                  <a:srgbClr val="9BBB59"/>
                </a:solidFill>
              </a:rPr>
              <a:t>identity to family members</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3153427"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telling the family</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2773273744"/>
      </p:ext>
    </p:extLst>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58</a:t>
            </a:fld>
            <a:endParaRPr lang="en-CA" dirty="0">
              <a:solidFill>
                <a:srgbClr val="000000">
                  <a:tint val="75000"/>
                </a:srgbClr>
              </a:solidFill>
            </a:endParaRPr>
          </a:p>
        </p:txBody>
      </p:sp>
      <p:sp>
        <p:nvSpPr>
          <p:cNvPr id="11" name="Titre 4"/>
          <p:cNvSpPr>
            <a:spLocks noGrp="1"/>
          </p:cNvSpPr>
          <p:nvPr>
            <p:ph type="title"/>
            <p:custDataLst>
              <p:tags r:id="rId3"/>
            </p:custDataLst>
          </p:nvPr>
        </p:nvSpPr>
        <p:spPr>
          <a:xfrm>
            <a:off x="558800" y="351706"/>
            <a:ext cx="5669384" cy="631545"/>
          </a:xfrm>
        </p:spPr>
        <p:txBody>
          <a:bodyPr/>
          <a:lstStyle/>
          <a:p>
            <a:r>
              <a:rPr lang="en-CA" sz="2000" dirty="0">
                <a:solidFill>
                  <a:srgbClr val="9BBB59"/>
                </a:solidFill>
              </a:rPr>
              <a:t>Reasons for </a:t>
            </a:r>
            <a:r>
              <a:rPr lang="en-US" sz="2000" dirty="0">
                <a:solidFill>
                  <a:srgbClr val="9BBB59"/>
                </a:solidFill>
              </a:rPr>
              <a:t>hesitating to reveal one's sexual </a:t>
            </a:r>
            <a:r>
              <a:rPr lang="en-CA" sz="2000" dirty="0">
                <a:solidFill>
                  <a:srgbClr val="9BBB59"/>
                </a:solidFill>
              </a:rPr>
              <a:t>orientation/gender identity to family members</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4"/>
            </p:custDataLst>
          </p:nvPr>
        </p:nvSpPr>
        <p:spPr>
          <a:xfrm>
            <a:off x="510159" y="793279"/>
            <a:ext cx="318548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Respondents who hesitated before telling the family</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CA" dirty="0"/>
              <a:t>Why did or do you hesitate at the idea of revealing your sexual orientation / gender identity </a:t>
            </a:r>
            <a:r>
              <a:rPr lang="en-CA" dirty="0" smtClean="0"/>
              <a:t>to…</a:t>
            </a:r>
            <a:endParaRPr lang="fr-CA" dirty="0"/>
          </a:p>
        </p:txBody>
      </p:sp>
      <p:graphicFrame>
        <p:nvGraphicFramePr>
          <p:cNvPr id="8" name="Table 9"/>
          <p:cNvGraphicFramePr>
            <a:graphicFrameLocks noGrp="1"/>
          </p:cNvGraphicFramePr>
          <p:nvPr>
            <p:custDataLst>
              <p:tags r:id="rId6"/>
            </p:custDataLst>
            <p:extLst>
              <p:ext uri="{D42A27DB-BD31-4B8C-83A1-F6EECF244321}">
                <p14:modId xmlns:p14="http://schemas.microsoft.com/office/powerpoint/2010/main" val="1112467799"/>
              </p:ext>
            </p:extLst>
          </p:nvPr>
        </p:nvGraphicFramePr>
        <p:xfrm>
          <a:off x="611561" y="1412776"/>
          <a:ext cx="6336705" cy="4752527"/>
        </p:xfrm>
        <a:graphic>
          <a:graphicData uri="http://schemas.openxmlformats.org/drawingml/2006/table">
            <a:tbl>
              <a:tblPr firstRow="1" bandRow="1">
                <a:tableStyleId>{2D5ABB26-0587-4C30-8999-92F81FD0307C}</a:tableStyleId>
              </a:tblPr>
              <a:tblGrid>
                <a:gridCol w="3533385"/>
                <a:gridCol w="995678"/>
                <a:gridCol w="903821"/>
                <a:gridCol w="903821"/>
              </a:tblGrid>
              <a:tr h="2147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674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8456">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Gay</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Lesbian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47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1587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368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276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94836">
                <a:tc>
                  <a:txBody>
                    <a:bodyPr/>
                    <a:lstStyle/>
                    <a:p>
                      <a:pPr algn="l" fontAlgn="ctr"/>
                      <a:r>
                        <a:rPr lang="fr-CA" sz="1100" b="0" i="0" u="none" strike="noStrike" kern="1200" dirty="0" smtClean="0">
                          <a:solidFill>
                            <a:srgbClr val="595959"/>
                          </a:solidFill>
                          <a:effectLst/>
                          <a:latin typeface="Arial Narrow" panose="020B0606020202030204" pitchFamily="34" charset="0"/>
                          <a:ea typeface="+mn-ea"/>
                          <a:cs typeface="+mn-cs"/>
                        </a:rPr>
                        <a:t>Fear of </a:t>
                      </a:r>
                      <a:r>
                        <a:rPr lang="fr-CA" sz="1100" b="0" i="0" u="none" strike="noStrike" kern="1200" dirty="0" err="1" smtClean="0">
                          <a:solidFill>
                            <a:srgbClr val="595959"/>
                          </a:solidFill>
                          <a:effectLst/>
                          <a:latin typeface="Arial Narrow" panose="020B0606020202030204" pitchFamily="34" charset="0"/>
                          <a:ea typeface="+mn-ea"/>
                          <a:cs typeface="+mn-cs"/>
                        </a:rPr>
                        <a:t>being</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rejected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59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49</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7294">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look at me differently (as though I had become a different person in their eyes)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43</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not understand me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32</a:t>
                      </a:r>
                      <a:endParaRPr lang="fr-CA" sz="1100" b="0" i="0" u="none" strike="noStrike" kern="1200" dirty="0">
                        <a:solidFill>
                          <a:srgbClr val="595959"/>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26</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kern="1200" dirty="0" smtClean="0">
                          <a:solidFill>
                            <a:srgbClr val="595959"/>
                          </a:solidFill>
                          <a:effectLst/>
                          <a:latin typeface="Arial Narrow" panose="020B0606020202030204" pitchFamily="34" charset="0"/>
                          <a:ea typeface="+mn-ea"/>
                          <a:cs typeface="+mn-cs"/>
                        </a:rPr>
                        <a:t>Fear of </a:t>
                      </a:r>
                      <a:r>
                        <a:rPr lang="fr-CA" sz="1100" b="0" i="0" u="none" strike="noStrike" kern="1200" dirty="0" err="1" smtClean="0">
                          <a:solidFill>
                            <a:srgbClr val="595959"/>
                          </a:solidFill>
                          <a:effectLst/>
                          <a:latin typeface="Arial Narrow" panose="020B0606020202030204" pitchFamily="34" charset="0"/>
                          <a:ea typeface="+mn-ea"/>
                          <a:cs typeface="+mn-cs"/>
                        </a:rPr>
                        <a:t>disappointing</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them</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of making them uncomfortable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Because it’s private and doesn’t really concern them</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want to change me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not like me as much</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kern="1200" dirty="0" smtClean="0">
                          <a:solidFill>
                            <a:srgbClr val="595959"/>
                          </a:solidFill>
                          <a:effectLst/>
                          <a:latin typeface="Arial Narrow" panose="020B0606020202030204" pitchFamily="34" charset="0"/>
                          <a:ea typeface="+mn-ea"/>
                          <a:cs typeface="+mn-cs"/>
                        </a:rPr>
                        <a:t>Fear of </a:t>
                      </a:r>
                      <a:r>
                        <a:rPr lang="fr-CA" sz="1100" b="0" i="0" u="none" strike="noStrike" kern="1200" dirty="0" err="1" smtClean="0">
                          <a:solidFill>
                            <a:srgbClr val="595959"/>
                          </a:solidFill>
                          <a:effectLst/>
                          <a:latin typeface="Arial Narrow" panose="020B0606020202030204" pitchFamily="34" charset="0"/>
                          <a:ea typeface="+mn-ea"/>
                          <a:cs typeface="+mn-cs"/>
                        </a:rPr>
                        <a:t>hurting</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them</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7294">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be afraid for me (for my happiness, quality of life)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13</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17</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make fun of me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9</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Famille très pieuse/traditionnelle / Religion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dirty="0"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217674740"/>
      </p:ext>
    </p:extLst>
  </p:cSld>
  <p:clrMapOvr>
    <a:masterClrMapping/>
  </p:clrMapOvr>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4"/>
          <p:cNvSpPr>
            <a:spLocks noGrp="1"/>
          </p:cNvSpPr>
          <p:nvPr>
            <p:ph type="title"/>
            <p:custDataLst>
              <p:tags r:id="rId1"/>
            </p:custDataLst>
          </p:nvPr>
        </p:nvSpPr>
        <p:spPr>
          <a:xfrm>
            <a:off x="558000" y="352800"/>
            <a:ext cx="5669384" cy="631545"/>
          </a:xfrm>
        </p:spPr>
        <p:txBody>
          <a:bodyPr/>
          <a:lstStyle/>
          <a:p>
            <a:r>
              <a:rPr lang="en-US" sz="2000" dirty="0">
                <a:solidFill>
                  <a:srgbClr val="9BBB59"/>
                </a:solidFill>
              </a:rPr>
              <a:t>Reasons for </a:t>
            </a:r>
            <a:r>
              <a:rPr lang="en-US" sz="2000" dirty="0" smtClean="0">
                <a:solidFill>
                  <a:srgbClr val="9BBB59"/>
                </a:solidFill>
              </a:rPr>
              <a:t>hesitating to reveal one's sexual orientation/gender </a:t>
            </a:r>
            <a:r>
              <a:rPr lang="en-US" sz="2000" dirty="0">
                <a:solidFill>
                  <a:srgbClr val="9BBB59"/>
                </a:solidFill>
              </a:rPr>
              <a:t>identity to family members</a:t>
            </a:r>
            <a:r>
              <a:rPr lang="fr-CA" dirty="0" smtClean="0">
                <a:solidFill>
                  <a:srgbClr val="9BBB59"/>
                </a:solidFill>
              </a:rPr>
              <a:t/>
            </a:r>
            <a:br>
              <a:rPr lang="fr-CA" dirty="0" smtClean="0">
                <a:solidFill>
                  <a:srgbClr val="9BBB59"/>
                </a:solidFill>
              </a:rPr>
            </a:br>
            <a:endParaRPr lang="fr-CA" dirty="0"/>
          </a:p>
        </p:txBody>
      </p:sp>
      <p:sp>
        <p:nvSpPr>
          <p:cNvPr id="3" name="Espace réservé du pied de page 2"/>
          <p:cNvSpPr>
            <a:spLocks noGrp="1"/>
          </p:cNvSpPr>
          <p:nvPr>
            <p:ph type="ftr" sz="quarter" idx="15"/>
            <p:custDataLst>
              <p:tags r:id="rId2"/>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3"/>
            </p:custDataLst>
          </p:nvPr>
        </p:nvSpPr>
        <p:spPr/>
        <p:txBody>
          <a:bodyPr/>
          <a:lstStyle/>
          <a:p>
            <a:pPr>
              <a:defRPr/>
            </a:pPr>
            <a:fld id="{18239141-2E42-4ABB-84FD-6FABED6D0D53}" type="slidenum">
              <a:rPr lang="en-CA" smtClean="0">
                <a:solidFill>
                  <a:srgbClr val="000000">
                    <a:tint val="75000"/>
                  </a:srgbClr>
                </a:solidFill>
              </a:rPr>
              <a:pPr>
                <a:defRPr/>
              </a:pPr>
              <a:t>59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940753347"/>
              </p:ext>
            </p:extLst>
          </p:nvPr>
        </p:nvGraphicFramePr>
        <p:xfrm>
          <a:off x="539549" y="1203192"/>
          <a:ext cx="7778859" cy="4715170"/>
        </p:xfrm>
        <a:graphic>
          <a:graphicData uri="http://schemas.openxmlformats.org/drawingml/2006/table">
            <a:tbl>
              <a:tblPr firstRow="1" bandRow="1">
                <a:tableStyleId>{2D5ABB26-0587-4C30-8999-92F81FD0307C}</a:tableStyleId>
              </a:tblPr>
              <a:tblGrid>
                <a:gridCol w="2735839"/>
                <a:gridCol w="1008604"/>
                <a:gridCol w="1008604"/>
                <a:gridCol w="1008604"/>
                <a:gridCol w="1008604"/>
                <a:gridCol w="1008604"/>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02529">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rejected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946">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look at me differently (as though I had become a different person in their eyes)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not understand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of disappointing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of making them uncomfortable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2086">
                <a:tc>
                  <a:txBody>
                    <a:bodyPr/>
                    <a:lstStyle/>
                    <a:p>
                      <a:pPr algn="l" fontAlgn="ctr"/>
                      <a:r>
                        <a:rPr lang="en-CA" sz="1100" b="0" i="0" u="none" strike="noStrike" noProof="0" dirty="0" smtClean="0">
                          <a:solidFill>
                            <a:srgbClr val="595959"/>
                          </a:solidFill>
                          <a:effectLst/>
                          <a:latin typeface="Arial Narrow" panose="020B0606020202030204" pitchFamily="34" charset="0"/>
                        </a:rPr>
                        <a:t>Because it’s private and doesn’t really concern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want to change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not like me as much</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of hurting them</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2086">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be afraid for me (for my happiness, quality of life)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make fun of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Very religious/traditional family / Religion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5"/>
            </p:custDataLst>
          </p:nvPr>
        </p:nvSpPr>
        <p:spPr>
          <a:xfrm>
            <a:off x="510159" y="793279"/>
            <a:ext cx="3153427"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telling the family</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2714007048"/>
      </p:ext>
    </p:extLst>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Methodology</a:t>
            </a:r>
            <a:endParaRPr lang="en-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6</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39552" y="1556792"/>
            <a:ext cx="5400600" cy="4968552"/>
          </a:xfrm>
        </p:spPr>
        <p:txBody>
          <a:bodyPr>
            <a:normAutofit/>
          </a:bodyPr>
          <a:lstStyle/>
          <a:p>
            <a:r>
              <a:rPr lang="en-CA" sz="1200" b="0" dirty="0" smtClean="0">
                <a:solidFill>
                  <a:srgbClr val="7F7F7F"/>
                </a:solidFill>
              </a:rPr>
              <a:t>Because of the various sampling methods used, it is very likely that people who are yet to “come out” –particularly among the 15-17 year-old age group– are under-represented in the sample of LGBT respondents.</a:t>
            </a:r>
          </a:p>
          <a:p>
            <a:r>
              <a:rPr lang="en-CA" sz="1200" b="0" dirty="0" smtClean="0">
                <a:solidFill>
                  <a:srgbClr val="7F7F7F"/>
                </a:solidFill>
              </a:rPr>
              <a:t>Also, the breakdown by region in this sample was not proportional to the actual distribution of the Canadian population: while there was a marked over-representation of the province of Québec, some Western Canadian provinces were considerably under-represented (British Columbia, Manitoba, Saskatchewan). However, such distortions were corrected through sample weighting (see p. 9). </a:t>
            </a:r>
          </a:p>
          <a:p>
            <a:r>
              <a:rPr lang="en-CA" sz="1200" b="0" dirty="0" smtClean="0">
                <a:solidFill>
                  <a:srgbClr val="7F7F7F"/>
                </a:solidFill>
              </a:rPr>
              <a:t>The </a:t>
            </a:r>
            <a:r>
              <a:rPr lang="en-CA" sz="1200" b="0" dirty="0">
                <a:solidFill>
                  <a:srgbClr val="7F7F7F"/>
                </a:solidFill>
              </a:rPr>
              <a:t>following </a:t>
            </a:r>
            <a:r>
              <a:rPr lang="en-CA" sz="1200" b="0" dirty="0" smtClean="0">
                <a:solidFill>
                  <a:srgbClr val="7F7F7F"/>
                </a:solidFill>
              </a:rPr>
              <a:t>tables illustrate our sample breakdown by region according to age of respondent and LGBT group.</a:t>
            </a:r>
          </a:p>
          <a:p>
            <a:endParaRPr lang="en-CA" sz="1200" b="0" dirty="0" smtClean="0">
              <a:solidFill>
                <a:srgbClr val="595959"/>
              </a:solidFill>
            </a:endParaRPr>
          </a:p>
        </p:txBody>
      </p:sp>
      <p:graphicFrame>
        <p:nvGraphicFramePr>
          <p:cNvPr id="6" name="Table 9"/>
          <p:cNvGraphicFramePr>
            <a:graphicFrameLocks noGrp="1"/>
          </p:cNvGraphicFramePr>
          <p:nvPr>
            <p:custDataLst>
              <p:tags r:id="rId5"/>
            </p:custDataLst>
            <p:extLst>
              <p:ext uri="{D42A27DB-BD31-4B8C-83A1-F6EECF244321}">
                <p14:modId xmlns:p14="http://schemas.microsoft.com/office/powerpoint/2010/main" val="4103831515"/>
              </p:ext>
            </p:extLst>
          </p:nvPr>
        </p:nvGraphicFramePr>
        <p:xfrm>
          <a:off x="539552" y="3933056"/>
          <a:ext cx="6480721" cy="2376266"/>
        </p:xfrm>
        <a:graphic>
          <a:graphicData uri="http://schemas.openxmlformats.org/drawingml/2006/table">
            <a:tbl>
              <a:tblPr firstRow="1" bandRow="1">
                <a:tableStyleId>{2D5ABB26-0587-4C30-8999-92F81FD0307C}</a:tableStyleId>
              </a:tblPr>
              <a:tblGrid>
                <a:gridCol w="790410"/>
                <a:gridCol w="882703"/>
                <a:gridCol w="801268"/>
                <a:gridCol w="801268"/>
                <a:gridCol w="801268"/>
                <a:gridCol w="801268"/>
                <a:gridCol w="801268"/>
                <a:gridCol w="801268"/>
              </a:tblGrid>
              <a:tr h="2195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algn="ctr" defTabSz="914400" rtl="0" eaLnBrk="1" fontAlgn="b" latinLnBrk="0" hangingPunct="1"/>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75319">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200" b="1" dirty="0" smtClean="0">
                        <a:solidFill>
                          <a:srgbClr val="9BBB59"/>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32882">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Prairies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Alberta</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British Columbia</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9795">
                <a:tc>
                  <a:txBody>
                    <a:bodyPr/>
                    <a:lstStyle/>
                    <a:p>
                      <a:pPr algn="ctr" fontAlgn="b"/>
                      <a:r>
                        <a:rPr lang="fr-CA" sz="1100" b="0" i="0" u="none" strike="noStrike" dirty="0" smtClean="0">
                          <a:solidFill>
                            <a:srgbClr val="5A5A5A"/>
                          </a:solidFill>
                          <a:effectLst/>
                          <a:latin typeface="Arial Narrow"/>
                        </a:rPr>
                        <a:t>15-17 y/o</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380</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23</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107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137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52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42</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100" b="0" i="0" u="none" strike="noStrike" dirty="0" smtClean="0">
                          <a:solidFill>
                            <a:srgbClr val="5A5A5A"/>
                          </a:solidFill>
                          <a:effectLst/>
                          <a:latin typeface="Arial Narrow"/>
                        </a:rPr>
                        <a:t>18-24 y/o</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779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76</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212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316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33</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81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61</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100" b="0" i="0" u="none" strike="noStrike" dirty="0" smtClean="0">
                          <a:solidFill>
                            <a:srgbClr val="5A5A5A"/>
                          </a:solidFill>
                          <a:effectLst/>
                          <a:latin typeface="Arial Narrow"/>
                        </a:rPr>
                        <a:t>25-34 y/o</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296</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16</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155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44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14</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marL="0" algn="ctr" defTabSz="914400" rtl="0" eaLnBrk="1" fontAlgn="b" latinLnBrk="0" hangingPunct="1"/>
                      <a:r>
                        <a:rPr lang="fr-CA" sz="1100" b="0" i="0" u="none" strike="noStrike" kern="1200" dirty="0" smtClean="0">
                          <a:solidFill>
                            <a:srgbClr val="5A5A5A"/>
                          </a:solidFill>
                          <a:effectLst/>
                          <a:latin typeface="Arial Narrow"/>
                          <a:ea typeface="+mn-ea"/>
                          <a:cs typeface="+mn-cs"/>
                        </a:rPr>
                        <a:t>35-44 </a:t>
                      </a:r>
                      <a:r>
                        <a:rPr lang="fr-CA" sz="1100" b="0" i="0" u="none" strike="noStrike" dirty="0" smtClean="0">
                          <a:solidFill>
                            <a:srgbClr val="5A5A5A"/>
                          </a:solidFill>
                          <a:effectLst/>
                          <a:latin typeface="Arial Narrow"/>
                        </a:rPr>
                        <a:t>y/o</a:t>
                      </a:r>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177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5</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104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6</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marL="0" algn="ctr" defTabSz="914400" rtl="0" eaLnBrk="1" fontAlgn="b" latinLnBrk="0" hangingPunct="1"/>
                      <a:r>
                        <a:rPr lang="fr-CA" sz="1100" b="0" i="0" u="none" strike="noStrike" kern="1200" dirty="0" smtClean="0">
                          <a:solidFill>
                            <a:srgbClr val="5A5A5A"/>
                          </a:solidFill>
                          <a:effectLst/>
                          <a:latin typeface="Arial Narrow"/>
                          <a:ea typeface="+mn-ea"/>
                          <a:cs typeface="+mn-cs"/>
                        </a:rPr>
                        <a:t>45-54 </a:t>
                      </a:r>
                      <a:r>
                        <a:rPr lang="fr-CA" sz="1100" b="0" i="0" u="none" strike="noStrike" dirty="0" smtClean="0">
                          <a:solidFill>
                            <a:srgbClr val="5A5A5A"/>
                          </a:solidFill>
                          <a:effectLst/>
                          <a:latin typeface="Arial Narrow"/>
                        </a:rPr>
                        <a:t>y/o</a:t>
                      </a:r>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139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79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6</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marL="0" algn="ctr" defTabSz="914400" rtl="0" eaLnBrk="1" fontAlgn="b" latinLnBrk="0" hangingPunct="1"/>
                      <a:r>
                        <a:rPr lang="fr-CA" sz="1100" b="0" i="0" u="none" strike="noStrike" kern="1200" dirty="0" smtClean="0">
                          <a:solidFill>
                            <a:srgbClr val="5A5A5A"/>
                          </a:solidFill>
                          <a:effectLst/>
                          <a:latin typeface="Arial Narrow"/>
                          <a:ea typeface="+mn-ea"/>
                          <a:cs typeface="+mn-cs"/>
                        </a:rPr>
                        <a:t>55+ </a:t>
                      </a:r>
                      <a:r>
                        <a:rPr lang="fr-CA" sz="1100" b="0" i="0" u="none" strike="noStrike" dirty="0" smtClean="0">
                          <a:solidFill>
                            <a:srgbClr val="5A5A5A"/>
                          </a:solidFill>
                          <a:effectLst/>
                          <a:latin typeface="Arial Narrow"/>
                        </a:rPr>
                        <a:t>y/o</a:t>
                      </a:r>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126</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5</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63</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15</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marL="0" algn="ctr" defTabSz="914400" rtl="0" eaLnBrk="1" fontAlgn="b" latinLnBrk="0" hangingPunct="1"/>
                      <a:r>
                        <a:rPr lang="fr-CA" sz="1100" b="1" i="0" u="none" strike="noStrike" kern="1200" dirty="0" smtClean="0">
                          <a:solidFill>
                            <a:srgbClr val="5A5A5A"/>
                          </a:solidFill>
                          <a:effectLst/>
                          <a:latin typeface="Arial Narrow"/>
                          <a:ea typeface="+mn-ea"/>
                          <a:cs typeface="+mn-cs"/>
                        </a:rPr>
                        <a:t>TOTAL</a:t>
                      </a:r>
                      <a:endParaRPr lang="fr-CA" sz="1100" b="1"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131</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720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610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75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217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144</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bl>
          </a:graphicData>
        </a:graphic>
      </p:graphicFrame>
    </p:spTree>
    <p:extLst>
      <p:ext uri="{BB962C8B-B14F-4D97-AF65-F5344CB8AC3E}">
        <p14:creationId xmlns:p14="http://schemas.microsoft.com/office/powerpoint/2010/main" val="35441114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60</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466980721"/>
              </p:ext>
            </p:extLst>
          </p:nvPr>
        </p:nvGraphicFramePr>
        <p:xfrm>
          <a:off x="835284" y="1765231"/>
          <a:ext cx="7148042"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332656"/>
            <a:ext cx="5309344" cy="1022543"/>
          </a:xfrm>
        </p:spPr>
        <p:txBody>
          <a:bodyPr>
            <a:normAutofit/>
          </a:bodyPr>
          <a:lstStyle/>
          <a:p>
            <a:r>
              <a:rPr lang="en-US" sz="2000" dirty="0">
                <a:solidFill>
                  <a:srgbClr val="9BBB59"/>
                </a:solidFill>
              </a:rPr>
              <a:t>Reasons for </a:t>
            </a:r>
            <a:r>
              <a:rPr lang="en-US" sz="2000" dirty="0" smtClean="0">
                <a:solidFill>
                  <a:srgbClr val="9BBB59"/>
                </a:solidFill>
              </a:rPr>
              <a:t>hesitating to reveal one's sexual orientation/gender </a:t>
            </a:r>
            <a:r>
              <a:rPr lang="en-US" sz="2000" dirty="0">
                <a:solidFill>
                  <a:srgbClr val="9BBB59"/>
                </a:solidFill>
              </a:rPr>
              <a:t>identity to </a:t>
            </a:r>
            <a:r>
              <a:rPr lang="fr-CA" sz="2000" dirty="0" err="1" smtClean="0">
                <a:solidFill>
                  <a:srgbClr val="9BBB59"/>
                </a:solidFill>
              </a:rPr>
              <a:t>friends</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1160678"/>
            <a:ext cx="3842719"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telling </a:t>
            </a:r>
            <a:r>
              <a:rPr lang="en-CA" sz="900" dirty="0" smtClean="0">
                <a:solidFill>
                  <a:srgbClr val="9BBB59"/>
                </a:solidFill>
                <a:latin typeface="Arial" panose="020B0604020202020204" pitchFamily="34" charset="0"/>
                <a:cs typeface="Arial" panose="020B0604020202020204" pitchFamily="34" charset="0"/>
              </a:rPr>
              <a:t>their friends</a:t>
            </a:r>
            <a:r>
              <a:rPr lang="fr-CA" sz="900" dirty="0" smtClean="0">
                <a:solidFill>
                  <a:srgbClr val="9BBB59"/>
                </a:solidFill>
                <a:latin typeface="Arial" panose="020B0604020202020204" pitchFamily="34" charset="0"/>
                <a:cs typeface="Arial" panose="020B0604020202020204" pitchFamily="34" charset="0"/>
              </a:rPr>
              <a:t> </a:t>
            </a:r>
            <a:r>
              <a:rPr lang="fr-CA" sz="900" dirty="0">
                <a:solidFill>
                  <a:srgbClr val="9BBB59"/>
                </a:solidFill>
                <a:latin typeface="Arial" panose="020B0604020202020204" pitchFamily="34" charset="0"/>
                <a:cs typeface="Arial" panose="020B0604020202020204" pitchFamily="34" charset="0"/>
              </a:rPr>
              <a:t>(</a:t>
            </a:r>
            <a:r>
              <a:rPr lang="fr-CA" sz="900" dirty="0" smtClean="0">
                <a:solidFill>
                  <a:srgbClr val="9BBB59"/>
                </a:solidFill>
                <a:latin typeface="Arial" panose="020B0604020202020204" pitchFamily="34" charset="0"/>
                <a:cs typeface="Arial" panose="020B0604020202020204" pitchFamily="34" charset="0"/>
              </a:rPr>
              <a:t>n=1137)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4085747234"/>
      </p:ext>
    </p:extLst>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344583615"/>
              </p:ext>
            </p:extLst>
          </p:nvPr>
        </p:nvGraphicFramePr>
        <p:xfrm>
          <a:off x="539552" y="1203192"/>
          <a:ext cx="7992884" cy="4782556"/>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230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pull away from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Fear of </a:t>
                      </a:r>
                      <a:r>
                        <a:rPr lang="fr-CA" sz="1100" b="0" i="0" u="none" strike="noStrike" dirty="0" err="1" smtClean="0">
                          <a:solidFill>
                            <a:srgbClr val="595959"/>
                          </a:solidFill>
                          <a:effectLst/>
                          <a:latin typeface="Arial Narrow" panose="020B0606020202030204" pitchFamily="34" charset="0"/>
                        </a:rPr>
                        <a:t>being</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rejected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look at me differently (as though I had become a different person in their eyes)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making them uncomfortable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not understand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make fun of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Because it’s private and doesn’t really concern them</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want to change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Titre 4"/>
          <p:cNvSpPr>
            <a:spLocks noGrp="1"/>
          </p:cNvSpPr>
          <p:nvPr>
            <p:ph type="title"/>
            <p:custDataLst>
              <p:tags r:id="rId4"/>
            </p:custDataLst>
          </p:nvPr>
        </p:nvSpPr>
        <p:spPr>
          <a:xfrm>
            <a:off x="558800" y="361231"/>
            <a:ext cx="5669384" cy="631545"/>
          </a:xfrm>
        </p:spPr>
        <p:txBody>
          <a:bodyPr/>
          <a:lstStyle/>
          <a:p>
            <a:r>
              <a:rPr lang="en-US" sz="2000" dirty="0">
                <a:solidFill>
                  <a:srgbClr val="9BBB59"/>
                </a:solidFill>
              </a:rPr>
              <a:t>Reasons for </a:t>
            </a:r>
            <a:r>
              <a:rPr lang="en-US" sz="2000" dirty="0" smtClean="0">
                <a:solidFill>
                  <a:srgbClr val="9BBB59"/>
                </a:solidFill>
              </a:rPr>
              <a:t>hesitating to reveal one's sexual orientation/gender </a:t>
            </a:r>
            <a:r>
              <a:rPr lang="en-US" sz="2000" dirty="0">
                <a:solidFill>
                  <a:srgbClr val="9BBB59"/>
                </a:solidFill>
              </a:rPr>
              <a:t>identity to </a:t>
            </a:r>
            <a:r>
              <a:rPr lang="fr-CA" sz="2000" dirty="0" err="1">
                <a:solidFill>
                  <a:srgbClr val="9BBB59"/>
                </a:solidFill>
              </a:rPr>
              <a:t>friends</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3262432"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telling their friends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4151074305"/>
      </p:ext>
    </p:extLst>
  </p:cSld>
  <p:clrMapOvr>
    <a:masterClrMapping/>
  </p:clrMapOvr>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399902110"/>
              </p:ext>
            </p:extLst>
          </p:nvPr>
        </p:nvGraphicFramePr>
        <p:xfrm>
          <a:off x="611561" y="1098385"/>
          <a:ext cx="8208905" cy="4849213"/>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83120">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Pan.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err="1" smtClean="0">
                          <a:solidFill>
                            <a:srgbClr val="595959"/>
                          </a:solidFill>
                          <a:effectLst/>
                          <a:latin typeface="Arial Narrow" panose="020B0606020202030204" pitchFamily="34" charset="0"/>
                        </a:rPr>
                        <a:t>Asex</a:t>
                      </a:r>
                      <a:r>
                        <a:rPr lang="en-CA" sz="1000" b="1" i="0" u="none" strike="noStrike" noProof="0" dirty="0" smtClean="0">
                          <a:solidFill>
                            <a:srgbClr val="595959"/>
                          </a:solidFill>
                          <a:effectLst/>
                          <a:latin typeface="Arial Narrow" panose="020B0606020202030204" pitchFamily="34" charset="0"/>
                        </a:rPr>
                        <a:t>.</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Cisgender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 </a:t>
                      </a:r>
                      <a:r>
                        <a:rPr lang="en-CA" sz="1000" b="1" i="0" u="none" strike="noStrike" noProof="0" dirty="0" err="1" smtClean="0">
                          <a:solidFill>
                            <a:srgbClr val="595959"/>
                          </a:solidFill>
                          <a:effectLst/>
                          <a:latin typeface="Arial Narrow" panose="020B0606020202030204" pitchFamily="34" charset="0"/>
                        </a:rPr>
                        <a:t>genderfluid</a:t>
                      </a:r>
                      <a:r>
                        <a:rPr lang="en-CA" sz="1000" b="1" i="0" u="none" strike="noStrike" noProof="0" dirty="0" smtClean="0">
                          <a:solidFill>
                            <a:srgbClr val="595959"/>
                          </a:solidFill>
                          <a:effectLst/>
                          <a:latin typeface="Arial Narrow" panose="020B0606020202030204" pitchFamily="34" charset="0"/>
                        </a:rPr>
                        <a:t>, </a:t>
                      </a:r>
                      <a:r>
                        <a:rPr lang="en-CA" sz="1000" b="1" i="0" u="none" strike="noStrike" noProof="0" dirty="0" err="1" smtClean="0">
                          <a:solidFill>
                            <a:srgbClr val="595959"/>
                          </a:solidFill>
                          <a:effectLst/>
                          <a:latin typeface="Arial Narrow" panose="020B0606020202030204" pitchFamily="34" charset="0"/>
                        </a:rPr>
                        <a:t>agender</a:t>
                      </a:r>
                      <a:r>
                        <a:rPr lang="en-CA" sz="1000" b="1" i="0" u="none" strike="noStrike" noProof="0" dirty="0" smtClean="0">
                          <a:solidFill>
                            <a:srgbClr val="595959"/>
                          </a:solidFill>
                          <a:effectLst/>
                          <a:latin typeface="Arial Narrow" panose="020B0606020202030204" pitchFamily="34" charset="0"/>
                        </a:rPr>
                        <a:t> or demi-gender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07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pull away from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rejected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look at me differently (as though I had become a different person in their eyes)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making them uncomfortable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not understand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make fun of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Because it’s private and doesn’t really concern them</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want to change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Titre 4"/>
          <p:cNvSpPr>
            <a:spLocks noGrp="1"/>
          </p:cNvSpPr>
          <p:nvPr>
            <p:ph type="title"/>
            <p:custDataLst>
              <p:tags r:id="rId4"/>
            </p:custDataLst>
          </p:nvPr>
        </p:nvSpPr>
        <p:spPr>
          <a:xfrm>
            <a:off x="558800" y="351706"/>
            <a:ext cx="5669384" cy="631545"/>
          </a:xfrm>
        </p:spPr>
        <p:txBody>
          <a:bodyPr/>
          <a:lstStyle/>
          <a:p>
            <a:r>
              <a:rPr lang="en-US" sz="2000" dirty="0">
                <a:solidFill>
                  <a:srgbClr val="9BBB59"/>
                </a:solidFill>
              </a:rPr>
              <a:t>Reasons for </a:t>
            </a:r>
            <a:r>
              <a:rPr lang="en-US" sz="2000" dirty="0" smtClean="0">
                <a:solidFill>
                  <a:srgbClr val="9BBB59"/>
                </a:solidFill>
              </a:rPr>
              <a:t>hesitating to reveal one's sexual orientation/gender </a:t>
            </a:r>
            <a:r>
              <a:rPr lang="en-US" sz="2000" dirty="0">
                <a:solidFill>
                  <a:srgbClr val="9BBB59"/>
                </a:solidFill>
              </a:rPr>
              <a:t>identity to </a:t>
            </a:r>
            <a:r>
              <a:rPr lang="fr-CA" sz="2000" dirty="0" err="1">
                <a:solidFill>
                  <a:srgbClr val="9BBB59"/>
                </a:solidFill>
              </a:rPr>
              <a:t>friends</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3262432"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telling their friends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2423464501"/>
      </p:ext>
    </p:extLst>
  </p:cSld>
  <p:clrMapOvr>
    <a:masterClrMapping/>
  </p:clrMapOvr>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63</a:t>
            </a:fld>
            <a:endParaRPr lang="en-CA" dirty="0">
              <a:solidFill>
                <a:srgbClr val="000000">
                  <a:tint val="75000"/>
                </a:srgbClr>
              </a:solidFill>
            </a:endParaRPr>
          </a:p>
        </p:txBody>
      </p:sp>
      <p:sp>
        <p:nvSpPr>
          <p:cNvPr id="11" name="Titre 4"/>
          <p:cNvSpPr>
            <a:spLocks noGrp="1"/>
          </p:cNvSpPr>
          <p:nvPr>
            <p:ph type="title"/>
            <p:custDataLst>
              <p:tags r:id="rId3"/>
            </p:custDataLst>
          </p:nvPr>
        </p:nvSpPr>
        <p:spPr>
          <a:xfrm>
            <a:off x="558800" y="351706"/>
            <a:ext cx="5669384" cy="631545"/>
          </a:xfrm>
        </p:spPr>
        <p:txBody>
          <a:bodyPr/>
          <a:lstStyle/>
          <a:p>
            <a:r>
              <a:rPr lang="en-US" sz="2000" dirty="0">
                <a:solidFill>
                  <a:srgbClr val="9BBB59"/>
                </a:solidFill>
              </a:rPr>
              <a:t>Reasons for hesitating to reveal one's sexual orientation/gender identity to </a:t>
            </a:r>
            <a:r>
              <a:rPr lang="fr-CA" sz="2000" dirty="0" err="1">
                <a:solidFill>
                  <a:srgbClr val="9BBB59"/>
                </a:solidFill>
              </a:rPr>
              <a:t>friends</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4"/>
            </p:custDataLst>
          </p:nvPr>
        </p:nvSpPr>
        <p:spPr>
          <a:xfrm>
            <a:off x="510159" y="793279"/>
            <a:ext cx="3294492"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en-CA" sz="900" dirty="0">
                <a:solidFill>
                  <a:srgbClr val="9BBB59"/>
                </a:solidFill>
                <a:latin typeface="Arial" panose="020B0604020202020204" pitchFamily="34" charset="0"/>
                <a:cs typeface="Arial" panose="020B0604020202020204" pitchFamily="34" charset="0"/>
              </a:rPr>
              <a:t>Respondents who hesitated before telling their friends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CA" dirty="0"/>
              <a:t>Why did or do you hesitate at the idea of revealing your sexual orientation / gender identity </a:t>
            </a:r>
            <a:r>
              <a:rPr lang="en-CA" dirty="0" smtClean="0"/>
              <a:t>to…</a:t>
            </a:r>
            <a:endParaRPr lang="fr-CA" dirty="0"/>
          </a:p>
        </p:txBody>
      </p:sp>
      <p:graphicFrame>
        <p:nvGraphicFramePr>
          <p:cNvPr id="8" name="Table 9"/>
          <p:cNvGraphicFramePr>
            <a:graphicFrameLocks noGrp="1"/>
          </p:cNvGraphicFramePr>
          <p:nvPr>
            <p:custDataLst>
              <p:tags r:id="rId6"/>
            </p:custDataLst>
            <p:extLst>
              <p:ext uri="{D42A27DB-BD31-4B8C-83A1-F6EECF244321}">
                <p14:modId xmlns:p14="http://schemas.microsoft.com/office/powerpoint/2010/main" val="2613380197"/>
              </p:ext>
            </p:extLst>
          </p:nvPr>
        </p:nvGraphicFramePr>
        <p:xfrm>
          <a:off x="611561" y="1412776"/>
          <a:ext cx="6336705" cy="3623243"/>
        </p:xfrm>
        <a:graphic>
          <a:graphicData uri="http://schemas.openxmlformats.org/drawingml/2006/table">
            <a:tbl>
              <a:tblPr firstRow="1" bandRow="1">
                <a:tableStyleId>{2D5ABB26-0587-4C30-8999-92F81FD0307C}</a:tableStyleId>
              </a:tblPr>
              <a:tblGrid>
                <a:gridCol w="3533385"/>
                <a:gridCol w="995678"/>
                <a:gridCol w="903821"/>
                <a:gridCol w="903821"/>
              </a:tblGrid>
              <a:tr h="2147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674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8456">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Gay</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Lesbian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47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1137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282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57385">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pull away from me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68</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55</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7294">
                <a:tc>
                  <a:txBody>
                    <a:bodyPr/>
                    <a:lstStyle/>
                    <a:p>
                      <a:pPr algn="l" fontAlgn="ctr"/>
                      <a:r>
                        <a:rPr lang="fr-CA" sz="1100" b="0" i="0" u="none" strike="noStrike" kern="1200" dirty="0" smtClean="0">
                          <a:solidFill>
                            <a:srgbClr val="595959"/>
                          </a:solidFill>
                          <a:effectLst/>
                          <a:latin typeface="Arial Narrow" panose="020B0606020202030204" pitchFamily="34" charset="0"/>
                          <a:ea typeface="+mn-ea"/>
                          <a:cs typeface="+mn-cs"/>
                        </a:rPr>
                        <a:t>Fear of </a:t>
                      </a:r>
                      <a:r>
                        <a:rPr lang="fr-CA" sz="1100" b="0" i="0" u="none" strike="noStrike" kern="1200" dirty="0" err="1" smtClean="0">
                          <a:solidFill>
                            <a:srgbClr val="595959"/>
                          </a:solidFill>
                          <a:effectLst/>
                          <a:latin typeface="Arial Narrow" panose="020B0606020202030204" pitchFamily="34" charset="0"/>
                          <a:ea typeface="+mn-ea"/>
                          <a:cs typeface="+mn-cs"/>
                        </a:rPr>
                        <a:t>being</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rejected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54</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look at me differently (as though I had become a different person in their eyes)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of making them uncomfortable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not understand me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30</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make fun of me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10</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7</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Because it’s private and doesn’t really concern them</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want to change me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dirty="0"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472504029"/>
      </p:ext>
    </p:extLst>
  </p:cSld>
  <p:clrMapOvr>
    <a:masterClrMapping/>
  </p:clrMapOvr>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4"/>
          <p:cNvSpPr>
            <a:spLocks noGrp="1"/>
          </p:cNvSpPr>
          <p:nvPr>
            <p:ph type="title"/>
            <p:custDataLst>
              <p:tags r:id="rId1"/>
            </p:custDataLst>
          </p:nvPr>
        </p:nvSpPr>
        <p:spPr>
          <a:xfrm>
            <a:off x="558800" y="308066"/>
            <a:ext cx="5669384" cy="631545"/>
          </a:xfrm>
        </p:spPr>
        <p:txBody>
          <a:bodyPr/>
          <a:lstStyle/>
          <a:p>
            <a:r>
              <a:rPr lang="en-US" sz="2000" dirty="0">
                <a:solidFill>
                  <a:srgbClr val="9BBB59"/>
                </a:solidFill>
              </a:rPr>
              <a:t>Reasons for </a:t>
            </a:r>
            <a:r>
              <a:rPr lang="en-US" sz="2000" dirty="0" smtClean="0">
                <a:solidFill>
                  <a:srgbClr val="9BBB59"/>
                </a:solidFill>
              </a:rPr>
              <a:t>hesitating to reveal one's sexual orientation/gender </a:t>
            </a:r>
            <a:r>
              <a:rPr lang="en-US" sz="2000" dirty="0">
                <a:solidFill>
                  <a:srgbClr val="9BBB59"/>
                </a:solidFill>
              </a:rPr>
              <a:t>identity to </a:t>
            </a:r>
            <a:r>
              <a:rPr lang="fr-CA" sz="2000" dirty="0" err="1">
                <a:solidFill>
                  <a:srgbClr val="9BBB59"/>
                </a:solidFill>
              </a:rPr>
              <a:t>friends</a:t>
            </a:r>
            <a:r>
              <a:rPr lang="fr-CA" dirty="0" smtClean="0">
                <a:solidFill>
                  <a:srgbClr val="9BBB59"/>
                </a:solidFill>
              </a:rPr>
              <a:t/>
            </a:r>
            <a:br>
              <a:rPr lang="fr-CA" dirty="0" smtClean="0">
                <a:solidFill>
                  <a:srgbClr val="9BBB59"/>
                </a:solidFill>
              </a:rPr>
            </a:br>
            <a:endParaRPr lang="fr-CA" dirty="0"/>
          </a:p>
        </p:txBody>
      </p:sp>
      <p:sp>
        <p:nvSpPr>
          <p:cNvPr id="3" name="Espace réservé du pied de page 2"/>
          <p:cNvSpPr>
            <a:spLocks noGrp="1"/>
          </p:cNvSpPr>
          <p:nvPr>
            <p:ph type="ftr" sz="quarter" idx="15"/>
            <p:custDataLst>
              <p:tags r:id="rId2"/>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3"/>
            </p:custDataLst>
          </p:nvPr>
        </p:nvSpPr>
        <p:spPr/>
        <p:txBody>
          <a:bodyPr/>
          <a:lstStyle/>
          <a:p>
            <a:pPr>
              <a:defRPr/>
            </a:pPr>
            <a:fld id="{18239141-2E42-4ABB-84FD-6FABED6D0D53}" type="slidenum">
              <a:rPr lang="en-CA" smtClean="0">
                <a:solidFill>
                  <a:srgbClr val="000000">
                    <a:tint val="75000"/>
                  </a:srgbClr>
                </a:solidFill>
              </a:rPr>
              <a:pPr>
                <a:defRPr/>
              </a:pPr>
              <a:t>64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616364660"/>
              </p:ext>
            </p:extLst>
          </p:nvPr>
        </p:nvGraphicFramePr>
        <p:xfrm>
          <a:off x="539549" y="1203192"/>
          <a:ext cx="7778859" cy="4666111"/>
        </p:xfrm>
        <a:graphic>
          <a:graphicData uri="http://schemas.openxmlformats.org/drawingml/2006/table">
            <a:tbl>
              <a:tblPr firstRow="1" bandRow="1">
                <a:tableStyleId>{2D5ABB26-0587-4C30-8999-92F81FD0307C}</a:tableStyleId>
              </a:tblPr>
              <a:tblGrid>
                <a:gridCol w="2735839"/>
                <a:gridCol w="1008604"/>
                <a:gridCol w="1008604"/>
                <a:gridCol w="1008604"/>
                <a:gridCol w="1008604"/>
                <a:gridCol w="1008604"/>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363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pull away from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Fear of </a:t>
                      </a:r>
                      <a:r>
                        <a:rPr lang="fr-CA" sz="1100" b="0" i="0" u="none" strike="noStrike" dirty="0" err="1" smtClean="0">
                          <a:solidFill>
                            <a:srgbClr val="595959"/>
                          </a:solidFill>
                          <a:effectLst/>
                          <a:latin typeface="Arial Narrow" panose="020B0606020202030204" pitchFamily="34" charset="0"/>
                        </a:rPr>
                        <a:t>being</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rejected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look at me differently (as though I had become a different person in their eyes)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making them uncomfortable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not understand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make fun of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Because it’s private and doesn’t really concern them</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want to change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5"/>
            </p:custDataLst>
          </p:nvPr>
        </p:nvSpPr>
        <p:spPr>
          <a:xfrm>
            <a:off x="510159" y="793279"/>
            <a:ext cx="3262432"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telling their friends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1405916382"/>
      </p:ext>
    </p:extLst>
  </p:cSld>
  <p:clrMapOvr>
    <a:masterClrMapping/>
  </p:clrMapOvr>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65</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871846679"/>
              </p:ext>
            </p:extLst>
          </p:nvPr>
        </p:nvGraphicFramePr>
        <p:xfrm>
          <a:off x="835284" y="1765231"/>
          <a:ext cx="7148042"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260648"/>
            <a:ext cx="5885408" cy="1094551"/>
          </a:xfrm>
        </p:spPr>
        <p:txBody>
          <a:bodyPr>
            <a:normAutofit/>
          </a:bodyPr>
          <a:lstStyle/>
          <a:p>
            <a:r>
              <a:rPr lang="en-CA" sz="2000" dirty="0" smtClean="0">
                <a:solidFill>
                  <a:srgbClr val="9BBB59"/>
                </a:solidFill>
              </a:rPr>
              <a:t>Reasons for </a:t>
            </a:r>
            <a:r>
              <a:rPr lang="en-US" sz="2000" dirty="0" smtClean="0">
                <a:solidFill>
                  <a:srgbClr val="9BBB59"/>
                </a:solidFill>
              </a:rPr>
              <a:t>hesitating to reveal one's sexual </a:t>
            </a:r>
            <a:r>
              <a:rPr lang="en-CA" sz="2000" dirty="0" smtClean="0">
                <a:solidFill>
                  <a:srgbClr val="9BBB59"/>
                </a:solidFill>
              </a:rPr>
              <a:t>orientation/gender identity in the workplace</a:t>
            </a:r>
            <a:endParaRPr lang="en-CA" dirty="0"/>
          </a:p>
        </p:txBody>
      </p:sp>
      <p:sp>
        <p:nvSpPr>
          <p:cNvPr id="13" name="Rectangle 12"/>
          <p:cNvSpPr/>
          <p:nvPr>
            <p:custDataLst>
              <p:tags r:id="rId5"/>
            </p:custDataLst>
          </p:nvPr>
        </p:nvSpPr>
        <p:spPr>
          <a:xfrm>
            <a:off x="510159" y="1160678"/>
            <a:ext cx="3695242"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a:t>
            </a:r>
            <a:r>
              <a:rPr lang="en-CA" sz="900" dirty="0" smtClean="0">
                <a:solidFill>
                  <a:srgbClr val="9BBB59"/>
                </a:solidFill>
                <a:latin typeface="Arial" panose="020B0604020202020204" pitchFamily="34" charset="0"/>
                <a:cs typeface="Arial" panose="020B0604020202020204" pitchFamily="34" charset="0"/>
              </a:rPr>
              <a:t>coming out at work </a:t>
            </a:r>
            <a:r>
              <a:rPr lang="fr-CA" sz="900" dirty="0" smtClean="0">
                <a:solidFill>
                  <a:srgbClr val="9BBB59"/>
                </a:solidFill>
                <a:latin typeface="Arial" panose="020B0604020202020204" pitchFamily="34" charset="0"/>
                <a:cs typeface="Arial" panose="020B0604020202020204" pitchFamily="34" charset="0"/>
              </a:rPr>
              <a:t>(n=920)</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1749008538"/>
      </p:ext>
    </p:extLst>
  </p:cSld>
  <p:clrMapOvr>
    <a:masterClrMapping/>
  </p:clrMapOvr>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265010578"/>
              </p:ext>
            </p:extLst>
          </p:nvPr>
        </p:nvGraphicFramePr>
        <p:xfrm>
          <a:off x="539552" y="1203192"/>
          <a:ext cx="7992884" cy="4782556"/>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Because</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it’s</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private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this would create uneasiness between the others and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look at me differently (as though I had become a different person in their eyes)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this could keep me from advancing in my career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Fear of </a:t>
                      </a:r>
                      <a:r>
                        <a:rPr lang="fr-CA" sz="1100" b="0" i="0" u="none" strike="noStrike" dirty="0" err="1" smtClean="0">
                          <a:solidFill>
                            <a:srgbClr val="595959"/>
                          </a:solidFill>
                          <a:effectLst/>
                          <a:latin typeface="Arial Narrow" panose="020B0606020202030204" pitchFamily="34" charset="0"/>
                        </a:rPr>
                        <a:t>being</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rejected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being made fun of or bullied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being pushed (whether in a subtle way or not) to resign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being given fewer responsibilities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4"/>
            </p:custDataLst>
          </p:nvPr>
        </p:nvSpPr>
        <p:spPr>
          <a:xfrm>
            <a:off x="510159" y="793279"/>
            <a:ext cx="3294492"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coming out at work</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
        <p:nvSpPr>
          <p:cNvPr id="9" name="Titre 4"/>
          <p:cNvSpPr>
            <a:spLocks noGrp="1"/>
          </p:cNvSpPr>
          <p:nvPr>
            <p:ph type="title"/>
            <p:custDataLst>
              <p:tags r:id="rId6"/>
            </p:custDataLst>
          </p:nvPr>
        </p:nvSpPr>
        <p:spPr>
          <a:xfrm>
            <a:off x="558800" y="116632"/>
            <a:ext cx="5669384" cy="950575"/>
          </a:xfrm>
        </p:spPr>
        <p:txBody>
          <a:bodyPr/>
          <a:lstStyle/>
          <a:p>
            <a:r>
              <a:rPr lang="en-CA" sz="2000" dirty="0">
                <a:solidFill>
                  <a:srgbClr val="9BBB59"/>
                </a:solidFill>
              </a:rPr>
              <a:t>Reasons for </a:t>
            </a:r>
            <a:r>
              <a:rPr lang="en-US" sz="2000" dirty="0" smtClean="0">
                <a:solidFill>
                  <a:srgbClr val="9BBB59"/>
                </a:solidFill>
              </a:rPr>
              <a:t>hesitating to reveal one's sexual </a:t>
            </a:r>
            <a:r>
              <a:rPr lang="en-CA" sz="2000" dirty="0" smtClean="0">
                <a:solidFill>
                  <a:srgbClr val="9BBB59"/>
                </a:solidFill>
              </a:rPr>
              <a:t>orientation/gender </a:t>
            </a:r>
            <a:r>
              <a:rPr lang="en-CA" sz="2000" dirty="0">
                <a:solidFill>
                  <a:srgbClr val="9BBB59"/>
                </a:solidFill>
              </a:rPr>
              <a:t>identity in the </a:t>
            </a:r>
            <a:r>
              <a:rPr lang="en-CA" sz="2000" dirty="0" smtClean="0">
                <a:solidFill>
                  <a:srgbClr val="9BBB59"/>
                </a:solidFill>
              </a:rPr>
              <a:t>workplace</a:t>
            </a:r>
            <a:r>
              <a:rPr lang="fr-CA" dirty="0" smtClean="0">
                <a:solidFill>
                  <a:srgbClr val="9BBB59"/>
                </a:solidFill>
              </a:rPr>
              <a:t/>
            </a:r>
            <a:br>
              <a:rPr lang="fr-CA" dirty="0" smtClean="0">
                <a:solidFill>
                  <a:srgbClr val="9BBB59"/>
                </a:solidFill>
              </a:rPr>
            </a:br>
            <a:endParaRPr lang="fr-CA" dirty="0"/>
          </a:p>
        </p:txBody>
      </p:sp>
    </p:spTree>
    <p:extLst>
      <p:ext uri="{BB962C8B-B14F-4D97-AF65-F5344CB8AC3E}">
        <p14:creationId xmlns:p14="http://schemas.microsoft.com/office/powerpoint/2010/main" val="2926938458"/>
      </p:ext>
    </p:extLst>
  </p:cSld>
  <p:clrMapOvr>
    <a:masterClrMapping/>
  </p:clrMapOvr>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re 4"/>
          <p:cNvSpPr>
            <a:spLocks noGrp="1"/>
          </p:cNvSpPr>
          <p:nvPr>
            <p:ph type="title"/>
            <p:custDataLst>
              <p:tags r:id="rId1"/>
            </p:custDataLst>
          </p:nvPr>
        </p:nvSpPr>
        <p:spPr>
          <a:xfrm>
            <a:off x="558800" y="116632"/>
            <a:ext cx="5669384" cy="950575"/>
          </a:xfrm>
        </p:spPr>
        <p:txBody>
          <a:bodyPr/>
          <a:lstStyle/>
          <a:p>
            <a:r>
              <a:rPr lang="en-CA" sz="2000" dirty="0">
                <a:solidFill>
                  <a:srgbClr val="9BBB59"/>
                </a:solidFill>
              </a:rPr>
              <a:t>Reasons for </a:t>
            </a:r>
            <a:r>
              <a:rPr lang="en-US" sz="2000" dirty="0" smtClean="0">
                <a:solidFill>
                  <a:srgbClr val="9BBB59"/>
                </a:solidFill>
              </a:rPr>
              <a:t>hesitating to reveal one's sexual </a:t>
            </a:r>
            <a:r>
              <a:rPr lang="en-CA" sz="2000" dirty="0" smtClean="0">
                <a:solidFill>
                  <a:srgbClr val="9BBB59"/>
                </a:solidFill>
              </a:rPr>
              <a:t>orientation/gender </a:t>
            </a:r>
            <a:r>
              <a:rPr lang="en-CA" sz="2000" dirty="0">
                <a:solidFill>
                  <a:srgbClr val="9BBB59"/>
                </a:solidFill>
              </a:rPr>
              <a:t>identity in the </a:t>
            </a:r>
            <a:r>
              <a:rPr lang="en-CA" sz="2000" dirty="0" smtClean="0">
                <a:solidFill>
                  <a:srgbClr val="9BBB59"/>
                </a:solidFill>
              </a:rPr>
              <a:t>workplace</a:t>
            </a:r>
            <a:r>
              <a:rPr lang="fr-CA" dirty="0" smtClean="0">
                <a:solidFill>
                  <a:srgbClr val="9BBB59"/>
                </a:solidFill>
              </a:rPr>
              <a:t/>
            </a:r>
            <a:br>
              <a:rPr lang="fr-CA" dirty="0" smtClean="0">
                <a:solidFill>
                  <a:srgbClr val="9BBB59"/>
                </a:solidFill>
              </a:rPr>
            </a:br>
            <a:endParaRPr lang="fr-CA" dirty="0"/>
          </a:p>
        </p:txBody>
      </p:sp>
      <p:sp>
        <p:nvSpPr>
          <p:cNvPr id="3" name="Espace réservé du pied de page 2"/>
          <p:cNvSpPr>
            <a:spLocks noGrp="1"/>
          </p:cNvSpPr>
          <p:nvPr>
            <p:ph type="ftr" sz="quarter" idx="15"/>
            <p:custDataLst>
              <p:tags r:id="rId2"/>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3"/>
            </p:custDataLst>
          </p:nvPr>
        </p:nvSpPr>
        <p:spPr/>
        <p:txBody>
          <a:bodyPr/>
          <a:lstStyle/>
          <a:p>
            <a:pPr>
              <a:defRPr/>
            </a:pPr>
            <a:fld id="{18239141-2E42-4ABB-84FD-6FABED6D0D53}" type="slidenum">
              <a:rPr lang="en-CA" smtClean="0">
                <a:solidFill>
                  <a:srgbClr val="000000">
                    <a:tint val="75000"/>
                  </a:srgbClr>
                </a:solidFill>
              </a:rPr>
              <a:pPr>
                <a:defRPr/>
              </a:pPr>
              <a:t>67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399489822"/>
              </p:ext>
            </p:extLst>
          </p:nvPr>
        </p:nvGraphicFramePr>
        <p:xfrm>
          <a:off x="611561" y="1098385"/>
          <a:ext cx="8208905" cy="4849213"/>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83120">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Pan.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err="1" smtClean="0">
                          <a:solidFill>
                            <a:srgbClr val="595959"/>
                          </a:solidFill>
                          <a:effectLst/>
                          <a:latin typeface="Arial Narrow" panose="020B0606020202030204" pitchFamily="34" charset="0"/>
                        </a:rPr>
                        <a:t>Asex</a:t>
                      </a:r>
                      <a:r>
                        <a:rPr lang="en-CA" sz="1000" b="1" i="0" u="none" strike="noStrike" noProof="0" dirty="0" smtClean="0">
                          <a:solidFill>
                            <a:srgbClr val="595959"/>
                          </a:solidFill>
                          <a:effectLst/>
                          <a:latin typeface="Arial Narrow" panose="020B0606020202030204" pitchFamily="34" charset="0"/>
                        </a:rPr>
                        <a:t>.</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Cisgender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Binary </a:t>
                      </a:r>
                      <a:br>
                        <a:rPr lang="en-CA" sz="1000" b="1" i="0" u="none" strike="noStrike" noProof="0" dirty="0" smtClean="0">
                          <a:solidFill>
                            <a:srgbClr val="595959"/>
                          </a:solidFill>
                          <a:effectLst/>
                          <a:latin typeface="Arial Narrow" panose="020B0606020202030204" pitchFamily="34" charset="0"/>
                        </a:rPr>
                      </a:br>
                      <a:r>
                        <a:rPr lang="en-CA" sz="1000" b="1" i="0" u="none" strike="noStrike" noProof="0" dirty="0" smtClean="0">
                          <a:solidFill>
                            <a:srgbClr val="595959"/>
                          </a:solidFill>
                          <a:effectLst/>
                          <a:latin typeface="Arial Narrow" panose="020B0606020202030204" pitchFamily="34" charset="0"/>
                        </a:rPr>
                        <a:t>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 </a:t>
                      </a:r>
                      <a:r>
                        <a:rPr lang="en-CA" sz="1000" b="1" i="0" u="none" strike="noStrike" noProof="0" dirty="0" err="1" smtClean="0">
                          <a:solidFill>
                            <a:srgbClr val="595959"/>
                          </a:solidFill>
                          <a:effectLst/>
                          <a:latin typeface="Arial Narrow" panose="020B0606020202030204" pitchFamily="34" charset="0"/>
                        </a:rPr>
                        <a:t>genderfluid</a:t>
                      </a:r>
                      <a:r>
                        <a:rPr lang="en-CA" sz="1000" b="1" i="0" u="none" strike="noStrike" noProof="0" dirty="0" smtClean="0">
                          <a:solidFill>
                            <a:srgbClr val="595959"/>
                          </a:solidFill>
                          <a:effectLst/>
                          <a:latin typeface="Arial Narrow" panose="020B0606020202030204" pitchFamily="34" charset="0"/>
                        </a:rPr>
                        <a:t>, </a:t>
                      </a:r>
                      <a:r>
                        <a:rPr lang="en-CA" sz="1000" b="1" i="0" u="none" strike="noStrike" noProof="0" dirty="0" err="1" smtClean="0">
                          <a:solidFill>
                            <a:srgbClr val="595959"/>
                          </a:solidFill>
                          <a:effectLst/>
                          <a:latin typeface="Arial Narrow" panose="020B0606020202030204" pitchFamily="34" charset="0"/>
                        </a:rPr>
                        <a:t>agender</a:t>
                      </a:r>
                      <a:r>
                        <a:rPr lang="en-CA" sz="1000" b="1" i="0" u="none" strike="noStrike" noProof="0" dirty="0" smtClean="0">
                          <a:solidFill>
                            <a:srgbClr val="595959"/>
                          </a:solidFill>
                          <a:effectLst/>
                          <a:latin typeface="Arial Narrow" panose="020B0606020202030204" pitchFamily="34" charset="0"/>
                        </a:rPr>
                        <a:t> or demi-gender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07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noProof="0" dirty="0">
                          <a:solidFill>
                            <a:srgbClr val="595959"/>
                          </a:solidFill>
                          <a:effectLst/>
                          <a:latin typeface="Arial Narrow" panose="020B0606020202030204" pitchFamily="34" charset="0"/>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noProof="0" dirty="0">
                          <a:solidFill>
                            <a:srgbClr val="595959"/>
                          </a:solidFill>
                          <a:effectLst/>
                          <a:latin typeface="Arial Narrow" panose="020B0606020202030204" pitchFamily="34" charset="0"/>
                        </a:rPr>
                        <a:t>761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noProof="0" dirty="0">
                          <a:solidFill>
                            <a:srgbClr val="595959"/>
                          </a:solidFill>
                          <a:effectLst/>
                          <a:latin typeface="Arial Narrow" panose="020B0606020202030204" pitchFamily="34" charset="0"/>
                        </a:rPr>
                        <a:t>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noProof="0" dirty="0">
                          <a:solidFill>
                            <a:srgbClr val="595959"/>
                          </a:solidFill>
                          <a:effectLst/>
                          <a:latin typeface="Arial Narrow" panose="020B0606020202030204" pitchFamily="34" charset="0"/>
                        </a:rPr>
                        <a:t>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noProof="0" dirty="0" smtClean="0">
                          <a:solidFill>
                            <a:srgbClr val="595959"/>
                          </a:solidFill>
                          <a:effectLst/>
                          <a:latin typeface="Arial Narrow" panose="020B0606020202030204" pitchFamily="34" charset="0"/>
                        </a:rPr>
                        <a:t>22*</a:t>
                      </a:r>
                      <a:endParaRPr lang="fr-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Because</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it’s</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private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this would create uneasiness between the others and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look at me differently (as though I had become a different person in their eyes)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this could keep me from advancing in my career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Fear of </a:t>
                      </a:r>
                      <a:r>
                        <a:rPr lang="fr-CA" sz="1100" b="0" i="0" u="none" strike="noStrike" dirty="0" err="1" smtClean="0">
                          <a:solidFill>
                            <a:srgbClr val="595959"/>
                          </a:solidFill>
                          <a:effectLst/>
                          <a:latin typeface="Arial Narrow" panose="020B0606020202030204" pitchFamily="34" charset="0"/>
                        </a:rPr>
                        <a:t>being</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rejected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being made fun of or bullied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being pushed (whether in a subtle way or not) to resign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being given fewer responsibilities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5"/>
            </p:custDataLst>
          </p:nvPr>
        </p:nvSpPr>
        <p:spPr>
          <a:xfrm>
            <a:off x="510159" y="793279"/>
            <a:ext cx="3294492"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coming out at work</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
        <p:nvSpPr>
          <p:cNvPr id="13" name="ZoneTexte 12"/>
          <p:cNvSpPr txBox="1"/>
          <p:nvPr/>
        </p:nvSpPr>
        <p:spPr>
          <a:xfrm>
            <a:off x="6588224" y="6093296"/>
            <a:ext cx="2016224" cy="400110"/>
          </a:xfrm>
          <a:prstGeom prst="rect">
            <a:avLst/>
          </a:prstGeom>
          <a:noFill/>
        </p:spPr>
        <p:txBody>
          <a:bodyPr wrap="square" rtlCol="0">
            <a:spAutoFit/>
          </a:bodyPr>
          <a:lstStyle/>
          <a:p>
            <a:r>
              <a:rPr lang="en-CA" sz="1000" b="1" dirty="0" smtClean="0">
                <a:solidFill>
                  <a:srgbClr val="595959"/>
                </a:solidFill>
                <a:latin typeface="Arial Narrow" panose="020B0606020202030204" pitchFamily="34" charset="0"/>
              </a:rPr>
              <a:t>*N.B.: small sample size, results to be interpreted with caution</a:t>
            </a:r>
            <a:endParaRPr lang="en-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31787311"/>
      </p:ext>
    </p:extLst>
  </p:cSld>
  <p:clrMapOvr>
    <a:masterClrMapping/>
  </p:clrMapOvr>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68</a:t>
            </a:fld>
            <a:endParaRPr lang="en-CA" dirty="0">
              <a:solidFill>
                <a:srgbClr val="000000">
                  <a:tint val="75000"/>
                </a:srgbClr>
              </a:solidFill>
            </a:endParaRPr>
          </a:p>
        </p:txBody>
      </p:sp>
      <p:sp>
        <p:nvSpPr>
          <p:cNvPr id="11" name="Titre 4"/>
          <p:cNvSpPr>
            <a:spLocks noGrp="1"/>
          </p:cNvSpPr>
          <p:nvPr>
            <p:ph type="title"/>
            <p:custDataLst>
              <p:tags r:id="rId3"/>
            </p:custDataLst>
          </p:nvPr>
        </p:nvSpPr>
        <p:spPr>
          <a:xfrm>
            <a:off x="558800" y="188640"/>
            <a:ext cx="5669384" cy="794611"/>
          </a:xfrm>
        </p:spPr>
        <p:txBody>
          <a:bodyPr/>
          <a:lstStyle/>
          <a:p>
            <a:r>
              <a:rPr lang="en-CA" sz="2000" dirty="0">
                <a:solidFill>
                  <a:srgbClr val="9BBB59"/>
                </a:solidFill>
              </a:rPr>
              <a:t>Reasons for </a:t>
            </a:r>
            <a:r>
              <a:rPr lang="en-US" sz="2000" dirty="0">
                <a:solidFill>
                  <a:srgbClr val="9BBB59"/>
                </a:solidFill>
              </a:rPr>
              <a:t>hesitating to reveal one's sexual </a:t>
            </a:r>
            <a:r>
              <a:rPr lang="en-CA" sz="2000" dirty="0">
                <a:solidFill>
                  <a:srgbClr val="9BBB59"/>
                </a:solidFill>
              </a:rPr>
              <a:t>orientation/gender identity in the workplace</a:t>
            </a:r>
            <a:r>
              <a:rPr lang="fr-CA" sz="2000" dirty="0">
                <a:solidFill>
                  <a:srgbClr val="9BBB59"/>
                </a:solidFill>
              </a:rPr>
              <a:t/>
            </a:r>
            <a:br>
              <a:rPr lang="fr-CA" sz="2000" dirty="0">
                <a:solidFill>
                  <a:srgbClr val="9BBB59"/>
                </a:solidFill>
              </a:rPr>
            </a:br>
            <a:endParaRPr lang="fr-CA" dirty="0"/>
          </a:p>
        </p:txBody>
      </p:sp>
      <p:sp>
        <p:nvSpPr>
          <p:cNvPr id="14" name="Rectangle 13"/>
          <p:cNvSpPr/>
          <p:nvPr>
            <p:custDataLst>
              <p:tags r:id="rId4"/>
            </p:custDataLst>
          </p:nvPr>
        </p:nvSpPr>
        <p:spPr>
          <a:xfrm>
            <a:off x="510159" y="793279"/>
            <a:ext cx="3294492"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coming out at work</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CA" dirty="0"/>
              <a:t>Why did or do you hesitate at the idea of revealing your sexual orientation / gender identity </a:t>
            </a:r>
            <a:r>
              <a:rPr lang="en-CA" dirty="0" smtClean="0"/>
              <a:t>to…</a:t>
            </a:r>
            <a:endParaRPr lang="fr-CA" dirty="0"/>
          </a:p>
        </p:txBody>
      </p:sp>
      <p:graphicFrame>
        <p:nvGraphicFramePr>
          <p:cNvPr id="9" name="Table 9"/>
          <p:cNvGraphicFramePr>
            <a:graphicFrameLocks noGrp="1"/>
          </p:cNvGraphicFramePr>
          <p:nvPr>
            <p:custDataLst>
              <p:tags r:id="rId6"/>
            </p:custDataLst>
            <p:extLst>
              <p:ext uri="{D42A27DB-BD31-4B8C-83A1-F6EECF244321}">
                <p14:modId xmlns:p14="http://schemas.microsoft.com/office/powerpoint/2010/main" val="1205957066"/>
              </p:ext>
            </p:extLst>
          </p:nvPr>
        </p:nvGraphicFramePr>
        <p:xfrm>
          <a:off x="611561" y="1412776"/>
          <a:ext cx="6336705" cy="3623243"/>
        </p:xfrm>
        <a:graphic>
          <a:graphicData uri="http://schemas.openxmlformats.org/drawingml/2006/table">
            <a:tbl>
              <a:tblPr firstRow="1" bandRow="1">
                <a:tableStyleId>{2D5ABB26-0587-4C30-8999-92F81FD0307C}</a:tableStyleId>
              </a:tblPr>
              <a:tblGrid>
                <a:gridCol w="3533385"/>
                <a:gridCol w="995678"/>
                <a:gridCol w="903821"/>
                <a:gridCol w="903821"/>
              </a:tblGrid>
              <a:tr h="2147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674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8456">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Gay</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Lesbian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47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920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245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57385">
                <a:tc>
                  <a:txBody>
                    <a:bodyPr/>
                    <a:lstStyle/>
                    <a:p>
                      <a:pPr algn="l" fontAlgn="ctr"/>
                      <a:r>
                        <a:rPr lang="fr-CA" sz="1100" b="0" i="0" u="none" strike="noStrike" kern="1200" dirty="0" err="1" smtClean="0">
                          <a:solidFill>
                            <a:srgbClr val="595959"/>
                          </a:solidFill>
                          <a:effectLst/>
                          <a:latin typeface="Arial Narrow" panose="020B0606020202030204" pitchFamily="34" charset="0"/>
                          <a:ea typeface="+mn-ea"/>
                          <a:cs typeface="+mn-cs"/>
                        </a:rPr>
                        <a:t>Because</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it’s</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private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B0F0"/>
                          </a:solidFill>
                          <a:effectLst/>
                          <a:latin typeface="Arial"/>
                          <a:ea typeface="+mn-ea"/>
                          <a:cs typeface="+mn-cs"/>
                        </a:rPr>
                        <a:t>55</a:t>
                      </a:r>
                      <a:endParaRPr lang="fr-CA" sz="1100" b="0" i="0" u="none" strike="noStrike" kern="1200" dirty="0">
                        <a:solidFill>
                          <a:srgbClr val="00B0F0"/>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7294">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this would create uneasiness between the others and me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54</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they would look at me differently (as though I had become a different person in their eyes)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49</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that this could keep me from advancing in my career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38</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kern="1200" dirty="0" smtClean="0">
                          <a:solidFill>
                            <a:srgbClr val="595959"/>
                          </a:solidFill>
                          <a:effectLst/>
                          <a:latin typeface="Arial Narrow" panose="020B0606020202030204" pitchFamily="34" charset="0"/>
                          <a:ea typeface="+mn-ea"/>
                          <a:cs typeface="+mn-cs"/>
                        </a:rPr>
                        <a:t>Fear of </a:t>
                      </a:r>
                      <a:r>
                        <a:rPr lang="fr-CA" sz="1100" b="0" i="0" u="none" strike="noStrike" kern="1200" dirty="0" err="1" smtClean="0">
                          <a:solidFill>
                            <a:srgbClr val="595959"/>
                          </a:solidFill>
                          <a:effectLst/>
                          <a:latin typeface="Arial Narrow" panose="020B0606020202030204" pitchFamily="34" charset="0"/>
                          <a:ea typeface="+mn-ea"/>
                          <a:cs typeface="+mn-cs"/>
                        </a:rPr>
                        <a:t>being</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rejected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21</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of being made fun of or bullied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of being pushed (whether in a subtle way or not) to resign</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kern="1200" dirty="0" smtClean="0">
                          <a:solidFill>
                            <a:srgbClr val="595959"/>
                          </a:solidFill>
                          <a:effectLst/>
                          <a:latin typeface="Arial Narrow" panose="020B0606020202030204" pitchFamily="34" charset="0"/>
                          <a:ea typeface="+mn-ea"/>
                          <a:cs typeface="+mn-cs"/>
                        </a:rPr>
                        <a:t>Fear of being given fewer responsibilities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dirty="0"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a:rPr>
                        <a:t>0</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944619058"/>
      </p:ext>
    </p:extLst>
  </p:cSld>
  <p:clrMapOvr>
    <a:masterClrMapping/>
  </p:clrMapOvr>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4"/>
          <p:cNvSpPr>
            <a:spLocks noGrp="1"/>
          </p:cNvSpPr>
          <p:nvPr>
            <p:ph type="title"/>
            <p:custDataLst>
              <p:tags r:id="rId1"/>
            </p:custDataLst>
          </p:nvPr>
        </p:nvSpPr>
        <p:spPr>
          <a:xfrm>
            <a:off x="558800" y="116632"/>
            <a:ext cx="5669384" cy="950575"/>
          </a:xfrm>
        </p:spPr>
        <p:txBody>
          <a:bodyPr/>
          <a:lstStyle/>
          <a:p>
            <a:r>
              <a:rPr lang="en-CA" sz="2000" dirty="0">
                <a:solidFill>
                  <a:srgbClr val="9BBB59"/>
                </a:solidFill>
              </a:rPr>
              <a:t>Reasons for </a:t>
            </a:r>
            <a:r>
              <a:rPr lang="en-US" sz="2000" dirty="0" smtClean="0">
                <a:solidFill>
                  <a:srgbClr val="9BBB59"/>
                </a:solidFill>
              </a:rPr>
              <a:t>hesitating to reveal one's sexual </a:t>
            </a:r>
            <a:r>
              <a:rPr lang="en-CA" sz="2000" dirty="0" smtClean="0">
                <a:solidFill>
                  <a:srgbClr val="9BBB59"/>
                </a:solidFill>
              </a:rPr>
              <a:t>orientation/gender </a:t>
            </a:r>
            <a:r>
              <a:rPr lang="en-CA" sz="2000" dirty="0">
                <a:solidFill>
                  <a:srgbClr val="9BBB59"/>
                </a:solidFill>
              </a:rPr>
              <a:t>identity in the </a:t>
            </a:r>
            <a:r>
              <a:rPr lang="en-CA" sz="2000" dirty="0" smtClean="0">
                <a:solidFill>
                  <a:srgbClr val="9BBB59"/>
                </a:solidFill>
              </a:rPr>
              <a:t>workplace</a:t>
            </a:r>
            <a:r>
              <a:rPr lang="fr-CA" dirty="0" smtClean="0">
                <a:solidFill>
                  <a:srgbClr val="9BBB59"/>
                </a:solidFill>
              </a:rPr>
              <a:t/>
            </a:r>
            <a:br>
              <a:rPr lang="fr-CA" dirty="0" smtClean="0">
                <a:solidFill>
                  <a:srgbClr val="9BBB59"/>
                </a:solidFill>
              </a:rPr>
            </a:br>
            <a:endParaRPr lang="fr-CA" dirty="0"/>
          </a:p>
        </p:txBody>
      </p:sp>
      <p:sp>
        <p:nvSpPr>
          <p:cNvPr id="3" name="Espace réservé du pied de page 2"/>
          <p:cNvSpPr>
            <a:spLocks noGrp="1"/>
          </p:cNvSpPr>
          <p:nvPr>
            <p:ph type="ftr" sz="quarter" idx="15"/>
            <p:custDataLst>
              <p:tags r:id="rId2"/>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3"/>
            </p:custDataLst>
          </p:nvPr>
        </p:nvSpPr>
        <p:spPr/>
        <p:txBody>
          <a:bodyPr/>
          <a:lstStyle/>
          <a:p>
            <a:pPr>
              <a:defRPr/>
            </a:pPr>
            <a:fld id="{18239141-2E42-4ABB-84FD-6FABED6D0D53}" type="slidenum">
              <a:rPr lang="en-CA" smtClean="0">
                <a:solidFill>
                  <a:srgbClr val="000000">
                    <a:tint val="75000"/>
                  </a:srgbClr>
                </a:solidFill>
              </a:rPr>
              <a:pPr>
                <a:defRPr/>
              </a:pPr>
              <a:t>69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894652622"/>
              </p:ext>
            </p:extLst>
          </p:nvPr>
        </p:nvGraphicFramePr>
        <p:xfrm>
          <a:off x="539552" y="1203192"/>
          <a:ext cx="7778859" cy="4666111"/>
        </p:xfrm>
        <a:graphic>
          <a:graphicData uri="http://schemas.openxmlformats.org/drawingml/2006/table">
            <a:tbl>
              <a:tblPr firstRow="1" bandRow="1">
                <a:tableStyleId>{2D5ABB26-0587-4C30-8999-92F81FD0307C}</a:tableStyleId>
              </a:tblPr>
              <a:tblGrid>
                <a:gridCol w="2735839"/>
                <a:gridCol w="1008604"/>
                <a:gridCol w="1008604"/>
                <a:gridCol w="1008604"/>
                <a:gridCol w="1008604"/>
                <a:gridCol w="1008604"/>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Because</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it’s</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private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this would create uneasiness between the others and me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they would look at me differently (as though I had become a different person in their eyes)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that this could keep me from advancing in my career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Fear of </a:t>
                      </a:r>
                      <a:r>
                        <a:rPr lang="fr-CA" sz="1100" b="0" i="0" u="none" strike="noStrike" dirty="0" err="1" smtClean="0">
                          <a:solidFill>
                            <a:srgbClr val="595959"/>
                          </a:solidFill>
                          <a:effectLst/>
                          <a:latin typeface="Arial Narrow" panose="020B0606020202030204" pitchFamily="34" charset="0"/>
                        </a:rPr>
                        <a:t>being</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rejected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being made fun of or bullied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being pushed (whether in a subtle way or not) to resign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Fear of being given fewer responsibilities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err="1"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5"/>
            </p:custDataLst>
          </p:nvPr>
        </p:nvSpPr>
        <p:spPr>
          <a:xfrm>
            <a:off x="510159" y="793279"/>
            <a:ext cx="3294492"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hesitated before coming out at work</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1083536151"/>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Methodology</a:t>
            </a:r>
            <a:endParaRPr lang="en-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7</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39552" y="5157192"/>
            <a:ext cx="5400600" cy="1368152"/>
          </a:xfrm>
        </p:spPr>
        <p:txBody>
          <a:bodyPr>
            <a:normAutofit/>
          </a:bodyPr>
          <a:lstStyle/>
          <a:p>
            <a:r>
              <a:rPr lang="en-CA" sz="1200" b="0" dirty="0" smtClean="0">
                <a:solidFill>
                  <a:srgbClr val="7F7F7F"/>
                </a:solidFill>
              </a:rPr>
              <a:t>The questionnaire to the LGBT respondents was 40 minutes long. In order to ensure </a:t>
            </a:r>
            <a:r>
              <a:rPr lang="en-CA" sz="1200" b="0" dirty="0">
                <a:solidFill>
                  <a:srgbClr val="7F7F7F"/>
                </a:solidFill>
              </a:rPr>
              <a:t>the validity of our survey results </a:t>
            </a:r>
            <a:r>
              <a:rPr lang="en-CA" sz="1200" b="0" dirty="0" smtClean="0">
                <a:solidFill>
                  <a:srgbClr val="7F7F7F"/>
                </a:solidFill>
              </a:rPr>
              <a:t>in the absence of any reliable means to control the integrity of respondent profiles across all sampling sources, no incentives were offered.</a:t>
            </a:r>
            <a:endParaRPr lang="en-CA" sz="1200" b="0" dirty="0">
              <a:solidFill>
                <a:srgbClr val="7F7F7F"/>
              </a:solidFill>
            </a:endParaRPr>
          </a:p>
        </p:txBody>
      </p:sp>
      <p:graphicFrame>
        <p:nvGraphicFramePr>
          <p:cNvPr id="6" name="Table 9"/>
          <p:cNvGraphicFramePr>
            <a:graphicFrameLocks noGrp="1"/>
          </p:cNvGraphicFramePr>
          <p:nvPr>
            <p:custDataLst>
              <p:tags r:id="rId5"/>
            </p:custDataLst>
            <p:extLst>
              <p:ext uri="{D42A27DB-BD31-4B8C-83A1-F6EECF244321}">
                <p14:modId xmlns:p14="http://schemas.microsoft.com/office/powerpoint/2010/main" val="3498258827"/>
              </p:ext>
            </p:extLst>
          </p:nvPr>
        </p:nvGraphicFramePr>
        <p:xfrm>
          <a:off x="590294" y="1628800"/>
          <a:ext cx="7326956" cy="3240360"/>
        </p:xfrm>
        <a:graphic>
          <a:graphicData uri="http://schemas.openxmlformats.org/drawingml/2006/table">
            <a:tbl>
              <a:tblPr firstRow="1" bandRow="1">
                <a:tableStyleId>{2D5ABB26-0587-4C30-8999-92F81FD0307C}</a:tableStyleId>
              </a:tblPr>
              <a:tblGrid>
                <a:gridCol w="1782339"/>
                <a:gridCol w="737009"/>
                <a:gridCol w="801268"/>
                <a:gridCol w="801268"/>
                <a:gridCol w="801268"/>
                <a:gridCol w="801268"/>
                <a:gridCol w="801268"/>
                <a:gridCol w="801268"/>
              </a:tblGrid>
              <a:tr h="23987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algn="ctr" defTabSz="914400" rtl="0" eaLnBrk="1" fontAlgn="b" latinLnBrk="0" hangingPunct="1">
                        <a:lnSpc>
                          <a:spcPct val="70000"/>
                        </a:lnSpc>
                      </a:pPr>
                      <a:endParaRPr lang="fr-CA" sz="8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231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200" b="1" dirty="0" smtClean="0">
                        <a:solidFill>
                          <a:srgbClr val="9BBB59"/>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6378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Prairies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Alberta</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British Columbia</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22139">
                <a:tc>
                  <a:txBody>
                    <a:bodyPr/>
                    <a:lstStyle/>
                    <a:p>
                      <a:pPr algn="ctr" fontAlgn="b"/>
                      <a:r>
                        <a:rPr lang="en-CA" sz="1100" b="0" i="0" u="none" strike="noStrike" noProof="0" dirty="0" smtClean="0">
                          <a:solidFill>
                            <a:srgbClr val="5A5A5A"/>
                          </a:solidFill>
                          <a:effectLst/>
                          <a:latin typeface="Arial Narrow"/>
                        </a:rPr>
                        <a:t>Homosexual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a:solidFill>
                            <a:srgbClr val="595959"/>
                          </a:solidFill>
                          <a:effectLst/>
                          <a:latin typeface="Arial"/>
                        </a:rPr>
                        <a:t>766</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45</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394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177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55</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8032">
                <a:tc>
                  <a:txBody>
                    <a:bodyPr/>
                    <a:lstStyle/>
                    <a:p>
                      <a:pPr algn="ctr" fontAlgn="b"/>
                      <a:r>
                        <a:rPr lang="en-CA" sz="1100" b="0" i="0" u="none" strike="noStrike" noProof="0" dirty="0" smtClean="0">
                          <a:solidFill>
                            <a:srgbClr val="5A5A5A"/>
                          </a:solidFill>
                          <a:effectLst/>
                          <a:latin typeface="Arial Narrow"/>
                        </a:rPr>
                        <a:t>Bisexual</a:t>
                      </a:r>
                      <a:endParaRPr lang="en-CA" sz="1100" b="0" i="0" u="none" strike="noStrike" noProof="0"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a:solidFill>
                            <a:srgbClr val="595959"/>
                          </a:solidFill>
                          <a:effectLst/>
                          <a:latin typeface="Arial"/>
                        </a:rPr>
                        <a:t>623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49</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155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261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71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56</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8032">
                <a:tc>
                  <a:txBody>
                    <a:bodyPr/>
                    <a:lstStyle/>
                    <a:p>
                      <a:pPr marL="0" algn="ctr" defTabSz="914400" rtl="0" eaLnBrk="1" fontAlgn="b" latinLnBrk="0" hangingPunct="1"/>
                      <a:r>
                        <a:rPr lang="en-CA" sz="1100" b="0" i="0" u="none" strike="noStrike" kern="1200" noProof="0" dirty="0" smtClean="0">
                          <a:solidFill>
                            <a:srgbClr val="5A5A5A"/>
                          </a:solidFill>
                          <a:effectLst/>
                          <a:latin typeface="Arial Narrow"/>
                          <a:ea typeface="+mn-ea"/>
                          <a:cs typeface="+mn-cs"/>
                        </a:rPr>
                        <a:t>Pansexual</a:t>
                      </a:r>
                      <a:endParaRPr lang="en-CA" sz="1100" b="0" i="0" u="none" strike="noStrike" kern="1200" noProof="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a:solidFill>
                            <a:srgbClr val="595959"/>
                          </a:solidFill>
                          <a:effectLst/>
                          <a:latin typeface="Arial"/>
                        </a:rPr>
                        <a:t>314</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29</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114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98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48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16</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40">
                <a:tc>
                  <a:txBody>
                    <a:bodyPr/>
                    <a:lstStyle/>
                    <a:p>
                      <a:pPr marL="0" algn="ctr" defTabSz="914400" rtl="0" eaLnBrk="1" fontAlgn="b" latinLnBrk="0" hangingPunct="1"/>
                      <a:r>
                        <a:rPr lang="en-CA" sz="1100" b="0" i="0" u="none" strike="noStrike" kern="1200" noProof="0" dirty="0" smtClean="0">
                          <a:solidFill>
                            <a:srgbClr val="5A5A5A"/>
                          </a:solidFill>
                          <a:effectLst/>
                          <a:latin typeface="Arial Narrow"/>
                          <a:ea typeface="+mn-ea"/>
                          <a:cs typeface="+mn-cs"/>
                        </a:rPr>
                        <a:t>Asexual</a:t>
                      </a:r>
                      <a:endParaRPr lang="en-CA" sz="1100" b="0" i="0" u="none" strike="noStrike" kern="1200" noProof="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a:solidFill>
                            <a:srgbClr val="595959"/>
                          </a:solidFill>
                          <a:effectLst/>
                          <a:latin typeface="Arial"/>
                        </a:rPr>
                        <a:t>116</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47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12</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432048">
                <a:tc>
                  <a:txBody>
                    <a:bodyPr/>
                    <a:lstStyle/>
                    <a:p>
                      <a:pPr marL="0" algn="ctr" defTabSz="914400" rtl="0" eaLnBrk="1" fontAlgn="b" latinLnBrk="0" hangingPunct="1"/>
                      <a:r>
                        <a:rPr lang="en-CA" sz="1100" b="0" i="0" u="none" strike="noStrike" kern="1200" noProof="0" dirty="0" smtClean="0">
                          <a:solidFill>
                            <a:srgbClr val="5A5A5A"/>
                          </a:solidFill>
                          <a:effectLst/>
                          <a:latin typeface="Arial Narrow"/>
                          <a:ea typeface="+mn-ea"/>
                          <a:cs typeface="+mn-cs"/>
                        </a:rPr>
                        <a:t>Binary Trans</a:t>
                      </a:r>
                      <a:endParaRPr lang="en-CA" sz="1100" b="0" i="0" u="none" strike="noStrike" kern="1200" noProof="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a:solidFill>
                            <a:srgbClr val="595959"/>
                          </a:solidFill>
                          <a:effectLst/>
                          <a:latin typeface="Arial"/>
                        </a:rPr>
                        <a:t>147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10</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52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48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8</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40">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CA" sz="1100" b="0" i="0" u="none" strike="noStrike" kern="1200" noProof="0" dirty="0" smtClean="0">
                          <a:solidFill>
                            <a:srgbClr val="5A5A5A"/>
                          </a:solidFill>
                          <a:effectLst/>
                          <a:latin typeface="Arial Narrow"/>
                          <a:ea typeface="+mn-ea"/>
                          <a:cs typeface="+mn-cs"/>
                        </a:rPr>
                        <a:t>Non-binary</a:t>
                      </a:r>
                      <a:r>
                        <a:rPr lang="en-CA" sz="1100" b="0" i="0" u="none" strike="noStrike" kern="1200" baseline="0" noProof="0" dirty="0" smtClean="0">
                          <a:solidFill>
                            <a:srgbClr val="5A5A5A"/>
                          </a:solidFill>
                          <a:effectLst/>
                          <a:latin typeface="Arial Narrow"/>
                          <a:ea typeface="+mn-ea"/>
                          <a:cs typeface="+mn-cs"/>
                        </a:rPr>
                        <a:t> Trans</a:t>
                      </a:r>
                      <a:endParaRPr lang="en-CA" sz="1100" b="0" i="0" u="none" strike="noStrike" kern="1200" noProof="0" dirty="0" smtClean="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157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13</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37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58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30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15</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56">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CA" sz="1100" b="0" i="0" u="none" strike="noStrike" kern="1200" noProof="0" dirty="0" smtClean="0">
                          <a:solidFill>
                            <a:srgbClr val="5A5A5A"/>
                          </a:solidFill>
                          <a:effectLst/>
                          <a:latin typeface="Arial Narrow"/>
                          <a:ea typeface="+mn-ea"/>
                          <a:cs typeface="+mn-cs"/>
                        </a:rPr>
                        <a:t>Non-binary/ </a:t>
                      </a:r>
                      <a:r>
                        <a:rPr lang="en-CA" sz="1100" b="0" i="0" u="none" strike="noStrike" kern="1200" noProof="0" dirty="0" err="1" smtClean="0">
                          <a:solidFill>
                            <a:srgbClr val="5A5A5A"/>
                          </a:solidFill>
                          <a:effectLst/>
                          <a:latin typeface="Arial Narrow"/>
                          <a:ea typeface="+mn-ea"/>
                          <a:cs typeface="+mn-cs"/>
                        </a:rPr>
                        <a:t>Genderfluid</a:t>
                      </a:r>
                      <a:r>
                        <a:rPr lang="en-CA" sz="1100" b="0" i="0" u="none" strike="noStrike" kern="1200" noProof="0" dirty="0" smtClean="0">
                          <a:solidFill>
                            <a:srgbClr val="5A5A5A"/>
                          </a:solidFill>
                          <a:effectLst/>
                          <a:latin typeface="Arial Narrow"/>
                          <a:ea typeface="+mn-ea"/>
                          <a:cs typeface="+mn-cs"/>
                        </a:rPr>
                        <a:t> / </a:t>
                      </a:r>
                      <a:br>
                        <a:rPr lang="en-CA" sz="1100" b="0" i="0" u="none" strike="noStrike" kern="1200" noProof="0" dirty="0" smtClean="0">
                          <a:solidFill>
                            <a:srgbClr val="5A5A5A"/>
                          </a:solidFill>
                          <a:effectLst/>
                          <a:latin typeface="Arial Narrow"/>
                          <a:ea typeface="+mn-ea"/>
                          <a:cs typeface="+mn-cs"/>
                        </a:rPr>
                      </a:br>
                      <a:r>
                        <a:rPr lang="en-CA" sz="1100" b="0" i="0" u="none" strike="noStrike" kern="1200" noProof="0" dirty="0" err="1" smtClean="0">
                          <a:solidFill>
                            <a:srgbClr val="5A5A5A"/>
                          </a:solidFill>
                          <a:effectLst/>
                          <a:latin typeface="Arial Narrow"/>
                          <a:ea typeface="+mn-ea"/>
                          <a:cs typeface="+mn-cs"/>
                        </a:rPr>
                        <a:t>Agender</a:t>
                      </a:r>
                      <a:r>
                        <a:rPr lang="en-CA" sz="1100" b="0" i="0" u="none" strike="noStrike" kern="1200" noProof="0" dirty="0" smtClean="0">
                          <a:solidFill>
                            <a:srgbClr val="5A5A5A"/>
                          </a:solidFill>
                          <a:effectLst/>
                          <a:latin typeface="Arial Narrow"/>
                          <a:ea typeface="+mn-ea"/>
                          <a:cs typeface="+mn-cs"/>
                        </a:rPr>
                        <a:t> / </a:t>
                      </a:r>
                      <a:r>
                        <a:rPr lang="en-CA" sz="1100" b="0" i="0" u="none" strike="noStrike" kern="1200" noProof="0" dirty="0" err="1" smtClean="0">
                          <a:solidFill>
                            <a:srgbClr val="5A5A5A"/>
                          </a:solidFill>
                          <a:effectLst/>
                          <a:latin typeface="Arial Narrow"/>
                          <a:ea typeface="+mn-ea"/>
                          <a:cs typeface="+mn-cs"/>
                        </a:rPr>
                        <a:t>Demigender</a:t>
                      </a:r>
                      <a:endParaRPr lang="en-CA" sz="1100" b="0" i="0" u="none" strike="noStrike" kern="1200" noProof="0" dirty="0" smtClean="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52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2</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21039014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70</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174416307"/>
              </p:ext>
            </p:extLst>
          </p:nvPr>
        </p:nvGraphicFramePr>
        <p:xfrm>
          <a:off x="835284" y="1765231"/>
          <a:ext cx="7148042"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404664"/>
            <a:ext cx="5309344" cy="950535"/>
          </a:xfrm>
        </p:spPr>
        <p:txBody>
          <a:bodyPr>
            <a:normAutofit/>
          </a:bodyPr>
          <a:lstStyle/>
          <a:p>
            <a:r>
              <a:rPr lang="en-US" sz="2000" dirty="0">
                <a:solidFill>
                  <a:srgbClr val="9BBB59"/>
                </a:solidFill>
              </a:rPr>
              <a:t>Reasons for </a:t>
            </a:r>
            <a:r>
              <a:rPr lang="en-US" sz="2000" dirty="0" smtClean="0">
                <a:solidFill>
                  <a:srgbClr val="9BBB59"/>
                </a:solidFill>
              </a:rPr>
              <a:t>hesitating to reveal one's sexual orientation/gender </a:t>
            </a:r>
            <a:r>
              <a:rPr lang="en-US" sz="2000" dirty="0">
                <a:solidFill>
                  <a:srgbClr val="9BBB59"/>
                </a:solidFill>
              </a:rPr>
              <a:t>identity </a:t>
            </a:r>
            <a:r>
              <a:rPr lang="fr-CA" sz="2000" dirty="0" smtClean="0">
                <a:solidFill>
                  <a:srgbClr val="9BBB59"/>
                </a:solidFill>
              </a:rPr>
              <a:t>at </a:t>
            </a:r>
            <a:r>
              <a:rPr lang="en-CA" sz="2000" dirty="0" smtClean="0">
                <a:solidFill>
                  <a:srgbClr val="9BBB59"/>
                </a:solidFill>
              </a:rPr>
              <a:t>school</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1160678"/>
            <a:ext cx="3913251"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hesitated before coming out </a:t>
            </a:r>
            <a:r>
              <a:rPr lang="en-US" sz="900" dirty="0" smtClean="0">
                <a:solidFill>
                  <a:srgbClr val="9BBB59"/>
                </a:solidFill>
                <a:latin typeface="Arial" panose="020B0604020202020204" pitchFamily="34" charset="0"/>
                <a:cs typeface="Arial" panose="020B0604020202020204" pitchFamily="34" charset="0"/>
              </a:rPr>
              <a:t>at school </a:t>
            </a:r>
            <a:r>
              <a:rPr lang="fr-CA" sz="900" dirty="0" smtClean="0">
                <a:solidFill>
                  <a:srgbClr val="9BBB59"/>
                </a:solidFill>
                <a:latin typeface="Arial" panose="020B0604020202020204" pitchFamily="34" charset="0"/>
                <a:cs typeface="Arial" panose="020B0604020202020204" pitchFamily="34" charset="0"/>
              </a:rPr>
              <a:t>(n=1129)</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2168772809"/>
      </p:ext>
    </p:extLst>
  </p:cSld>
  <p:clrMapOvr>
    <a:masterClrMapping/>
  </p:clrMapOvr>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768369635"/>
              </p:ext>
            </p:extLst>
          </p:nvPr>
        </p:nvGraphicFramePr>
        <p:xfrm>
          <a:off x="539552" y="1203192"/>
          <a:ext cx="7992884" cy="4422556"/>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29*</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Because it’s private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this would create uneasiness between the others and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made fun of or bullied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look at me differently (as though I had become a different person in their eyes)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rejected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selected less often for group activities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Titre 4"/>
          <p:cNvSpPr>
            <a:spLocks noGrp="1"/>
          </p:cNvSpPr>
          <p:nvPr>
            <p:ph type="title"/>
            <p:custDataLst>
              <p:tags r:id="rId4"/>
            </p:custDataLst>
          </p:nvPr>
        </p:nvSpPr>
        <p:spPr>
          <a:xfrm>
            <a:off x="558800" y="188641"/>
            <a:ext cx="5669384" cy="804136"/>
          </a:xfrm>
        </p:spPr>
        <p:txBody>
          <a:bodyPr/>
          <a:lstStyle/>
          <a:p>
            <a:r>
              <a:rPr lang="en-US" sz="2000" dirty="0">
                <a:solidFill>
                  <a:srgbClr val="9BBB59"/>
                </a:solidFill>
              </a:rPr>
              <a:t>Reasons for </a:t>
            </a:r>
            <a:r>
              <a:rPr lang="en-US" sz="2000" dirty="0" smtClean="0">
                <a:solidFill>
                  <a:srgbClr val="9BBB59"/>
                </a:solidFill>
              </a:rPr>
              <a:t>hesitating to reveal one's sexual orientation/gender </a:t>
            </a:r>
            <a:r>
              <a:rPr lang="en-US" sz="2000" dirty="0">
                <a:solidFill>
                  <a:srgbClr val="9BBB59"/>
                </a:solidFill>
              </a:rPr>
              <a:t>identity </a:t>
            </a:r>
            <a:r>
              <a:rPr lang="fr-CA" sz="2000" dirty="0">
                <a:solidFill>
                  <a:srgbClr val="9BBB59"/>
                </a:solidFill>
              </a:rPr>
              <a:t>at </a:t>
            </a:r>
            <a:r>
              <a:rPr lang="en-CA" sz="2000" dirty="0" smtClean="0">
                <a:solidFill>
                  <a:srgbClr val="9BBB59"/>
                </a:solidFill>
              </a:rPr>
              <a:t>school</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338426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hesitated before coming out at school</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
        <p:nvSpPr>
          <p:cNvPr id="17" name="ZoneTexte 16"/>
          <p:cNvSpPr txBox="1"/>
          <p:nvPr/>
        </p:nvSpPr>
        <p:spPr>
          <a:xfrm>
            <a:off x="6588224" y="6093296"/>
            <a:ext cx="2016224" cy="400110"/>
          </a:xfrm>
          <a:prstGeom prst="rect">
            <a:avLst/>
          </a:prstGeom>
          <a:noFill/>
        </p:spPr>
        <p:txBody>
          <a:bodyPr wrap="square" rtlCol="0">
            <a:spAutoFit/>
          </a:bodyPr>
          <a:lstStyle/>
          <a:p>
            <a:r>
              <a:rPr lang="en-US" sz="1000" b="1" dirty="0" smtClean="0">
                <a:solidFill>
                  <a:srgbClr val="595959"/>
                </a:solidFill>
                <a:latin typeface="Arial Narrow" panose="020B0606020202030204" pitchFamily="34" charset="0"/>
              </a:rPr>
              <a:t>*N.B.: small sample size, results to be interpreted with caution</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788191517"/>
      </p:ext>
    </p:extLst>
  </p:cSld>
  <p:clrMapOvr>
    <a:masterClrMapping/>
  </p:clrMapOvr>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028121594"/>
              </p:ext>
            </p:extLst>
          </p:nvPr>
        </p:nvGraphicFramePr>
        <p:xfrm>
          <a:off x="611561" y="1098385"/>
          <a:ext cx="8208905" cy="4489213"/>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83120">
                <a:tc vMerge="1">
                  <a:txBody>
                    <a:bodyPr/>
                    <a:lstStyle/>
                    <a:p>
                      <a:endParaRPr lang="fr-CA"/>
                    </a:p>
                  </a:txBody>
                  <a:tcPr/>
                </a:tc>
                <a:tc vMerge="1">
                  <a:txBody>
                    <a:bodyPr/>
                    <a:lstStyle/>
                    <a:p>
                      <a:endParaRPr lang="fr-CA"/>
                    </a:p>
                  </a:txBody>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Homo.</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Pan.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err="1" smtClean="0">
                          <a:solidFill>
                            <a:srgbClr val="595959"/>
                          </a:solidFill>
                          <a:effectLst/>
                          <a:latin typeface="Arial Narrow" panose="020B0606020202030204" pitchFamily="34" charset="0"/>
                        </a:rPr>
                        <a:t>Asex</a:t>
                      </a:r>
                      <a:r>
                        <a:rPr lang="en-CA" sz="1000" b="1" i="0" u="none" strike="noStrike" noProof="0" dirty="0" smtClean="0">
                          <a:solidFill>
                            <a:srgbClr val="595959"/>
                          </a:solidFill>
                          <a:effectLst/>
                          <a:latin typeface="Arial Narrow" panose="020B0606020202030204" pitchFamily="34" charset="0"/>
                        </a:rPr>
                        <a:t>.</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Cisgender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Non-binary Trans person</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i="0" u="none" strike="noStrike" noProof="0" dirty="0" smtClean="0">
                          <a:solidFill>
                            <a:srgbClr val="595959"/>
                          </a:solidFill>
                          <a:effectLst/>
                          <a:latin typeface="Arial Narrow" panose="020B0606020202030204" pitchFamily="34" charset="0"/>
                        </a:rPr>
                        <a:t>Non-bin.: </a:t>
                      </a:r>
                      <a:r>
                        <a:rPr lang="en-CA" sz="1000" b="1" i="0" u="none" strike="noStrike" noProof="0" dirty="0" err="1" smtClean="0">
                          <a:solidFill>
                            <a:srgbClr val="595959"/>
                          </a:solidFill>
                          <a:effectLst/>
                          <a:latin typeface="Arial Narrow" panose="020B0606020202030204" pitchFamily="34" charset="0"/>
                        </a:rPr>
                        <a:t>genderfluid</a:t>
                      </a:r>
                      <a:r>
                        <a:rPr lang="en-CA" sz="1000" b="1" i="0" u="none" strike="noStrike" noProof="0" dirty="0" smtClean="0">
                          <a:solidFill>
                            <a:srgbClr val="595959"/>
                          </a:solidFill>
                          <a:effectLst/>
                          <a:latin typeface="Arial Narrow" panose="020B0606020202030204" pitchFamily="34" charset="0"/>
                        </a:rPr>
                        <a:t>, </a:t>
                      </a:r>
                      <a:r>
                        <a:rPr lang="en-CA" sz="1000" b="1" i="0" u="none" strike="noStrike" noProof="0" dirty="0" err="1" smtClean="0">
                          <a:solidFill>
                            <a:srgbClr val="595959"/>
                          </a:solidFill>
                          <a:effectLst/>
                          <a:latin typeface="Arial Narrow" panose="020B0606020202030204" pitchFamily="34" charset="0"/>
                        </a:rPr>
                        <a:t>agender</a:t>
                      </a:r>
                      <a:r>
                        <a:rPr lang="en-CA" sz="1000" b="1" i="0" u="none" strike="noStrike" noProof="0" dirty="0" smtClean="0">
                          <a:solidFill>
                            <a:srgbClr val="595959"/>
                          </a:solidFill>
                          <a:effectLst/>
                          <a:latin typeface="Arial Narrow" panose="020B0606020202030204" pitchFamily="34" charset="0"/>
                        </a:rPr>
                        <a:t> or demi-gender</a:t>
                      </a:r>
                      <a:endParaRPr lang="en-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07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1129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408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379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224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70</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864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87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124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Because it’s private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73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42</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this would create uneasiness between the others and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48</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77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made fun of or bullied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look at me differently (as though I had become a different person in their eyes)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35</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56</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rejected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15</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selected less often for group activities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Titre 4"/>
          <p:cNvSpPr>
            <a:spLocks noGrp="1"/>
          </p:cNvSpPr>
          <p:nvPr>
            <p:ph type="title"/>
            <p:custDataLst>
              <p:tags r:id="rId4"/>
            </p:custDataLst>
          </p:nvPr>
        </p:nvSpPr>
        <p:spPr>
          <a:xfrm>
            <a:off x="558800" y="188640"/>
            <a:ext cx="5525368" cy="794611"/>
          </a:xfrm>
        </p:spPr>
        <p:txBody>
          <a:bodyPr/>
          <a:lstStyle/>
          <a:p>
            <a:r>
              <a:rPr lang="en-CA" sz="2000" dirty="0" smtClean="0">
                <a:solidFill>
                  <a:srgbClr val="9BBB59"/>
                </a:solidFill>
              </a:rPr>
              <a:t>Reasons for </a:t>
            </a:r>
            <a:r>
              <a:rPr lang="en-US" sz="2000" dirty="0" smtClean="0">
                <a:solidFill>
                  <a:srgbClr val="9BBB59"/>
                </a:solidFill>
              </a:rPr>
              <a:t>hesitating to reveal one's sexual </a:t>
            </a:r>
            <a:r>
              <a:rPr lang="en-CA" sz="2000" dirty="0" smtClean="0">
                <a:solidFill>
                  <a:srgbClr val="9BBB59"/>
                </a:solidFill>
              </a:rPr>
              <a:t>orientation/gender identity at school</a:t>
            </a:r>
            <a:r>
              <a:rPr lang="en-CA" dirty="0" smtClean="0">
                <a:solidFill>
                  <a:srgbClr val="9BBB59"/>
                </a:solidFill>
              </a:rPr>
              <a:t/>
            </a:r>
            <a:br>
              <a:rPr lang="en-CA" dirty="0" smtClean="0">
                <a:solidFill>
                  <a:srgbClr val="9BBB59"/>
                </a:solidFill>
              </a:rPr>
            </a:br>
            <a:endParaRPr lang="en-CA" dirty="0"/>
          </a:p>
        </p:txBody>
      </p:sp>
      <p:sp>
        <p:nvSpPr>
          <p:cNvPr id="14" name="Rectangle 13"/>
          <p:cNvSpPr/>
          <p:nvPr>
            <p:custDataLst>
              <p:tags r:id="rId5"/>
            </p:custDataLst>
          </p:nvPr>
        </p:nvSpPr>
        <p:spPr>
          <a:xfrm>
            <a:off x="510159" y="793279"/>
            <a:ext cx="338426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hesitated before coming out at school</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3217193723"/>
      </p:ext>
    </p:extLst>
  </p:cSld>
  <p:clrMapOvr>
    <a:masterClrMapping/>
  </p:clrMapOvr>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73</a:t>
            </a:fld>
            <a:endParaRPr lang="en-CA" dirty="0">
              <a:solidFill>
                <a:srgbClr val="000000">
                  <a:tint val="75000"/>
                </a:srgbClr>
              </a:solidFill>
            </a:endParaRPr>
          </a:p>
        </p:txBody>
      </p:sp>
      <p:sp>
        <p:nvSpPr>
          <p:cNvPr id="11" name="Titre 4"/>
          <p:cNvSpPr>
            <a:spLocks noGrp="1"/>
          </p:cNvSpPr>
          <p:nvPr>
            <p:ph type="title"/>
            <p:custDataLst>
              <p:tags r:id="rId3"/>
            </p:custDataLst>
          </p:nvPr>
        </p:nvSpPr>
        <p:spPr>
          <a:xfrm>
            <a:off x="558800" y="188640"/>
            <a:ext cx="5309344" cy="794611"/>
          </a:xfrm>
        </p:spPr>
        <p:txBody>
          <a:bodyPr/>
          <a:lstStyle/>
          <a:p>
            <a:r>
              <a:rPr lang="en-CA" sz="2000" dirty="0">
                <a:solidFill>
                  <a:srgbClr val="9BBB59"/>
                </a:solidFill>
              </a:rPr>
              <a:t>Reasons for </a:t>
            </a:r>
            <a:r>
              <a:rPr lang="en-US" sz="2000" dirty="0">
                <a:solidFill>
                  <a:srgbClr val="9BBB59"/>
                </a:solidFill>
              </a:rPr>
              <a:t>hesitating to reveal one's sexual </a:t>
            </a:r>
            <a:r>
              <a:rPr lang="en-CA" sz="2000" dirty="0">
                <a:solidFill>
                  <a:srgbClr val="9BBB59"/>
                </a:solidFill>
              </a:rPr>
              <a:t>orientation/gender identity at school</a:t>
            </a:r>
            <a:br>
              <a:rPr lang="en-CA" sz="2000" dirty="0">
                <a:solidFill>
                  <a:srgbClr val="9BBB59"/>
                </a:solidFill>
              </a:rPr>
            </a:br>
            <a:endParaRPr lang="fr-CA" dirty="0"/>
          </a:p>
        </p:txBody>
      </p:sp>
      <p:sp>
        <p:nvSpPr>
          <p:cNvPr id="14" name="Rectangle 13"/>
          <p:cNvSpPr/>
          <p:nvPr>
            <p:custDataLst>
              <p:tags r:id="rId4"/>
            </p:custDataLst>
          </p:nvPr>
        </p:nvSpPr>
        <p:spPr>
          <a:xfrm>
            <a:off x="510159" y="793279"/>
            <a:ext cx="338426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hesitated before coming out at school</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CA" dirty="0"/>
              <a:t>Why did or do you hesitate at the idea of revealing your sexual orientation / gender identity </a:t>
            </a:r>
            <a:r>
              <a:rPr lang="en-CA" dirty="0" smtClean="0"/>
              <a:t>to…</a:t>
            </a:r>
            <a:endParaRPr lang="fr-CA" dirty="0"/>
          </a:p>
        </p:txBody>
      </p:sp>
      <p:graphicFrame>
        <p:nvGraphicFramePr>
          <p:cNvPr id="8" name="Table 9"/>
          <p:cNvGraphicFramePr>
            <a:graphicFrameLocks noGrp="1"/>
          </p:cNvGraphicFramePr>
          <p:nvPr>
            <p:custDataLst>
              <p:tags r:id="rId6"/>
            </p:custDataLst>
            <p:extLst>
              <p:ext uri="{D42A27DB-BD31-4B8C-83A1-F6EECF244321}">
                <p14:modId xmlns:p14="http://schemas.microsoft.com/office/powerpoint/2010/main" val="1932935785"/>
              </p:ext>
            </p:extLst>
          </p:nvPr>
        </p:nvGraphicFramePr>
        <p:xfrm>
          <a:off x="611561" y="1412776"/>
          <a:ext cx="6336705" cy="3033571"/>
        </p:xfrm>
        <a:graphic>
          <a:graphicData uri="http://schemas.openxmlformats.org/drawingml/2006/table">
            <a:tbl>
              <a:tblPr firstRow="1" bandRow="1">
                <a:tableStyleId>{2D5ABB26-0587-4C30-8999-92F81FD0307C}</a:tableStyleId>
              </a:tblPr>
              <a:tblGrid>
                <a:gridCol w="3533385"/>
                <a:gridCol w="1003118"/>
                <a:gridCol w="896381"/>
                <a:gridCol w="903821"/>
              </a:tblGrid>
              <a:tr h="2147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674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8456">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Gay</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Lesbian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47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198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57385">
                <a:tc>
                  <a:txBody>
                    <a:bodyPr/>
                    <a:lstStyle/>
                    <a:p>
                      <a:pPr marL="0" algn="l" defTabSz="914400" rtl="0" eaLnBrk="1" fontAlgn="ctr" latinLnBrk="0" hangingPunct="1"/>
                      <a:r>
                        <a:rPr lang="fr-CA" sz="1100" b="0" i="0" u="none" strike="noStrike" kern="1200" dirty="0" err="1" smtClean="0">
                          <a:solidFill>
                            <a:srgbClr val="595959"/>
                          </a:solidFill>
                          <a:effectLst/>
                          <a:latin typeface="Arial Narrow" panose="020B0606020202030204" pitchFamily="34" charset="0"/>
                          <a:ea typeface="+mn-ea"/>
                          <a:cs typeface="+mn-cs"/>
                        </a:rPr>
                        <a:t>Because</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it`s</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private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7294">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Fear that this would create uneasiness between the others and me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43</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Fear of being made fun of or bullied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Fear that they would look at me differently (as though I had become a different person in their eyes)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41</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marL="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Fear of </a:t>
                      </a:r>
                      <a:r>
                        <a:rPr lang="fr-CA" sz="1100" b="0" i="0" u="none" strike="noStrike" kern="1200" dirty="0" err="1" smtClean="0">
                          <a:solidFill>
                            <a:srgbClr val="595959"/>
                          </a:solidFill>
                          <a:effectLst/>
                          <a:latin typeface="Arial Narrow" panose="020B0606020202030204" pitchFamily="34" charset="0"/>
                          <a:ea typeface="+mn-ea"/>
                          <a:cs typeface="+mn-cs"/>
                        </a:rPr>
                        <a:t>being</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rejected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51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35</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marL="0" algn="l" defTabSz="914400" rtl="0" eaLnBrk="1" fontAlgn="ctr" latinLnBrk="0" hangingPunct="1"/>
                      <a:r>
                        <a:rPr lang="en-CA" sz="1100" b="0" i="0" u="none" strike="noStrike" kern="1200" dirty="0" smtClean="0">
                          <a:solidFill>
                            <a:srgbClr val="595959"/>
                          </a:solidFill>
                          <a:effectLst/>
                          <a:latin typeface="Arial Narrow" panose="020B0606020202030204" pitchFamily="34" charset="0"/>
                          <a:ea typeface="+mn-ea"/>
                          <a:cs typeface="+mn-cs"/>
                        </a:rPr>
                        <a:t>Fear of being selected less often for group activities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20</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en-CA" sz="1100" b="0" i="0" u="none" strike="noStrike" dirty="0"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2765194832"/>
      </p:ext>
    </p:extLst>
  </p:cSld>
  <p:clrMapOvr>
    <a:masterClrMapping/>
  </p:clrMapOvr>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4"/>
          <p:cNvSpPr>
            <a:spLocks noGrp="1"/>
          </p:cNvSpPr>
          <p:nvPr>
            <p:ph type="title"/>
            <p:custDataLst>
              <p:tags r:id="rId1"/>
            </p:custDataLst>
          </p:nvPr>
        </p:nvSpPr>
        <p:spPr>
          <a:xfrm>
            <a:off x="558800" y="188641"/>
            <a:ext cx="5669384" cy="804136"/>
          </a:xfrm>
        </p:spPr>
        <p:txBody>
          <a:bodyPr/>
          <a:lstStyle/>
          <a:p>
            <a:r>
              <a:rPr lang="en-CA" sz="2000" dirty="0" smtClean="0">
                <a:solidFill>
                  <a:srgbClr val="9BBB59"/>
                </a:solidFill>
              </a:rPr>
              <a:t>Reasons for </a:t>
            </a:r>
            <a:r>
              <a:rPr lang="en-US" sz="2000" dirty="0" smtClean="0">
                <a:solidFill>
                  <a:srgbClr val="9BBB59"/>
                </a:solidFill>
              </a:rPr>
              <a:t>hesitating to reveal one's sexual </a:t>
            </a:r>
            <a:r>
              <a:rPr lang="en-CA" sz="2000" dirty="0" smtClean="0">
                <a:solidFill>
                  <a:srgbClr val="9BBB59"/>
                </a:solidFill>
              </a:rPr>
              <a:t>orientation/gender identity at school</a:t>
            </a:r>
            <a:r>
              <a:rPr lang="fr-CA" dirty="0" smtClean="0">
                <a:solidFill>
                  <a:srgbClr val="9BBB59"/>
                </a:solidFill>
              </a:rPr>
              <a:t/>
            </a:r>
            <a:br>
              <a:rPr lang="fr-CA" dirty="0" smtClean="0">
                <a:solidFill>
                  <a:srgbClr val="9BBB59"/>
                </a:solidFill>
              </a:rPr>
            </a:br>
            <a:endParaRPr lang="fr-CA" dirty="0"/>
          </a:p>
        </p:txBody>
      </p:sp>
      <p:sp>
        <p:nvSpPr>
          <p:cNvPr id="3" name="Espace réservé du pied de page 2"/>
          <p:cNvSpPr>
            <a:spLocks noGrp="1"/>
          </p:cNvSpPr>
          <p:nvPr>
            <p:ph type="ftr" sz="quarter" idx="15"/>
            <p:custDataLst>
              <p:tags r:id="rId2"/>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3"/>
            </p:custDataLst>
          </p:nvPr>
        </p:nvSpPr>
        <p:spPr/>
        <p:txBody>
          <a:bodyPr/>
          <a:lstStyle/>
          <a:p>
            <a:pPr>
              <a:defRPr/>
            </a:pPr>
            <a:fld id="{18239141-2E42-4ABB-84FD-6FABED6D0D53}" type="slidenum">
              <a:rPr lang="en-CA" smtClean="0">
                <a:solidFill>
                  <a:srgbClr val="000000">
                    <a:tint val="75000"/>
                  </a:srgbClr>
                </a:solidFill>
              </a:rPr>
              <a:pPr>
                <a:defRPr/>
              </a:pPr>
              <a:t>74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087510491"/>
              </p:ext>
            </p:extLst>
          </p:nvPr>
        </p:nvGraphicFramePr>
        <p:xfrm>
          <a:off x="539552" y="1203192"/>
          <a:ext cx="7704858" cy="4550922"/>
        </p:xfrm>
        <a:graphic>
          <a:graphicData uri="http://schemas.openxmlformats.org/drawingml/2006/table">
            <a:tbl>
              <a:tblPr firstRow="1" bandRow="1">
                <a:tableStyleId>{2D5ABB26-0587-4C30-8999-92F81FD0307C}</a:tableStyleId>
              </a:tblPr>
              <a:tblGrid>
                <a:gridCol w="2709813"/>
                <a:gridCol w="999009"/>
                <a:gridCol w="999009"/>
                <a:gridCol w="999009"/>
                <a:gridCol w="999009"/>
                <a:gridCol w="999009"/>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3599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2245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87727">
                <a:tc>
                  <a:txBody>
                    <a:bodyPr/>
                    <a:lstStyle/>
                    <a:p>
                      <a:pPr algn="l" fontAlgn="ctr"/>
                      <a:r>
                        <a:rPr lang="en-CA" sz="1100" b="0" i="0" u="none" strike="noStrike" noProof="0" dirty="0" smtClean="0">
                          <a:solidFill>
                            <a:srgbClr val="595959"/>
                          </a:solidFill>
                          <a:effectLst/>
                          <a:latin typeface="Arial Narrow" panose="020B0606020202030204" pitchFamily="34" charset="0"/>
                        </a:rPr>
                        <a:t>Because it’s private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this would create uneasiness between the others and me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made fun of or bullied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en-CA" sz="1100" b="0" i="0" u="none" strike="noStrike" noProof="0" dirty="0" smtClean="0">
                          <a:solidFill>
                            <a:srgbClr val="595959"/>
                          </a:solidFill>
                          <a:effectLst/>
                          <a:latin typeface="Arial Narrow" panose="020B0606020202030204" pitchFamily="34" charset="0"/>
                        </a:rPr>
                        <a:t>Fear that they would look at me differently (as though I had become a different person in their eyes)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rejected</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en-CA" sz="1100" b="0" i="0" u="none" strike="noStrike" noProof="0" dirty="0" smtClean="0">
                          <a:solidFill>
                            <a:srgbClr val="595959"/>
                          </a:solidFill>
                          <a:effectLst/>
                          <a:latin typeface="Arial Narrow" panose="020B0606020202030204" pitchFamily="34" charset="0"/>
                        </a:rPr>
                        <a:t>Fear of being selected less often for group activities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5"/>
            </p:custDataLst>
          </p:nvPr>
        </p:nvSpPr>
        <p:spPr>
          <a:xfrm>
            <a:off x="510159" y="793279"/>
            <a:ext cx="3384260"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hesitated before coming out at school</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spTree>
    <p:extLst>
      <p:ext uri="{BB962C8B-B14F-4D97-AF65-F5344CB8AC3E}">
        <p14:creationId xmlns:p14="http://schemas.microsoft.com/office/powerpoint/2010/main" val="523155950"/>
      </p:ext>
    </p:extLst>
  </p:cSld>
  <p:clrMapOvr>
    <a:masterClrMapping/>
  </p:clrMapOvr>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75</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4"/>
            <a:ext cx="6101432" cy="950535"/>
          </a:xfrm>
        </p:spPr>
        <p:txBody>
          <a:bodyPr>
            <a:normAutofit/>
          </a:bodyPr>
          <a:lstStyle/>
          <a:p>
            <a:r>
              <a:rPr lang="en-US" sz="2000" dirty="0">
                <a:solidFill>
                  <a:srgbClr val="9BBB59"/>
                </a:solidFill>
              </a:rPr>
              <a:t>Reasons for hesitating to reveal </a:t>
            </a:r>
            <a:r>
              <a:rPr lang="en-US" sz="2000" dirty="0" smtClean="0">
                <a:solidFill>
                  <a:srgbClr val="9BBB59"/>
                </a:solidFill>
              </a:rPr>
              <a:t>one’s sexual orientation/gender </a:t>
            </a:r>
            <a:r>
              <a:rPr lang="en-US" sz="2000" dirty="0">
                <a:solidFill>
                  <a:srgbClr val="9BBB59"/>
                </a:solidFill>
              </a:rPr>
              <a:t>identity </a:t>
            </a:r>
            <a:r>
              <a:rPr lang="fr-CA" sz="2000" dirty="0" smtClean="0">
                <a:solidFill>
                  <a:srgbClr val="9BBB59"/>
                </a:solidFill>
              </a:rPr>
              <a:t>– </a:t>
            </a:r>
            <a:r>
              <a:rPr lang="en-CA" sz="2000" i="1" dirty="0" smtClean="0">
                <a:solidFill>
                  <a:srgbClr val="9BBB59"/>
                </a:solidFill>
              </a:rPr>
              <a:t>comparison of common worries by type of relationship</a:t>
            </a:r>
            <a:endParaRPr lang="en-CA" i="1" dirty="0"/>
          </a:p>
        </p:txBody>
      </p:sp>
      <p:sp>
        <p:nvSpPr>
          <p:cNvPr id="14" name="ZoneTexte 13"/>
          <p:cNvSpPr txBox="1"/>
          <p:nvPr>
            <p:custDataLst>
              <p:tags r:id="rId4"/>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a:t>
            </a:r>
            <a:r>
              <a:rPr lang="en-US" dirty="0" smtClean="0"/>
              <a:t>Why did or do you hesitate at the idea of revealing your sexual orientation / gender identity to...</a:t>
            </a:r>
            <a:r>
              <a:rPr lang="fr-CA" dirty="0" smtClean="0"/>
              <a:t>.</a:t>
            </a:r>
            <a:endParaRPr lang="fr-CA" dirty="0"/>
          </a:p>
        </p:txBody>
      </p:sp>
      <p:graphicFrame>
        <p:nvGraphicFramePr>
          <p:cNvPr id="8" name="Table 9"/>
          <p:cNvGraphicFramePr>
            <a:graphicFrameLocks noGrp="1"/>
          </p:cNvGraphicFramePr>
          <p:nvPr>
            <p:custDataLst>
              <p:tags r:id="rId5"/>
            </p:custDataLst>
            <p:extLst>
              <p:ext uri="{D42A27DB-BD31-4B8C-83A1-F6EECF244321}">
                <p14:modId xmlns:p14="http://schemas.microsoft.com/office/powerpoint/2010/main" val="4110563589"/>
              </p:ext>
            </p:extLst>
          </p:nvPr>
        </p:nvGraphicFramePr>
        <p:xfrm>
          <a:off x="539552" y="2132856"/>
          <a:ext cx="7778857" cy="2613623"/>
        </p:xfrm>
        <a:graphic>
          <a:graphicData uri="http://schemas.openxmlformats.org/drawingml/2006/table">
            <a:tbl>
              <a:tblPr firstRow="1" bandRow="1">
                <a:tableStyleId>{2D5ABB26-0587-4C30-8999-92F81FD0307C}</a:tableStyleId>
              </a:tblPr>
              <a:tblGrid>
                <a:gridCol w="3252101"/>
                <a:gridCol w="1131689"/>
                <a:gridCol w="1131689"/>
                <a:gridCol w="1131689"/>
                <a:gridCol w="1131689"/>
              </a:tblGrid>
              <a:tr h="44150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2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Family</a:t>
                      </a:r>
                      <a:endParaRPr lang="en-CA" sz="12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2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Friends</a:t>
                      </a:r>
                      <a:endParaRPr lang="en-CA" sz="12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2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Work</a:t>
                      </a:r>
                      <a:endParaRPr lang="en-CA" sz="12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2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School</a:t>
                      </a:r>
                      <a:endParaRPr lang="en-CA" sz="12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428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noProof="0"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1587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1137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920</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1129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89566">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Fear of being rejected</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53</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57</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1" i="0" u="none" strike="noStrike" kern="1200" noProof="0" dirty="0" smtClean="0">
                          <a:solidFill>
                            <a:srgbClr val="FF0000"/>
                          </a:solidFill>
                          <a:effectLst/>
                          <a:latin typeface="Arial Narrow" panose="020B0606020202030204" pitchFamily="34" charset="0"/>
                          <a:ea typeface="+mn-ea"/>
                          <a:cs typeface="+mn-cs"/>
                        </a:rPr>
                        <a:t>27</a:t>
                      </a:r>
                      <a:endParaRPr lang="en-CA" sz="1100" b="1" i="0" u="none" strike="noStrike" kern="1200" noProof="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38</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Fear that they would look at me differently </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47</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52</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45</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42</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Fear that this would create uneasiness between the others and me</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1" i="0" u="none" strike="noStrike" kern="1200" noProof="0" dirty="0" smtClean="0">
                          <a:solidFill>
                            <a:srgbClr val="FF0000"/>
                          </a:solidFill>
                          <a:effectLst/>
                          <a:latin typeface="Arial Narrow" panose="020B0606020202030204" pitchFamily="34" charset="0"/>
                          <a:ea typeface="+mn-ea"/>
                          <a:cs typeface="+mn-cs"/>
                        </a:rPr>
                        <a:t>26</a:t>
                      </a:r>
                      <a:endParaRPr lang="en-CA" sz="1100" b="1" i="0" u="none" strike="noStrike" kern="1200" noProof="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35</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53</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52</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Because it’s private</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1" i="0" u="none" strike="noStrike" kern="1200" noProof="0" dirty="0" smtClean="0">
                          <a:solidFill>
                            <a:srgbClr val="FF0000"/>
                          </a:solidFill>
                          <a:effectLst/>
                          <a:latin typeface="Arial Narrow" panose="020B0606020202030204" pitchFamily="34" charset="0"/>
                          <a:ea typeface="+mn-ea"/>
                          <a:cs typeface="+mn-cs"/>
                        </a:rPr>
                        <a:t>23</a:t>
                      </a:r>
                      <a:endParaRPr lang="en-CA" sz="1100" b="1" i="0" u="none" strike="noStrike" kern="1200" noProof="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14</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55</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54</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Fear of being made fun of or bullied</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CA" sz="1100" b="1" i="0" u="none" strike="noStrike" kern="1200" noProof="0" dirty="0" smtClean="0">
                          <a:solidFill>
                            <a:srgbClr val="FF0000"/>
                          </a:solidFill>
                          <a:effectLst/>
                          <a:latin typeface="Arial Narrow" panose="020B0606020202030204" pitchFamily="34" charset="0"/>
                          <a:ea typeface="+mn-ea"/>
                          <a:cs typeface="+mn-cs"/>
                        </a:rPr>
                        <a:t>10</a:t>
                      </a:r>
                      <a:endParaRPr lang="en-CA" sz="1100" b="1" i="0" u="none" strike="noStrike" kern="1200" noProof="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1" i="0" u="none" strike="noStrike" kern="1200" noProof="0" dirty="0" smtClean="0">
                          <a:solidFill>
                            <a:srgbClr val="FF0000"/>
                          </a:solidFill>
                          <a:effectLst/>
                          <a:latin typeface="Arial Narrow" panose="020B0606020202030204" pitchFamily="34" charset="0"/>
                          <a:ea typeface="+mn-ea"/>
                          <a:cs typeface="+mn-cs"/>
                        </a:rPr>
                        <a:t>14</a:t>
                      </a:r>
                      <a:endParaRPr lang="en-CA" sz="1100" b="1" i="0" u="none" strike="noStrike" kern="1200" noProof="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24</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en-CA" sz="1100" b="1" i="0" u="none" strike="noStrike" kern="1200" noProof="0" dirty="0" smtClean="0">
                          <a:solidFill>
                            <a:srgbClr val="00B0F0"/>
                          </a:solidFill>
                          <a:effectLst/>
                          <a:latin typeface="Arial Narrow" panose="020B0606020202030204" pitchFamily="34" charset="0"/>
                          <a:ea typeface="+mn-ea"/>
                          <a:cs typeface="+mn-cs"/>
                        </a:rPr>
                        <a:t>49</a:t>
                      </a:r>
                      <a:endParaRPr lang="en-CA" sz="1100" b="1" i="0" u="none" strike="noStrike" kern="1200" noProof="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318892983"/>
      </p:ext>
    </p:extLst>
  </p:cSld>
  <p:clrMapOvr>
    <a:masterClrMapping/>
  </p:clrMapOvr>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76</a:t>
            </a:fld>
            <a:endParaRPr lang="en-CA" dirty="0">
              <a:solidFill>
                <a:srgbClr val="000000">
                  <a:tint val="75000"/>
                </a:srgbClr>
              </a:solidFill>
            </a:endParaRPr>
          </a:p>
        </p:txBody>
      </p:sp>
      <p:sp>
        <p:nvSpPr>
          <p:cNvPr id="7" name="Rectangle 6"/>
          <p:cNvSpPr/>
          <p:nvPr>
            <p:custDataLst>
              <p:tags r:id="rId3"/>
            </p:custDataLst>
          </p:nvPr>
        </p:nvSpPr>
        <p:spPr>
          <a:xfrm>
            <a:off x="532819" y="6088161"/>
            <a:ext cx="8052786" cy="369332"/>
          </a:xfrm>
          <a:prstGeom prst="rect">
            <a:avLst/>
          </a:prstGeom>
        </p:spPr>
        <p:txBody>
          <a:bodyPr>
            <a:spAutoFit/>
          </a:bodyPr>
          <a:lstStyle/>
          <a:p>
            <a:r>
              <a:rPr lang="en-US" sz="900" dirty="0">
                <a:solidFill>
                  <a:srgbClr val="595959"/>
                </a:solidFill>
                <a:latin typeface="Arial" panose="020B0604020202020204" pitchFamily="34" charset="0"/>
                <a:cs typeface="Arial" panose="020B0604020202020204" pitchFamily="34" charset="0"/>
              </a:rPr>
              <a:t/>
            </a:r>
            <a:br>
              <a:rPr lang="en-US" sz="900" dirty="0">
                <a:solidFill>
                  <a:srgbClr val="595959"/>
                </a:solidFill>
                <a:latin typeface="Arial" panose="020B0604020202020204" pitchFamily="34" charset="0"/>
                <a:cs typeface="Arial" panose="020B0604020202020204" pitchFamily="34" charset="0"/>
              </a:rPr>
            </a:br>
            <a:r>
              <a:rPr lang="en-US" sz="900" dirty="0">
                <a:solidFill>
                  <a:srgbClr val="595959"/>
                </a:solidFill>
                <a:latin typeface="Arial" panose="020B0604020202020204" pitchFamily="34" charset="0"/>
                <a:cs typeface="Arial" panose="020B0604020202020204" pitchFamily="34" charset="0"/>
              </a:rPr>
              <a:t>Q25. </a:t>
            </a:r>
            <a:r>
              <a:rPr lang="en-US" sz="900" dirty="0" smtClean="0">
                <a:solidFill>
                  <a:srgbClr val="595959"/>
                </a:solidFill>
                <a:latin typeface="Arial" panose="020B0604020202020204" pitchFamily="34" charset="0"/>
                <a:cs typeface="Arial" panose="020B0604020202020204" pitchFamily="34" charset="0"/>
              </a:rPr>
              <a:t>Generally speaking, how was your sexual orientation / gender identity accepted by…?</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2102730734"/>
              </p:ext>
            </p:extLst>
          </p:nvPr>
        </p:nvGraphicFramePr>
        <p:xfrm>
          <a:off x="1187624" y="1698385"/>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76672"/>
            <a:ext cx="5381352" cy="631545"/>
          </a:xfrm>
        </p:spPr>
        <p:txBody>
          <a:bodyPr>
            <a:noAutofit/>
          </a:bodyPr>
          <a:lstStyle/>
          <a:p>
            <a:r>
              <a:rPr lang="en-CA" sz="2000" dirty="0" smtClean="0">
                <a:solidFill>
                  <a:srgbClr val="9BBB59"/>
                </a:solidFill>
              </a:rPr>
              <a:t>Level of acceptance by the various groups of people around them</a:t>
            </a:r>
            <a:endParaRPr lang="en-CA" sz="2000" dirty="0">
              <a:solidFill>
                <a:srgbClr val="9BBB59"/>
              </a:solidFill>
            </a:endParaRPr>
          </a:p>
        </p:txBody>
      </p:sp>
      <p:sp>
        <p:nvSpPr>
          <p:cNvPr id="8" name="Rectangle 7"/>
          <p:cNvSpPr/>
          <p:nvPr>
            <p:custDataLst>
              <p:tags r:id="rId6"/>
            </p:custDataLst>
          </p:nvPr>
        </p:nvSpPr>
        <p:spPr>
          <a:xfrm>
            <a:off x="478260" y="1131202"/>
            <a:ext cx="5487400"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en-CA" sz="900" dirty="0">
              <a:solidFill>
                <a:srgbClr val="000000"/>
              </a:solidFill>
              <a:latin typeface="Arial" panose="020B0604020202020204" pitchFamily="34" charset="0"/>
              <a:cs typeface="Arial" panose="020B0604020202020204" pitchFamily="34" charset="0"/>
            </a:endParaRPr>
          </a:p>
        </p:txBody>
      </p:sp>
      <p:graphicFrame>
        <p:nvGraphicFramePr>
          <p:cNvPr id="11" name="Tableau 10"/>
          <p:cNvGraphicFramePr>
            <a:graphicFrameLocks noGrp="1"/>
          </p:cNvGraphicFramePr>
          <p:nvPr>
            <p:extLst>
              <p:ext uri="{D42A27DB-BD31-4B8C-83A1-F6EECF244321}">
                <p14:modId xmlns:p14="http://schemas.microsoft.com/office/powerpoint/2010/main" val="3733982289"/>
              </p:ext>
            </p:extLst>
          </p:nvPr>
        </p:nvGraphicFramePr>
        <p:xfrm>
          <a:off x="7428656" y="1332555"/>
          <a:ext cx="1103784" cy="4414312"/>
        </p:xfrm>
        <a:graphic>
          <a:graphicData uri="http://schemas.openxmlformats.org/drawingml/2006/table">
            <a:tbl>
              <a:tblPr firstRow="1" bandRow="1">
                <a:tableStyleId>{073A0DAA-6AF3-43AB-8588-CEC1D06C72B9}</a:tableStyleId>
              </a:tblPr>
              <a:tblGrid>
                <a:gridCol w="1103784"/>
              </a:tblGrid>
              <a:tr h="21209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200" u="none" baseline="0" noProof="0" dirty="0" smtClean="0">
                          <a:solidFill>
                            <a:srgbClr val="595959"/>
                          </a:solidFill>
                          <a:latin typeface="Arial" panose="020B0604020202020204" pitchFamily="34" charset="0"/>
                          <a:cs typeface="Arial" panose="020B0604020202020204" pitchFamily="34" charset="0"/>
                        </a:rPr>
                        <a:t>Acceptance</a:t>
                      </a:r>
                    </a:p>
                    <a:p>
                      <a:pPr marL="0" marR="0" indent="0" algn="ctr" defTabSz="914400" rtl="0" eaLnBrk="1" fontAlgn="auto" latinLnBrk="0" hangingPunct="1">
                        <a:lnSpc>
                          <a:spcPct val="100000"/>
                        </a:lnSpc>
                        <a:spcBef>
                          <a:spcPts val="0"/>
                        </a:spcBef>
                        <a:spcAft>
                          <a:spcPts val="0"/>
                        </a:spcAft>
                        <a:buClrTx/>
                        <a:buSzTx/>
                        <a:buFontTx/>
                        <a:buNone/>
                        <a:tabLst/>
                        <a:defRPr/>
                      </a:pPr>
                      <a:r>
                        <a:rPr lang="fr-CA" sz="1200" u="none" dirty="0" smtClean="0">
                          <a:solidFill>
                            <a:srgbClr val="595959"/>
                          </a:solidFill>
                          <a:latin typeface="Arial" panose="020B0604020202020204" pitchFamily="34" charset="0"/>
                          <a:cs typeface="Arial" panose="020B0604020202020204" pitchFamily="34" charset="0"/>
                        </a:rPr>
                        <a:t>Total</a:t>
                      </a:r>
                      <a:r>
                        <a:rPr lang="fr-CA" sz="1200" u="none" baseline="0" dirty="0" smtClean="0">
                          <a:solidFill>
                            <a:srgbClr val="595959"/>
                          </a:solidFill>
                          <a:latin typeface="Arial" panose="020B0604020202020204" pitchFamily="34" charset="0"/>
                          <a:cs typeface="Arial" panose="020B0604020202020204" pitchFamily="34" charset="0"/>
                        </a:rPr>
                        <a:t> </a:t>
                      </a:r>
                      <a:endParaRPr lang="en-CA" sz="1200" u="none" noProof="0" dirty="0" smtClean="0">
                        <a:solidFill>
                          <a:srgbClr val="595959"/>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95%</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87%</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93%</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93%</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92%</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81%</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89%</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84%</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1459393450"/>
      </p:ext>
    </p:extLst>
  </p:cSld>
  <p:clrMapOvr>
    <a:masterClrMapping/>
  </p:clrMapOvr>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a:solidFill>
                  <a:srgbClr val="9BBB59"/>
                </a:solidFill>
              </a:rPr>
              <a:t>Level of acceptance by the various groups of people around them</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130703921"/>
              </p:ext>
            </p:extLst>
          </p:nvPr>
        </p:nvGraphicFramePr>
        <p:xfrm>
          <a:off x="539552" y="1213531"/>
          <a:ext cx="8064893" cy="4572878"/>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dirty="0"/>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circle of friends                  </a:t>
                      </a:r>
                      <a:r>
                        <a:rPr lang="en-CA" sz="1100" b="1" i="0" u="none" strike="noStrike" noProof="0" dirty="0" smtClean="0">
                          <a:solidFill>
                            <a:schemeClr val="bg1"/>
                          </a:solidFill>
                          <a:effectLst/>
                          <a:latin typeface="Arial"/>
                        </a:rPr>
                        <a:t>   </a:t>
                      </a:r>
                      <a:r>
                        <a:rPr lang="en-CA" sz="800" b="1" kern="1200" noProof="0" dirty="0" smtClean="0">
                          <a:solidFill>
                            <a:schemeClr val="bg1"/>
                          </a:solidFill>
                          <a:latin typeface="Arial" pitchFamily="34" charset="0"/>
                          <a:ea typeface="+mn-ea"/>
                          <a:cs typeface="Arial" pitchFamily="34" charset="0"/>
                        </a:rPr>
                        <a: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333</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627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265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162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100</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spouse / partner, your children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569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56</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249</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39</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The management of the company you work for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641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33</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201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156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40</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coworkers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802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56</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278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184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42</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a:t>
            </a:r>
            <a:r>
              <a:rPr lang="en-US" dirty="0" smtClean="0"/>
              <a:t>Generally speaking, how was your sexual orientation / gender identity accepted by…?</a:t>
            </a:r>
            <a:endParaRPr lang="fr-CA" dirty="0"/>
          </a:p>
        </p:txBody>
      </p:sp>
    </p:spTree>
    <p:extLst>
      <p:ext uri="{BB962C8B-B14F-4D97-AF65-F5344CB8AC3E}">
        <p14:creationId xmlns:p14="http://schemas.microsoft.com/office/powerpoint/2010/main" val="916363191"/>
      </p:ext>
    </p:extLst>
  </p:cSld>
  <p:clrMapOvr>
    <a:masterClrMapping/>
  </p:clrMapOvr>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78</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81352" cy="631545"/>
          </a:xfrm>
        </p:spPr>
        <p:txBody>
          <a:bodyPr/>
          <a:lstStyle/>
          <a:p>
            <a:r>
              <a:rPr lang="en-CA" sz="2000" dirty="0">
                <a:solidFill>
                  <a:srgbClr val="9BBB59"/>
                </a:solidFill>
              </a:rPr>
              <a:t>Level of acceptance by the various groups of people around </a:t>
            </a:r>
            <a:r>
              <a:rPr lang="en-CA" sz="2000" dirty="0" smtClean="0">
                <a:solidFill>
                  <a:srgbClr val="9BBB59"/>
                </a:solidFill>
              </a:rPr>
              <a:t>them (cont’d)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074138845"/>
              </p:ext>
            </p:extLst>
          </p:nvPr>
        </p:nvGraphicFramePr>
        <p:xfrm>
          <a:off x="539552" y="1124745"/>
          <a:ext cx="8064893" cy="5037636"/>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27582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166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9053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90504">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The management/staff at your school / educational establishment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701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201</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312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18*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92898">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2898">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674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immediate family circle (parents, brothers, sisters)                 </a:t>
                      </a:r>
                      <a:r>
                        <a:rPr lang="en-CA" sz="800" b="1" kern="1200" noProof="0" dirty="0" smtClean="0">
                          <a:solidFill>
                            <a:srgbClr val="B5CC22"/>
                          </a:solidFill>
                          <a:latin typeface="Arial" pitchFamily="34" charset="0"/>
                          <a:ea typeface="+mn-ea"/>
                          <a:cs typeface="Arial" pitchFamily="34" charset="0"/>
                        </a:rPr>
                        <a: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272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523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251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158</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94</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92898">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2898">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2898">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classmates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929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265</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425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137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92898">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2898">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607204">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extended family circle (uncles, aunts, cousins, grand-parents, etc.)</a:t>
                      </a:r>
                      <a:r>
                        <a:rPr lang="en-CA" sz="1100" b="1" noProof="0" dirty="0" smtClean="0">
                          <a:solidFill>
                            <a:srgbClr val="B5CC22"/>
                          </a:solidFill>
                          <a:latin typeface="Arial" pitchFamily="34" charset="0"/>
                          <a:cs typeface="Arial" pitchFamily="34" charset="0"/>
                        </a:rPr>
                        <a: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1062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172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344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205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113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86</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92898">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2898">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a:t>
            </a:r>
            <a:r>
              <a:rPr lang="en-US" dirty="0" smtClean="0"/>
              <a:t>Generally speaking, how was your sexual orientation / gender identity accepted by…?</a:t>
            </a:r>
            <a:endParaRPr lang="fr-CA" dirty="0"/>
          </a:p>
        </p:txBody>
      </p:sp>
      <p:sp>
        <p:nvSpPr>
          <p:cNvPr id="11" name="ZoneTexte 10"/>
          <p:cNvSpPr txBox="1"/>
          <p:nvPr/>
        </p:nvSpPr>
        <p:spPr>
          <a:xfrm>
            <a:off x="6732240" y="6133405"/>
            <a:ext cx="2016224" cy="400110"/>
          </a:xfrm>
          <a:prstGeom prst="rect">
            <a:avLst/>
          </a:prstGeom>
          <a:noFill/>
        </p:spPr>
        <p:txBody>
          <a:bodyPr wrap="square" rtlCol="0">
            <a:spAutoFit/>
          </a:bodyPr>
          <a:lstStyle/>
          <a:p>
            <a:r>
              <a:rPr lang="en-US" sz="1000" b="1" dirty="0" smtClean="0">
                <a:solidFill>
                  <a:srgbClr val="595959"/>
                </a:solidFill>
                <a:latin typeface="Arial Narrow" panose="020B0606020202030204" pitchFamily="34" charset="0"/>
              </a:rPr>
              <a:t>*N.B.: small sample size, results to be interpreted with caution</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3226583910"/>
      </p:ext>
    </p:extLst>
  </p:cSld>
  <p:clrMapOvr>
    <a:masterClrMapping/>
  </p:clrMapOvr>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81352" cy="631545"/>
          </a:xfrm>
        </p:spPr>
        <p:txBody>
          <a:bodyPr/>
          <a:lstStyle/>
          <a:p>
            <a:r>
              <a:rPr lang="en-CA" sz="2000" dirty="0">
                <a:solidFill>
                  <a:srgbClr val="9BBB59"/>
                </a:solidFill>
              </a:rPr>
              <a:t>Level of acceptance by the various groups of people around them (cont’d)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121341188"/>
              </p:ext>
            </p:extLst>
          </p:nvPr>
        </p:nvGraphicFramePr>
        <p:xfrm>
          <a:off x="539552" y="1137460"/>
          <a:ext cx="7992884" cy="5023504"/>
        </p:xfrm>
        <a:graphic>
          <a:graphicData uri="http://schemas.openxmlformats.org/drawingml/2006/table">
            <a:tbl>
              <a:tblPr firstRow="1" bandRow="1">
                <a:tableStyleId>{2D5ABB26-0587-4C30-8999-92F81FD0307C}</a:tableStyleId>
              </a:tblPr>
              <a:tblGrid>
                <a:gridCol w="1918025"/>
                <a:gridCol w="735283"/>
                <a:gridCol w="667447"/>
                <a:gridCol w="667447"/>
                <a:gridCol w="667447"/>
                <a:gridCol w="667447"/>
                <a:gridCol w="667447"/>
                <a:gridCol w="667447"/>
                <a:gridCol w="667447"/>
                <a:gridCol w="667447"/>
              </a:tblGrid>
              <a:tr h="27731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noProof="0"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2316">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669141">
                <a:tc vMerge="1">
                  <a:txBody>
                    <a:bodyPr/>
                    <a:lstStyle/>
                    <a:p>
                      <a:endParaRPr lang="fr-CA"/>
                    </a:p>
                  </a:txBody>
                  <a:tcPr/>
                </a:tc>
                <a:tc vMerge="1">
                  <a:txBody>
                    <a:bodyPr/>
                    <a:lstStyle/>
                    <a:p>
                      <a:endParaRPr lang="fr-CA"/>
                    </a:p>
                  </a:txBody>
                  <a:tcPr/>
                </a:tc>
                <a:tc>
                  <a:txBody>
                    <a:bodyPr/>
                    <a:lstStyle/>
                    <a:p>
                      <a:pPr algn="ctr" fontAlgn="b"/>
                      <a:r>
                        <a:rPr lang="en-CA" sz="900" b="1" i="0" u="none" strike="noStrike" noProof="0" dirty="0" smtClean="0">
                          <a:solidFill>
                            <a:srgbClr val="595959"/>
                          </a:solidFill>
                          <a:effectLst/>
                          <a:latin typeface="Arial"/>
                        </a:rPr>
                        <a:t>Homo.</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Bi.</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Pan.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a:rPr>
                        <a:t>Asex</a:t>
                      </a:r>
                      <a:r>
                        <a:rPr lang="en-CA" sz="900" b="1" i="0" u="none" strike="noStrike" noProof="0" dirty="0" smtClean="0">
                          <a:solidFill>
                            <a:srgbClr val="595959"/>
                          </a:solidFill>
                          <a:effectLst/>
                          <a:latin typeface="Arial"/>
                        </a:rPr>
                        <a:t>.</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Cisgender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 </a:t>
                      </a:r>
                      <a:r>
                        <a:rPr lang="en-CA" sz="900" b="1" i="0" u="none" strike="noStrike" noProof="0" dirty="0" err="1" smtClean="0">
                          <a:solidFill>
                            <a:srgbClr val="595959"/>
                          </a:solidFill>
                          <a:effectLst/>
                          <a:latin typeface="Arial"/>
                        </a:rPr>
                        <a:t>genderfluid</a:t>
                      </a:r>
                      <a:r>
                        <a:rPr lang="en-CA" sz="900" b="1" i="0" u="none" strike="noStrike" noProof="0" dirty="0" smtClean="0">
                          <a:solidFill>
                            <a:srgbClr val="595959"/>
                          </a:solidFill>
                          <a:effectLst/>
                          <a:latin typeface="Arial"/>
                        </a:rPr>
                        <a:t>, </a:t>
                      </a:r>
                      <a:r>
                        <a:rPr lang="en-CA" sz="900" b="1" i="0" u="none" strike="noStrike" noProof="0" dirty="0" err="1" smtClean="0">
                          <a:solidFill>
                            <a:srgbClr val="595959"/>
                          </a:solidFill>
                          <a:effectLst/>
                          <a:latin typeface="Arial"/>
                        </a:rPr>
                        <a:t>agender</a:t>
                      </a:r>
                      <a:r>
                        <a:rPr lang="en-CA" sz="900" b="1" i="0" u="none" strike="noStrike" noProof="0" dirty="0" smtClean="0">
                          <a:solidFill>
                            <a:srgbClr val="595959"/>
                          </a:solidFill>
                          <a:effectLst/>
                          <a:latin typeface="Arial"/>
                        </a:rPr>
                        <a:t> or demi-gender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94477">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circle of friends             </a:t>
                      </a:r>
                      <a:r>
                        <a:rPr lang="en-CA" sz="800" b="1" noProof="0" dirty="0" smtClean="0">
                          <a:solidFill>
                            <a:srgbClr val="7F7F7F"/>
                          </a:solidFill>
                          <a:latin typeface="Arial" pitchFamily="34" charset="0"/>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1613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727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447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284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88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1266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138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148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94477">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66</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72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56</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477">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6</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9149">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spouse / partner, your children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569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205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217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100</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21*</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432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60</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94477">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69</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61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71</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91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477">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7</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3</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93148">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The management of the company you work for</a:t>
                      </a:r>
                    </a:p>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kern="1200" baseline="0" noProof="0" dirty="0" smtClean="0">
                          <a:solidFill>
                            <a:srgbClr val="595959"/>
                          </a:solidFill>
                          <a:effectLst/>
                          <a:latin typeface="Arial"/>
                          <a:ea typeface="+mn-ea"/>
                          <a:cs typeface="Arial" pitchFamily="34" charset="0"/>
                        </a:rPr>
                        <a:t>             </a:t>
                      </a:r>
                      <a:r>
                        <a:rPr lang="en-CA" sz="1100" b="1" kern="1200" noProof="0" dirty="0" smtClean="0">
                          <a:solidFill>
                            <a:schemeClr val="bg1"/>
                          </a:solidFill>
                          <a:latin typeface="Arial" pitchFamily="34" charset="0"/>
                          <a:ea typeface="+mn-ea"/>
                          <a:cs typeface="Arial" pitchFamily="34" charset="0"/>
                        </a:rPr>
                        <a:t>                                 </a:t>
                      </a:r>
                      <a:r>
                        <a:rPr lang="en-CA" sz="800" b="1" kern="1200" noProof="0" dirty="0" smtClean="0">
                          <a:solidFill>
                            <a:srgbClr val="7F7F7F"/>
                          </a:solidFill>
                          <a:latin typeface="Arial" pitchFamily="34" charset="0"/>
                          <a:ea typeface="+mn-ea"/>
                          <a:cs typeface="Arial" pitchFamily="34" charset="0"/>
                        </a:rPr>
                        <a:t>n=</a:t>
                      </a:r>
                      <a:r>
                        <a:rPr lang="en-CA" sz="800" b="1" kern="1200" noProof="0" dirty="0" smtClean="0">
                          <a:solidFill>
                            <a:srgbClr val="B5CC22"/>
                          </a:solidFill>
                          <a:latin typeface="Arial" pitchFamily="34" charset="0"/>
                          <a:ea typeface="+mn-ea"/>
                          <a:cs typeface="Arial" pitchFamily="34" charset="0"/>
                        </a:rPr>
                        <a:t> </a:t>
                      </a:r>
                      <a:r>
                        <a:rPr lang="en-CA" sz="1100" b="1" i="0" u="none" strike="noStrike" noProof="0" dirty="0" smtClean="0">
                          <a:solidFill>
                            <a:srgbClr val="595959"/>
                          </a:solidFill>
                          <a:effectLst/>
                          <a:latin typeface="Arial"/>
                        </a:rPr>
                        <a:t>                  </a:t>
                      </a:r>
                      <a:endParaRPr lang="en-CA" sz="800" b="1" kern="1200" noProof="0" dirty="0" smtClean="0">
                        <a:solidFill>
                          <a:srgbClr val="B5CC22"/>
                        </a:solidFill>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641</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425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120</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546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51</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94477">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45</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63</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41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477">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5</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12</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15</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6</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477">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coworkers   </a:t>
                      </a:r>
                      <a:r>
                        <a:rPr lang="en-CA" sz="800" b="1" kern="1200" noProof="0" dirty="0" smtClean="0">
                          <a:solidFill>
                            <a:srgbClr val="7F7F7F"/>
                          </a:solidFill>
                          <a:latin typeface="Arial" pitchFamily="34" charset="0"/>
                          <a:ea typeface="+mn-ea"/>
                          <a:cs typeface="Arial" pitchFamily="34" charset="0"/>
                        </a:rPr>
                        <a:t>n=</a:t>
                      </a:r>
                      <a:r>
                        <a:rPr lang="en-CA" sz="1100" b="1" i="0" u="none" strike="noStrike" noProof="0" dirty="0" smtClean="0">
                          <a:solidFill>
                            <a:srgbClr val="7F7F7F"/>
                          </a:solidFill>
                          <a:effectLst/>
                          <a:latin typeface="Arial"/>
                        </a:rPr>
                        <a:t>   </a:t>
                      </a:r>
                      <a:endParaRPr lang="en-CA" sz="800" b="1" kern="1200" noProof="0" dirty="0" smtClean="0">
                        <a:solidFill>
                          <a:srgbClr val="7F7F7F"/>
                        </a:solidFill>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802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480</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173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98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674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50</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94477">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49</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21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52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59</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31</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477">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6</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11</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5</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22</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24</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a:t>
            </a:r>
            <a:r>
              <a:rPr lang="en-US" dirty="0" smtClean="0"/>
              <a:t>Generally speaking, how was your sexual orientation / gender identity accepted by…?</a:t>
            </a:r>
            <a:endParaRPr lang="fr-CA" dirty="0"/>
          </a:p>
        </p:txBody>
      </p:sp>
      <p:sp>
        <p:nvSpPr>
          <p:cNvPr id="11" name="ZoneTexte 10"/>
          <p:cNvSpPr txBox="1"/>
          <p:nvPr/>
        </p:nvSpPr>
        <p:spPr>
          <a:xfrm>
            <a:off x="6670865" y="6125195"/>
            <a:ext cx="2016224" cy="400110"/>
          </a:xfrm>
          <a:prstGeom prst="rect">
            <a:avLst/>
          </a:prstGeom>
          <a:noFill/>
        </p:spPr>
        <p:txBody>
          <a:bodyPr wrap="square" rtlCol="0">
            <a:spAutoFit/>
          </a:bodyPr>
          <a:lstStyle/>
          <a:p>
            <a:r>
              <a:rPr lang="en-US" sz="1000" b="1" dirty="0" smtClean="0">
                <a:solidFill>
                  <a:srgbClr val="595959"/>
                </a:solidFill>
                <a:latin typeface="Arial Narrow" panose="020B0606020202030204" pitchFamily="34" charset="0"/>
              </a:rPr>
              <a:t>*N.B.: small sample size, results to be interpreted with caution</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1612475217"/>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Methodology</a:t>
            </a:r>
            <a:endParaRPr lang="en-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8</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39552" y="1503627"/>
            <a:ext cx="5400600" cy="4968552"/>
          </a:xfrm>
        </p:spPr>
        <p:txBody>
          <a:bodyPr>
            <a:normAutofit/>
          </a:bodyPr>
          <a:lstStyle/>
          <a:p>
            <a:pPr algn="just"/>
            <a:r>
              <a:rPr lang="en-CA" sz="1200" b="0" dirty="0" smtClean="0">
                <a:solidFill>
                  <a:srgbClr val="7F7F7F"/>
                </a:solidFill>
              </a:rPr>
              <a:t>The sample of heterosexual cisgender respondents was obtained via web panel (</a:t>
            </a:r>
            <a:r>
              <a:rPr lang="en-CA" sz="1200" b="0" i="1" dirty="0" smtClean="0">
                <a:solidFill>
                  <a:srgbClr val="7F7F7F"/>
                </a:solidFill>
              </a:rPr>
              <a:t>Asking Canadians</a:t>
            </a:r>
            <a:r>
              <a:rPr lang="en-CA" sz="1200" b="0" dirty="0" smtClean="0">
                <a:solidFill>
                  <a:srgbClr val="7F7F7F"/>
                </a:solidFill>
              </a:rPr>
              <a:t>) by selecting the respondents who identified as:</a:t>
            </a:r>
          </a:p>
          <a:p>
            <a:pPr marL="447675" indent="-447675" algn="just"/>
            <a:r>
              <a:rPr lang="en-CA" sz="1200" b="0" dirty="0" smtClean="0">
                <a:solidFill>
                  <a:srgbClr val="7F7F7F"/>
                </a:solidFill>
              </a:rPr>
              <a:t>	“A man” or “a woman” in the question about gender identify (which included other answer choices: Trans man; Trans woman; Non-binary trans individual; other) </a:t>
            </a:r>
          </a:p>
          <a:p>
            <a:pPr marL="447675" indent="-447675" algn="just"/>
            <a:r>
              <a:rPr lang="en-CA" sz="1200" b="0" dirty="0" smtClean="0">
                <a:solidFill>
                  <a:srgbClr val="7F7F7F"/>
                </a:solidFill>
              </a:rPr>
              <a:t>AND	“Heterosexual” in the question on sexual orientation (which also included answer choices: homosexual, lesbian, bisexual, pansexual, asexual, other)</a:t>
            </a:r>
          </a:p>
          <a:p>
            <a:pPr algn="just"/>
            <a:r>
              <a:rPr lang="en-CA" sz="1200" b="0" dirty="0" smtClean="0">
                <a:solidFill>
                  <a:srgbClr val="7F7F7F"/>
                </a:solidFill>
              </a:rPr>
              <a:t>The questionnaire length for the heterosexual cisgender portion of the study was of 15 minutes.</a:t>
            </a:r>
          </a:p>
          <a:p>
            <a:pPr algn="just"/>
            <a:r>
              <a:rPr lang="en-CA" sz="1200" b="0" dirty="0" smtClean="0">
                <a:solidFill>
                  <a:srgbClr val="7F7F7F"/>
                </a:solidFill>
              </a:rPr>
              <a:t>Note that in this web panel phase, </a:t>
            </a:r>
            <a:r>
              <a:rPr lang="en-CA" sz="1200" b="0" dirty="0">
                <a:solidFill>
                  <a:srgbClr val="7F7F7F"/>
                </a:solidFill>
              </a:rPr>
              <a:t>all respondents </a:t>
            </a:r>
            <a:r>
              <a:rPr lang="en-CA" sz="1200" b="0" dirty="0" smtClean="0">
                <a:solidFill>
                  <a:srgbClr val="7F7F7F"/>
                </a:solidFill>
              </a:rPr>
              <a:t>who </a:t>
            </a:r>
            <a:r>
              <a:rPr lang="en-CA" sz="1200" b="0" dirty="0">
                <a:solidFill>
                  <a:srgbClr val="7F7F7F"/>
                </a:solidFill>
              </a:rPr>
              <a:t>identified during data collection as </a:t>
            </a:r>
            <a:r>
              <a:rPr lang="en-CA" sz="1200" b="0" dirty="0" smtClean="0">
                <a:solidFill>
                  <a:srgbClr val="7F7F7F"/>
                </a:solidFill>
              </a:rPr>
              <a:t>“trans” or “other” in the question on gender identity, plus all those who answered “man” or “woman” but also identified as homosexual, lesbian, bisexual, pansexual, asexual or other in the question about sexual orientation were redirected to the main LGBT survey questionnaire</a:t>
            </a:r>
            <a:r>
              <a:rPr lang="fr-CA" sz="1200" b="0" dirty="0" smtClean="0">
                <a:solidFill>
                  <a:srgbClr val="7F7F7F"/>
                </a:solidFill>
              </a:rPr>
              <a:t>.</a:t>
            </a:r>
            <a:endParaRPr lang="fr-CA" sz="1200" b="0" dirty="0" smtClean="0">
              <a:solidFill>
                <a:srgbClr val="595959"/>
              </a:solidFill>
            </a:endParaRPr>
          </a:p>
          <a:p>
            <a:pPr algn="just">
              <a:spcBef>
                <a:spcPts val="1800"/>
              </a:spcBef>
            </a:pPr>
            <a:r>
              <a:rPr lang="en-CA" sz="1400" dirty="0" smtClean="0">
                <a:solidFill>
                  <a:schemeClr val="accent3">
                    <a:lumMod val="75000"/>
                  </a:schemeClr>
                </a:solidFill>
              </a:rPr>
              <a:t>Weighting of the samples</a:t>
            </a:r>
          </a:p>
          <a:p>
            <a:pPr algn="just"/>
            <a:r>
              <a:rPr lang="en-CA" sz="1200" b="0" dirty="0" smtClean="0">
                <a:solidFill>
                  <a:srgbClr val="7F7F7F"/>
                </a:solidFill>
              </a:rPr>
              <a:t>The results from the heterosexual cisgender sample were weighted in order to reflect the actual distribution of the Canadian population 15+ years old, based on age, education and, for Quebec, mother tongue (source Statistics Canada).</a:t>
            </a:r>
          </a:p>
          <a:p>
            <a:pPr algn="just"/>
            <a:endParaRPr lang="fr-CA" sz="1200" b="0" dirty="0" smtClean="0">
              <a:solidFill>
                <a:srgbClr val="595959"/>
              </a:solidFill>
            </a:endParaRPr>
          </a:p>
        </p:txBody>
      </p:sp>
    </p:spTree>
    <p:extLst>
      <p:ext uri="{BB962C8B-B14F-4D97-AF65-F5344CB8AC3E}">
        <p14:creationId xmlns:p14="http://schemas.microsoft.com/office/powerpoint/2010/main" val="11380190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a:solidFill>
                  <a:srgbClr val="9BBB59"/>
                </a:solidFill>
              </a:rPr>
              <a:t>Level of acceptance by the various groups of people around them (cont’d)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06631039"/>
              </p:ext>
            </p:extLst>
          </p:nvPr>
        </p:nvGraphicFramePr>
        <p:xfrm>
          <a:off x="539552" y="1097127"/>
          <a:ext cx="8352932" cy="5028108"/>
        </p:xfrm>
        <a:graphic>
          <a:graphicData uri="http://schemas.openxmlformats.org/drawingml/2006/table">
            <a:tbl>
              <a:tblPr firstRow="1" bandRow="1">
                <a:tableStyleId>{2D5ABB26-0587-4C30-8999-92F81FD0307C}</a:tableStyleId>
              </a:tblPr>
              <a:tblGrid>
                <a:gridCol w="2004424"/>
                <a:gridCol w="768404"/>
                <a:gridCol w="697513"/>
                <a:gridCol w="697513"/>
                <a:gridCol w="697513"/>
                <a:gridCol w="697513"/>
                <a:gridCol w="697513"/>
                <a:gridCol w="697513"/>
                <a:gridCol w="697513"/>
                <a:gridCol w="697513"/>
              </a:tblGrid>
              <a:tr h="25958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4494">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518864">
                <a:tc vMerge="1">
                  <a:txBody>
                    <a:bodyPr/>
                    <a:lstStyle/>
                    <a:p>
                      <a:endParaRPr lang="fr-CA"/>
                    </a:p>
                  </a:txBody>
                  <a:tcPr/>
                </a:tc>
                <a:tc vMerge="1">
                  <a:txBody>
                    <a:bodyPr/>
                    <a:lstStyle/>
                    <a:p>
                      <a:endParaRPr lang="fr-CA"/>
                    </a:p>
                  </a:txBody>
                  <a:tcPr/>
                </a:tc>
                <a:tc>
                  <a:txBody>
                    <a:bodyPr/>
                    <a:lstStyle/>
                    <a:p>
                      <a:pPr algn="ctr" fontAlgn="b"/>
                      <a:r>
                        <a:rPr lang="fr-CA" sz="800" b="1" i="0" u="none" strike="noStrike" dirty="0" smtClean="0">
                          <a:solidFill>
                            <a:srgbClr val="595959"/>
                          </a:solidFill>
                          <a:effectLst/>
                          <a:latin typeface="Arial"/>
                        </a:rPr>
                        <a:t>Homo.</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a:rPr>
                        <a:t>Bi.</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a:rPr>
                        <a:t>Pan.</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a:rPr>
                        <a:t>Asex</a:t>
                      </a:r>
                      <a:r>
                        <a:rPr lang="fr-CA" sz="800" b="1" i="0" u="none" strike="noStrike" dirty="0" smtClean="0">
                          <a:solidFill>
                            <a:srgbClr val="595959"/>
                          </a:solidFill>
                          <a:effectLst/>
                          <a:latin typeface="Arial"/>
                        </a:rPr>
                        <a:t>.</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a:rPr>
                        <a:t>Cisgender</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a:rPr>
                        <a:t>Binary</a:t>
                      </a:r>
                      <a:r>
                        <a:rPr lang="fr-CA" sz="800" b="1" i="0" u="none" strike="noStrike" dirty="0" smtClean="0">
                          <a:solidFill>
                            <a:srgbClr val="595959"/>
                          </a:solidFill>
                          <a:effectLst/>
                          <a:latin typeface="Arial"/>
                        </a:rPr>
                        <a:t> Trans </a:t>
                      </a:r>
                      <a:r>
                        <a:rPr lang="fr-CA" sz="800" b="1" i="0" u="none" strike="noStrike" dirty="0" err="1" smtClean="0">
                          <a:solidFill>
                            <a:srgbClr val="595959"/>
                          </a:solidFill>
                          <a:effectLst/>
                          <a:latin typeface="Arial"/>
                        </a:rPr>
                        <a:t>person</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a:solidFill>
                            <a:srgbClr val="595959"/>
                          </a:solidFill>
                          <a:effectLst/>
                          <a:latin typeface="Arial"/>
                        </a:rPr>
                        <a:t>Personne </a:t>
                      </a:r>
                      <a:r>
                        <a:rPr lang="fr-CA" sz="800" b="1" i="0" u="none" strike="noStrike" dirty="0" err="1">
                          <a:solidFill>
                            <a:srgbClr val="595959"/>
                          </a:solidFill>
                          <a:effectLst/>
                          <a:latin typeface="Arial"/>
                        </a:rPr>
                        <a:t>trans</a:t>
                      </a:r>
                      <a:r>
                        <a:rPr lang="fr-CA" sz="800" b="1" i="0" u="none" strike="noStrike" dirty="0">
                          <a:solidFill>
                            <a:srgbClr val="595959"/>
                          </a:solidFill>
                          <a:effectLst/>
                          <a:latin typeface="Arial"/>
                        </a:rPr>
                        <a:t> non-binaire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de-DE" sz="800" b="1" i="0" u="none" strike="noStrike" dirty="0" smtClean="0">
                          <a:solidFill>
                            <a:srgbClr val="595959"/>
                          </a:solidFill>
                          <a:effectLst/>
                          <a:latin typeface="Arial"/>
                        </a:rPr>
                        <a:t>Non-bin.: genderfluid, </a:t>
                      </a:r>
                      <a:r>
                        <a:rPr lang="de-DE" sz="800" b="1" i="0" u="none" strike="noStrike" dirty="0" err="1" smtClean="0">
                          <a:solidFill>
                            <a:srgbClr val="595959"/>
                          </a:solidFill>
                          <a:effectLst/>
                          <a:latin typeface="Arial"/>
                        </a:rPr>
                        <a:t>agender</a:t>
                      </a:r>
                      <a:r>
                        <a:rPr lang="de-DE" sz="800" b="1" i="0" u="none" strike="noStrike" dirty="0" smtClean="0">
                          <a:solidFill>
                            <a:srgbClr val="595959"/>
                          </a:solidFill>
                          <a:effectLst/>
                          <a:latin typeface="Arial"/>
                        </a:rPr>
                        <a:t> </a:t>
                      </a:r>
                      <a:r>
                        <a:rPr lang="de-DE" sz="800" b="1" i="0" u="none" strike="noStrike" dirty="0" err="1" smtClean="0">
                          <a:solidFill>
                            <a:srgbClr val="595959"/>
                          </a:solidFill>
                          <a:effectLst/>
                          <a:latin typeface="Arial"/>
                        </a:rPr>
                        <a:t>or</a:t>
                      </a:r>
                      <a:r>
                        <a:rPr lang="de-DE" sz="800" b="1" i="0" u="none" strike="noStrike" dirty="0" smtClean="0">
                          <a:solidFill>
                            <a:srgbClr val="595959"/>
                          </a:solidFill>
                          <a:effectLst/>
                          <a:latin typeface="Arial"/>
                        </a:rPr>
                        <a:t> </a:t>
                      </a:r>
                      <a:r>
                        <a:rPr lang="de-DE" sz="800" b="1" i="0" u="none" strike="noStrike" dirty="0" err="1" smtClean="0">
                          <a:solidFill>
                            <a:srgbClr val="595959"/>
                          </a:solidFill>
                          <a:effectLst/>
                          <a:latin typeface="Arial"/>
                        </a:rPr>
                        <a:t>demi</a:t>
                      </a:r>
                      <a:r>
                        <a:rPr lang="de-DE" sz="800" b="1" i="0" u="none" strike="noStrike" dirty="0" smtClean="0">
                          <a:solidFill>
                            <a:srgbClr val="595959"/>
                          </a:solidFill>
                          <a:effectLst/>
                          <a:latin typeface="Arial"/>
                        </a:rPr>
                        <a:t>-gender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50413">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The management/staff at your school / educational establishment</a:t>
                      </a:r>
                    </a:p>
                    <a:p>
                      <a:pPr marL="0" marR="0" lvl="0" indent="0" algn="l" defTabSz="914400" rtl="0" eaLnBrk="1" fontAlgn="ctr" latinLnBrk="0" hangingPunct="1">
                        <a:lnSpc>
                          <a:spcPct val="100000"/>
                        </a:lnSpc>
                        <a:spcBef>
                          <a:spcPts val="0"/>
                        </a:spcBef>
                        <a:spcAft>
                          <a:spcPts val="0"/>
                        </a:spcAft>
                        <a:buClrTx/>
                        <a:buSzTx/>
                        <a:buFontTx/>
                        <a:buNone/>
                        <a:tabLst/>
                        <a:defRPr/>
                      </a:pPr>
                      <a:r>
                        <a:rPr lang="en-CA" sz="800" b="1" kern="1200" noProof="0" dirty="0" smtClean="0">
                          <a:solidFill>
                            <a:srgbClr val="7F7F7F"/>
                          </a:solidFill>
                          <a:latin typeface="Arial" pitchFamily="34" charset="0"/>
                          <a:ea typeface="+mn-ea"/>
                          <a:cs typeface="Arial" pitchFamily="34" charset="0"/>
                        </a:rPr>
                        <a:t>                                                                 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701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307</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187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34</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512</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86</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75646">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5646">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853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immediate family circle (parents, brothers, sisters)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685</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372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236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67</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1121</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125</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39</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75646">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5646">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564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classmates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929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385</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280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184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44</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718</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75</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34</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75646">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5646">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25408">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extended family circle (uncles, aunts, cousins, grand-parents, etc.)</a:t>
                      </a:r>
                      <a:r>
                        <a:rPr lang="en-CA" sz="1100" b="1" noProof="0" dirty="0" smtClean="0">
                          <a:solidFill>
                            <a:srgbClr val="B5CC22"/>
                          </a:solidFill>
                          <a:latin typeface="Arial" pitchFamily="34" charset="0"/>
                          <a:cs typeface="Arial" pitchFamily="34" charset="0"/>
                        </a:rPr>
                        <a:t>            </a:t>
                      </a:r>
                      <a:r>
                        <a:rPr lang="en-CA" sz="800" b="1" kern="1200" noProof="0" dirty="0" smtClean="0">
                          <a:solidFill>
                            <a:srgbClr val="7F7F7F"/>
                          </a:solidFill>
                          <a:latin typeface="Arial" pitchFamily="34" charset="0"/>
                          <a:ea typeface="+mn-ea"/>
                          <a:cs typeface="Arial" pitchFamily="34" charset="0"/>
                        </a:rPr>
                        <a:t>n=</a:t>
                      </a:r>
                      <a:r>
                        <a:rPr lang="en-CA" sz="1100" b="1" noProof="0" dirty="0" smtClean="0">
                          <a:solidFill>
                            <a:srgbClr val="7F7F7F"/>
                          </a:solidFill>
                          <a:latin typeface="Arial" pitchFamily="34" charset="0"/>
                          <a:cs typeface="Arial" pitchFamily="34" charset="0"/>
                        </a:rPr>
                        <a:t>  </a:t>
                      </a:r>
                      <a:endParaRPr lang="en-CA" sz="800" b="1" kern="1200" noProof="0" dirty="0" smtClean="0">
                        <a:solidFill>
                          <a:srgbClr val="7F7F7F"/>
                        </a:solidFill>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1062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594</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243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150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35</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853</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80</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75646">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5646">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a:t>
            </a:r>
            <a:r>
              <a:rPr lang="en-US" dirty="0" smtClean="0"/>
              <a:t>Generally speaking, how was your sexual orientation / gender identity accepted by…?</a:t>
            </a:r>
            <a:endParaRPr lang="fr-CA" dirty="0"/>
          </a:p>
        </p:txBody>
      </p:sp>
      <p:sp>
        <p:nvSpPr>
          <p:cNvPr id="11" name="ZoneTexte 10"/>
          <p:cNvSpPr txBox="1"/>
          <p:nvPr/>
        </p:nvSpPr>
        <p:spPr>
          <a:xfrm>
            <a:off x="6588224" y="6125234"/>
            <a:ext cx="2016224" cy="400110"/>
          </a:xfrm>
          <a:prstGeom prst="rect">
            <a:avLst/>
          </a:prstGeom>
          <a:noFill/>
        </p:spPr>
        <p:txBody>
          <a:bodyPr wrap="square" rtlCol="0">
            <a:spAutoFit/>
          </a:bodyPr>
          <a:lstStyle/>
          <a:p>
            <a:r>
              <a:rPr lang="en-US" sz="1000" b="1" dirty="0" smtClean="0">
                <a:solidFill>
                  <a:srgbClr val="595959"/>
                </a:solidFill>
                <a:latin typeface="Arial Narrow" panose="020B0606020202030204" pitchFamily="34" charset="0"/>
              </a:rPr>
              <a:t>*N.B.: small sample size, results to be interpreted with caution</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547888627"/>
      </p:ext>
    </p:extLst>
  </p:cSld>
  <p:clrMapOvr>
    <a:masterClrMapping/>
  </p:clrMapOvr>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81352" cy="631545"/>
          </a:xfrm>
        </p:spPr>
        <p:txBody>
          <a:bodyPr/>
          <a:lstStyle/>
          <a:p>
            <a:r>
              <a:rPr lang="en-CA" sz="2000" dirty="0">
                <a:solidFill>
                  <a:srgbClr val="9BBB59"/>
                </a:solidFill>
              </a:rPr>
              <a:t>Level of acceptance by the various groups of people around them (cont’d)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954228688"/>
              </p:ext>
            </p:extLst>
          </p:nvPr>
        </p:nvGraphicFramePr>
        <p:xfrm>
          <a:off x="517202" y="1412776"/>
          <a:ext cx="5616625" cy="2313057"/>
        </p:xfrm>
        <a:graphic>
          <a:graphicData uri="http://schemas.openxmlformats.org/drawingml/2006/table">
            <a:tbl>
              <a:tblPr firstRow="1" bandRow="1">
                <a:tableStyleId>{2D5ABB26-0587-4C30-8999-92F81FD0307C}</a:tableStyleId>
              </a:tblPr>
              <a:tblGrid>
                <a:gridCol w="2701173"/>
                <a:gridCol w="1035506"/>
                <a:gridCol w="939973"/>
                <a:gridCol w="939973"/>
              </a:tblGrid>
              <a:tr h="32363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274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46898">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Gay</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Lesbian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8724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kern="1200" dirty="0" smtClean="0">
                          <a:solidFill>
                            <a:srgbClr val="595959"/>
                          </a:solidFill>
                          <a:effectLst/>
                          <a:latin typeface="Arial Narrow" panose="020B0606020202030204" pitchFamily="34" charset="0"/>
                          <a:ea typeface="+mn-ea"/>
                          <a:cs typeface="+mn-cs"/>
                        </a:rPr>
                        <a:t>Y</a:t>
                      </a:r>
                      <a:r>
                        <a:rPr lang="en-CA" sz="1100" b="1" i="0" u="none" strike="noStrike" kern="1200" dirty="0" smtClean="0">
                          <a:solidFill>
                            <a:srgbClr val="595959"/>
                          </a:solidFill>
                          <a:effectLst/>
                          <a:latin typeface="Arial Narrow" panose="020B0606020202030204" pitchFamily="34" charset="0"/>
                          <a:ea typeface="+mn-ea"/>
                          <a:cs typeface="+mn-cs"/>
                        </a:rPr>
                        <a:t>our immediate family circle (parents, brothers, sisters)       </a:t>
                      </a:r>
                    </a:p>
                    <a:p>
                      <a:pPr marL="0" marR="0" lvl="0" indent="0" algn="l" defTabSz="914400" rtl="0" eaLnBrk="1" fontAlgn="ctr" latinLnBrk="0" hangingPunct="1">
                        <a:lnSpc>
                          <a:spcPct val="100000"/>
                        </a:lnSpc>
                        <a:spcBef>
                          <a:spcPts val="0"/>
                        </a:spcBef>
                        <a:spcAft>
                          <a:spcPts val="0"/>
                        </a:spcAft>
                        <a:buClrTx/>
                        <a:buSzTx/>
                        <a:buFontTx/>
                        <a:buNone/>
                        <a:tabLst/>
                        <a:defRPr/>
                      </a:pPr>
                      <a:r>
                        <a:rPr lang="en-CA" sz="1100" b="0" i="0" u="none" strike="noStrike" kern="1200" dirty="0" smtClean="0">
                          <a:solidFill>
                            <a:srgbClr val="595959"/>
                          </a:solidFill>
                          <a:effectLst/>
                          <a:latin typeface="Arial Narrow" panose="020B0606020202030204" pitchFamily="34" charset="0"/>
                          <a:ea typeface="+mn-ea"/>
                          <a:cs typeface="+mn-cs"/>
                        </a:rPr>
                        <a:t>n</a:t>
                      </a:r>
                      <a:r>
                        <a:rPr lang="en-CA" sz="800" b="0" kern="1200" dirty="0" smtClean="0">
                          <a:solidFill>
                            <a:srgbClr val="7F7F7F"/>
                          </a:solidFill>
                          <a:latin typeface="Arial Narrow" panose="020B0606020202030204" pitchFamily="34" charset="0"/>
                          <a:ea typeface="+mn-ea"/>
                          <a:cs typeface="Arial"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1419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362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271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43665">
                <a:tc>
                  <a:txBody>
                    <a:bodyPr/>
                    <a:lstStyle/>
                    <a:p>
                      <a:pPr algn="l" fontAlgn="ctr"/>
                      <a:r>
                        <a:rPr lang="fr-CA" sz="1100" b="0" i="0" u="none" strike="noStrike" kern="1200" dirty="0" err="1" smtClean="0">
                          <a:solidFill>
                            <a:srgbClr val="595959"/>
                          </a:solidFill>
                          <a:effectLst/>
                          <a:latin typeface="Arial Narrow" panose="020B0606020202030204" pitchFamily="34" charset="0"/>
                          <a:ea typeface="+mn-ea"/>
                          <a:cs typeface="+mn-cs"/>
                        </a:rPr>
                        <a:t>Very</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well</a:t>
                      </a:r>
                      <a:r>
                        <a:rPr lang="fr-CA" sz="1100" b="0" i="0" u="none" strike="noStrike" kern="1200" dirty="0" smtClean="0">
                          <a:solidFill>
                            <a:srgbClr val="595959"/>
                          </a:solidFill>
                          <a:effectLst/>
                          <a:latin typeface="Arial Narrow" panose="020B0606020202030204" pitchFamily="34" charset="0"/>
                          <a:ea typeface="+mn-ea"/>
                          <a:cs typeface="+mn-cs"/>
                        </a:rPr>
                        <a:t> </a:t>
                      </a:r>
                      <a:r>
                        <a:rPr lang="fr-CA" sz="1100" b="0" i="0" u="none" strike="noStrike" kern="1200" dirty="0" err="1" smtClean="0">
                          <a:solidFill>
                            <a:srgbClr val="595959"/>
                          </a:solidFill>
                          <a:effectLst/>
                          <a:latin typeface="Arial Narrow" panose="020B0606020202030204" pitchFamily="34" charset="0"/>
                          <a:ea typeface="+mn-ea"/>
                          <a:cs typeface="+mn-cs"/>
                        </a:rPr>
                        <a:t>accepted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3665">
                <a:tc>
                  <a:txBody>
                    <a:bodyPr/>
                    <a:lstStyle/>
                    <a:p>
                      <a:pPr algn="l" fontAlgn="ctr"/>
                      <a:r>
                        <a:rPr lang="fr-CA" sz="1100" b="0" i="0" u="none" strike="noStrike" dirty="0" err="1" smtClean="0">
                          <a:solidFill>
                            <a:srgbClr val="595959"/>
                          </a:solidFill>
                          <a:effectLst/>
                          <a:latin typeface="Arial Narrow" panose="020B0606020202030204" pitchFamily="34" charset="0"/>
                        </a:rPr>
                        <a:t>Very+rather</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poorly</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accepted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13</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smtClean="0"/>
              <a:t>Q25. </a:t>
            </a:r>
            <a:r>
              <a:rPr lang="en-CA" dirty="0"/>
              <a:t>Generally speaking, how was your sexual orientation / gender identity accepted by</a:t>
            </a:r>
            <a:r>
              <a:rPr lang="en-CA" dirty="0" smtClean="0"/>
              <a:t>…</a:t>
            </a:r>
            <a:endParaRPr lang="fr-CA" dirty="0"/>
          </a:p>
        </p:txBody>
      </p:sp>
    </p:spTree>
    <p:extLst>
      <p:ext uri="{BB962C8B-B14F-4D97-AF65-F5344CB8AC3E}">
        <p14:creationId xmlns:p14="http://schemas.microsoft.com/office/powerpoint/2010/main" val="3160374132"/>
      </p:ext>
    </p:extLst>
  </p:cSld>
  <p:clrMapOvr>
    <a:masterClrMapping/>
  </p:clrMapOvr>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81352" cy="631545"/>
          </a:xfrm>
        </p:spPr>
        <p:txBody>
          <a:bodyPr/>
          <a:lstStyle/>
          <a:p>
            <a:r>
              <a:rPr lang="en-CA" sz="2000" dirty="0">
                <a:solidFill>
                  <a:srgbClr val="9BBB59"/>
                </a:solidFill>
              </a:rPr>
              <a:t>Level of acceptance by the various groups of people around them (cont’d)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959758599"/>
              </p:ext>
            </p:extLst>
          </p:nvPr>
        </p:nvGraphicFramePr>
        <p:xfrm>
          <a:off x="539553" y="1213531"/>
          <a:ext cx="7778855" cy="4663739"/>
        </p:xfrm>
        <a:graphic>
          <a:graphicData uri="http://schemas.openxmlformats.org/drawingml/2006/table">
            <a:tbl>
              <a:tblPr firstRow="1" bandRow="1">
                <a:tableStyleId>{2D5ABB26-0587-4C30-8999-92F81FD0307C}</a:tableStyleId>
              </a:tblPr>
              <a:tblGrid>
                <a:gridCol w="2802885"/>
                <a:gridCol w="1074498"/>
                <a:gridCol w="975368"/>
                <a:gridCol w="975368"/>
                <a:gridCol w="975368"/>
                <a:gridCol w="975368"/>
              </a:tblGrid>
              <a:tr h="29640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3073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1966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14751">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circle of friends                                   </a:t>
                      </a:r>
                      <a:r>
                        <a:rPr lang="en-CA" sz="800" b="1" kern="1200" noProof="0" dirty="0" smtClean="0">
                          <a:solidFill>
                            <a:srgbClr val="B5CC22"/>
                          </a:solidFill>
                          <a:latin typeface="Arial" pitchFamily="34" charset="0"/>
                          <a:ea typeface="+mn-ea"/>
                          <a:cs typeface="Arial" pitchFamily="34" charset="0"/>
                        </a:rPr>
                        <a: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112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644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483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374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14751">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spouse / partner, your children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569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41</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217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183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128</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14751">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466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The management of the company you work for               </a:t>
                      </a:r>
                      <a:r>
                        <a:rPr lang="en-CA" sz="1100" b="1" i="0" u="none" strike="noStrike" baseline="0" noProof="0" dirty="0" smtClean="0">
                          <a:solidFill>
                            <a:srgbClr val="595959"/>
                          </a:solidFill>
                          <a:effectLst/>
                          <a:latin typeface="Arial"/>
                        </a:rPr>
                        <a: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641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41</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309</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160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14751">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coworkers             </a:t>
                      </a:r>
                      <a:r>
                        <a:rPr lang="en-CA" sz="1100" b="1" i="0" u="none" strike="noStrike" baseline="0" noProof="0" dirty="0" smtClean="0">
                          <a:solidFill>
                            <a:srgbClr val="595959"/>
                          </a:solidFill>
                          <a:effectLst/>
                          <a:latin typeface="Arial"/>
                        </a:rPr>
                        <a: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802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51</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372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210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169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14751">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a:t>
            </a:r>
            <a:r>
              <a:rPr lang="en-US" dirty="0" smtClean="0"/>
              <a:t>Generally speaking, how was your sexual orientation / gender identity accepted by…?</a:t>
            </a:r>
            <a:endParaRPr lang="fr-CA" dirty="0"/>
          </a:p>
        </p:txBody>
      </p:sp>
    </p:spTree>
    <p:extLst>
      <p:ext uri="{BB962C8B-B14F-4D97-AF65-F5344CB8AC3E}">
        <p14:creationId xmlns:p14="http://schemas.microsoft.com/office/powerpoint/2010/main" val="2792368907"/>
      </p:ext>
    </p:extLst>
  </p:cSld>
  <p:clrMapOvr>
    <a:masterClrMapping/>
  </p:clrMapOvr>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83</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a:solidFill>
                  <a:srgbClr val="9BBB59"/>
                </a:solidFill>
              </a:rPr>
              <a:t>Level of acceptance by the various groups of people around them (cont’d)</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950835857"/>
              </p:ext>
            </p:extLst>
          </p:nvPr>
        </p:nvGraphicFramePr>
        <p:xfrm>
          <a:off x="539552" y="1213531"/>
          <a:ext cx="7778856" cy="4977443"/>
        </p:xfrm>
        <a:graphic>
          <a:graphicData uri="http://schemas.openxmlformats.org/drawingml/2006/table">
            <a:tbl>
              <a:tblPr firstRow="1" bandRow="1">
                <a:tableStyleId>{2D5ABB26-0587-4C30-8999-92F81FD0307C}</a:tableStyleId>
              </a:tblPr>
              <a:tblGrid>
                <a:gridCol w="2802886"/>
                <a:gridCol w="1074498"/>
                <a:gridCol w="975368"/>
                <a:gridCol w="975368"/>
                <a:gridCol w="975368"/>
                <a:gridCol w="975368"/>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The management/staff at your school / educational establishment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701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57</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243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221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180</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immediate family circle (parents, brothers, sisters)                                               </a:t>
                      </a:r>
                      <a:r>
                        <a:rPr lang="en-CA" sz="800" b="1" kern="1200" noProof="0" dirty="0" smtClean="0">
                          <a:solidFill>
                            <a:srgbClr val="B5CC22"/>
                          </a:solidFill>
                          <a:latin typeface="Arial" pitchFamily="34" charset="0"/>
                          <a:ea typeface="+mn-ea"/>
                          <a:cs typeface="Arial" pitchFamily="34" charset="0"/>
                        </a:rPr>
                        <a: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99</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602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405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313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classmates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929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70</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328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300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231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extended family circle (uncles, aunts, cousins, grand-parents, etc.)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1062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77</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478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294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213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en-CA" sz="1100" b="0" i="0" u="none" strike="noStrike" noProof="0" dirty="0" smtClean="0">
                          <a:solidFill>
                            <a:srgbClr val="595959"/>
                          </a:solidFill>
                          <a:effectLst/>
                          <a:latin typeface="Arial"/>
                        </a:rPr>
                        <a:t>Very well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en-CA" sz="1100" b="0" i="0" u="none" strike="noStrike" noProof="0" dirty="0" smtClean="0">
                          <a:solidFill>
                            <a:srgbClr val="595959"/>
                          </a:solidFill>
                          <a:effectLst/>
                          <a:latin typeface="Arial"/>
                        </a:rPr>
                        <a:t>Very + Rather poorly accepted</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a:t>
            </a:r>
            <a:r>
              <a:rPr lang="en-US" dirty="0" smtClean="0"/>
              <a:t>Generally speaking, how was your sexual orientation / gender identity accepted by…?</a:t>
            </a:r>
            <a:endParaRPr lang="fr-CA" dirty="0"/>
          </a:p>
        </p:txBody>
      </p:sp>
    </p:spTree>
    <p:extLst>
      <p:ext uri="{BB962C8B-B14F-4D97-AF65-F5344CB8AC3E}">
        <p14:creationId xmlns:p14="http://schemas.microsoft.com/office/powerpoint/2010/main" val="1980942831"/>
      </p:ext>
    </p:extLst>
  </p:cSld>
  <p:clrMapOvr>
    <a:masterClrMapping/>
  </p:clrMapOvr>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84</a:t>
            </a:fld>
            <a:endParaRPr lang="en-CA" dirty="0">
              <a:solidFill>
                <a:srgbClr val="000000">
                  <a:tint val="75000"/>
                </a:srgbClr>
              </a:solidFill>
            </a:endParaRPr>
          </a:p>
        </p:txBody>
      </p:sp>
      <p:sp>
        <p:nvSpPr>
          <p:cNvPr id="7" name="Rectangle 6"/>
          <p:cNvSpPr/>
          <p:nvPr>
            <p:custDataLst>
              <p:tags r:id="rId3"/>
            </p:custDataLst>
          </p:nvPr>
        </p:nvSpPr>
        <p:spPr>
          <a:xfrm>
            <a:off x="532819" y="6088161"/>
            <a:ext cx="8052786" cy="369332"/>
          </a:xfrm>
          <a:prstGeom prst="rect">
            <a:avLst/>
          </a:prstGeom>
        </p:spPr>
        <p:txBody>
          <a:bodyPr>
            <a:spAutoFit/>
          </a:bodyPr>
          <a:lstStyle/>
          <a:p>
            <a:r>
              <a:rPr lang="en-US" sz="900" dirty="0">
                <a:solidFill>
                  <a:srgbClr val="595959"/>
                </a:solidFill>
                <a:latin typeface="Arial" panose="020B0604020202020204" pitchFamily="34" charset="0"/>
                <a:cs typeface="Arial" panose="020B0604020202020204" pitchFamily="34" charset="0"/>
              </a:rPr>
              <a:t/>
            </a:r>
            <a:br>
              <a:rPr lang="en-US" sz="900" dirty="0">
                <a:solidFill>
                  <a:srgbClr val="595959"/>
                </a:solidFill>
                <a:latin typeface="Arial" panose="020B0604020202020204" pitchFamily="34" charset="0"/>
                <a:cs typeface="Arial" panose="020B0604020202020204" pitchFamily="34" charset="0"/>
              </a:rPr>
            </a:br>
            <a:r>
              <a:rPr lang="en-US" sz="900" dirty="0">
                <a:solidFill>
                  <a:srgbClr val="595959"/>
                </a:solidFill>
                <a:latin typeface="Arial" panose="020B0604020202020204" pitchFamily="34" charset="0"/>
                <a:cs typeface="Arial" panose="020B0604020202020204" pitchFamily="34" charset="0"/>
              </a:rPr>
              <a:t>Q26. </a:t>
            </a:r>
            <a:r>
              <a:rPr lang="en-US" sz="900" dirty="0" smtClean="0">
                <a:solidFill>
                  <a:srgbClr val="595959"/>
                </a:solidFill>
                <a:latin typeface="Arial" panose="020B0604020202020204" pitchFamily="34" charset="0"/>
                <a:cs typeface="Arial" panose="020B0604020202020204" pitchFamily="34" charset="0"/>
              </a:rPr>
              <a:t>Did you ever feel that your sexual orientation / gender identity created uneasiness with…?</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3597569135"/>
              </p:ext>
            </p:extLst>
          </p:nvPr>
        </p:nvGraphicFramePr>
        <p:xfrm>
          <a:off x="1187624" y="1698385"/>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76672"/>
            <a:ext cx="5309344" cy="631545"/>
          </a:xfrm>
        </p:spPr>
        <p:txBody>
          <a:bodyPr>
            <a:noAutofit/>
          </a:bodyPr>
          <a:lstStyle/>
          <a:p>
            <a:r>
              <a:rPr lang="en-CA" sz="2000" dirty="0" smtClean="0">
                <a:solidFill>
                  <a:srgbClr val="9BBB59"/>
                </a:solidFill>
              </a:rPr>
              <a:t>Frequency of reactions of unease among the various groups of people around them</a:t>
            </a:r>
            <a:endParaRPr lang="en-CA" sz="2000" dirty="0">
              <a:solidFill>
                <a:srgbClr val="9BBB59"/>
              </a:solidFill>
            </a:endParaRPr>
          </a:p>
        </p:txBody>
      </p:sp>
      <p:sp>
        <p:nvSpPr>
          <p:cNvPr id="8" name="Rectangle 7"/>
          <p:cNvSpPr/>
          <p:nvPr>
            <p:custDataLst>
              <p:tags r:id="rId6"/>
            </p:custDataLst>
          </p:nvPr>
        </p:nvSpPr>
        <p:spPr>
          <a:xfrm>
            <a:off x="478260" y="1131202"/>
            <a:ext cx="5487400" cy="230832"/>
          </a:xfrm>
          <a:prstGeom prst="rect">
            <a:avLst/>
          </a:prstGeom>
        </p:spPr>
        <p:txBody>
          <a:bodyPr wrap="none">
            <a:spAutoFit/>
          </a:bodyPr>
          <a:lstStyle/>
          <a:p>
            <a:r>
              <a:rPr lang="en-CA"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endParaRPr lang="en-CA" sz="900" dirty="0">
              <a:solidFill>
                <a:srgbClr val="000000"/>
              </a:solidFill>
              <a:latin typeface="Arial" panose="020B0604020202020204" pitchFamily="34" charset="0"/>
              <a:cs typeface="Arial" panose="020B0604020202020204" pitchFamily="34" charset="0"/>
            </a:endParaRPr>
          </a:p>
        </p:txBody>
      </p:sp>
      <p:graphicFrame>
        <p:nvGraphicFramePr>
          <p:cNvPr id="11" name="Tableau 10"/>
          <p:cNvGraphicFramePr>
            <a:graphicFrameLocks noGrp="1"/>
          </p:cNvGraphicFramePr>
          <p:nvPr>
            <p:extLst>
              <p:ext uri="{D42A27DB-BD31-4B8C-83A1-F6EECF244321}">
                <p14:modId xmlns:p14="http://schemas.microsoft.com/office/powerpoint/2010/main" val="1619957084"/>
              </p:ext>
            </p:extLst>
          </p:nvPr>
        </p:nvGraphicFramePr>
        <p:xfrm>
          <a:off x="7428656" y="1141158"/>
          <a:ext cx="1391816" cy="4520089"/>
        </p:xfrm>
        <a:graphic>
          <a:graphicData uri="http://schemas.openxmlformats.org/drawingml/2006/table">
            <a:tbl>
              <a:tblPr firstRow="1" bandRow="1">
                <a:tableStyleId>{073A0DAA-6AF3-43AB-8588-CEC1D06C72B9}</a:tableStyleId>
              </a:tblPr>
              <a:tblGrid>
                <a:gridCol w="1391816"/>
              </a:tblGrid>
              <a:tr h="72314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200" u="none" noProof="0" dirty="0" smtClean="0">
                          <a:solidFill>
                            <a:srgbClr val="5A5A5A"/>
                          </a:solidFill>
                          <a:latin typeface="Arial" panose="020B0604020202020204" pitchFamily="34" charset="0"/>
                          <a:cs typeface="Arial" panose="020B0604020202020204" pitchFamily="34" charset="0"/>
                        </a:rPr>
                        <a:t>Total</a:t>
                      </a:r>
                      <a:r>
                        <a:rPr lang="en-CA" sz="1200" u="none" baseline="0" noProof="0" dirty="0" smtClean="0">
                          <a:solidFill>
                            <a:srgbClr val="5A5A5A"/>
                          </a:solidFill>
                          <a:latin typeface="Arial" panose="020B0604020202020204" pitchFamily="34" charset="0"/>
                          <a:cs typeface="Arial" panose="020B0604020202020204" pitchFamily="34" charset="0"/>
                        </a:rPr>
                        <a:t> </a:t>
                      </a:r>
                      <a:br>
                        <a:rPr lang="en-CA" sz="1200" u="none" baseline="0" noProof="0" dirty="0" smtClean="0">
                          <a:solidFill>
                            <a:srgbClr val="5A5A5A"/>
                          </a:solidFill>
                          <a:latin typeface="Arial" panose="020B0604020202020204" pitchFamily="34" charset="0"/>
                          <a:cs typeface="Arial" panose="020B0604020202020204" pitchFamily="34" charset="0"/>
                        </a:rPr>
                      </a:br>
                      <a:r>
                        <a:rPr lang="en-CA" sz="1200" u="none" baseline="0" noProof="0" dirty="0" smtClean="0">
                          <a:solidFill>
                            <a:srgbClr val="5A5A5A"/>
                          </a:solidFill>
                          <a:latin typeface="Arial" panose="020B0604020202020204" pitchFamily="34" charset="0"/>
                          <a:cs typeface="Arial" panose="020B0604020202020204" pitchFamily="34" charset="0"/>
                        </a:rPr>
                        <a:t>(often + occasionally)</a:t>
                      </a:r>
                      <a:endParaRPr lang="en-CA" sz="1200" u="none" noProof="0" dirty="0" smtClean="0">
                        <a:solidFill>
                          <a:srgbClr val="5A5A5A"/>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949237">
                <a:tc>
                  <a:txBody>
                    <a:bodyPr/>
                    <a:lstStyle/>
                    <a:p>
                      <a:pPr algn="ctr"/>
                      <a:r>
                        <a:rPr lang="fr-CA" sz="1200" b="1" dirty="0" smtClean="0">
                          <a:solidFill>
                            <a:srgbClr val="5A5A5A"/>
                          </a:solidFill>
                          <a:latin typeface="Arial" panose="020B0604020202020204" pitchFamily="34" charset="0"/>
                          <a:cs typeface="Arial" panose="020B0604020202020204" pitchFamily="34" charset="0"/>
                        </a:rPr>
                        <a:t>63%</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949237">
                <a:tc>
                  <a:txBody>
                    <a:bodyPr/>
                    <a:lstStyle/>
                    <a:p>
                      <a:pPr algn="ctr"/>
                      <a:r>
                        <a:rPr lang="fr-CA" sz="1200" b="1" dirty="0" smtClean="0">
                          <a:solidFill>
                            <a:srgbClr val="5A5A5A"/>
                          </a:solidFill>
                          <a:latin typeface="Arial" panose="020B0604020202020204" pitchFamily="34" charset="0"/>
                          <a:cs typeface="Arial" panose="020B0604020202020204" pitchFamily="34" charset="0"/>
                        </a:rPr>
                        <a:t>41%</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949237">
                <a:tc>
                  <a:txBody>
                    <a:bodyPr/>
                    <a:lstStyle/>
                    <a:p>
                      <a:pPr algn="ctr"/>
                      <a:r>
                        <a:rPr lang="fr-CA" sz="1200" b="1" dirty="0" smtClean="0">
                          <a:solidFill>
                            <a:srgbClr val="5A5A5A"/>
                          </a:solidFill>
                          <a:latin typeface="Arial" panose="020B0604020202020204" pitchFamily="34" charset="0"/>
                          <a:cs typeface="Arial" panose="020B0604020202020204" pitchFamily="34" charset="0"/>
                        </a:rPr>
                        <a:t>36%</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949237">
                <a:tc>
                  <a:txBody>
                    <a:bodyPr/>
                    <a:lstStyle/>
                    <a:p>
                      <a:pPr algn="ctr"/>
                      <a:r>
                        <a:rPr lang="fr-CA" sz="1200" b="1" dirty="0" smtClean="0">
                          <a:solidFill>
                            <a:srgbClr val="5A5A5A"/>
                          </a:solidFill>
                          <a:latin typeface="Arial" panose="020B0604020202020204" pitchFamily="34" charset="0"/>
                          <a:cs typeface="Arial" panose="020B0604020202020204" pitchFamily="34" charset="0"/>
                        </a:rPr>
                        <a:t>28%</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1386223427"/>
      </p:ext>
    </p:extLst>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85</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smtClean="0">
                <a:solidFill>
                  <a:srgbClr val="9BBB59"/>
                </a:solidFill>
              </a:rPr>
              <a:t>Frequency of reactions of </a:t>
            </a:r>
            <a:r>
              <a:rPr lang="en-CA" sz="2000" dirty="0">
                <a:solidFill>
                  <a:srgbClr val="9BBB59"/>
                </a:solidFill>
              </a:rPr>
              <a:t>unease among the various groups of people around them</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462677247"/>
              </p:ext>
            </p:extLst>
          </p:nvPr>
        </p:nvGraphicFramePr>
        <p:xfrm>
          <a:off x="539552" y="1213531"/>
          <a:ext cx="8064893" cy="3999581"/>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34332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143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8609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1080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sz="1100" b="1" i="0" u="none" strike="noStrike" dirty="0" smtClean="0">
                          <a:solidFill>
                            <a:srgbClr val="595959"/>
                          </a:solidFill>
                          <a:effectLst/>
                          <a:latin typeface="Arial"/>
                        </a:rPr>
                        <a:t>Your family (immediate or extended)</a:t>
                      </a:r>
                      <a:r>
                        <a:rPr lang="fr-CA" sz="1100" b="1" i="0" u="none" strike="noStrike" dirty="0" smtClean="0">
                          <a:solidFill>
                            <a:srgbClr val="595959"/>
                          </a:solidFill>
                          <a:effectLst/>
                          <a:latin typeface="Arial"/>
                        </a:rPr>
                        <a:t>                                            </a:t>
                      </a:r>
                      <a:r>
                        <a:rPr lang="en-CA" sz="800" b="1" kern="120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1517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290</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576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264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163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98</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4572">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457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school / educational environment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981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286</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446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4572">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457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work environment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58</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286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190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43</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4572">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457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circle of friends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333</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627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265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162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100</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4572">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Q26. </a:t>
            </a:r>
            <a:r>
              <a:rPr lang="en-US" dirty="0" smtClean="0"/>
              <a:t>Did you ever feel that your sexual orientation / gender identity created uneasiness with…?</a:t>
            </a:r>
            <a:endParaRPr lang="fr-CA" dirty="0"/>
          </a:p>
        </p:txBody>
      </p:sp>
      <p:sp>
        <p:nvSpPr>
          <p:cNvPr id="11" name="ZoneTexte 10"/>
          <p:cNvSpPr txBox="1"/>
          <p:nvPr/>
        </p:nvSpPr>
        <p:spPr>
          <a:xfrm>
            <a:off x="6588224" y="6093296"/>
            <a:ext cx="2016224" cy="400110"/>
          </a:xfrm>
          <a:prstGeom prst="rect">
            <a:avLst/>
          </a:prstGeom>
          <a:noFill/>
        </p:spPr>
        <p:txBody>
          <a:bodyPr wrap="square" rtlCol="0">
            <a:spAutoFit/>
          </a:bodyPr>
          <a:lstStyle/>
          <a:p>
            <a:r>
              <a:rPr lang="en-US" sz="1000" b="1" dirty="0" smtClean="0">
                <a:solidFill>
                  <a:srgbClr val="595959"/>
                </a:solidFill>
                <a:latin typeface="Arial Narrow" panose="020B0606020202030204" pitchFamily="34" charset="0"/>
              </a:rPr>
              <a:t>*N.B.: small sample size, results to be interpreted with caution</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130514733"/>
      </p:ext>
    </p:extLst>
  </p:cSld>
  <p:clrMapOvr>
    <a:masterClrMapping/>
  </p:clrMapOvr>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smtClean="0">
                <a:solidFill>
                  <a:srgbClr val="9BBB59"/>
                </a:solidFill>
              </a:rPr>
              <a:t>Frequency of reactions of </a:t>
            </a:r>
            <a:r>
              <a:rPr lang="en-CA" sz="2000" dirty="0">
                <a:solidFill>
                  <a:srgbClr val="9BBB59"/>
                </a:solidFill>
              </a:rPr>
              <a:t>unease among the various groups of people around them</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692775420"/>
              </p:ext>
            </p:extLst>
          </p:nvPr>
        </p:nvGraphicFramePr>
        <p:xfrm>
          <a:off x="539552" y="1463094"/>
          <a:ext cx="8352932" cy="4170459"/>
        </p:xfrm>
        <a:graphic>
          <a:graphicData uri="http://schemas.openxmlformats.org/drawingml/2006/table">
            <a:tbl>
              <a:tblPr firstRow="1" bandRow="1">
                <a:tableStyleId>{2D5ABB26-0587-4C30-8999-92F81FD0307C}</a:tableStyleId>
              </a:tblPr>
              <a:tblGrid>
                <a:gridCol w="2004424"/>
                <a:gridCol w="768404"/>
                <a:gridCol w="697513"/>
                <a:gridCol w="697513"/>
                <a:gridCol w="697513"/>
                <a:gridCol w="697513"/>
                <a:gridCol w="697513"/>
                <a:gridCol w="697513"/>
                <a:gridCol w="697513"/>
                <a:gridCol w="697513"/>
              </a:tblGrid>
              <a:tr h="32992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noProof="0"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en-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en-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552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noProof="0"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659476">
                <a:tc vMerge="1">
                  <a:txBody>
                    <a:bodyPr/>
                    <a:lstStyle/>
                    <a:p>
                      <a:endParaRPr lang="fr-CA"/>
                    </a:p>
                  </a:txBody>
                  <a:tcPr/>
                </a:tc>
                <a:tc vMerge="1">
                  <a:txBody>
                    <a:bodyPr/>
                    <a:lstStyle/>
                    <a:p>
                      <a:endParaRPr lang="fr-CA"/>
                    </a:p>
                  </a:txBody>
                  <a:tcPr/>
                </a:tc>
                <a:tc>
                  <a:txBody>
                    <a:bodyPr/>
                    <a:lstStyle/>
                    <a:p>
                      <a:pPr algn="ctr" fontAlgn="b"/>
                      <a:r>
                        <a:rPr lang="en-CA" sz="800" b="1" i="0" u="none" strike="noStrike" noProof="0" dirty="0" smtClean="0">
                          <a:solidFill>
                            <a:srgbClr val="595959"/>
                          </a:solidFill>
                          <a:effectLst/>
                          <a:latin typeface="Arial"/>
                        </a:rPr>
                        <a:t>Homo.</a:t>
                      </a:r>
                      <a:endParaRPr lang="en-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a:rPr>
                        <a:t>Bi.</a:t>
                      </a:r>
                      <a:endParaRPr lang="en-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a:rPr>
                        <a:t>Pan.</a:t>
                      </a:r>
                      <a:endParaRPr lang="en-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err="1" smtClean="0">
                          <a:solidFill>
                            <a:srgbClr val="595959"/>
                          </a:solidFill>
                          <a:effectLst/>
                          <a:latin typeface="Arial"/>
                        </a:rPr>
                        <a:t>Asex</a:t>
                      </a:r>
                      <a:r>
                        <a:rPr lang="en-CA" sz="800" b="1" i="0" u="none" strike="noStrike" noProof="0" dirty="0" smtClean="0">
                          <a:solidFill>
                            <a:srgbClr val="595959"/>
                          </a:solidFill>
                          <a:effectLst/>
                          <a:latin typeface="Arial"/>
                        </a:rPr>
                        <a:t>.</a:t>
                      </a:r>
                      <a:endParaRPr lang="en-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a:rPr>
                        <a:t>Cisgender</a:t>
                      </a:r>
                      <a:endParaRPr lang="en-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a:rPr>
                        <a:t>Binary Trans person</a:t>
                      </a:r>
                      <a:endParaRPr lang="en-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a:rPr>
                        <a:t>Non-binary Trans person</a:t>
                      </a:r>
                      <a:endParaRPr lang="en-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800" b="1" i="0" u="none" strike="noStrike" noProof="0" dirty="0" smtClean="0">
                          <a:solidFill>
                            <a:srgbClr val="595959"/>
                          </a:solidFill>
                          <a:effectLst/>
                          <a:latin typeface="Arial"/>
                        </a:rPr>
                        <a:t>Non-bin.: </a:t>
                      </a:r>
                      <a:r>
                        <a:rPr lang="en-CA" sz="800" b="1" i="0" u="none" strike="noStrike" noProof="0" dirty="0" err="1" smtClean="0">
                          <a:solidFill>
                            <a:srgbClr val="595959"/>
                          </a:solidFill>
                          <a:effectLst/>
                          <a:latin typeface="Arial"/>
                        </a:rPr>
                        <a:t>genderfluid</a:t>
                      </a:r>
                      <a:r>
                        <a:rPr lang="en-CA" sz="800" b="1" i="0" u="none" strike="noStrike" noProof="0" dirty="0" smtClean="0">
                          <a:solidFill>
                            <a:srgbClr val="595959"/>
                          </a:solidFill>
                          <a:effectLst/>
                          <a:latin typeface="Arial"/>
                        </a:rPr>
                        <a:t>, </a:t>
                      </a:r>
                      <a:r>
                        <a:rPr lang="en-CA" sz="800" b="1" i="0" u="none" strike="noStrike" noProof="0" dirty="0" err="1" smtClean="0">
                          <a:solidFill>
                            <a:srgbClr val="595959"/>
                          </a:solidFill>
                          <a:effectLst/>
                          <a:latin typeface="Arial"/>
                        </a:rPr>
                        <a:t>agender</a:t>
                      </a:r>
                      <a:r>
                        <a:rPr lang="en-CA" sz="800" b="1" i="0" u="none" strike="noStrike" noProof="0" dirty="0" smtClean="0">
                          <a:solidFill>
                            <a:srgbClr val="595959"/>
                          </a:solidFill>
                          <a:effectLst/>
                          <a:latin typeface="Arial"/>
                        </a:rPr>
                        <a:t> or demi-gender</a:t>
                      </a:r>
                      <a:endParaRPr lang="en-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9477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family (immediate or extended)</a:t>
                      </a:r>
                      <a:r>
                        <a:rPr lang="en-CA" sz="800" b="1" kern="1200" noProof="0" dirty="0" smtClean="0">
                          <a:solidFill>
                            <a:srgbClr val="B5CC22"/>
                          </a:solidFill>
                          <a:latin typeface="Arial" pitchFamily="34" charset="0"/>
                          <a:ea typeface="+mn-ea"/>
                          <a:cs typeface="Arial" pitchFamily="34" charset="0"/>
                        </a:rPr>
                        <a:t>                                              </a:t>
                      </a:r>
                      <a:r>
                        <a:rPr lang="en-CA" sz="800" b="1" kern="1200" baseline="0" noProof="0" dirty="0" smtClean="0">
                          <a:solidFill>
                            <a:srgbClr val="B5CC22"/>
                          </a:solidFill>
                          <a:latin typeface="Arial" pitchFamily="34" charset="0"/>
                          <a:ea typeface="+mn-ea"/>
                          <a:cs typeface="Arial" pitchFamily="34" charset="0"/>
                        </a:rPr>
                        <a: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1517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699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420</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259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1196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132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135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50347">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58</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80</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70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60</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89</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79</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87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0347">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school / educational environment</a:t>
                      </a:r>
                    </a:p>
                    <a:p>
                      <a:pPr marL="0" marR="0" lvl="0" indent="0" algn="l" defTabSz="914400" rtl="0" eaLnBrk="1" fontAlgn="ctr" latinLnBrk="0" hangingPunct="1">
                        <a:lnSpc>
                          <a:spcPct val="100000"/>
                        </a:lnSpc>
                        <a:spcBef>
                          <a:spcPts val="0"/>
                        </a:spcBef>
                        <a:spcAft>
                          <a:spcPts val="0"/>
                        </a:spcAft>
                        <a:buClrTx/>
                        <a:buSzTx/>
                        <a:buFontTx/>
                        <a:buNone/>
                        <a:tabLst/>
                        <a:defRPr/>
                      </a:pPr>
                      <a:r>
                        <a:rPr lang="en-CA" sz="800" b="1" kern="1200" noProof="0" dirty="0" smtClean="0">
                          <a:solidFill>
                            <a:srgbClr val="7F7F7F"/>
                          </a:solidFill>
                          <a:latin typeface="Arial" pitchFamily="34" charset="0"/>
                          <a:ea typeface="+mn-ea"/>
                          <a:cs typeface="Arial" pitchFamily="34" charset="0"/>
                        </a:rPr>
                        <a:t>                                                                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981</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404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298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193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746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84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105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37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50347">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42</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40</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39</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67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52</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0347">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work environment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819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486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175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104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686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62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52</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15*</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50347">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33</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41</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49</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33</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E31836"/>
                          </a:solidFill>
                          <a:effectLst/>
                          <a:latin typeface="Arial Narrow" panose="020B0606020202030204" pitchFamily="34" charset="0"/>
                        </a:rPr>
                        <a:t>34</a:t>
                      </a:r>
                      <a:endParaRPr lang="en-CA" sz="1100" b="1"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00B0F0"/>
                          </a:solidFill>
                          <a:effectLst/>
                          <a:latin typeface="Arial Narrow" panose="020B0606020202030204" pitchFamily="34" charset="0"/>
                        </a:rPr>
                        <a:t>50</a:t>
                      </a:r>
                      <a:endParaRPr lang="en-CA" sz="1100" b="0"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46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65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0347">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circle of friends               </a:t>
                      </a:r>
                      <a:r>
                        <a:rPr lang="en-CA" sz="800" b="1" kern="1200" noProof="0" dirty="0" smtClean="0">
                          <a:solidFill>
                            <a:srgbClr val="7F7F7F"/>
                          </a:solidFill>
                          <a:latin typeface="Arial" pitchFamily="34" charset="0"/>
                          <a:ea typeface="+mn-ea"/>
                          <a:cs typeface="Arial" pitchFamily="34" charset="0"/>
                        </a:rPr>
                        <a:t>n=</a:t>
                      </a:r>
                      <a:r>
                        <a:rPr lang="en-CA" sz="1100" b="1" noProof="0" dirty="0" smtClean="0">
                          <a:solidFill>
                            <a:srgbClr val="B5CC22"/>
                          </a:solidFill>
                          <a:latin typeface="Arial" pitchFamily="34" charset="0"/>
                          <a:cs typeface="Arial" pitchFamily="34" charset="0"/>
                        </a:rPr>
                        <a:t>  </a:t>
                      </a:r>
                      <a:endParaRPr lang="en-CA" sz="800" b="1" kern="1200" noProof="0" dirty="0" smtClean="0">
                        <a:solidFill>
                          <a:srgbClr val="B5CC22"/>
                        </a:solidFill>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1613</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727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447</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284</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88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1266</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138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148</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en-CA" sz="900" b="0" i="0" u="none" strike="noStrike" noProof="0" dirty="0" smtClean="0">
                          <a:solidFill>
                            <a:srgbClr val="595959"/>
                          </a:solidFill>
                          <a:effectLst/>
                          <a:latin typeface="Arial Narrow" panose="020B0606020202030204" pitchFamily="34" charset="0"/>
                        </a:rPr>
                        <a:t>49</a:t>
                      </a:r>
                      <a:endParaRPr lang="en-CA" sz="9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50347">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27</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37</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24</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E31836"/>
                          </a:solidFill>
                          <a:effectLst/>
                          <a:latin typeface="Arial Narrow" panose="020B0606020202030204" pitchFamily="34" charset="0"/>
                        </a:rPr>
                        <a:t>17</a:t>
                      </a:r>
                      <a:endParaRPr lang="en-CA" sz="1100" b="0" i="0" u="none" strike="noStrike" noProof="0"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28</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1" i="0" u="none" strike="noStrike" noProof="0" dirty="0" smtClean="0">
                          <a:solidFill>
                            <a:srgbClr val="00B0F0"/>
                          </a:solidFill>
                          <a:effectLst/>
                          <a:latin typeface="Arial Narrow" panose="020B0606020202030204" pitchFamily="34" charset="0"/>
                        </a:rPr>
                        <a:t>38</a:t>
                      </a:r>
                      <a:endParaRPr lang="en-CA" sz="1100" b="1" i="0" u="none" strike="noStrike" noProof="0"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25</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en-CA" sz="1100" b="0" i="0" u="none" strike="noStrike" noProof="0" dirty="0" smtClean="0">
                          <a:solidFill>
                            <a:srgbClr val="595959"/>
                          </a:solidFill>
                          <a:effectLst/>
                          <a:latin typeface="Arial Narrow" panose="020B0606020202030204" pitchFamily="34" charset="0"/>
                        </a:rPr>
                        <a:t>16</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Q26. </a:t>
            </a:r>
            <a:r>
              <a:rPr lang="en-US" dirty="0" smtClean="0"/>
              <a:t>Did you ever feel that your sexual orientation / gender identity created uneasiness with…?</a:t>
            </a:r>
            <a:endParaRPr lang="fr-CA" dirty="0"/>
          </a:p>
        </p:txBody>
      </p:sp>
      <p:sp>
        <p:nvSpPr>
          <p:cNvPr id="10" name="ZoneTexte 9"/>
          <p:cNvSpPr txBox="1"/>
          <p:nvPr/>
        </p:nvSpPr>
        <p:spPr>
          <a:xfrm>
            <a:off x="6588224" y="6093296"/>
            <a:ext cx="2016224" cy="400110"/>
          </a:xfrm>
          <a:prstGeom prst="rect">
            <a:avLst/>
          </a:prstGeom>
          <a:noFill/>
        </p:spPr>
        <p:txBody>
          <a:bodyPr wrap="square" rtlCol="0">
            <a:spAutoFit/>
          </a:bodyPr>
          <a:lstStyle/>
          <a:p>
            <a:r>
              <a:rPr lang="en-US" sz="1000" b="1" dirty="0" smtClean="0">
                <a:solidFill>
                  <a:srgbClr val="595959"/>
                </a:solidFill>
                <a:latin typeface="Arial Narrow" panose="020B0606020202030204" pitchFamily="34" charset="0"/>
              </a:rPr>
              <a:t>*N.B.: small sample size, results to be interpreted with caution</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521081503"/>
      </p:ext>
    </p:extLst>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a:solidFill>
                  <a:srgbClr val="9BBB59"/>
                </a:solidFill>
              </a:rPr>
              <a:t>Reactions </a:t>
            </a:r>
            <a:r>
              <a:rPr lang="en-CA" sz="2000" dirty="0" smtClean="0">
                <a:solidFill>
                  <a:srgbClr val="9BBB59"/>
                </a:solidFill>
              </a:rPr>
              <a:t>of </a:t>
            </a:r>
            <a:r>
              <a:rPr lang="en-CA" sz="2000" dirty="0">
                <a:solidFill>
                  <a:srgbClr val="9BBB59"/>
                </a:solidFill>
              </a:rPr>
              <a:t>unease among the various groups of people around them</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267357027"/>
              </p:ext>
            </p:extLst>
          </p:nvPr>
        </p:nvGraphicFramePr>
        <p:xfrm>
          <a:off x="539552" y="1213531"/>
          <a:ext cx="7778856" cy="4303701"/>
        </p:xfrm>
        <a:graphic>
          <a:graphicData uri="http://schemas.openxmlformats.org/drawingml/2006/table">
            <a:tbl>
              <a:tblPr firstRow="1" bandRow="1">
                <a:tableStyleId>{2D5ABB26-0587-4C30-8999-92F81FD0307C}</a:tableStyleId>
              </a:tblPr>
              <a:tblGrid>
                <a:gridCol w="2802886"/>
                <a:gridCol w="1074498"/>
                <a:gridCol w="975368"/>
                <a:gridCol w="975368"/>
                <a:gridCol w="975368"/>
                <a:gridCol w="975368"/>
              </a:tblGrid>
              <a:tr h="374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65256">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30473">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4831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family (immediate or extended)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1517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107</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623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443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344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97856">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785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school / educational environment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981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338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321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250</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97856">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785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work environment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51</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378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215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175</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97856">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785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CA" sz="1100" b="1" i="0" u="none" strike="noStrike" noProof="0" dirty="0" smtClean="0">
                          <a:solidFill>
                            <a:srgbClr val="595959"/>
                          </a:solidFill>
                          <a:effectLst/>
                          <a:latin typeface="Arial"/>
                        </a:rPr>
                        <a:t>Your circle of friends                                   </a:t>
                      </a:r>
                      <a:r>
                        <a:rPr lang="en-CA" sz="800" b="1" kern="1200" noProof="0" dirty="0" smtClean="0">
                          <a:solidFill>
                            <a:srgbClr val="7F7F7F"/>
                          </a:solidFill>
                          <a:latin typeface="Arial"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112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644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483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374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97856">
                <a:tc>
                  <a:txBody>
                    <a:bodyPr/>
                    <a:lstStyle/>
                    <a:p>
                      <a:pPr algn="l" fontAlgn="ctr"/>
                      <a:r>
                        <a:rPr lang="en-CA" sz="1100" b="0" i="0" u="none" strike="noStrike" noProof="0" dirty="0" smtClean="0">
                          <a:solidFill>
                            <a:srgbClr val="595959"/>
                          </a:solidFill>
                          <a:effectLst/>
                          <a:latin typeface="Arial"/>
                        </a:rPr>
                        <a:t>Often + Occasionally</a:t>
                      </a:r>
                      <a:endParaRPr lang="en-CA" sz="1100" b="0"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Q26. </a:t>
            </a:r>
            <a:r>
              <a:rPr lang="en-US" dirty="0" smtClean="0"/>
              <a:t>Did you ever feel that your sexual orientation / gender identity created uneasiness with…?</a:t>
            </a:r>
            <a:endParaRPr lang="fr-CA" dirty="0"/>
          </a:p>
        </p:txBody>
      </p:sp>
    </p:spTree>
    <p:extLst>
      <p:ext uri="{BB962C8B-B14F-4D97-AF65-F5344CB8AC3E}">
        <p14:creationId xmlns:p14="http://schemas.microsoft.com/office/powerpoint/2010/main" val="4087140970"/>
      </p:ext>
    </p:extLst>
  </p:cSld>
  <p:clrMapOvr>
    <a:masterClrMapping/>
  </p:clrMapOvr>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88</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3788094892"/>
              </p:ext>
            </p:extLst>
          </p:nvPr>
        </p:nvGraphicFramePr>
        <p:xfrm>
          <a:off x="835284" y="1967645"/>
          <a:ext cx="3736716" cy="4040033"/>
        </p:xfrm>
        <a:graphic>
          <a:graphicData uri="http://schemas.openxmlformats.org/drawingml/2006/chart">
            <c:chart xmlns:c="http://schemas.openxmlformats.org/drawingml/2006/chart" xmlns:r="http://schemas.openxmlformats.org/officeDocument/2006/relationships" r:id="rId10"/>
          </a:graphicData>
        </a:graphic>
      </p:graphicFrame>
      <p:sp>
        <p:nvSpPr>
          <p:cNvPr id="12" name="Titre 4"/>
          <p:cNvSpPr>
            <a:spLocks noGrp="1"/>
          </p:cNvSpPr>
          <p:nvPr>
            <p:ph type="title"/>
            <p:custDataLst>
              <p:tags r:id="rId4"/>
            </p:custDataLst>
          </p:nvPr>
        </p:nvSpPr>
        <p:spPr>
          <a:xfrm>
            <a:off x="558800" y="332655"/>
            <a:ext cx="5309344" cy="874367"/>
          </a:xfrm>
        </p:spPr>
        <p:txBody>
          <a:bodyPr>
            <a:normAutofit/>
          </a:bodyPr>
          <a:lstStyle/>
          <a:p>
            <a:r>
              <a:rPr lang="en-CA" sz="2000" dirty="0" smtClean="0">
                <a:solidFill>
                  <a:srgbClr val="9BBB59"/>
                </a:solidFill>
              </a:rPr>
              <a:t>Level of receptiveness and support from the close family</a:t>
            </a:r>
            <a:endParaRPr lang="en-CA" dirty="0"/>
          </a:p>
        </p:txBody>
      </p:sp>
      <p:sp>
        <p:nvSpPr>
          <p:cNvPr id="13" name="ZoneTexte 12"/>
          <p:cNvSpPr txBox="1"/>
          <p:nvPr/>
        </p:nvSpPr>
        <p:spPr>
          <a:xfrm>
            <a:off x="1691680" y="1593370"/>
            <a:ext cx="2484976" cy="276999"/>
          </a:xfrm>
          <a:prstGeom prst="rect">
            <a:avLst/>
          </a:prstGeom>
          <a:noFill/>
        </p:spPr>
        <p:txBody>
          <a:bodyPr wrap="none" rtlCol="0">
            <a:spAutoFit/>
          </a:bodyPr>
          <a:lstStyle/>
          <a:p>
            <a:r>
              <a:rPr lang="en-CA" sz="1200" b="1" dirty="0" smtClean="0">
                <a:solidFill>
                  <a:srgbClr val="595959"/>
                </a:solidFill>
                <a:latin typeface="Arial Narrow" panose="020B0606020202030204" pitchFamily="34" charset="0"/>
              </a:rPr>
              <a:t>Level of receptiveness by close family</a:t>
            </a:r>
            <a:endParaRPr lang="en-CA" sz="1200" b="1" dirty="0">
              <a:solidFill>
                <a:srgbClr val="595959"/>
              </a:solidFill>
              <a:latin typeface="Arial Narrow" panose="020B0606020202030204" pitchFamily="34" charset="0"/>
            </a:endParaRPr>
          </a:p>
        </p:txBody>
      </p:sp>
      <p:graphicFrame>
        <p:nvGraphicFramePr>
          <p:cNvPr id="14" name="Graphique 13"/>
          <p:cNvGraphicFramePr/>
          <p:nvPr>
            <p:custDataLst>
              <p:tags r:id="rId5"/>
            </p:custDataLst>
            <p:extLst>
              <p:ext uri="{D42A27DB-BD31-4B8C-83A1-F6EECF244321}">
                <p14:modId xmlns:p14="http://schemas.microsoft.com/office/powerpoint/2010/main" val="3743524413"/>
              </p:ext>
            </p:extLst>
          </p:nvPr>
        </p:nvGraphicFramePr>
        <p:xfrm>
          <a:off x="4723716" y="1981255"/>
          <a:ext cx="3736716" cy="4040033"/>
        </p:xfrm>
        <a:graphic>
          <a:graphicData uri="http://schemas.openxmlformats.org/drawingml/2006/chart">
            <c:chart xmlns:c="http://schemas.openxmlformats.org/drawingml/2006/chart" xmlns:r="http://schemas.openxmlformats.org/officeDocument/2006/relationships" r:id="rId11"/>
          </a:graphicData>
        </a:graphic>
      </p:graphicFrame>
      <p:sp>
        <p:nvSpPr>
          <p:cNvPr id="15" name="ZoneTexte 14"/>
          <p:cNvSpPr txBox="1"/>
          <p:nvPr/>
        </p:nvSpPr>
        <p:spPr>
          <a:xfrm>
            <a:off x="5580112" y="1606980"/>
            <a:ext cx="2242922" cy="276999"/>
          </a:xfrm>
          <a:prstGeom prst="rect">
            <a:avLst/>
          </a:prstGeom>
          <a:noFill/>
        </p:spPr>
        <p:txBody>
          <a:bodyPr wrap="none" rtlCol="0">
            <a:spAutoFit/>
          </a:bodyPr>
          <a:lstStyle/>
          <a:p>
            <a:r>
              <a:rPr lang="en-CA" sz="1200" b="1" dirty="0" smtClean="0">
                <a:solidFill>
                  <a:srgbClr val="595959"/>
                </a:solidFill>
                <a:latin typeface="Arial Narrow" panose="020B0606020202030204" pitchFamily="34" charset="0"/>
              </a:rPr>
              <a:t>Level of support from close family</a:t>
            </a:r>
            <a:endParaRPr lang="en-CA" sz="1200" b="1" dirty="0">
              <a:solidFill>
                <a:srgbClr val="595959"/>
              </a:solidFill>
              <a:latin typeface="Arial Narrow" panose="020B0606020202030204" pitchFamily="34" charset="0"/>
            </a:endParaRPr>
          </a:p>
        </p:txBody>
      </p:sp>
      <p:sp>
        <p:nvSpPr>
          <p:cNvPr id="17" name="ZoneTexte 16"/>
          <p:cNvSpPr txBox="1"/>
          <p:nvPr>
            <p:custDataLst>
              <p:tags r:id="rId6"/>
            </p:custDataLst>
          </p:nvPr>
        </p:nvSpPr>
        <p:spPr>
          <a:xfrm>
            <a:off x="500202" y="6017513"/>
            <a:ext cx="8320270" cy="507831"/>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en-CA" dirty="0" smtClean="0"/>
              <a:t>Q27. Generally speaking, to what extent did you feel listened to, and heard by your close family when you revealed your sexual orientation / gender identity to them?</a:t>
            </a:r>
            <a:br>
              <a:rPr lang="en-CA" dirty="0" smtClean="0"/>
            </a:br>
            <a:r>
              <a:rPr lang="en-CA" dirty="0" smtClean="0"/>
              <a:t>Q28. Generally speaking, to what extent did you feel supported by your close family when you revealed your sexual orientation / gender identity to them? </a:t>
            </a:r>
            <a:endParaRPr lang="en-CA" dirty="0"/>
          </a:p>
        </p:txBody>
      </p:sp>
      <p:sp>
        <p:nvSpPr>
          <p:cNvPr id="18" name="Rectangle 17"/>
          <p:cNvSpPr/>
          <p:nvPr>
            <p:custDataLst>
              <p:tags r:id="rId7"/>
            </p:custDataLst>
          </p:nvPr>
        </p:nvSpPr>
        <p:spPr>
          <a:xfrm>
            <a:off x="520791" y="1139412"/>
            <a:ext cx="6325853" cy="230832"/>
          </a:xfrm>
          <a:prstGeom prst="rect">
            <a:avLst/>
          </a:prstGeom>
        </p:spPr>
        <p:txBody>
          <a:bodyPr wrap="squar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a:t>
            </a:r>
            <a:r>
              <a:rPr lang="en-US" sz="900" dirty="0" smtClean="0">
                <a:solidFill>
                  <a:srgbClr val="9BBB59"/>
                </a:solidFill>
                <a:latin typeface="Arial" panose="020B0604020202020204" pitchFamily="34" charset="0"/>
                <a:cs typeface="Arial" panose="020B0604020202020204" pitchFamily="34" charset="0"/>
              </a:rPr>
              <a:t>people </a:t>
            </a:r>
            <a:r>
              <a:rPr lang="fr-CA" sz="900" dirty="0" smtClean="0">
                <a:solidFill>
                  <a:srgbClr val="9BBB59"/>
                </a:solidFill>
                <a:latin typeface="Arial" panose="020B0604020202020204" pitchFamily="34" charset="0"/>
                <a:cs typeface="Arial" panose="020B0604020202020204" pitchFamily="34" charset="0"/>
              </a:rPr>
              <a:t>(n=1495)</a:t>
            </a:r>
            <a:endParaRPr lang="fr-CA" sz="900" dirty="0">
              <a:solidFill>
                <a:srgbClr val="000000"/>
              </a:solidFill>
              <a:latin typeface="Arial" panose="020B0604020202020204" pitchFamily="34" charset="0"/>
              <a:cs typeface="Arial" panose="020B0604020202020204" pitchFamily="34" charset="0"/>
            </a:endParaRPr>
          </a:p>
        </p:txBody>
      </p:sp>
      <p:sp>
        <p:nvSpPr>
          <p:cNvPr id="16" name="Accolade fermante 15"/>
          <p:cNvSpPr/>
          <p:nvPr/>
        </p:nvSpPr>
        <p:spPr>
          <a:xfrm>
            <a:off x="7239270" y="2053794"/>
            <a:ext cx="186869" cy="1378785"/>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a:solidFill>
                <a:schemeClr val="bg1">
                  <a:lumMod val="50000"/>
                </a:schemeClr>
              </a:solidFill>
            </a:endParaRPr>
          </a:p>
        </p:txBody>
      </p:sp>
      <p:sp>
        <p:nvSpPr>
          <p:cNvPr id="7" name="ZoneTexte 6"/>
          <p:cNvSpPr txBox="1"/>
          <p:nvPr/>
        </p:nvSpPr>
        <p:spPr>
          <a:xfrm>
            <a:off x="3458905" y="2634948"/>
            <a:ext cx="490840" cy="276999"/>
          </a:xfrm>
          <a:prstGeom prst="rect">
            <a:avLst/>
          </a:prstGeom>
          <a:noFill/>
        </p:spPr>
        <p:txBody>
          <a:bodyPr wrap="none" rtlCol="0">
            <a:spAutoFit/>
          </a:bodyPr>
          <a:lstStyle/>
          <a:p>
            <a:r>
              <a:rPr lang="fr-CA" sz="1200" b="1" dirty="0" smtClean="0">
                <a:solidFill>
                  <a:srgbClr val="595959"/>
                </a:solidFill>
                <a:latin typeface="Arial" panose="020B0604020202020204" pitchFamily="34" charset="0"/>
                <a:cs typeface="Arial" panose="020B0604020202020204" pitchFamily="34" charset="0"/>
              </a:rPr>
              <a:t>63%</a:t>
            </a:r>
            <a:endParaRPr lang="fr-CA" sz="1200" b="1" dirty="0">
              <a:solidFill>
                <a:srgbClr val="595959"/>
              </a:solidFill>
              <a:latin typeface="Arial" panose="020B0604020202020204" pitchFamily="34" charset="0"/>
              <a:cs typeface="Arial" panose="020B0604020202020204" pitchFamily="34" charset="0"/>
            </a:endParaRPr>
          </a:p>
        </p:txBody>
      </p:sp>
      <p:sp>
        <p:nvSpPr>
          <p:cNvPr id="19" name="ZoneTexte 18"/>
          <p:cNvSpPr txBox="1"/>
          <p:nvPr/>
        </p:nvSpPr>
        <p:spPr>
          <a:xfrm>
            <a:off x="7496964" y="2596612"/>
            <a:ext cx="490840" cy="276999"/>
          </a:xfrm>
          <a:prstGeom prst="rect">
            <a:avLst/>
          </a:prstGeom>
          <a:noFill/>
        </p:spPr>
        <p:txBody>
          <a:bodyPr wrap="none" rtlCol="0">
            <a:spAutoFit/>
          </a:bodyPr>
          <a:lstStyle/>
          <a:p>
            <a:r>
              <a:rPr lang="fr-CA" sz="1200" b="1" dirty="0" smtClean="0">
                <a:solidFill>
                  <a:srgbClr val="595959"/>
                </a:solidFill>
                <a:latin typeface="Arial" panose="020B0604020202020204" pitchFamily="34" charset="0"/>
                <a:cs typeface="Arial" panose="020B0604020202020204" pitchFamily="34" charset="0"/>
              </a:rPr>
              <a:t>59%</a:t>
            </a:r>
            <a:endParaRPr lang="fr-CA" sz="1200" b="1" dirty="0">
              <a:solidFill>
                <a:srgbClr val="595959"/>
              </a:solidFill>
              <a:latin typeface="Arial" panose="020B0604020202020204" pitchFamily="34" charset="0"/>
              <a:cs typeface="Arial" panose="020B0604020202020204" pitchFamily="34" charset="0"/>
            </a:endParaRPr>
          </a:p>
        </p:txBody>
      </p:sp>
      <p:sp>
        <p:nvSpPr>
          <p:cNvPr id="20" name="Accolade fermante 19"/>
          <p:cNvSpPr/>
          <p:nvPr/>
        </p:nvSpPr>
        <p:spPr>
          <a:xfrm>
            <a:off x="3243603" y="2091879"/>
            <a:ext cx="186869" cy="1387184"/>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chemeClr val="tx2">
                    <a:satMod val="155000"/>
                  </a:schemeClr>
                </a:solidFill>
                <a:prstDash val="solid"/>
              </a:ln>
              <a:solidFill>
                <a:schemeClr val="bg1">
                  <a:lumMod val="50000"/>
                </a:schemeClr>
              </a:solidFill>
              <a:effectLst>
                <a:outerShdw blurRad="41275" dist="20320" dir="1800000" algn="tl" rotWithShape="0">
                  <a:srgbClr val="000000">
                    <a:alpha val="40000"/>
                  </a:srgbClr>
                </a:outerShdw>
              </a:effectLst>
            </a:endParaRPr>
          </a:p>
        </p:txBody>
      </p:sp>
    </p:spTree>
    <p:extLst>
      <p:ext uri="{BB962C8B-B14F-4D97-AF65-F5344CB8AC3E}">
        <p14:creationId xmlns:p14="http://schemas.microsoft.com/office/powerpoint/2010/main" val="2031152974"/>
      </p:ext>
    </p:extLst>
  </p:cSld>
  <p:clrMapOvr>
    <a:masterClrMapping/>
  </p:clrMapOvr>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188641"/>
            <a:ext cx="5309344" cy="815968"/>
          </a:xfrm>
        </p:spPr>
        <p:txBody>
          <a:bodyPr/>
          <a:lstStyle/>
          <a:p>
            <a:r>
              <a:rPr lang="en-CA" sz="2000" dirty="0">
                <a:solidFill>
                  <a:srgbClr val="9BBB59"/>
                </a:solidFill>
              </a:rPr>
              <a:t>Level of receptiveness and support from the close family</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553805649"/>
              </p:ext>
            </p:extLst>
          </p:nvPr>
        </p:nvGraphicFramePr>
        <p:xfrm>
          <a:off x="539552" y="1213529"/>
          <a:ext cx="7920879" cy="3079566"/>
        </p:xfrm>
        <a:graphic>
          <a:graphicData uri="http://schemas.openxmlformats.org/drawingml/2006/table">
            <a:tbl>
              <a:tblPr firstRow="1" bandRow="1">
                <a:tableStyleId>{2D5ABB26-0587-4C30-8999-92F81FD0307C}</a:tableStyleId>
              </a:tblPr>
              <a:tblGrid>
                <a:gridCol w="2281834"/>
                <a:gridCol w="874751"/>
                <a:gridCol w="794049"/>
                <a:gridCol w="794049"/>
                <a:gridCol w="794049"/>
                <a:gridCol w="794049"/>
                <a:gridCol w="794049"/>
                <a:gridCol w="794049"/>
              </a:tblGrid>
              <a:tr h="35920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843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08578">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835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8747">
                <a:tc>
                  <a:txBody>
                    <a:bodyPr/>
                    <a:lstStyle/>
                    <a:p>
                      <a:pPr algn="l" fontAlgn="ctr"/>
                      <a:r>
                        <a:rPr lang="en-CA" sz="1100" b="1" i="0" u="none" strike="noStrike" noProof="0" dirty="0" smtClean="0">
                          <a:solidFill>
                            <a:srgbClr val="595959"/>
                          </a:solidFill>
                          <a:effectLst/>
                          <a:latin typeface="Arial Narrow" panose="020B0606020202030204" pitchFamily="34" charset="0"/>
                        </a:rPr>
                        <a:t>Felt listened to and heard by the close family</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48747">
                <a:tc>
                  <a:txBody>
                    <a:bodyPr/>
                    <a:lstStyle/>
                    <a:p>
                      <a:pPr algn="l" fontAlgn="ctr"/>
                      <a:r>
                        <a:rPr lang="en-CA" sz="1100" b="0" i="0" u="none" strike="noStrike" noProof="0" dirty="0" smtClean="0">
                          <a:solidFill>
                            <a:srgbClr val="595959"/>
                          </a:solidFill>
                          <a:effectLst/>
                          <a:latin typeface="Arial Narrow" panose="020B0606020202030204" pitchFamily="34" charset="0"/>
                        </a:rPr>
                        <a:t>Very + Quite a</a:t>
                      </a:r>
                      <a:r>
                        <a:rPr lang="en-CA" sz="1100" b="0" i="0" u="none" strike="noStrike" baseline="0" noProof="0" dirty="0" smtClean="0">
                          <a:solidFill>
                            <a:srgbClr val="595959"/>
                          </a:solidFill>
                          <a:effectLst/>
                          <a:latin typeface="Arial Narrow" panose="020B0606020202030204" pitchFamily="34" charset="0"/>
                        </a:rPr>
                        <a:t> bit</a:t>
                      </a:r>
                      <a:r>
                        <a:rPr lang="en-CA" sz="1100" b="0" i="0" u="none" strike="noStrike" noProof="0" dirty="0" smtClean="0">
                          <a:solidFill>
                            <a:srgbClr val="595959"/>
                          </a:solidFill>
                          <a:effectLst/>
                          <a:latin typeface="Arial Narrow" panose="020B0606020202030204" pitchFamily="34" charset="0"/>
                        </a:rPr>
                        <a:t> listened to</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8747">
                <a:tc>
                  <a:txBody>
                    <a:bodyPr/>
                    <a:lstStyle/>
                    <a:p>
                      <a:pPr algn="l" fontAlgn="ctr"/>
                      <a:r>
                        <a:rPr lang="en-CA" sz="1100" b="1" i="0" u="none" strike="noStrike" noProof="0" dirty="0" smtClean="0">
                          <a:solidFill>
                            <a:srgbClr val="595959"/>
                          </a:solidFill>
                          <a:effectLst/>
                          <a:latin typeface="Arial Narrow" panose="020B0606020202030204" pitchFamily="34" charset="0"/>
                        </a:rPr>
                        <a:t>Felt supported by the close family</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48747">
                <a:tc>
                  <a:txBody>
                    <a:bodyPr/>
                    <a:lstStyle/>
                    <a:p>
                      <a:pPr algn="l" fontAlgn="ctr"/>
                      <a:r>
                        <a:rPr lang="en-CA" sz="1100" b="0" i="0" u="none" strike="noStrike" noProof="0" dirty="0" smtClean="0">
                          <a:solidFill>
                            <a:srgbClr val="595959"/>
                          </a:solidFill>
                          <a:effectLst/>
                          <a:latin typeface="Arial Narrow" panose="020B0606020202030204" pitchFamily="34" charset="0"/>
                        </a:rPr>
                        <a:t>Very + Quite a bit of support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017513"/>
            <a:ext cx="8176254" cy="507831"/>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Q27. Generally speaking, to what extent did you feel listened to, and heard by your close family when you revealed your sexual orientation / gender identity to them?</a:t>
            </a:r>
          </a:p>
          <a:p>
            <a:r>
              <a:rPr lang="en-CA" sz="900" dirty="0" smtClean="0">
                <a:solidFill>
                  <a:srgbClr val="595959"/>
                </a:solidFill>
                <a:latin typeface="Arial" panose="020B0604020202020204" pitchFamily="34" charset="0"/>
                <a:cs typeface="Arial" panose="020B0604020202020204" pitchFamily="34" charset="0"/>
              </a:rPr>
              <a:t>Q28. Generally speaking, to what extent did you feel supported by your close family when you revealed your sexual orientation / gender identity to them? </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29062555"/>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en-CA" dirty="0" smtClean="0">
                <a:solidFill>
                  <a:srgbClr val="9BBB59"/>
                </a:solidFill>
              </a:rPr>
              <a:t>Methodology</a:t>
            </a:r>
            <a:endParaRPr lang="en-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9</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85845" y="1556792"/>
            <a:ext cx="5311775" cy="4968552"/>
          </a:xfrm>
        </p:spPr>
        <p:txBody>
          <a:bodyPr>
            <a:normAutofit/>
          </a:bodyPr>
          <a:lstStyle/>
          <a:p>
            <a:pPr>
              <a:lnSpc>
                <a:spcPct val="95000"/>
              </a:lnSpc>
              <a:spcBef>
                <a:spcPts val="1800"/>
              </a:spcBef>
              <a:defRPr/>
            </a:pPr>
            <a:r>
              <a:rPr lang="en-CA" sz="1200" b="0" dirty="0" smtClean="0">
                <a:solidFill>
                  <a:srgbClr val="7F7F7F"/>
                </a:solidFill>
              </a:rPr>
              <a:t>In the absence of exact official figures on LGBT demographics and as we wanted to compare results between the LGBT communities and the general population, we weighted our LGBT sample on the same basis as the sample of heterosexual cisgender individuals, i.e. we replicated the distributions of age, region and education that are found in the general Canadian population 15+ years of age </a:t>
            </a:r>
            <a:r>
              <a:rPr lang="fr-CA" sz="1200" b="0" dirty="0" smtClean="0">
                <a:solidFill>
                  <a:srgbClr val="7F7F7F"/>
                </a:solidFill>
              </a:rPr>
              <a:t>(source </a:t>
            </a:r>
            <a:r>
              <a:rPr lang="en-CA" sz="1200" b="0" dirty="0" smtClean="0">
                <a:solidFill>
                  <a:srgbClr val="7F7F7F"/>
                </a:solidFill>
              </a:rPr>
              <a:t>Statistics</a:t>
            </a:r>
            <a:r>
              <a:rPr lang="fr-CA" sz="1200" b="0" dirty="0" smtClean="0">
                <a:solidFill>
                  <a:srgbClr val="7F7F7F"/>
                </a:solidFill>
              </a:rPr>
              <a:t> </a:t>
            </a:r>
            <a:r>
              <a:rPr lang="fr-CA" sz="1200" b="0" dirty="0">
                <a:solidFill>
                  <a:srgbClr val="7F7F7F"/>
                </a:solidFill>
              </a:rPr>
              <a:t>Canada).</a:t>
            </a:r>
          </a:p>
          <a:p>
            <a:pPr>
              <a:lnSpc>
                <a:spcPct val="95000"/>
              </a:lnSpc>
              <a:defRPr/>
            </a:pPr>
            <a:r>
              <a:rPr lang="en-CA" sz="1200" b="0" dirty="0" smtClean="0">
                <a:solidFill>
                  <a:srgbClr val="7F7F7F"/>
                </a:solidFill>
              </a:rPr>
              <a:t>Note that given the non-probabilistic nature of these samples, no margin of error calculations can be applied.</a:t>
            </a:r>
            <a:endParaRPr lang="en-CA" sz="1200" b="0" dirty="0" smtClean="0">
              <a:solidFill>
                <a:schemeClr val="tx1">
                  <a:lumMod val="65000"/>
                  <a:lumOff val="35000"/>
                </a:schemeClr>
              </a:solidFill>
            </a:endParaRPr>
          </a:p>
          <a:p>
            <a:pPr>
              <a:lnSpc>
                <a:spcPct val="95000"/>
              </a:lnSpc>
              <a:spcBef>
                <a:spcPts val="1800"/>
              </a:spcBef>
              <a:defRPr/>
            </a:pPr>
            <a:r>
              <a:rPr lang="en-CA" sz="1400" dirty="0" smtClean="0">
                <a:solidFill>
                  <a:schemeClr val="accent3">
                    <a:lumMod val="75000"/>
                  </a:schemeClr>
                </a:solidFill>
                <a:ea typeface="+mj-ea"/>
              </a:rPr>
              <a:t>How to read the results</a:t>
            </a:r>
          </a:p>
          <a:p>
            <a:pPr algn="just">
              <a:lnSpc>
                <a:spcPct val="95000"/>
              </a:lnSpc>
              <a:defRPr/>
            </a:pPr>
            <a:r>
              <a:rPr lang="en-CA" sz="1200" b="0" dirty="0" smtClean="0">
                <a:solidFill>
                  <a:srgbClr val="7F7F7F"/>
                </a:solidFill>
              </a:rPr>
              <a:t>It is possible that the sum of the results presented for some questions does not always equal 100% since we are using rounded percentages.</a:t>
            </a:r>
          </a:p>
          <a:p>
            <a:pPr fontAlgn="base">
              <a:spcAft>
                <a:spcPct val="0"/>
              </a:spcAft>
              <a:defRPr/>
            </a:pPr>
            <a:r>
              <a:rPr lang="en-CA" sz="1200" b="0" dirty="0" smtClean="0">
                <a:solidFill>
                  <a:srgbClr val="7F7F7F"/>
                </a:solidFill>
              </a:rPr>
              <a:t>The results written in blue or red font indicate that differences were observed between some sample sub-groups: </a:t>
            </a:r>
          </a:p>
          <a:p>
            <a:pPr marL="355600">
              <a:defRPr/>
            </a:pPr>
            <a:r>
              <a:rPr lang="en-CA" sz="1200" b="0" dirty="0" smtClean="0">
                <a:solidFill>
                  <a:srgbClr val="7F7F7F"/>
                </a:solidFill>
              </a:rPr>
              <a:t>Numbers </a:t>
            </a:r>
            <a:r>
              <a:rPr lang="en-CA" sz="1200" dirty="0" smtClean="0">
                <a:solidFill>
                  <a:schemeClr val="tx2"/>
                </a:solidFill>
              </a:rPr>
              <a:t>in BLUE </a:t>
            </a:r>
            <a:r>
              <a:rPr lang="en-CA" sz="1200" b="0" dirty="0" smtClean="0">
                <a:solidFill>
                  <a:srgbClr val="7F7F7F"/>
                </a:solidFill>
              </a:rPr>
              <a:t>indicate that the relevant sub-group obtained a significantly </a:t>
            </a:r>
            <a:r>
              <a:rPr lang="en-CA" sz="1200" dirty="0" smtClean="0">
                <a:solidFill>
                  <a:srgbClr val="00B0F0"/>
                </a:solidFill>
              </a:rPr>
              <a:t>higher </a:t>
            </a:r>
            <a:r>
              <a:rPr lang="en-CA" sz="1200" b="0" dirty="0" smtClean="0">
                <a:solidFill>
                  <a:srgbClr val="7F7F7F"/>
                </a:solidFill>
              </a:rPr>
              <a:t>result than other sub-groups</a:t>
            </a:r>
          </a:p>
          <a:p>
            <a:pPr marL="355600">
              <a:defRPr/>
            </a:pPr>
            <a:r>
              <a:rPr lang="en-CA" sz="1200" b="0" dirty="0" smtClean="0">
                <a:solidFill>
                  <a:srgbClr val="7F7F7F"/>
                </a:solidFill>
              </a:rPr>
              <a:t>Numbers </a:t>
            </a:r>
            <a:r>
              <a:rPr lang="en-CA" sz="1200" dirty="0" smtClean="0">
                <a:solidFill>
                  <a:srgbClr val="FF0000"/>
                </a:solidFill>
              </a:rPr>
              <a:t>in RED</a:t>
            </a:r>
            <a:r>
              <a:rPr lang="en-CA" sz="1200" dirty="0" smtClean="0">
                <a:solidFill>
                  <a:schemeClr val="tx2"/>
                </a:solidFill>
              </a:rPr>
              <a:t> </a:t>
            </a:r>
            <a:r>
              <a:rPr lang="en-CA" sz="1200" b="0" dirty="0" smtClean="0">
                <a:solidFill>
                  <a:srgbClr val="7F7F7F"/>
                </a:solidFill>
              </a:rPr>
              <a:t>indicate that the relevant sub-group obtained a significantly </a:t>
            </a:r>
            <a:r>
              <a:rPr lang="en-CA" sz="1200" dirty="0" smtClean="0">
                <a:solidFill>
                  <a:srgbClr val="FF0000"/>
                </a:solidFill>
              </a:rPr>
              <a:t>lower </a:t>
            </a:r>
            <a:r>
              <a:rPr lang="en-CA" sz="1200" b="0" dirty="0" smtClean="0">
                <a:solidFill>
                  <a:srgbClr val="7F7F7F"/>
                </a:solidFill>
              </a:rPr>
              <a:t>result than other sub-groups.</a:t>
            </a:r>
            <a:endParaRPr lang="en-CA" sz="1200" b="0" dirty="0">
              <a:solidFill>
                <a:srgbClr val="7F7F7F"/>
              </a:solidFill>
            </a:endParaRPr>
          </a:p>
        </p:txBody>
      </p:sp>
    </p:spTree>
    <p:extLst>
      <p:ext uri="{BB962C8B-B14F-4D97-AF65-F5344CB8AC3E}">
        <p14:creationId xmlns:p14="http://schemas.microsoft.com/office/powerpoint/2010/main" val="28706470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260648"/>
            <a:ext cx="5309344" cy="670513"/>
          </a:xfrm>
        </p:spPr>
        <p:txBody>
          <a:bodyPr/>
          <a:lstStyle/>
          <a:p>
            <a:r>
              <a:rPr lang="en-CA" sz="2000" dirty="0">
                <a:solidFill>
                  <a:srgbClr val="9BBB59"/>
                </a:solidFill>
              </a:rPr>
              <a:t>Level of receptiveness and support from the close family</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505633746"/>
              </p:ext>
            </p:extLst>
          </p:nvPr>
        </p:nvGraphicFramePr>
        <p:xfrm>
          <a:off x="539552" y="1213532"/>
          <a:ext cx="7920876" cy="3583619"/>
        </p:xfrm>
        <a:graphic>
          <a:graphicData uri="http://schemas.openxmlformats.org/drawingml/2006/table">
            <a:tbl>
              <a:tblPr firstRow="1" bandRow="1">
                <a:tableStyleId>{2D5ABB26-0587-4C30-8999-92F81FD0307C}</a:tableStyleId>
              </a:tblPr>
              <a:tblGrid>
                <a:gridCol w="1900745"/>
                <a:gridCol w="728659"/>
                <a:gridCol w="661434"/>
                <a:gridCol w="661434"/>
                <a:gridCol w="661434"/>
                <a:gridCol w="661434"/>
                <a:gridCol w="661434"/>
                <a:gridCol w="661434"/>
                <a:gridCol w="661434"/>
                <a:gridCol w="661434"/>
              </a:tblGrid>
              <a:tr h="31103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718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1046582">
                <a:tc vMerge="1">
                  <a:txBody>
                    <a:bodyPr/>
                    <a:lstStyle/>
                    <a:p>
                      <a:endParaRPr lang="fr-CA"/>
                    </a:p>
                  </a:txBody>
                  <a:tcPr/>
                </a:tc>
                <a:tc vMerge="1">
                  <a:txBody>
                    <a:bodyPr/>
                    <a:lstStyle/>
                    <a:p>
                      <a:endParaRPr lang="fr-CA"/>
                    </a:p>
                  </a:txBody>
                  <a:tcPr/>
                </a:tc>
                <a:tc>
                  <a:txBody>
                    <a:bodyPr/>
                    <a:lstStyle/>
                    <a:p>
                      <a:pPr algn="ctr" fontAlgn="b"/>
                      <a:r>
                        <a:rPr lang="en-CA" sz="900" b="1" i="0" u="none" strike="noStrike" noProof="0" dirty="0" smtClean="0">
                          <a:solidFill>
                            <a:srgbClr val="595959"/>
                          </a:solidFill>
                          <a:effectLst/>
                          <a:latin typeface="Arial"/>
                        </a:rPr>
                        <a:t>Homo.</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Bi.</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Pan.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a:rPr>
                        <a:t>Asex</a:t>
                      </a:r>
                      <a:r>
                        <a:rPr lang="en-CA" sz="900" b="1" i="0" u="none" strike="noStrike" noProof="0" dirty="0" smtClean="0">
                          <a:solidFill>
                            <a:srgbClr val="595959"/>
                          </a:solidFill>
                          <a:effectLst/>
                          <a:latin typeface="Arial"/>
                        </a:rPr>
                        <a:t>.</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Cisgender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 </a:t>
                      </a:r>
                      <a:r>
                        <a:rPr lang="en-CA" sz="900" b="1" i="0" u="none" strike="noStrike" noProof="0" dirty="0" err="1" smtClean="0">
                          <a:solidFill>
                            <a:srgbClr val="595959"/>
                          </a:solidFill>
                          <a:effectLst/>
                          <a:latin typeface="Arial"/>
                        </a:rPr>
                        <a:t>genderfluidagender</a:t>
                      </a:r>
                      <a:r>
                        <a:rPr lang="en-CA" sz="900" b="1" i="0" u="none" strike="noStrike" noProof="0" dirty="0" smtClean="0">
                          <a:solidFill>
                            <a:srgbClr val="595959"/>
                          </a:solidFill>
                          <a:effectLst/>
                          <a:latin typeface="Arial"/>
                        </a:rPr>
                        <a:t> or demi-gender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37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255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6277">
                <a:tc>
                  <a:txBody>
                    <a:bodyPr/>
                    <a:lstStyle/>
                    <a:p>
                      <a:pPr algn="l" fontAlgn="ctr"/>
                      <a:r>
                        <a:rPr lang="en-CA" sz="1100" b="1" i="0" u="none" strike="noStrike" noProof="0" dirty="0" smtClean="0">
                          <a:solidFill>
                            <a:srgbClr val="595959"/>
                          </a:solidFill>
                          <a:effectLst/>
                          <a:latin typeface="Arial Narrow" panose="020B0606020202030204" pitchFamily="34" charset="0"/>
                        </a:rPr>
                        <a:t>Felt listened to and heard by the close family</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66277">
                <a:tc>
                  <a:txBody>
                    <a:bodyPr/>
                    <a:lstStyle/>
                    <a:p>
                      <a:pPr algn="l" fontAlgn="ctr"/>
                      <a:r>
                        <a:rPr lang="en-CA" sz="1100" b="0" i="0" u="none" strike="noStrike" noProof="0" dirty="0" smtClean="0">
                          <a:solidFill>
                            <a:srgbClr val="595959"/>
                          </a:solidFill>
                          <a:effectLst/>
                          <a:latin typeface="Arial Narrow" panose="020B0606020202030204" pitchFamily="34" charset="0"/>
                        </a:rPr>
                        <a:t>Very + Quite a</a:t>
                      </a:r>
                      <a:r>
                        <a:rPr lang="en-CA" sz="1100" b="0" i="0" u="none" strike="noStrike" baseline="0" noProof="0" dirty="0" smtClean="0">
                          <a:solidFill>
                            <a:srgbClr val="595959"/>
                          </a:solidFill>
                          <a:effectLst/>
                          <a:latin typeface="Arial Narrow" panose="020B0606020202030204" pitchFamily="34" charset="0"/>
                        </a:rPr>
                        <a:t> bit</a:t>
                      </a:r>
                      <a:r>
                        <a:rPr lang="en-CA" sz="1100" b="0" i="0" u="none" strike="noStrike" noProof="0" dirty="0" smtClean="0">
                          <a:solidFill>
                            <a:srgbClr val="595959"/>
                          </a:solidFill>
                          <a:effectLst/>
                          <a:latin typeface="Arial Narrow" panose="020B0606020202030204" pitchFamily="34" charset="0"/>
                        </a:rPr>
                        <a:t> listened to</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6277">
                <a:tc>
                  <a:txBody>
                    <a:bodyPr/>
                    <a:lstStyle/>
                    <a:p>
                      <a:pPr algn="l" fontAlgn="ctr"/>
                      <a:r>
                        <a:rPr lang="en-CA" sz="1100" b="1" i="0" u="none" strike="noStrike" noProof="0" dirty="0" smtClean="0">
                          <a:solidFill>
                            <a:srgbClr val="595959"/>
                          </a:solidFill>
                          <a:effectLst/>
                          <a:latin typeface="Arial Narrow" panose="020B0606020202030204" pitchFamily="34" charset="0"/>
                        </a:rPr>
                        <a:t>Felt supported by the close family</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66277">
                <a:tc>
                  <a:txBody>
                    <a:bodyPr/>
                    <a:lstStyle/>
                    <a:p>
                      <a:pPr algn="l" fontAlgn="ctr"/>
                      <a:r>
                        <a:rPr lang="en-CA" sz="1100" b="0" i="0" u="none" strike="noStrike" noProof="0" dirty="0" smtClean="0">
                          <a:solidFill>
                            <a:srgbClr val="595959"/>
                          </a:solidFill>
                          <a:effectLst/>
                          <a:latin typeface="Arial Narrow" panose="020B0606020202030204" pitchFamily="34" charset="0"/>
                        </a:rPr>
                        <a:t>Very + Quite a bit of support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017513"/>
            <a:ext cx="8248262" cy="507831"/>
          </a:xfrm>
          <a:prstGeom prst="rect">
            <a:avLst/>
          </a:prstGeom>
          <a:noFill/>
        </p:spPr>
        <p:txBody>
          <a:bodyPr wrap="square" rtlCol="0">
            <a:spAutoFit/>
          </a:bodyPr>
          <a:lstStyle/>
          <a:p>
            <a:r>
              <a:rPr lang="en-CA" sz="900" dirty="0" smtClean="0">
                <a:solidFill>
                  <a:srgbClr val="595959"/>
                </a:solidFill>
                <a:latin typeface="Arial" panose="020B0604020202020204" pitchFamily="34" charset="0"/>
                <a:cs typeface="Arial" panose="020B0604020202020204" pitchFamily="34" charset="0"/>
              </a:rPr>
              <a:t>Q27. Generally speaking, to what extent did you feel listened to, and heard by your close family when you revealed your sexual orientation / gender identity to them?</a:t>
            </a:r>
          </a:p>
          <a:p>
            <a:r>
              <a:rPr lang="en-CA" sz="900" dirty="0" smtClean="0">
                <a:solidFill>
                  <a:srgbClr val="595959"/>
                </a:solidFill>
                <a:latin typeface="Arial" panose="020B0604020202020204" pitchFamily="34" charset="0"/>
                <a:cs typeface="Arial" panose="020B0604020202020204" pitchFamily="34" charset="0"/>
              </a:rPr>
              <a:t>Q28. Generally speaking, to what extent did you feel supported by your close family when you revealed your sexual orientation / gender identity to them? </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7271994"/>
      </p:ext>
    </p:extLst>
  </p:cSld>
  <p:clrMapOvr>
    <a:masterClrMapping/>
  </p:clrMapOvr>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260648"/>
            <a:ext cx="5309344" cy="743961"/>
          </a:xfrm>
        </p:spPr>
        <p:txBody>
          <a:bodyPr/>
          <a:lstStyle/>
          <a:p>
            <a:r>
              <a:rPr lang="en-CA" sz="2000" dirty="0">
                <a:solidFill>
                  <a:srgbClr val="9BBB59"/>
                </a:solidFill>
              </a:rPr>
              <a:t>Level of receptiveness and support from the close family</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607681206"/>
              </p:ext>
            </p:extLst>
          </p:nvPr>
        </p:nvGraphicFramePr>
        <p:xfrm>
          <a:off x="529559" y="1412776"/>
          <a:ext cx="5472607" cy="2936134"/>
        </p:xfrm>
        <a:graphic>
          <a:graphicData uri="http://schemas.openxmlformats.org/drawingml/2006/table">
            <a:tbl>
              <a:tblPr firstRow="1" bandRow="1">
                <a:tableStyleId>{2D5ABB26-0587-4C30-8999-92F81FD0307C}</a:tableStyleId>
              </a:tblPr>
              <a:tblGrid>
                <a:gridCol w="2631912"/>
                <a:gridCol w="1008955"/>
                <a:gridCol w="915870"/>
                <a:gridCol w="915870"/>
              </a:tblGrid>
              <a:tr h="31103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718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99097">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Gay</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Lesbian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37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364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275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6277">
                <a:tc>
                  <a:txBody>
                    <a:bodyPr/>
                    <a:lstStyle/>
                    <a:p>
                      <a:pPr algn="l" fontAlgn="ctr"/>
                      <a:r>
                        <a:rPr lang="en-CA" sz="1100" b="1" i="0" u="none" strike="noStrike" noProof="0" dirty="0" smtClean="0">
                          <a:solidFill>
                            <a:srgbClr val="595959"/>
                          </a:solidFill>
                          <a:effectLst/>
                          <a:latin typeface="Arial Narrow" panose="020B0606020202030204" pitchFamily="34" charset="0"/>
                        </a:rPr>
                        <a:t>Felt listened to and heard by the close family</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66277">
                <a:tc>
                  <a:txBody>
                    <a:bodyPr/>
                    <a:lstStyle/>
                    <a:p>
                      <a:pPr algn="l" fontAlgn="ctr"/>
                      <a:r>
                        <a:rPr lang="en-CA" sz="1100" b="0" i="0" u="none" strike="noStrike" noProof="0" dirty="0" smtClean="0">
                          <a:solidFill>
                            <a:srgbClr val="595959"/>
                          </a:solidFill>
                          <a:effectLst/>
                          <a:latin typeface="Arial Narrow" panose="020B0606020202030204" pitchFamily="34" charset="0"/>
                        </a:rPr>
                        <a:t>Very + Quite a</a:t>
                      </a:r>
                      <a:r>
                        <a:rPr lang="en-CA" sz="1100" b="0" i="0" u="none" strike="noStrike" baseline="0" noProof="0" dirty="0" smtClean="0">
                          <a:solidFill>
                            <a:srgbClr val="595959"/>
                          </a:solidFill>
                          <a:effectLst/>
                          <a:latin typeface="Arial Narrow" panose="020B0606020202030204" pitchFamily="34" charset="0"/>
                        </a:rPr>
                        <a:t> bit</a:t>
                      </a:r>
                      <a:r>
                        <a:rPr lang="en-CA" sz="1100" b="0" i="0" u="none" strike="noStrike" noProof="0" dirty="0" smtClean="0">
                          <a:solidFill>
                            <a:srgbClr val="595959"/>
                          </a:solidFill>
                          <a:effectLst/>
                          <a:latin typeface="Arial Narrow" panose="020B0606020202030204" pitchFamily="34" charset="0"/>
                        </a:rPr>
                        <a:t> listened to</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74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Narrow" panose="020B0606020202030204" pitchFamily="34" charset="0"/>
                          <a:ea typeface="+mn-ea"/>
                          <a:cs typeface="+mn-cs"/>
                        </a:rPr>
                        <a:t>59</a:t>
                      </a:r>
                      <a:endParaRPr lang="fr-CA" sz="1100" b="1" i="0" u="none" strike="noStrike" kern="1200" dirty="0">
                        <a:solidFill>
                          <a:srgbClr val="E31836"/>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6277">
                <a:tc>
                  <a:txBody>
                    <a:bodyPr/>
                    <a:lstStyle/>
                    <a:p>
                      <a:pPr algn="l" fontAlgn="ctr"/>
                      <a:r>
                        <a:rPr lang="en-CA" sz="1100" b="1" i="0" u="none" strike="noStrike" noProof="0" dirty="0" smtClean="0">
                          <a:solidFill>
                            <a:srgbClr val="595959"/>
                          </a:solidFill>
                          <a:effectLst/>
                          <a:latin typeface="Arial Narrow" panose="020B0606020202030204" pitchFamily="34" charset="0"/>
                        </a:rPr>
                        <a:t>Felt supported by the close family</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66277">
                <a:tc>
                  <a:txBody>
                    <a:bodyPr/>
                    <a:lstStyle/>
                    <a:p>
                      <a:pPr algn="l" fontAlgn="ctr"/>
                      <a:r>
                        <a:rPr lang="en-CA" sz="1100" b="0" i="0" u="none" strike="noStrike" noProof="0" dirty="0" smtClean="0">
                          <a:solidFill>
                            <a:srgbClr val="595959"/>
                          </a:solidFill>
                          <a:effectLst/>
                          <a:latin typeface="Arial Narrow" panose="020B0606020202030204" pitchFamily="34" charset="0"/>
                        </a:rPr>
                        <a:t>Very + Quite a bit of support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64</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017513"/>
            <a:ext cx="8248262" cy="507831"/>
          </a:xfrm>
          <a:prstGeom prst="rect">
            <a:avLst/>
          </a:prstGeom>
          <a:noFill/>
        </p:spPr>
        <p:txBody>
          <a:bodyPr wrap="square" rtlCol="0">
            <a:spAutoFit/>
          </a:bodyPr>
          <a:lstStyle/>
          <a:p>
            <a:r>
              <a:rPr lang="en-CA" sz="900" dirty="0">
                <a:solidFill>
                  <a:srgbClr val="595959"/>
                </a:solidFill>
                <a:latin typeface="Arial" panose="020B0604020202020204" pitchFamily="34" charset="0"/>
                <a:cs typeface="Arial" panose="020B0604020202020204" pitchFamily="34" charset="0"/>
              </a:rPr>
              <a:t>Q27. Generally speaking, to what extent did you feel listened to, and heard by your close family when you revealed your sexual orientation / gender identity to them?</a:t>
            </a:r>
          </a:p>
          <a:p>
            <a:r>
              <a:rPr lang="en-CA" sz="900" dirty="0">
                <a:solidFill>
                  <a:srgbClr val="595959"/>
                </a:solidFill>
                <a:latin typeface="Arial" panose="020B0604020202020204" pitchFamily="34" charset="0"/>
                <a:cs typeface="Arial" panose="020B0604020202020204" pitchFamily="34" charset="0"/>
              </a:rPr>
              <a:t>Q28. Generally speaking, to what extent did you feel supported by your close family when you revealed your sexual orientation / gender identity to them? </a:t>
            </a:r>
          </a:p>
        </p:txBody>
      </p:sp>
    </p:spTree>
    <p:extLst>
      <p:ext uri="{BB962C8B-B14F-4D97-AF65-F5344CB8AC3E}">
        <p14:creationId xmlns:p14="http://schemas.microsoft.com/office/powerpoint/2010/main" val="166939770"/>
      </p:ext>
    </p:extLst>
  </p:cSld>
  <p:clrMapOvr>
    <a:masterClrMapping/>
  </p:clrMapOvr>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188641"/>
            <a:ext cx="5309344" cy="815968"/>
          </a:xfrm>
        </p:spPr>
        <p:txBody>
          <a:bodyPr/>
          <a:lstStyle/>
          <a:p>
            <a:r>
              <a:rPr lang="en-CA" sz="2000" dirty="0">
                <a:solidFill>
                  <a:srgbClr val="9BBB59"/>
                </a:solidFill>
              </a:rPr>
              <a:t>Level of receptiveness and support from the close family</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155520337"/>
              </p:ext>
            </p:extLst>
          </p:nvPr>
        </p:nvGraphicFramePr>
        <p:xfrm>
          <a:off x="539552" y="1213529"/>
          <a:ext cx="7778856" cy="3079566"/>
        </p:xfrm>
        <a:graphic>
          <a:graphicData uri="http://schemas.openxmlformats.org/drawingml/2006/table">
            <a:tbl>
              <a:tblPr firstRow="1" bandRow="1">
                <a:tableStyleId>{2D5ABB26-0587-4C30-8999-92F81FD0307C}</a:tableStyleId>
              </a:tblPr>
              <a:tblGrid>
                <a:gridCol w="2802886"/>
                <a:gridCol w="1074498"/>
                <a:gridCol w="975368"/>
                <a:gridCol w="975368"/>
                <a:gridCol w="975368"/>
                <a:gridCol w="975368"/>
              </a:tblGrid>
              <a:tr h="35920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5843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08578">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835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8747">
                <a:tc>
                  <a:txBody>
                    <a:bodyPr/>
                    <a:lstStyle/>
                    <a:p>
                      <a:pPr algn="l" fontAlgn="ctr"/>
                      <a:r>
                        <a:rPr lang="en-CA" sz="1100" b="1" i="0" u="none" strike="noStrike" noProof="0" dirty="0" smtClean="0">
                          <a:solidFill>
                            <a:srgbClr val="595959"/>
                          </a:solidFill>
                          <a:effectLst/>
                          <a:latin typeface="Arial Narrow" panose="020B0606020202030204" pitchFamily="34" charset="0"/>
                        </a:rPr>
                        <a:t>Felt listened to and heard by the close family</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48747">
                <a:tc>
                  <a:txBody>
                    <a:bodyPr/>
                    <a:lstStyle/>
                    <a:p>
                      <a:pPr algn="l" fontAlgn="ctr"/>
                      <a:r>
                        <a:rPr lang="en-CA" sz="1100" b="0" i="0" u="none" strike="noStrike" noProof="0" dirty="0" smtClean="0">
                          <a:solidFill>
                            <a:srgbClr val="595959"/>
                          </a:solidFill>
                          <a:effectLst/>
                          <a:latin typeface="Arial Narrow" panose="020B0606020202030204" pitchFamily="34" charset="0"/>
                        </a:rPr>
                        <a:t>Very + Quite a</a:t>
                      </a:r>
                      <a:r>
                        <a:rPr lang="en-CA" sz="1100" b="0" i="0" u="none" strike="noStrike" baseline="0" noProof="0" dirty="0" smtClean="0">
                          <a:solidFill>
                            <a:srgbClr val="595959"/>
                          </a:solidFill>
                          <a:effectLst/>
                          <a:latin typeface="Arial Narrow" panose="020B0606020202030204" pitchFamily="34" charset="0"/>
                        </a:rPr>
                        <a:t> bit</a:t>
                      </a:r>
                      <a:r>
                        <a:rPr lang="en-CA" sz="1100" b="0" i="0" u="none" strike="noStrike" noProof="0" dirty="0" smtClean="0">
                          <a:solidFill>
                            <a:srgbClr val="595959"/>
                          </a:solidFill>
                          <a:effectLst/>
                          <a:latin typeface="Arial Narrow" panose="020B0606020202030204" pitchFamily="34" charset="0"/>
                        </a:rPr>
                        <a:t> listened to</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8747">
                <a:tc>
                  <a:txBody>
                    <a:bodyPr/>
                    <a:lstStyle/>
                    <a:p>
                      <a:pPr algn="l" fontAlgn="ctr"/>
                      <a:r>
                        <a:rPr lang="en-CA" sz="1100" b="1" i="0" u="none" strike="noStrike" noProof="0" dirty="0" smtClean="0">
                          <a:solidFill>
                            <a:srgbClr val="595959"/>
                          </a:solidFill>
                          <a:effectLst/>
                          <a:latin typeface="Arial Narrow" panose="020B0606020202030204" pitchFamily="34" charset="0"/>
                        </a:rPr>
                        <a:t>Felt supported by the close family</a:t>
                      </a:r>
                      <a:endParaRPr lang="en-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48747">
                <a:tc>
                  <a:txBody>
                    <a:bodyPr/>
                    <a:lstStyle/>
                    <a:p>
                      <a:pPr algn="l" fontAlgn="ctr"/>
                      <a:r>
                        <a:rPr lang="en-CA" sz="1100" b="0" i="0" u="none" strike="noStrike" noProof="0" dirty="0" smtClean="0">
                          <a:solidFill>
                            <a:srgbClr val="595959"/>
                          </a:solidFill>
                          <a:effectLst/>
                          <a:latin typeface="Arial Narrow" panose="020B0606020202030204" pitchFamily="34" charset="0"/>
                        </a:rPr>
                        <a:t>Very + Quite a bit of support</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5998463"/>
            <a:ext cx="8176254"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Q27. </a:t>
            </a:r>
            <a:r>
              <a:rPr lang="en-CA" sz="900" dirty="0" smtClean="0">
                <a:solidFill>
                  <a:srgbClr val="595959"/>
                </a:solidFill>
                <a:latin typeface="Arial" panose="020B0604020202020204" pitchFamily="34" charset="0"/>
                <a:cs typeface="Arial" panose="020B0604020202020204" pitchFamily="34" charset="0"/>
              </a:rPr>
              <a:t>Generally speaking, to what extent did you feel listened to, and heard by your close family when you revealed your sexual orientation / gender identity to them?</a:t>
            </a:r>
          </a:p>
          <a:p>
            <a:r>
              <a:rPr lang="en-CA" sz="900" dirty="0" smtClean="0">
                <a:solidFill>
                  <a:srgbClr val="595959"/>
                </a:solidFill>
                <a:latin typeface="Arial" panose="020B0604020202020204" pitchFamily="34" charset="0"/>
                <a:cs typeface="Arial" panose="020B0604020202020204" pitchFamily="34" charset="0"/>
              </a:rPr>
              <a:t>Q28. Generally speaking, to what extent did you feel supported by your close family when you revealed your sexual orientation / gender identity to them?</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0469882"/>
      </p:ext>
    </p:extLst>
  </p:cSld>
  <p:clrMapOvr>
    <a:masterClrMapping/>
  </p:clrMapOvr>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93</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1335094445"/>
              </p:ext>
            </p:extLst>
          </p:nvPr>
        </p:nvGraphicFramePr>
        <p:xfrm>
          <a:off x="835283" y="1765231"/>
          <a:ext cx="7483125"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723654"/>
            <a:ext cx="5669384" cy="631545"/>
          </a:xfrm>
        </p:spPr>
        <p:txBody>
          <a:bodyPr>
            <a:normAutofit/>
          </a:bodyPr>
          <a:lstStyle/>
          <a:p>
            <a:r>
              <a:rPr lang="en-US" sz="2000" dirty="0" smtClean="0">
                <a:solidFill>
                  <a:srgbClr val="9BBB59"/>
                </a:solidFill>
              </a:rPr>
              <a:t>Family reactions to coming out</a:t>
            </a:r>
            <a:r>
              <a:rPr lang="en-CA" sz="2000" dirty="0" smtClean="0">
                <a:solidFill>
                  <a:srgbClr val="9BBB59"/>
                </a:solidFill>
              </a:rPr>
              <a:t/>
            </a:r>
            <a:br>
              <a:rPr lang="en-CA" sz="2000" dirty="0" smtClean="0">
                <a:solidFill>
                  <a:srgbClr val="9BBB59"/>
                </a:solidFill>
              </a:rPr>
            </a:br>
            <a:endParaRPr lang="en-CA" dirty="0"/>
          </a:p>
        </p:txBody>
      </p:sp>
      <p:sp>
        <p:nvSpPr>
          <p:cNvPr id="14" name="ZoneTexte 13"/>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Q30. </a:t>
            </a:r>
            <a:r>
              <a:rPr lang="en-US" sz="900" dirty="0" smtClean="0">
                <a:solidFill>
                  <a:srgbClr val="595959"/>
                </a:solidFill>
                <a:latin typeface="Arial" panose="020B0604020202020204" pitchFamily="34" charset="0"/>
                <a:cs typeface="Arial" panose="020B0604020202020204" pitchFamily="34" charset="0"/>
              </a:rPr>
              <a:t>Did any members of your close family have any of the following reactions?</a:t>
            </a:r>
            <a:endParaRPr lang="fr-CA" sz="900" dirty="0">
              <a:solidFill>
                <a:srgbClr val="595959"/>
              </a:solidFill>
              <a:latin typeface="Arial" panose="020B0604020202020204" pitchFamily="34" charset="0"/>
              <a:cs typeface="Arial" panose="020B0604020202020204" pitchFamily="34" charset="0"/>
            </a:endParaRPr>
          </a:p>
        </p:txBody>
      </p:sp>
      <p:sp>
        <p:nvSpPr>
          <p:cNvPr id="8" name="Rectangle 7"/>
          <p:cNvSpPr/>
          <p:nvPr>
            <p:custDataLst>
              <p:tags r:id="rId6"/>
            </p:custDataLst>
          </p:nvPr>
        </p:nvSpPr>
        <p:spPr>
          <a:xfrm>
            <a:off x="520792" y="1139412"/>
            <a:ext cx="5984331"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 </a:t>
            </a:r>
            <a:r>
              <a:rPr lang="fr-CA" sz="900" dirty="0" smtClean="0">
                <a:solidFill>
                  <a:srgbClr val="9BBB59"/>
                </a:solidFill>
                <a:latin typeface="Arial" panose="020B0604020202020204" pitchFamily="34" charset="0"/>
                <a:cs typeface="Arial" panose="020B0604020202020204" pitchFamily="34" charset="0"/>
              </a:rPr>
              <a:t>(n=1495)</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6022694"/>
      </p:ext>
    </p:extLst>
  </p:cSld>
  <p:clrMapOvr>
    <a:masterClrMapping/>
  </p:clrMapOvr>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94</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US" sz="2000" dirty="0" smtClean="0">
                <a:solidFill>
                  <a:srgbClr val="9BBB59"/>
                </a:solidFill>
              </a:rPr>
              <a:t>Family reactions to coming out</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727034969"/>
              </p:ext>
            </p:extLst>
          </p:nvPr>
        </p:nvGraphicFramePr>
        <p:xfrm>
          <a:off x="539552" y="1213531"/>
          <a:ext cx="7992889" cy="4277647"/>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Seemed worried for you and your future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42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37</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35</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56</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40</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Seemed happy that you were able to accept yourself as you are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37</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47</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00B0F0"/>
                          </a:solidFill>
                          <a:effectLst/>
                          <a:latin typeface="Arial Narrow" panose="020B0606020202030204" pitchFamily="34" charset="0"/>
                        </a:rPr>
                        <a:t>42</a:t>
                      </a:r>
                      <a:endParaRPr lang="fr-CA" sz="12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30</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Tried to convince you that it was a phase that would pass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30</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50</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41</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40</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26</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17</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Gave you the impression you had disappointed them</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23</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27</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16</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Did not believe you / ignored the information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22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45</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36</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30</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12</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10</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Gave you the impression that you were causing them pain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21</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00B0F0"/>
                          </a:solidFill>
                          <a:effectLst/>
                          <a:latin typeface="Arial Narrow" panose="020B0606020202030204" pitchFamily="34" charset="0"/>
                        </a:rPr>
                        <a:t>29</a:t>
                      </a:r>
                      <a:endParaRPr lang="fr-CA" sz="12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Some family members: shame / slurs / violence / shock / rift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No reaction / never brought it up again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0</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0</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0</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3</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6</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en-CA" sz="1100" b="0" i="0" u="none" strike="noStrike" noProof="0" dirty="0" smtClean="0">
                          <a:solidFill>
                            <a:srgbClr val="595959"/>
                          </a:solidFill>
                          <a:effectLst/>
                          <a:latin typeface="Arial Narrow" panose="020B0606020202030204" pitchFamily="34" charset="0"/>
                        </a:rPr>
                        <a:t>None of these reactions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15</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8</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Q30. </a:t>
            </a:r>
            <a:r>
              <a:rPr lang="en-US" sz="900" dirty="0" smtClean="0">
                <a:solidFill>
                  <a:srgbClr val="595959"/>
                </a:solidFill>
                <a:latin typeface="Arial" panose="020B0604020202020204" pitchFamily="34" charset="0"/>
                <a:cs typeface="Arial" panose="020B0604020202020204" pitchFamily="34" charset="0"/>
              </a:rPr>
              <a:t>Did any members of your close family have any of the following reactions?</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0709152"/>
      </p:ext>
    </p:extLst>
  </p:cSld>
  <p:clrMapOvr>
    <a:masterClrMapping/>
  </p:clrMapOvr>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95</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US" sz="2000" dirty="0" smtClean="0">
                <a:solidFill>
                  <a:srgbClr val="9BBB59"/>
                </a:solidFill>
              </a:rPr>
              <a:t>Family reactions to coming out</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162269256"/>
              </p:ext>
            </p:extLst>
          </p:nvPr>
        </p:nvGraphicFramePr>
        <p:xfrm>
          <a:off x="539552" y="1103510"/>
          <a:ext cx="8090867" cy="5104973"/>
        </p:xfrm>
        <a:graphic>
          <a:graphicData uri="http://schemas.openxmlformats.org/drawingml/2006/table">
            <a:tbl>
              <a:tblPr firstRow="1" bandRow="1">
                <a:tableStyleId>{2D5ABB26-0587-4C30-8999-92F81FD0307C}</a:tableStyleId>
              </a:tblPr>
              <a:tblGrid>
                <a:gridCol w="2016000"/>
                <a:gridCol w="735283"/>
                <a:gridCol w="667448"/>
                <a:gridCol w="667448"/>
                <a:gridCol w="667448"/>
                <a:gridCol w="667448"/>
                <a:gridCol w="667448"/>
                <a:gridCol w="667448"/>
                <a:gridCol w="667448"/>
                <a:gridCol w="66744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a:rPr>
                        <a:t>Asex</a:t>
                      </a:r>
                      <a:r>
                        <a:rPr lang="en-CA" sz="900" b="1" i="0" u="none" strike="noStrike" noProof="0" dirty="0" smtClean="0">
                          <a:solidFill>
                            <a:srgbClr val="595959"/>
                          </a:solidFill>
                          <a:effectLst/>
                          <a:latin typeface="Arial"/>
                        </a:rPr>
                        <a:t>.</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Cisgender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 </a:t>
                      </a:r>
                      <a:r>
                        <a:rPr lang="en-CA" sz="900" b="1" i="0" u="none" strike="noStrike" noProof="0" dirty="0" err="1" smtClean="0">
                          <a:solidFill>
                            <a:srgbClr val="595959"/>
                          </a:solidFill>
                          <a:effectLst/>
                          <a:latin typeface="Arial"/>
                        </a:rPr>
                        <a:t>genderfluid</a:t>
                      </a:r>
                      <a:r>
                        <a:rPr lang="en-CA" sz="900" b="1" i="0" u="none" strike="noStrike" noProof="0" dirty="0" smtClean="0">
                          <a:solidFill>
                            <a:srgbClr val="595959"/>
                          </a:solidFill>
                          <a:effectLst/>
                          <a:latin typeface="Arial"/>
                        </a:rPr>
                        <a:t> </a:t>
                      </a:r>
                      <a:r>
                        <a:rPr lang="en-CA" sz="900" b="1" i="0" u="none" strike="noStrike" noProof="0" dirty="0" err="1" smtClean="0">
                          <a:solidFill>
                            <a:srgbClr val="595959"/>
                          </a:solidFill>
                          <a:effectLst/>
                          <a:latin typeface="Arial"/>
                        </a:rPr>
                        <a:t>agender</a:t>
                      </a:r>
                      <a:r>
                        <a:rPr lang="en-CA" sz="900" b="1" i="0" u="none" strike="noStrike" noProof="0" dirty="0" smtClean="0">
                          <a:solidFill>
                            <a:srgbClr val="595959"/>
                          </a:solidFill>
                          <a:effectLst/>
                          <a:latin typeface="Arial"/>
                        </a:rPr>
                        <a:t> or demi-gender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255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Seemed worried for you and your future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US" sz="1100" b="0" i="0" u="none" strike="noStrike" dirty="0" smtClean="0">
                          <a:solidFill>
                            <a:srgbClr val="595959"/>
                          </a:solidFill>
                          <a:effectLst/>
                          <a:latin typeface="Arial Narrow" panose="020B0606020202030204" pitchFamily="34" charset="0"/>
                        </a:rPr>
                        <a:t>Seemed happy that you were able to accept yourself as you are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US" sz="1100" b="0" i="0" u="none" strike="noStrike" dirty="0" smtClean="0">
                          <a:solidFill>
                            <a:srgbClr val="595959"/>
                          </a:solidFill>
                          <a:effectLst/>
                          <a:latin typeface="Arial Narrow" panose="020B0606020202030204" pitchFamily="34" charset="0"/>
                        </a:rPr>
                        <a:t>Tried to convince you that it was a phase that would pass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Gave you the impression you had disappointed them</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Did not believe you / ignored the information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en-US" sz="1100" b="0" i="0" u="none" strike="noStrike" dirty="0" smtClean="0">
                          <a:solidFill>
                            <a:srgbClr val="595959"/>
                          </a:solidFill>
                          <a:effectLst/>
                          <a:latin typeface="Arial Narrow" panose="020B0606020202030204" pitchFamily="34" charset="0"/>
                        </a:rPr>
                        <a:t>Gave you the impression that you were causing them pain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en-US" sz="1100" b="0" i="0" u="none" strike="noStrike" dirty="0" smtClean="0">
                          <a:solidFill>
                            <a:srgbClr val="595959"/>
                          </a:solidFill>
                          <a:effectLst/>
                          <a:latin typeface="Arial Narrow" panose="020B0606020202030204" pitchFamily="34" charset="0"/>
                        </a:rPr>
                        <a:t>Some family members: shame / slurs / violence / shock / rift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US" sz="1100" b="0" i="0" u="none" strike="noStrike" dirty="0" smtClean="0">
                          <a:solidFill>
                            <a:srgbClr val="595959"/>
                          </a:solidFill>
                          <a:effectLst/>
                          <a:latin typeface="Arial Narrow" panose="020B0606020202030204" pitchFamily="34" charset="0"/>
                        </a:rPr>
                        <a:t>No reaction / never brought it up again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fr-CA" sz="1100" b="0" i="0" u="none" strike="noStrike" dirty="0" err="1" smtClean="0">
                          <a:solidFill>
                            <a:srgbClr val="595959"/>
                          </a:solidFill>
                          <a:effectLst/>
                          <a:latin typeface="Arial Narrow" panose="020B0606020202030204" pitchFamily="34" charset="0"/>
                        </a:rPr>
                        <a:t>Other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fr-CA" sz="1100" b="0" i="0" u="none" strike="noStrike" dirty="0" smtClean="0">
                          <a:solidFill>
                            <a:srgbClr val="595959"/>
                          </a:solidFill>
                          <a:effectLst/>
                          <a:latin typeface="Arial Narrow" panose="020B0606020202030204" pitchFamily="34" charset="0"/>
                        </a:rPr>
                        <a:t>None of </a:t>
                      </a:r>
                      <a:r>
                        <a:rPr lang="fr-CA" sz="1100" b="0" i="0" u="none" strike="noStrike" dirty="0" err="1" smtClean="0">
                          <a:solidFill>
                            <a:srgbClr val="595959"/>
                          </a:solidFill>
                          <a:effectLst/>
                          <a:latin typeface="Arial Narrow" panose="020B0606020202030204" pitchFamily="34" charset="0"/>
                        </a:rPr>
                        <a:t>these</a:t>
                      </a:r>
                      <a:r>
                        <a:rPr lang="fr-CA" sz="1100" b="0" i="0" u="none" strike="noStrike" dirty="0" smtClean="0">
                          <a:solidFill>
                            <a:srgbClr val="595959"/>
                          </a:solidFill>
                          <a:effectLst/>
                          <a:latin typeface="Arial Narrow" panose="020B0606020202030204" pitchFamily="34" charset="0"/>
                        </a:rPr>
                        <a:t> </a:t>
                      </a:r>
                      <a:r>
                        <a:rPr lang="fr-CA" sz="1100" b="0" i="0" u="none" strike="noStrike" dirty="0" err="1" smtClean="0">
                          <a:solidFill>
                            <a:srgbClr val="595959"/>
                          </a:solidFill>
                          <a:effectLst/>
                          <a:latin typeface="Arial Narrow" panose="020B0606020202030204" pitchFamily="34" charset="0"/>
                        </a:rPr>
                        <a:t>reactions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Q30. </a:t>
            </a:r>
            <a:r>
              <a:rPr lang="en-US" sz="900" dirty="0" smtClean="0">
                <a:solidFill>
                  <a:srgbClr val="595959"/>
                </a:solidFill>
                <a:latin typeface="Arial" panose="020B0604020202020204" pitchFamily="34" charset="0"/>
                <a:cs typeface="Arial" panose="020B0604020202020204" pitchFamily="34" charset="0"/>
              </a:rPr>
              <a:t>Did any members of your close family have any of the following reactions?</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84489415"/>
      </p:ext>
    </p:extLst>
  </p:cSld>
  <p:clrMapOvr>
    <a:masterClrMapping/>
  </p:clrMapOvr>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en-US" sz="2000" dirty="0" smtClean="0">
                <a:solidFill>
                  <a:srgbClr val="9BBB59"/>
                </a:solidFill>
              </a:rPr>
              <a:t>Family reactions to coming out</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221356405"/>
              </p:ext>
            </p:extLst>
          </p:nvPr>
        </p:nvGraphicFramePr>
        <p:xfrm>
          <a:off x="539552" y="1213531"/>
          <a:ext cx="7992887" cy="4277647"/>
        </p:xfrm>
        <a:graphic>
          <a:graphicData uri="http://schemas.openxmlformats.org/drawingml/2006/table">
            <a:tbl>
              <a:tblPr firstRow="1" bandRow="1">
                <a:tableStyleId>{2D5ABB26-0587-4C30-8999-92F81FD0307C}</a:tableStyleId>
              </a:tblPr>
              <a:tblGrid>
                <a:gridCol w="2880005"/>
                <a:gridCol w="1104062"/>
                <a:gridCol w="1002205"/>
                <a:gridCol w="1002205"/>
                <a:gridCol w="1002205"/>
                <a:gridCol w="1002205"/>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REGION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Quebec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West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Seemed worried for you and your future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Seemed happy that you were able to accept yourself as you are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Tried to convince you that it was a phase that would pass</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Gave you the impression you had disappointed them</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Did not believe you / ignored the information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Gave you the impression that you were causing them pain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Some family members: shame / slurs</a:t>
                      </a:r>
                      <a:r>
                        <a:rPr lang="en-US" sz="1100" b="0" i="0" u="none" strike="noStrike" baseline="0" dirty="0" smtClean="0">
                          <a:solidFill>
                            <a:srgbClr val="595959"/>
                          </a:solidFill>
                          <a:effectLst/>
                          <a:latin typeface="Arial Narrow" panose="020B0606020202030204" pitchFamily="34" charset="0"/>
                        </a:rPr>
                        <a:t> </a:t>
                      </a:r>
                      <a:r>
                        <a:rPr lang="en-US" sz="1100" b="0" i="0" u="none" strike="noStrike" dirty="0" smtClean="0">
                          <a:solidFill>
                            <a:srgbClr val="595959"/>
                          </a:solidFill>
                          <a:effectLst/>
                          <a:latin typeface="Arial Narrow" panose="020B0606020202030204" pitchFamily="34" charset="0"/>
                        </a:rPr>
                        <a:t>/ violence / shock / rift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en-US" sz="1100" b="0" i="0" u="none" strike="noStrike" dirty="0" smtClean="0">
                          <a:solidFill>
                            <a:srgbClr val="595959"/>
                          </a:solidFill>
                          <a:effectLst/>
                          <a:latin typeface="Arial Narrow" panose="020B0606020202030204" pitchFamily="34" charset="0"/>
                        </a:rPr>
                        <a:t>No reaction / never brought it up again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en-CA" sz="1100" b="0" i="0" u="none" strike="noStrike" noProof="0" dirty="0" smtClean="0">
                          <a:solidFill>
                            <a:srgbClr val="595959"/>
                          </a:solidFill>
                          <a:effectLst/>
                          <a:latin typeface="Arial Narrow" panose="020B0606020202030204" pitchFamily="34" charset="0"/>
                        </a:rPr>
                        <a:t>Other</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en-CA" sz="1100" b="0" i="0" u="none" strike="noStrike" noProof="0" dirty="0" smtClean="0">
                          <a:solidFill>
                            <a:srgbClr val="595959"/>
                          </a:solidFill>
                          <a:effectLst/>
                          <a:latin typeface="Arial Narrow" panose="020B0606020202030204" pitchFamily="34" charset="0"/>
                        </a:rPr>
                        <a:t>None of these reactions</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Q30. </a:t>
            </a:r>
            <a:r>
              <a:rPr lang="en-US" sz="900" dirty="0" smtClean="0">
                <a:solidFill>
                  <a:srgbClr val="595959"/>
                </a:solidFill>
                <a:latin typeface="Arial" panose="020B0604020202020204" pitchFamily="34" charset="0"/>
                <a:cs typeface="Arial" panose="020B0604020202020204" pitchFamily="34" charset="0"/>
              </a:rPr>
              <a:t>Did any members of your close family have any of the following reactions?</a:t>
            </a:r>
            <a:r>
              <a:rPr lang="fr-CA" sz="900" dirty="0" smtClean="0">
                <a:solidFill>
                  <a:srgbClr val="595959"/>
                </a:solidFill>
                <a:latin typeface="Arial" panose="020B0604020202020204" pitchFamily="34" charset="0"/>
                <a:cs typeface="Arial" panose="020B0604020202020204" pitchFamily="34" charset="0"/>
              </a:rPr>
              <a: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41168843"/>
      </p:ext>
    </p:extLst>
  </p:cSld>
  <p:clrMapOvr>
    <a:masterClrMapping/>
  </p:clrMapOvr>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97</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597403431"/>
              </p:ext>
            </p:extLst>
          </p:nvPr>
        </p:nvGraphicFramePr>
        <p:xfrm>
          <a:off x="835283" y="1765231"/>
          <a:ext cx="7483125"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404664"/>
            <a:ext cx="5309344" cy="950535"/>
          </a:xfrm>
        </p:spPr>
        <p:txBody>
          <a:bodyPr>
            <a:normAutofit/>
          </a:bodyPr>
          <a:lstStyle/>
          <a:p>
            <a:r>
              <a:rPr lang="en-CA" sz="2000" dirty="0" smtClean="0">
                <a:solidFill>
                  <a:srgbClr val="9BBB59"/>
                </a:solidFill>
              </a:rPr>
              <a:t>The effects of coming out on the relationship with the </a:t>
            </a:r>
            <a:r>
              <a:rPr lang="en-CA" dirty="0" smtClean="0">
                <a:solidFill>
                  <a:srgbClr val="9BBB59"/>
                </a:solidFill>
              </a:rPr>
              <a:t>family</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1160678"/>
            <a:ext cx="5984331" cy="230832"/>
          </a:xfrm>
          <a:prstGeom prst="rect">
            <a:avLst/>
          </a:prstGeom>
        </p:spPr>
        <p:txBody>
          <a:bodyPr wrap="none">
            <a:spAutoFit/>
          </a:bodyPr>
          <a:lstStyle/>
          <a:p>
            <a:r>
              <a:rPr lang="en-US" sz="900" dirty="0">
                <a:solidFill>
                  <a:srgbClr val="9BBB59"/>
                </a:solidFill>
                <a:latin typeface="Arial" panose="020B0604020202020204" pitchFamily="34" charset="0"/>
                <a:cs typeface="Arial" panose="020B0604020202020204" pitchFamily="34" charset="0"/>
              </a:rPr>
              <a:t>Base: Respondents who revealed their sexual orientation/gender identity to the relevant group of people</a:t>
            </a:r>
            <a:r>
              <a:rPr lang="fr-CA" sz="900" dirty="0" smtClean="0">
                <a:solidFill>
                  <a:srgbClr val="9BBB59"/>
                </a:solidFill>
                <a:latin typeface="Arial" panose="020B0604020202020204" pitchFamily="34" charset="0"/>
                <a:cs typeface="Arial" panose="020B0604020202020204" pitchFamily="34" charset="0"/>
              </a:rPr>
              <a:t> (n=1495)</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5650"/>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Q29</a:t>
            </a:r>
            <a:r>
              <a:rPr lang="en-CA" sz="900" dirty="0" smtClean="0">
                <a:solidFill>
                  <a:srgbClr val="595959"/>
                </a:solidFill>
                <a:latin typeface="Arial" panose="020B0604020202020204" pitchFamily="34" charset="0"/>
                <a:cs typeface="Arial" panose="020B0604020202020204" pitchFamily="34" charset="0"/>
              </a:rPr>
              <a:t>. Do you feel that having revealed your sexual orientation / gender identity to your family has had any of the following effects on the relationship you have with them?</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77175236"/>
      </p:ext>
    </p:extLst>
  </p:cSld>
  <p:clrMapOvr>
    <a:masterClrMapping/>
  </p:clrMapOvr>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98</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a:solidFill>
                  <a:srgbClr val="9BBB59"/>
                </a:solidFill>
              </a:rPr>
              <a:t>The effects of coming out on the relationship with the family</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283299785"/>
              </p:ext>
            </p:extLst>
          </p:nvPr>
        </p:nvGraphicFramePr>
        <p:xfrm>
          <a:off x="539552" y="1188479"/>
          <a:ext cx="7992889" cy="4274067"/>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34327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Age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37530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690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28850">
                <a:tc>
                  <a:txBody>
                    <a:bodyPr/>
                    <a:lstStyle/>
                    <a:p>
                      <a:pPr algn="l" fontAlgn="ctr"/>
                      <a:r>
                        <a:rPr lang="en-US" sz="1100" b="0" i="0" u="none" strike="noStrike" dirty="0" smtClean="0">
                          <a:solidFill>
                            <a:srgbClr val="595959"/>
                          </a:solidFill>
                          <a:effectLst/>
                          <a:latin typeface="Arial Narrow" panose="020B0606020202030204" pitchFamily="34" charset="0"/>
                        </a:rPr>
                        <a:t>No, I don`t feel that the relationship has changed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US" sz="1100" b="0" i="0" u="none" strike="noStrike" dirty="0" smtClean="0">
                          <a:solidFill>
                            <a:srgbClr val="595959"/>
                          </a:solidFill>
                          <a:effectLst/>
                          <a:latin typeface="Arial Narrow" panose="020B0606020202030204" pitchFamily="34" charset="0"/>
                        </a:rPr>
                        <a:t>Feeling that our communication has improved</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7059">
                <a:tc>
                  <a:txBody>
                    <a:bodyPr/>
                    <a:lstStyle/>
                    <a:p>
                      <a:pPr algn="l" fontAlgn="ctr"/>
                      <a:r>
                        <a:rPr lang="en-US" sz="1100" b="0" i="0" u="none" strike="noStrike" dirty="0" smtClean="0">
                          <a:solidFill>
                            <a:srgbClr val="595959"/>
                          </a:solidFill>
                          <a:effectLst/>
                          <a:latin typeface="Arial Narrow" panose="020B0606020202030204" pitchFamily="34" charset="0"/>
                        </a:rPr>
                        <a:t>Feeling closer, that it’s brought us together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Feeling of confidence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7059">
                <a:tc>
                  <a:txBody>
                    <a:bodyPr/>
                    <a:lstStyle/>
                    <a:p>
                      <a:pPr algn="l" fontAlgn="ctr"/>
                      <a:r>
                        <a:rPr lang="en-US" sz="1100" b="0" i="0" u="none" strike="noStrike" dirty="0" smtClean="0">
                          <a:solidFill>
                            <a:srgbClr val="595959"/>
                          </a:solidFill>
                          <a:effectLst/>
                          <a:latin typeface="Arial Narrow" panose="020B0606020202030204" pitchFamily="34" charset="0"/>
                        </a:rPr>
                        <a:t>Impression that they look at me differently</a:t>
                      </a:r>
                      <a:r>
                        <a:rPr lang="fr-CA" sz="1100" b="0" i="0" u="none" strike="noStrike" dirty="0" smtClean="0">
                          <a:solidFill>
                            <a:srgbClr val="595959"/>
                          </a:solidFill>
                          <a:effectLst/>
                          <a:latin typeface="Arial Narrow" panose="020B0606020202030204" pitchFamily="34" charset="0"/>
                        </a:rPr>
                        <a:t> </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Feeling of greater distance</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Feeling of incomprehension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Feeling that it’s created a rift, feeling of rejection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US" sz="1100" b="0" i="0" u="none" strike="noStrike" dirty="0" smtClean="0">
                          <a:solidFill>
                            <a:srgbClr val="595959"/>
                          </a:solidFill>
                          <a:effectLst/>
                          <a:latin typeface="Arial Narrow" panose="020B0606020202030204" pitchFamily="34" charset="0"/>
                        </a:rPr>
                        <a:t>Impression that they don't like me as much</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Q29. </a:t>
            </a:r>
            <a:r>
              <a:rPr lang="en-CA" sz="900" dirty="0" smtClean="0">
                <a:solidFill>
                  <a:srgbClr val="595959"/>
                </a:solidFill>
                <a:latin typeface="Arial" panose="020B0604020202020204" pitchFamily="34" charset="0"/>
                <a:cs typeface="Arial" panose="020B0604020202020204" pitchFamily="34" charset="0"/>
              </a:rPr>
              <a:t>Do you feel that having revealed your sexual orientation / gender identity to your family has had any of the following effects on the relationship you have with them?</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1713448"/>
      </p:ext>
    </p:extLst>
  </p:cSld>
  <p:clrMapOvr>
    <a:masterClrMapping/>
  </p:clrMapOvr>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en-CA" sz="2000" dirty="0">
                <a:solidFill>
                  <a:srgbClr val="9BBB59"/>
                </a:solidFill>
              </a:rPr>
              <a:t>The effects of coming out on the relationship with the family</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257322493"/>
              </p:ext>
            </p:extLst>
          </p:nvPr>
        </p:nvGraphicFramePr>
        <p:xfrm>
          <a:off x="539552" y="1213531"/>
          <a:ext cx="8064899" cy="4714163"/>
        </p:xfrm>
        <a:graphic>
          <a:graphicData uri="http://schemas.openxmlformats.org/drawingml/2006/table">
            <a:tbl>
              <a:tblPr firstRow="1" bandRow="1">
                <a:tableStyleId>{2D5ABB26-0587-4C30-8999-92F81FD0307C}</a:tableStyleId>
              </a:tblPr>
              <a:tblGrid>
                <a:gridCol w="1935304"/>
                <a:gridCol w="741907"/>
                <a:gridCol w="673461"/>
                <a:gridCol w="673461"/>
                <a:gridCol w="673461"/>
                <a:gridCol w="673461"/>
                <a:gridCol w="673461"/>
                <a:gridCol w="673461"/>
                <a:gridCol w="673461"/>
                <a:gridCol w="673461"/>
              </a:tblGrid>
              <a:tr h="31542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Sexual orientation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Gender identity</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91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761092">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err="1" smtClean="0">
                          <a:solidFill>
                            <a:srgbClr val="595959"/>
                          </a:solidFill>
                          <a:effectLst/>
                          <a:latin typeface="Arial"/>
                        </a:rPr>
                        <a:t>Asex</a:t>
                      </a:r>
                      <a:r>
                        <a:rPr lang="en-CA" sz="900" b="1" i="0" u="none" strike="noStrike" noProof="0" dirty="0" smtClean="0">
                          <a:solidFill>
                            <a:srgbClr val="595959"/>
                          </a:solidFill>
                          <a:effectLst/>
                          <a:latin typeface="Arial"/>
                        </a:rPr>
                        <a:t>.</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Cisgender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Non-binary Trans person</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900" b="1" i="0" u="none" strike="noStrike" noProof="0" dirty="0" smtClean="0">
                          <a:solidFill>
                            <a:srgbClr val="595959"/>
                          </a:solidFill>
                          <a:effectLst/>
                          <a:latin typeface="Arial"/>
                        </a:rPr>
                        <a:t>Non-bin.: </a:t>
                      </a:r>
                      <a:r>
                        <a:rPr lang="en-CA" sz="900" b="1" i="0" u="none" strike="noStrike" noProof="0" dirty="0" err="1" smtClean="0">
                          <a:solidFill>
                            <a:srgbClr val="595959"/>
                          </a:solidFill>
                          <a:effectLst/>
                          <a:latin typeface="Arial"/>
                        </a:rPr>
                        <a:t>genderfluid</a:t>
                      </a:r>
                      <a:r>
                        <a:rPr lang="en-CA" sz="900" b="1" i="0" u="none" strike="noStrike" noProof="0" dirty="0" smtClean="0">
                          <a:solidFill>
                            <a:srgbClr val="595959"/>
                          </a:solidFill>
                          <a:effectLst/>
                          <a:latin typeface="Arial"/>
                        </a:rPr>
                        <a:t>, </a:t>
                      </a:r>
                      <a:r>
                        <a:rPr lang="en-CA" sz="900" b="1" i="0" u="none" strike="noStrike" noProof="0" dirty="0" err="1" smtClean="0">
                          <a:solidFill>
                            <a:srgbClr val="595959"/>
                          </a:solidFill>
                          <a:effectLst/>
                          <a:latin typeface="Arial"/>
                        </a:rPr>
                        <a:t>agender</a:t>
                      </a:r>
                      <a:r>
                        <a:rPr lang="en-CA" sz="900" b="1" i="0" u="none" strike="noStrike" noProof="0" dirty="0" smtClean="0">
                          <a:solidFill>
                            <a:srgbClr val="595959"/>
                          </a:solidFill>
                          <a:effectLst/>
                          <a:latin typeface="Arial"/>
                        </a:rPr>
                        <a:t> or demi-gender</a:t>
                      </a:r>
                      <a:endParaRPr lang="en-CA" sz="9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686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255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5988">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No, I don`t feel that the relationship has changed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8517">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Feeling that our communication has improved</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8031">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Feeling closer, that it’s brought us together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Feeling of confidence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71158">
                <a:tc>
                  <a:txBody>
                    <a:bodyPr/>
                    <a:lstStyle/>
                    <a:p>
                      <a:pPr marL="0" algn="l" defTabSz="914400" rtl="0" eaLnBrk="1" fontAlgn="ctr" latinLnBrk="0" hangingPunct="1"/>
                      <a:r>
                        <a:rPr lang="en-US" sz="1100" b="0" i="0" u="none" strike="noStrike" kern="1200" dirty="0" smtClean="0">
                          <a:solidFill>
                            <a:srgbClr val="595959"/>
                          </a:solidFill>
                          <a:effectLst/>
                          <a:latin typeface="Arial Narrow" panose="020B0606020202030204" pitchFamily="34" charset="0"/>
                          <a:ea typeface="+mn-ea"/>
                          <a:cs typeface="+mn-cs"/>
                        </a:rPr>
                        <a:t>Impression that they look at me differently</a:t>
                      </a:r>
                      <a:r>
                        <a:rPr lang="fr-CA" sz="1100" b="0" i="0" u="none" strike="noStrike" kern="1200" dirty="0" smtClean="0">
                          <a:solidFill>
                            <a:srgbClr val="595959"/>
                          </a:solidFill>
                          <a:effectLst/>
                          <a:latin typeface="Arial Narrow" panose="020B0606020202030204" pitchFamily="34" charset="0"/>
                          <a:ea typeface="+mn-ea"/>
                          <a:cs typeface="+mn-cs"/>
                        </a:rPr>
                        <a:t>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0" algn="l" defTabSz="914400" rtl="0" eaLnBrk="1" fontAlgn="ctr" latinLnBrk="0" hangingPunct="1"/>
                      <a:r>
                        <a:rPr lang="en-CA" sz="1100" b="0" i="0" u="none" strike="noStrike" kern="1200" noProof="0" dirty="0" smtClean="0">
                          <a:solidFill>
                            <a:srgbClr val="595959"/>
                          </a:solidFill>
                          <a:effectLst/>
                          <a:latin typeface="Arial Narrow" panose="020B0606020202030204" pitchFamily="34" charset="0"/>
                          <a:ea typeface="+mn-ea"/>
                          <a:cs typeface="+mn-cs"/>
                        </a:rPr>
                        <a:t>Feeling of greater distance</a:t>
                      </a:r>
                      <a:endParaRPr lang="en-CA" sz="1100" b="0" i="0" u="none" strike="noStrike" kern="1200" noProof="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Feeling of incomprehension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en-CA" sz="1100" b="0" i="0" u="none" strike="noStrike" noProof="0" dirty="0" smtClean="0">
                          <a:solidFill>
                            <a:srgbClr val="595959"/>
                          </a:solidFill>
                          <a:effectLst/>
                          <a:latin typeface="Arial Narrow" panose="020B0606020202030204" pitchFamily="34" charset="0"/>
                        </a:rPr>
                        <a:t>Feeling that it’s created a rift, feeling of rejection</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71158">
                <a:tc>
                  <a:txBody>
                    <a:bodyPr/>
                    <a:lstStyle/>
                    <a:p>
                      <a:pPr algn="l" fontAlgn="ctr"/>
                      <a:r>
                        <a:rPr lang="en-CA" sz="1100" b="0" i="0" u="none" strike="noStrike" noProof="0" dirty="0" smtClean="0">
                          <a:solidFill>
                            <a:srgbClr val="595959"/>
                          </a:solidFill>
                          <a:effectLst/>
                          <a:latin typeface="Arial Narrow" panose="020B0606020202030204" pitchFamily="34" charset="0"/>
                        </a:rPr>
                        <a:t>Impression that they don't like me as much</a:t>
                      </a:r>
                      <a:endParaRPr lang="en-CA" sz="11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Q29. </a:t>
            </a:r>
            <a:r>
              <a:rPr lang="en-CA" sz="900" dirty="0" smtClean="0">
                <a:solidFill>
                  <a:srgbClr val="595959"/>
                </a:solidFill>
                <a:latin typeface="Arial" panose="020B0604020202020204" pitchFamily="34" charset="0"/>
                <a:cs typeface="Arial" panose="020B0604020202020204" pitchFamily="34" charset="0"/>
              </a:rPr>
              <a:t>Do you feel that having revealed your sexual orientation / gender identity to your family has had any of the following effects on the relationship you have with them? </a:t>
            </a:r>
            <a:endParaRPr lang="en-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0936846"/>
      </p:ext>
    </p:extLst>
  </p:cSld>
  <p:clrMapOvr>
    <a:masterClrMapping/>
  </p:clrMapOvr>
  <p:timing>
    <p:tnLst>
      <p:par>
        <p:cTn xmlns:p14="http://schemas.microsoft.com/office/powerpoint/2010/mai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NUM" val="1"/>
</p:tagLst>
</file>

<file path=ppt/tags/tag10.xml><?xml version="1.0" encoding="utf-8"?>
<p:tagLst xmlns:a="http://schemas.openxmlformats.org/drawingml/2006/main" xmlns:r="http://schemas.openxmlformats.org/officeDocument/2006/relationships" xmlns:p="http://schemas.openxmlformats.org/presentationml/2006/main">
  <p:tag name="NUM" val="4"/>
</p:tagLst>
</file>

<file path=ppt/tags/tag100.xml><?xml version="1.0" encoding="utf-8"?>
<p:tagLst xmlns:a="http://schemas.openxmlformats.org/drawingml/2006/main" xmlns:r="http://schemas.openxmlformats.org/officeDocument/2006/relationships" xmlns:p="http://schemas.openxmlformats.org/presentationml/2006/main">
  <p:tag name="NUM" val="2"/>
</p:tagLst>
</file>

<file path=ppt/tags/tag1000.xml><?xml version="1.0" encoding="utf-8"?>
<p:tagLst xmlns:a="http://schemas.openxmlformats.org/drawingml/2006/main" xmlns:r="http://schemas.openxmlformats.org/officeDocument/2006/relationships" xmlns:p="http://schemas.openxmlformats.org/presentationml/2006/main">
  <p:tag name="NUM" val="6"/>
</p:tagLst>
</file>

<file path=ppt/tags/tag1001.xml><?xml version="1.0" encoding="utf-8"?>
<p:tagLst xmlns:a="http://schemas.openxmlformats.org/drawingml/2006/main" xmlns:r="http://schemas.openxmlformats.org/officeDocument/2006/relationships" xmlns:p="http://schemas.openxmlformats.org/presentationml/2006/main">
  <p:tag name="NUM" val="6"/>
</p:tagLst>
</file>

<file path=ppt/tags/tag1002.xml><?xml version="1.0" encoding="utf-8"?>
<p:tagLst xmlns:a="http://schemas.openxmlformats.org/drawingml/2006/main" xmlns:r="http://schemas.openxmlformats.org/officeDocument/2006/relationships" xmlns:p="http://schemas.openxmlformats.org/presentationml/2006/main">
  <p:tag name="NUM" val="3"/>
</p:tagLst>
</file>

<file path=ppt/tags/tag1003.xml><?xml version="1.0" encoding="utf-8"?>
<p:tagLst xmlns:a="http://schemas.openxmlformats.org/drawingml/2006/main" xmlns:r="http://schemas.openxmlformats.org/officeDocument/2006/relationships" xmlns:p="http://schemas.openxmlformats.org/presentationml/2006/main">
  <p:tag name="NUM" val="4"/>
</p:tagLst>
</file>

<file path=ppt/tags/tag1004.xml><?xml version="1.0" encoding="utf-8"?>
<p:tagLst xmlns:a="http://schemas.openxmlformats.org/drawingml/2006/main" xmlns:r="http://schemas.openxmlformats.org/officeDocument/2006/relationships" xmlns:p="http://schemas.openxmlformats.org/presentationml/2006/main">
  <p:tag name="NUM" val="1"/>
</p:tagLst>
</file>

<file path=ppt/tags/tag1005.xml><?xml version="1.0" encoding="utf-8"?>
<p:tagLst xmlns:a="http://schemas.openxmlformats.org/drawingml/2006/main" xmlns:r="http://schemas.openxmlformats.org/officeDocument/2006/relationships" xmlns:p="http://schemas.openxmlformats.org/presentationml/2006/main">
  <p:tag name="NUM" val="2"/>
</p:tagLst>
</file>

<file path=ppt/tags/tag1006.xml><?xml version="1.0" encoding="utf-8"?>
<p:tagLst xmlns:a="http://schemas.openxmlformats.org/drawingml/2006/main" xmlns:r="http://schemas.openxmlformats.org/officeDocument/2006/relationships" xmlns:p="http://schemas.openxmlformats.org/presentationml/2006/main">
  <p:tag name="NUM" val="6"/>
</p:tagLst>
</file>

<file path=ppt/tags/tag1007.xml><?xml version="1.0" encoding="utf-8"?>
<p:tagLst xmlns:a="http://schemas.openxmlformats.org/drawingml/2006/main" xmlns:r="http://schemas.openxmlformats.org/officeDocument/2006/relationships" xmlns:p="http://schemas.openxmlformats.org/presentationml/2006/main">
  <p:tag name="NUM" val="6"/>
</p:tagLst>
</file>

<file path=ppt/tags/tag1008.xml><?xml version="1.0" encoding="utf-8"?>
<p:tagLst xmlns:a="http://schemas.openxmlformats.org/drawingml/2006/main" xmlns:r="http://schemas.openxmlformats.org/officeDocument/2006/relationships" xmlns:p="http://schemas.openxmlformats.org/presentationml/2006/main">
  <p:tag name="NUM" val="3"/>
</p:tagLst>
</file>

<file path=ppt/tags/tag1009.xml><?xml version="1.0" encoding="utf-8"?>
<p:tagLst xmlns:a="http://schemas.openxmlformats.org/drawingml/2006/main" xmlns:r="http://schemas.openxmlformats.org/officeDocument/2006/relationships" xmlns:p="http://schemas.openxmlformats.org/presentationml/2006/main">
  <p:tag name="NUM" val="4"/>
</p:tagLst>
</file>

<file path=ppt/tags/tag101.xml><?xml version="1.0" encoding="utf-8"?>
<p:tagLst xmlns:a="http://schemas.openxmlformats.org/drawingml/2006/main" xmlns:r="http://schemas.openxmlformats.org/officeDocument/2006/relationships" xmlns:p="http://schemas.openxmlformats.org/presentationml/2006/main">
  <p:tag name="NUM" val="1"/>
</p:tagLst>
</file>

<file path=ppt/tags/tag1010.xml><?xml version="1.0" encoding="utf-8"?>
<p:tagLst xmlns:a="http://schemas.openxmlformats.org/drawingml/2006/main" xmlns:r="http://schemas.openxmlformats.org/officeDocument/2006/relationships" xmlns:p="http://schemas.openxmlformats.org/presentationml/2006/main">
  <p:tag name="NUM" val="1"/>
</p:tagLst>
</file>

<file path=ppt/tags/tag1011.xml><?xml version="1.0" encoding="utf-8"?>
<p:tagLst xmlns:a="http://schemas.openxmlformats.org/drawingml/2006/main" xmlns:r="http://schemas.openxmlformats.org/officeDocument/2006/relationships" xmlns:p="http://schemas.openxmlformats.org/presentationml/2006/main">
  <p:tag name="NUM" val="2"/>
</p:tagLst>
</file>

<file path=ppt/tags/tag1012.xml><?xml version="1.0" encoding="utf-8"?>
<p:tagLst xmlns:a="http://schemas.openxmlformats.org/drawingml/2006/main" xmlns:r="http://schemas.openxmlformats.org/officeDocument/2006/relationships" xmlns:p="http://schemas.openxmlformats.org/presentationml/2006/main">
  <p:tag name="NUM" val="6"/>
</p:tagLst>
</file>

<file path=ppt/tags/tag1013.xml><?xml version="1.0" encoding="utf-8"?>
<p:tagLst xmlns:a="http://schemas.openxmlformats.org/drawingml/2006/main" xmlns:r="http://schemas.openxmlformats.org/officeDocument/2006/relationships" xmlns:p="http://schemas.openxmlformats.org/presentationml/2006/main">
  <p:tag name="NUM" val="6"/>
</p:tagLst>
</file>

<file path=ppt/tags/tag1014.xml><?xml version="1.0" encoding="utf-8"?>
<p:tagLst xmlns:a="http://schemas.openxmlformats.org/drawingml/2006/main" xmlns:r="http://schemas.openxmlformats.org/officeDocument/2006/relationships" xmlns:p="http://schemas.openxmlformats.org/presentationml/2006/main">
  <p:tag name="NUM" val="3"/>
</p:tagLst>
</file>

<file path=ppt/tags/tag1015.xml><?xml version="1.0" encoding="utf-8"?>
<p:tagLst xmlns:a="http://schemas.openxmlformats.org/drawingml/2006/main" xmlns:r="http://schemas.openxmlformats.org/officeDocument/2006/relationships" xmlns:p="http://schemas.openxmlformats.org/presentationml/2006/main">
  <p:tag name="NUM" val="4"/>
</p:tagLst>
</file>

<file path=ppt/tags/tag1016.xml><?xml version="1.0" encoding="utf-8"?>
<p:tagLst xmlns:a="http://schemas.openxmlformats.org/drawingml/2006/main" xmlns:r="http://schemas.openxmlformats.org/officeDocument/2006/relationships" xmlns:p="http://schemas.openxmlformats.org/presentationml/2006/main">
  <p:tag name="NUM" val="2"/>
</p:tagLst>
</file>

<file path=ppt/tags/tag1017.xml><?xml version="1.0" encoding="utf-8"?>
<p:tagLst xmlns:a="http://schemas.openxmlformats.org/drawingml/2006/main" xmlns:r="http://schemas.openxmlformats.org/officeDocument/2006/relationships" xmlns:p="http://schemas.openxmlformats.org/presentationml/2006/main">
  <p:tag name="NUM" val="3"/>
</p:tagLst>
</file>

<file path=ppt/tags/tag1018.xml><?xml version="1.0" encoding="utf-8"?>
<p:tagLst xmlns:a="http://schemas.openxmlformats.org/drawingml/2006/main" xmlns:r="http://schemas.openxmlformats.org/officeDocument/2006/relationships" xmlns:p="http://schemas.openxmlformats.org/presentationml/2006/main">
  <p:tag name="NUM" val="3"/>
</p:tagLst>
</file>

<file path=ppt/tags/tag1019.xml><?xml version="1.0" encoding="utf-8"?>
<p:tagLst xmlns:a="http://schemas.openxmlformats.org/drawingml/2006/main" xmlns:r="http://schemas.openxmlformats.org/officeDocument/2006/relationships" xmlns:p="http://schemas.openxmlformats.org/presentationml/2006/main">
  <p:tag name="NUM" val="4"/>
</p:tagLst>
</file>

<file path=ppt/tags/tag102.xml><?xml version="1.0" encoding="utf-8"?>
<p:tagLst xmlns:a="http://schemas.openxmlformats.org/drawingml/2006/main" xmlns:r="http://schemas.openxmlformats.org/officeDocument/2006/relationships" xmlns:p="http://schemas.openxmlformats.org/presentationml/2006/main">
  <p:tag name="NUM" val="2"/>
</p:tagLst>
</file>

<file path=ppt/tags/tag1020.xml><?xml version="1.0" encoding="utf-8"?>
<p:tagLst xmlns:a="http://schemas.openxmlformats.org/drawingml/2006/main" xmlns:r="http://schemas.openxmlformats.org/officeDocument/2006/relationships" xmlns:p="http://schemas.openxmlformats.org/presentationml/2006/main">
  <p:tag name="NUM" val="5"/>
</p:tagLst>
</file>

<file path=ppt/tags/tag1021.xml><?xml version="1.0" encoding="utf-8"?>
<p:tagLst xmlns:a="http://schemas.openxmlformats.org/drawingml/2006/main" xmlns:r="http://schemas.openxmlformats.org/officeDocument/2006/relationships" xmlns:p="http://schemas.openxmlformats.org/presentationml/2006/main">
  <p:tag name="NUM" val="5"/>
</p:tagLst>
</file>

<file path=ppt/tags/tag1022.xml><?xml version="1.0" encoding="utf-8"?>
<p:tagLst xmlns:a="http://schemas.openxmlformats.org/drawingml/2006/main" xmlns:r="http://schemas.openxmlformats.org/officeDocument/2006/relationships" xmlns:p="http://schemas.openxmlformats.org/presentationml/2006/main">
  <p:tag name="NUM" val="1"/>
</p:tagLst>
</file>

<file path=ppt/tags/tag1023.xml><?xml version="1.0" encoding="utf-8"?>
<p:tagLst xmlns:a="http://schemas.openxmlformats.org/drawingml/2006/main" xmlns:r="http://schemas.openxmlformats.org/officeDocument/2006/relationships" xmlns:p="http://schemas.openxmlformats.org/presentationml/2006/main">
  <p:tag name="NUM" val="2"/>
</p:tagLst>
</file>

<file path=ppt/tags/tag1024.xml><?xml version="1.0" encoding="utf-8"?>
<p:tagLst xmlns:a="http://schemas.openxmlformats.org/drawingml/2006/main" xmlns:r="http://schemas.openxmlformats.org/officeDocument/2006/relationships" xmlns:p="http://schemas.openxmlformats.org/presentationml/2006/main">
  <p:tag name="NUM" val="6"/>
</p:tagLst>
</file>

<file path=ppt/tags/tag1025.xml><?xml version="1.0" encoding="utf-8"?>
<p:tagLst xmlns:a="http://schemas.openxmlformats.org/drawingml/2006/main" xmlns:r="http://schemas.openxmlformats.org/officeDocument/2006/relationships" xmlns:p="http://schemas.openxmlformats.org/presentationml/2006/main">
  <p:tag name="NUM" val="4"/>
</p:tagLst>
</file>

<file path=ppt/tags/tag1026.xml><?xml version="1.0" encoding="utf-8"?>
<p:tagLst xmlns:a="http://schemas.openxmlformats.org/drawingml/2006/main" xmlns:r="http://schemas.openxmlformats.org/officeDocument/2006/relationships" xmlns:p="http://schemas.openxmlformats.org/presentationml/2006/main">
  <p:tag name="NUM" val="3"/>
</p:tagLst>
</file>

<file path=ppt/tags/tag1027.xml><?xml version="1.0" encoding="utf-8"?>
<p:tagLst xmlns:a="http://schemas.openxmlformats.org/drawingml/2006/main" xmlns:r="http://schemas.openxmlformats.org/officeDocument/2006/relationships" xmlns:p="http://schemas.openxmlformats.org/presentationml/2006/main">
  <p:tag name="NUM" val="1"/>
</p:tagLst>
</file>

<file path=ppt/tags/tag1028.xml><?xml version="1.0" encoding="utf-8"?>
<p:tagLst xmlns:a="http://schemas.openxmlformats.org/drawingml/2006/main" xmlns:r="http://schemas.openxmlformats.org/officeDocument/2006/relationships" xmlns:p="http://schemas.openxmlformats.org/presentationml/2006/main">
  <p:tag name="NUM" val="2"/>
</p:tagLst>
</file>

<file path=ppt/tags/tag1029.xml><?xml version="1.0" encoding="utf-8"?>
<p:tagLst xmlns:a="http://schemas.openxmlformats.org/drawingml/2006/main" xmlns:r="http://schemas.openxmlformats.org/officeDocument/2006/relationships" xmlns:p="http://schemas.openxmlformats.org/presentationml/2006/main">
  <p:tag name="NUM" val="6"/>
</p:tagLst>
</file>

<file path=ppt/tags/tag103.xml><?xml version="1.0" encoding="utf-8"?>
<p:tagLst xmlns:a="http://schemas.openxmlformats.org/drawingml/2006/main" xmlns:r="http://schemas.openxmlformats.org/officeDocument/2006/relationships" xmlns:p="http://schemas.openxmlformats.org/presentationml/2006/main">
  <p:tag name="NUM" val="3"/>
</p:tagLst>
</file>

<file path=ppt/tags/tag1030.xml><?xml version="1.0" encoding="utf-8"?>
<p:tagLst xmlns:a="http://schemas.openxmlformats.org/drawingml/2006/main" xmlns:r="http://schemas.openxmlformats.org/officeDocument/2006/relationships" xmlns:p="http://schemas.openxmlformats.org/presentationml/2006/main">
  <p:tag name="NUM" val="4"/>
</p:tagLst>
</file>

<file path=ppt/tags/tag1031.xml><?xml version="1.0" encoding="utf-8"?>
<p:tagLst xmlns:a="http://schemas.openxmlformats.org/drawingml/2006/main" xmlns:r="http://schemas.openxmlformats.org/officeDocument/2006/relationships" xmlns:p="http://schemas.openxmlformats.org/presentationml/2006/main">
  <p:tag name="NUM" val="3"/>
</p:tagLst>
</file>

<file path=ppt/tags/tag1032.xml><?xml version="1.0" encoding="utf-8"?>
<p:tagLst xmlns:a="http://schemas.openxmlformats.org/drawingml/2006/main" xmlns:r="http://schemas.openxmlformats.org/officeDocument/2006/relationships" xmlns:p="http://schemas.openxmlformats.org/presentationml/2006/main">
  <p:tag name="NUM" val="1"/>
</p:tagLst>
</file>

<file path=ppt/tags/tag1033.xml><?xml version="1.0" encoding="utf-8"?>
<p:tagLst xmlns:a="http://schemas.openxmlformats.org/drawingml/2006/main" xmlns:r="http://schemas.openxmlformats.org/officeDocument/2006/relationships" xmlns:p="http://schemas.openxmlformats.org/presentationml/2006/main">
  <p:tag name="NUM" val="2"/>
</p:tagLst>
</file>

<file path=ppt/tags/tag1034.xml><?xml version="1.0" encoding="utf-8"?>
<p:tagLst xmlns:a="http://schemas.openxmlformats.org/drawingml/2006/main" xmlns:r="http://schemas.openxmlformats.org/officeDocument/2006/relationships" xmlns:p="http://schemas.openxmlformats.org/presentationml/2006/main">
  <p:tag name="NUM" val="6"/>
</p:tagLst>
</file>

<file path=ppt/tags/tag1035.xml><?xml version="1.0" encoding="utf-8"?>
<p:tagLst xmlns:a="http://schemas.openxmlformats.org/drawingml/2006/main" xmlns:r="http://schemas.openxmlformats.org/officeDocument/2006/relationships" xmlns:p="http://schemas.openxmlformats.org/presentationml/2006/main">
  <p:tag name="NUM" val="4"/>
</p:tagLst>
</file>

<file path=ppt/tags/tag1036.xml><?xml version="1.0" encoding="utf-8"?>
<p:tagLst xmlns:a="http://schemas.openxmlformats.org/drawingml/2006/main" xmlns:r="http://schemas.openxmlformats.org/officeDocument/2006/relationships" xmlns:p="http://schemas.openxmlformats.org/presentationml/2006/main">
  <p:tag name="NUM" val="3"/>
</p:tagLst>
</file>

<file path=ppt/tags/tag1037.xml><?xml version="1.0" encoding="utf-8"?>
<p:tagLst xmlns:a="http://schemas.openxmlformats.org/drawingml/2006/main" xmlns:r="http://schemas.openxmlformats.org/officeDocument/2006/relationships" xmlns:p="http://schemas.openxmlformats.org/presentationml/2006/main">
  <p:tag name="NUM" val="1"/>
</p:tagLst>
</file>

<file path=ppt/tags/tag1038.xml><?xml version="1.0" encoding="utf-8"?>
<p:tagLst xmlns:a="http://schemas.openxmlformats.org/drawingml/2006/main" xmlns:r="http://schemas.openxmlformats.org/officeDocument/2006/relationships" xmlns:p="http://schemas.openxmlformats.org/presentationml/2006/main">
  <p:tag name="NUM" val="2"/>
</p:tagLst>
</file>

<file path=ppt/tags/tag1039.xml><?xml version="1.0" encoding="utf-8"?>
<p:tagLst xmlns:a="http://schemas.openxmlformats.org/drawingml/2006/main" xmlns:r="http://schemas.openxmlformats.org/officeDocument/2006/relationships" xmlns:p="http://schemas.openxmlformats.org/presentationml/2006/main">
  <p:tag name="NUM" val="2"/>
</p:tagLst>
</file>

<file path=ppt/tags/tag104.xml><?xml version="1.0" encoding="utf-8"?>
<p:tagLst xmlns:a="http://schemas.openxmlformats.org/drawingml/2006/main" xmlns:r="http://schemas.openxmlformats.org/officeDocument/2006/relationships" xmlns:p="http://schemas.openxmlformats.org/presentationml/2006/main">
  <p:tag name="NUM" val="4"/>
</p:tagLst>
</file>

<file path=ppt/tags/tag1040.xml><?xml version="1.0" encoding="utf-8"?>
<p:tagLst xmlns:a="http://schemas.openxmlformats.org/drawingml/2006/main" xmlns:r="http://schemas.openxmlformats.org/officeDocument/2006/relationships" xmlns:p="http://schemas.openxmlformats.org/presentationml/2006/main">
  <p:tag name="NUM" val="3"/>
</p:tagLst>
</file>

<file path=ppt/tags/tag1041.xml><?xml version="1.0" encoding="utf-8"?>
<p:tagLst xmlns:a="http://schemas.openxmlformats.org/drawingml/2006/main" xmlns:r="http://schemas.openxmlformats.org/officeDocument/2006/relationships" xmlns:p="http://schemas.openxmlformats.org/presentationml/2006/main">
  <p:tag name="NUM" val="3"/>
</p:tagLst>
</file>

<file path=ppt/tags/tag1042.xml><?xml version="1.0" encoding="utf-8"?>
<p:tagLst xmlns:a="http://schemas.openxmlformats.org/drawingml/2006/main" xmlns:r="http://schemas.openxmlformats.org/officeDocument/2006/relationships" xmlns:p="http://schemas.openxmlformats.org/presentationml/2006/main">
  <p:tag name="NUM" val="4"/>
</p:tagLst>
</file>

<file path=ppt/tags/tag1043.xml><?xml version="1.0" encoding="utf-8"?>
<p:tagLst xmlns:a="http://schemas.openxmlformats.org/drawingml/2006/main" xmlns:r="http://schemas.openxmlformats.org/officeDocument/2006/relationships" xmlns:p="http://schemas.openxmlformats.org/presentationml/2006/main">
  <p:tag name="NUM" val="6"/>
</p:tagLst>
</file>

<file path=ppt/tags/tag1044.xml><?xml version="1.0" encoding="utf-8"?>
<p:tagLst xmlns:a="http://schemas.openxmlformats.org/drawingml/2006/main" xmlns:r="http://schemas.openxmlformats.org/officeDocument/2006/relationships" xmlns:p="http://schemas.openxmlformats.org/presentationml/2006/main">
  <p:tag name="NUM" val="1"/>
</p:tagLst>
</file>

<file path=ppt/tags/tag1045.xml><?xml version="1.0" encoding="utf-8"?>
<p:tagLst xmlns:a="http://schemas.openxmlformats.org/drawingml/2006/main" xmlns:r="http://schemas.openxmlformats.org/officeDocument/2006/relationships" xmlns:p="http://schemas.openxmlformats.org/presentationml/2006/main">
  <p:tag name="NUM" val="2"/>
</p:tagLst>
</file>

<file path=ppt/tags/tag1046.xml><?xml version="1.0" encoding="utf-8"?>
<p:tagLst xmlns:a="http://schemas.openxmlformats.org/drawingml/2006/main" xmlns:r="http://schemas.openxmlformats.org/officeDocument/2006/relationships" xmlns:p="http://schemas.openxmlformats.org/presentationml/2006/main">
  <p:tag name="NUM" val="6"/>
</p:tagLst>
</file>

<file path=ppt/tags/tag1047.xml><?xml version="1.0" encoding="utf-8"?>
<p:tagLst xmlns:a="http://schemas.openxmlformats.org/drawingml/2006/main" xmlns:r="http://schemas.openxmlformats.org/officeDocument/2006/relationships" xmlns:p="http://schemas.openxmlformats.org/presentationml/2006/main">
  <p:tag name="NUM" val="6"/>
</p:tagLst>
</file>

<file path=ppt/tags/tag1048.xml><?xml version="1.0" encoding="utf-8"?>
<p:tagLst xmlns:a="http://schemas.openxmlformats.org/drawingml/2006/main" xmlns:r="http://schemas.openxmlformats.org/officeDocument/2006/relationships" xmlns:p="http://schemas.openxmlformats.org/presentationml/2006/main">
  <p:tag name="NUM" val="3"/>
</p:tagLst>
</file>

<file path=ppt/tags/tag1049.xml><?xml version="1.0" encoding="utf-8"?>
<p:tagLst xmlns:a="http://schemas.openxmlformats.org/drawingml/2006/main" xmlns:r="http://schemas.openxmlformats.org/officeDocument/2006/relationships" xmlns:p="http://schemas.openxmlformats.org/presentationml/2006/main">
  <p:tag name="NUM" val="4"/>
</p:tagLst>
</file>

<file path=ppt/tags/tag105.xml><?xml version="1.0" encoding="utf-8"?>
<p:tagLst xmlns:a="http://schemas.openxmlformats.org/drawingml/2006/main" xmlns:r="http://schemas.openxmlformats.org/officeDocument/2006/relationships" xmlns:p="http://schemas.openxmlformats.org/presentationml/2006/main">
  <p:tag name="NUM" val="1"/>
</p:tagLst>
</file>

<file path=ppt/tags/tag1050.xml><?xml version="1.0" encoding="utf-8"?>
<p:tagLst xmlns:a="http://schemas.openxmlformats.org/drawingml/2006/main" xmlns:r="http://schemas.openxmlformats.org/officeDocument/2006/relationships" xmlns:p="http://schemas.openxmlformats.org/presentationml/2006/main">
  <p:tag name="NUM" val="1"/>
</p:tagLst>
</file>

<file path=ppt/tags/tag1051.xml><?xml version="1.0" encoding="utf-8"?>
<p:tagLst xmlns:a="http://schemas.openxmlformats.org/drawingml/2006/main" xmlns:r="http://schemas.openxmlformats.org/officeDocument/2006/relationships" xmlns:p="http://schemas.openxmlformats.org/presentationml/2006/main">
  <p:tag name="NUM" val="2"/>
</p:tagLst>
</file>

<file path=ppt/tags/tag1052.xml><?xml version="1.0" encoding="utf-8"?>
<p:tagLst xmlns:a="http://schemas.openxmlformats.org/drawingml/2006/main" xmlns:r="http://schemas.openxmlformats.org/officeDocument/2006/relationships" xmlns:p="http://schemas.openxmlformats.org/presentationml/2006/main">
  <p:tag name="NUM" val="6"/>
</p:tagLst>
</file>

<file path=ppt/tags/tag1053.xml><?xml version="1.0" encoding="utf-8"?>
<p:tagLst xmlns:a="http://schemas.openxmlformats.org/drawingml/2006/main" xmlns:r="http://schemas.openxmlformats.org/officeDocument/2006/relationships" xmlns:p="http://schemas.openxmlformats.org/presentationml/2006/main">
  <p:tag name="NUM" val="6"/>
</p:tagLst>
</file>

<file path=ppt/tags/tag1054.xml><?xml version="1.0" encoding="utf-8"?>
<p:tagLst xmlns:a="http://schemas.openxmlformats.org/drawingml/2006/main" xmlns:r="http://schemas.openxmlformats.org/officeDocument/2006/relationships" xmlns:p="http://schemas.openxmlformats.org/presentationml/2006/main">
  <p:tag name="NUM" val="3"/>
</p:tagLst>
</file>

<file path=ppt/tags/tag1055.xml><?xml version="1.0" encoding="utf-8"?>
<p:tagLst xmlns:a="http://schemas.openxmlformats.org/drawingml/2006/main" xmlns:r="http://schemas.openxmlformats.org/officeDocument/2006/relationships" xmlns:p="http://schemas.openxmlformats.org/presentationml/2006/main">
  <p:tag name="NUM" val="4"/>
</p:tagLst>
</file>

<file path=ppt/tags/tag1056.xml><?xml version="1.0" encoding="utf-8"?>
<p:tagLst xmlns:a="http://schemas.openxmlformats.org/drawingml/2006/main" xmlns:r="http://schemas.openxmlformats.org/officeDocument/2006/relationships" xmlns:p="http://schemas.openxmlformats.org/presentationml/2006/main">
  <p:tag name="NUM" val="1"/>
</p:tagLst>
</file>

<file path=ppt/tags/tag1057.xml><?xml version="1.0" encoding="utf-8"?>
<p:tagLst xmlns:a="http://schemas.openxmlformats.org/drawingml/2006/main" xmlns:r="http://schemas.openxmlformats.org/officeDocument/2006/relationships" xmlns:p="http://schemas.openxmlformats.org/presentationml/2006/main">
  <p:tag name="NUM" val="2"/>
</p:tagLst>
</file>

<file path=ppt/tags/tag1058.xml><?xml version="1.0" encoding="utf-8"?>
<p:tagLst xmlns:a="http://schemas.openxmlformats.org/drawingml/2006/main" xmlns:r="http://schemas.openxmlformats.org/officeDocument/2006/relationships" xmlns:p="http://schemas.openxmlformats.org/presentationml/2006/main">
  <p:tag name="NUM" val="6"/>
</p:tagLst>
</file>

<file path=ppt/tags/tag1059.xml><?xml version="1.0" encoding="utf-8"?>
<p:tagLst xmlns:a="http://schemas.openxmlformats.org/drawingml/2006/main" xmlns:r="http://schemas.openxmlformats.org/officeDocument/2006/relationships" xmlns:p="http://schemas.openxmlformats.org/presentationml/2006/main">
  <p:tag name="NUM" val="6"/>
</p:tagLst>
</file>

<file path=ppt/tags/tag106.xml><?xml version="1.0" encoding="utf-8"?>
<p:tagLst xmlns:a="http://schemas.openxmlformats.org/drawingml/2006/main" xmlns:r="http://schemas.openxmlformats.org/officeDocument/2006/relationships" xmlns:p="http://schemas.openxmlformats.org/presentationml/2006/main">
  <p:tag name="NUM" val="2"/>
</p:tagLst>
</file>

<file path=ppt/tags/tag1060.xml><?xml version="1.0" encoding="utf-8"?>
<p:tagLst xmlns:a="http://schemas.openxmlformats.org/drawingml/2006/main" xmlns:r="http://schemas.openxmlformats.org/officeDocument/2006/relationships" xmlns:p="http://schemas.openxmlformats.org/presentationml/2006/main">
  <p:tag name="NUM" val="3"/>
</p:tagLst>
</file>

<file path=ppt/tags/tag1061.xml><?xml version="1.0" encoding="utf-8"?>
<p:tagLst xmlns:a="http://schemas.openxmlformats.org/drawingml/2006/main" xmlns:r="http://schemas.openxmlformats.org/officeDocument/2006/relationships" xmlns:p="http://schemas.openxmlformats.org/presentationml/2006/main">
  <p:tag name="NUM" val="4"/>
</p:tagLst>
</file>

<file path=ppt/tags/tag1062.xml><?xml version="1.0" encoding="utf-8"?>
<p:tagLst xmlns:a="http://schemas.openxmlformats.org/drawingml/2006/main" xmlns:r="http://schemas.openxmlformats.org/officeDocument/2006/relationships" xmlns:p="http://schemas.openxmlformats.org/presentationml/2006/main">
  <p:tag name="NUM" val="2"/>
</p:tagLst>
</file>

<file path=ppt/tags/tag1063.xml><?xml version="1.0" encoding="utf-8"?>
<p:tagLst xmlns:a="http://schemas.openxmlformats.org/drawingml/2006/main" xmlns:r="http://schemas.openxmlformats.org/officeDocument/2006/relationships" xmlns:p="http://schemas.openxmlformats.org/presentationml/2006/main">
  <p:tag name="NUM" val="3"/>
</p:tagLst>
</file>

<file path=ppt/tags/tag1064.xml><?xml version="1.0" encoding="utf-8"?>
<p:tagLst xmlns:a="http://schemas.openxmlformats.org/drawingml/2006/main" xmlns:r="http://schemas.openxmlformats.org/officeDocument/2006/relationships" xmlns:p="http://schemas.openxmlformats.org/presentationml/2006/main">
  <p:tag name="NUM" val="4"/>
</p:tagLst>
</file>

<file path=ppt/tags/tag1065.xml><?xml version="1.0" encoding="utf-8"?>
<p:tagLst xmlns:a="http://schemas.openxmlformats.org/drawingml/2006/main" xmlns:r="http://schemas.openxmlformats.org/officeDocument/2006/relationships" xmlns:p="http://schemas.openxmlformats.org/presentationml/2006/main">
  <p:tag name="NUM" val="5"/>
</p:tagLst>
</file>

<file path=ppt/tags/tag1066.xml><?xml version="1.0" encoding="utf-8"?>
<p:tagLst xmlns:a="http://schemas.openxmlformats.org/drawingml/2006/main" xmlns:r="http://schemas.openxmlformats.org/officeDocument/2006/relationships" xmlns:p="http://schemas.openxmlformats.org/presentationml/2006/main">
  <p:tag name="NUM" val="3"/>
</p:tagLst>
</file>

<file path=ppt/tags/tag1067.xml><?xml version="1.0" encoding="utf-8"?>
<p:tagLst xmlns:a="http://schemas.openxmlformats.org/drawingml/2006/main" xmlns:r="http://schemas.openxmlformats.org/officeDocument/2006/relationships" xmlns:p="http://schemas.openxmlformats.org/presentationml/2006/main">
  <p:tag name="NUM" val="6"/>
</p:tagLst>
</file>

<file path=ppt/tags/tag1068.xml><?xml version="1.0" encoding="utf-8"?>
<p:tagLst xmlns:a="http://schemas.openxmlformats.org/drawingml/2006/main" xmlns:r="http://schemas.openxmlformats.org/officeDocument/2006/relationships" xmlns:p="http://schemas.openxmlformats.org/presentationml/2006/main">
  <p:tag name="NUM" val="2"/>
</p:tagLst>
</file>

<file path=ppt/tags/tag1069.xml><?xml version="1.0" encoding="utf-8"?>
<p:tagLst xmlns:a="http://schemas.openxmlformats.org/drawingml/2006/main" xmlns:r="http://schemas.openxmlformats.org/officeDocument/2006/relationships" xmlns:p="http://schemas.openxmlformats.org/presentationml/2006/main">
  <p:tag name="NUM" val="3"/>
</p:tagLst>
</file>

<file path=ppt/tags/tag107.xml><?xml version="1.0" encoding="utf-8"?>
<p:tagLst xmlns:a="http://schemas.openxmlformats.org/drawingml/2006/main" xmlns:r="http://schemas.openxmlformats.org/officeDocument/2006/relationships" xmlns:p="http://schemas.openxmlformats.org/presentationml/2006/main">
  <p:tag name="NUM" val="3"/>
</p:tagLst>
</file>

<file path=ppt/tags/tag1070.xml><?xml version="1.0" encoding="utf-8"?>
<p:tagLst xmlns:a="http://schemas.openxmlformats.org/drawingml/2006/main" xmlns:r="http://schemas.openxmlformats.org/officeDocument/2006/relationships" xmlns:p="http://schemas.openxmlformats.org/presentationml/2006/main">
  <p:tag name="NUM" val="5"/>
</p:tagLst>
</file>

<file path=ppt/tags/tag1071.xml><?xml version="1.0" encoding="utf-8"?>
<p:tagLst xmlns:a="http://schemas.openxmlformats.org/drawingml/2006/main" xmlns:r="http://schemas.openxmlformats.org/officeDocument/2006/relationships" xmlns:p="http://schemas.openxmlformats.org/presentationml/2006/main">
  <p:tag name="NUM" val="3"/>
</p:tagLst>
</file>

<file path=ppt/tags/tag1072.xml><?xml version="1.0" encoding="utf-8"?>
<p:tagLst xmlns:a="http://schemas.openxmlformats.org/drawingml/2006/main" xmlns:r="http://schemas.openxmlformats.org/officeDocument/2006/relationships" xmlns:p="http://schemas.openxmlformats.org/presentationml/2006/main">
  <p:tag name="NUM" val="6"/>
</p:tagLst>
</file>

<file path=ppt/tags/tag1073.xml><?xml version="1.0" encoding="utf-8"?>
<p:tagLst xmlns:a="http://schemas.openxmlformats.org/drawingml/2006/main" xmlns:r="http://schemas.openxmlformats.org/officeDocument/2006/relationships" xmlns:p="http://schemas.openxmlformats.org/presentationml/2006/main">
  <p:tag name="NUM" val="4"/>
</p:tagLst>
</file>

<file path=ppt/tags/tag1074.xml><?xml version="1.0" encoding="utf-8"?>
<p:tagLst xmlns:a="http://schemas.openxmlformats.org/drawingml/2006/main" xmlns:r="http://schemas.openxmlformats.org/officeDocument/2006/relationships" xmlns:p="http://schemas.openxmlformats.org/presentationml/2006/main">
  <p:tag name="NUM" val="3"/>
</p:tagLst>
</file>

<file path=ppt/tags/tag1075.xml><?xml version="1.0" encoding="utf-8"?>
<p:tagLst xmlns:a="http://schemas.openxmlformats.org/drawingml/2006/main" xmlns:r="http://schemas.openxmlformats.org/officeDocument/2006/relationships" xmlns:p="http://schemas.openxmlformats.org/presentationml/2006/main">
  <p:tag name="NUM" val="6"/>
</p:tagLst>
</file>

<file path=ppt/tags/tag1076.xml><?xml version="1.0" encoding="utf-8"?>
<p:tagLst xmlns:a="http://schemas.openxmlformats.org/drawingml/2006/main" xmlns:r="http://schemas.openxmlformats.org/officeDocument/2006/relationships" xmlns:p="http://schemas.openxmlformats.org/presentationml/2006/main">
  <p:tag name="NUM" val="6"/>
</p:tagLst>
</file>

<file path=ppt/tags/tag1077.xml><?xml version="1.0" encoding="utf-8"?>
<p:tagLst xmlns:a="http://schemas.openxmlformats.org/drawingml/2006/main" xmlns:r="http://schemas.openxmlformats.org/officeDocument/2006/relationships" xmlns:p="http://schemas.openxmlformats.org/presentationml/2006/main">
  <p:tag name="NUM" val="4"/>
</p:tagLst>
</file>

<file path=ppt/tags/tag1078.xml><?xml version="1.0" encoding="utf-8"?>
<p:tagLst xmlns:a="http://schemas.openxmlformats.org/drawingml/2006/main" xmlns:r="http://schemas.openxmlformats.org/officeDocument/2006/relationships" xmlns:p="http://schemas.openxmlformats.org/presentationml/2006/main">
  <p:tag name="NUM" val="1"/>
</p:tagLst>
</file>

<file path=ppt/tags/tag1079.xml><?xml version="1.0" encoding="utf-8"?>
<p:tagLst xmlns:a="http://schemas.openxmlformats.org/drawingml/2006/main" xmlns:r="http://schemas.openxmlformats.org/officeDocument/2006/relationships" xmlns:p="http://schemas.openxmlformats.org/presentationml/2006/main">
  <p:tag name="NUM" val="2"/>
</p:tagLst>
</file>

<file path=ppt/tags/tag108.xml><?xml version="1.0" encoding="utf-8"?>
<p:tagLst xmlns:a="http://schemas.openxmlformats.org/drawingml/2006/main" xmlns:r="http://schemas.openxmlformats.org/officeDocument/2006/relationships" xmlns:p="http://schemas.openxmlformats.org/presentationml/2006/main">
  <p:tag name="NUM" val="6"/>
</p:tagLst>
</file>

<file path=ppt/tags/tag1080.xml><?xml version="1.0" encoding="utf-8"?>
<p:tagLst xmlns:a="http://schemas.openxmlformats.org/drawingml/2006/main" xmlns:r="http://schemas.openxmlformats.org/officeDocument/2006/relationships" xmlns:p="http://schemas.openxmlformats.org/presentationml/2006/main">
  <p:tag name="NUM" val="1"/>
</p:tagLst>
</file>

<file path=ppt/tags/tag1081.xml><?xml version="1.0" encoding="utf-8"?>
<p:tagLst xmlns:a="http://schemas.openxmlformats.org/drawingml/2006/main" xmlns:r="http://schemas.openxmlformats.org/officeDocument/2006/relationships" xmlns:p="http://schemas.openxmlformats.org/presentationml/2006/main">
  <p:tag name="NUM" val="2"/>
</p:tagLst>
</file>

<file path=ppt/tags/tag1082.xml><?xml version="1.0" encoding="utf-8"?>
<p:tagLst xmlns:a="http://schemas.openxmlformats.org/drawingml/2006/main" xmlns:r="http://schemas.openxmlformats.org/officeDocument/2006/relationships" xmlns:p="http://schemas.openxmlformats.org/presentationml/2006/main">
  <p:tag name="NUM" val="6"/>
</p:tagLst>
</file>

<file path=ppt/tags/tag1083.xml><?xml version="1.0" encoding="utf-8"?>
<p:tagLst xmlns:a="http://schemas.openxmlformats.org/drawingml/2006/main" xmlns:r="http://schemas.openxmlformats.org/officeDocument/2006/relationships" xmlns:p="http://schemas.openxmlformats.org/presentationml/2006/main">
  <p:tag name="NUM" val="6"/>
</p:tagLst>
</file>

<file path=ppt/tags/tag1084.xml><?xml version="1.0" encoding="utf-8"?>
<p:tagLst xmlns:a="http://schemas.openxmlformats.org/drawingml/2006/main" xmlns:r="http://schemas.openxmlformats.org/officeDocument/2006/relationships" xmlns:p="http://schemas.openxmlformats.org/presentationml/2006/main">
  <p:tag name="NUM" val="3"/>
</p:tagLst>
</file>

<file path=ppt/tags/tag1085.xml><?xml version="1.0" encoding="utf-8"?>
<p:tagLst xmlns:a="http://schemas.openxmlformats.org/drawingml/2006/main" xmlns:r="http://schemas.openxmlformats.org/officeDocument/2006/relationships" xmlns:p="http://schemas.openxmlformats.org/presentationml/2006/main">
  <p:tag name="NUM" val="4"/>
</p:tagLst>
</file>

<file path=ppt/tags/tag1086.xml><?xml version="1.0" encoding="utf-8"?>
<p:tagLst xmlns:a="http://schemas.openxmlformats.org/drawingml/2006/main" xmlns:r="http://schemas.openxmlformats.org/officeDocument/2006/relationships" xmlns:p="http://schemas.openxmlformats.org/presentationml/2006/main">
  <p:tag name="NUM" val="1"/>
</p:tagLst>
</file>

<file path=ppt/tags/tag1087.xml><?xml version="1.0" encoding="utf-8"?>
<p:tagLst xmlns:a="http://schemas.openxmlformats.org/drawingml/2006/main" xmlns:r="http://schemas.openxmlformats.org/officeDocument/2006/relationships" xmlns:p="http://schemas.openxmlformats.org/presentationml/2006/main">
  <p:tag name="NUM" val="2"/>
</p:tagLst>
</file>

<file path=ppt/tags/tag1088.xml><?xml version="1.0" encoding="utf-8"?>
<p:tagLst xmlns:a="http://schemas.openxmlformats.org/drawingml/2006/main" xmlns:r="http://schemas.openxmlformats.org/officeDocument/2006/relationships" xmlns:p="http://schemas.openxmlformats.org/presentationml/2006/main">
  <p:tag name="NUM" val="6"/>
</p:tagLst>
</file>

<file path=ppt/tags/tag1089.xml><?xml version="1.0" encoding="utf-8"?>
<p:tagLst xmlns:a="http://schemas.openxmlformats.org/drawingml/2006/main" xmlns:r="http://schemas.openxmlformats.org/officeDocument/2006/relationships" xmlns:p="http://schemas.openxmlformats.org/presentationml/2006/main">
  <p:tag name="NUM" val="6"/>
</p:tagLst>
</file>

<file path=ppt/tags/tag109.xml><?xml version="1.0" encoding="utf-8"?>
<p:tagLst xmlns:a="http://schemas.openxmlformats.org/drawingml/2006/main" xmlns:r="http://schemas.openxmlformats.org/officeDocument/2006/relationships" xmlns:p="http://schemas.openxmlformats.org/presentationml/2006/main">
  <p:tag name="NUM" val="1"/>
</p:tagLst>
</file>

<file path=ppt/tags/tag1090.xml><?xml version="1.0" encoding="utf-8"?>
<p:tagLst xmlns:a="http://schemas.openxmlformats.org/drawingml/2006/main" xmlns:r="http://schemas.openxmlformats.org/officeDocument/2006/relationships" xmlns:p="http://schemas.openxmlformats.org/presentationml/2006/main">
  <p:tag name="NUM" val="3"/>
</p:tagLst>
</file>

<file path=ppt/tags/tag1091.xml><?xml version="1.0" encoding="utf-8"?>
<p:tagLst xmlns:a="http://schemas.openxmlformats.org/drawingml/2006/main" xmlns:r="http://schemas.openxmlformats.org/officeDocument/2006/relationships" xmlns:p="http://schemas.openxmlformats.org/presentationml/2006/main">
  <p:tag name="NUM" val="4"/>
</p:tagLst>
</file>

<file path=ppt/tags/tag1092.xml><?xml version="1.0" encoding="utf-8"?>
<p:tagLst xmlns:a="http://schemas.openxmlformats.org/drawingml/2006/main" xmlns:r="http://schemas.openxmlformats.org/officeDocument/2006/relationships" xmlns:p="http://schemas.openxmlformats.org/presentationml/2006/main">
  <p:tag name="NUM" val="1"/>
</p:tagLst>
</file>

<file path=ppt/tags/tag1093.xml><?xml version="1.0" encoding="utf-8"?>
<p:tagLst xmlns:a="http://schemas.openxmlformats.org/drawingml/2006/main" xmlns:r="http://schemas.openxmlformats.org/officeDocument/2006/relationships" xmlns:p="http://schemas.openxmlformats.org/presentationml/2006/main">
  <p:tag name="NUM" val="2"/>
</p:tagLst>
</file>

<file path=ppt/tags/tag1094.xml><?xml version="1.0" encoding="utf-8"?>
<p:tagLst xmlns:a="http://schemas.openxmlformats.org/drawingml/2006/main" xmlns:r="http://schemas.openxmlformats.org/officeDocument/2006/relationships" xmlns:p="http://schemas.openxmlformats.org/presentationml/2006/main">
  <p:tag name="NUM" val="6"/>
</p:tagLst>
</file>

<file path=ppt/tags/tag1095.xml><?xml version="1.0" encoding="utf-8"?>
<p:tagLst xmlns:a="http://schemas.openxmlformats.org/drawingml/2006/main" xmlns:r="http://schemas.openxmlformats.org/officeDocument/2006/relationships" xmlns:p="http://schemas.openxmlformats.org/presentationml/2006/main">
  <p:tag name="NUM" val="6"/>
</p:tagLst>
</file>

<file path=ppt/tags/tag1096.xml><?xml version="1.0" encoding="utf-8"?>
<p:tagLst xmlns:a="http://schemas.openxmlformats.org/drawingml/2006/main" xmlns:r="http://schemas.openxmlformats.org/officeDocument/2006/relationships" xmlns:p="http://schemas.openxmlformats.org/presentationml/2006/main">
  <p:tag name="NUM" val="3"/>
</p:tagLst>
</file>

<file path=ppt/tags/tag1097.xml><?xml version="1.0" encoding="utf-8"?>
<p:tagLst xmlns:a="http://schemas.openxmlformats.org/drawingml/2006/main" xmlns:r="http://schemas.openxmlformats.org/officeDocument/2006/relationships" xmlns:p="http://schemas.openxmlformats.org/presentationml/2006/main">
  <p:tag name="NUM" val="4"/>
</p:tagLst>
</file>

<file path=ppt/tags/tag1098.xml><?xml version="1.0" encoding="utf-8"?>
<p:tagLst xmlns:a="http://schemas.openxmlformats.org/drawingml/2006/main" xmlns:r="http://schemas.openxmlformats.org/officeDocument/2006/relationships" xmlns:p="http://schemas.openxmlformats.org/presentationml/2006/main">
  <p:tag name="NUM" val="2"/>
</p:tagLst>
</file>

<file path=ppt/tags/tag1099.xml><?xml version="1.0" encoding="utf-8"?>
<p:tagLst xmlns:a="http://schemas.openxmlformats.org/drawingml/2006/main" xmlns:r="http://schemas.openxmlformats.org/officeDocument/2006/relationships" xmlns:p="http://schemas.openxmlformats.org/presentationml/2006/main">
  <p:tag name="NUM" val="3"/>
</p:tagLst>
</file>

<file path=ppt/tags/tag11.xml><?xml version="1.0" encoding="utf-8"?>
<p:tagLst xmlns:a="http://schemas.openxmlformats.org/drawingml/2006/main" xmlns:r="http://schemas.openxmlformats.org/officeDocument/2006/relationships" xmlns:p="http://schemas.openxmlformats.org/presentationml/2006/main">
  <p:tag name="NUM" val="1"/>
</p:tagLst>
</file>

<file path=ppt/tags/tag110.xml><?xml version="1.0" encoding="utf-8"?>
<p:tagLst xmlns:a="http://schemas.openxmlformats.org/drawingml/2006/main" xmlns:r="http://schemas.openxmlformats.org/officeDocument/2006/relationships" xmlns:p="http://schemas.openxmlformats.org/presentationml/2006/main">
  <p:tag name="NUM" val="2"/>
</p:tagLst>
</file>

<file path=ppt/tags/tag1100.xml><?xml version="1.0" encoding="utf-8"?>
<p:tagLst xmlns:a="http://schemas.openxmlformats.org/drawingml/2006/main" xmlns:r="http://schemas.openxmlformats.org/officeDocument/2006/relationships" xmlns:p="http://schemas.openxmlformats.org/presentationml/2006/main">
  <p:tag name="NUM" val="5"/>
</p:tagLst>
</file>

<file path=ppt/tags/tag1101.xml><?xml version="1.0" encoding="utf-8"?>
<p:tagLst xmlns:a="http://schemas.openxmlformats.org/drawingml/2006/main" xmlns:r="http://schemas.openxmlformats.org/officeDocument/2006/relationships" xmlns:p="http://schemas.openxmlformats.org/presentationml/2006/main">
  <p:tag name="NUM" val="3"/>
</p:tagLst>
</file>

<file path=ppt/tags/tag1102.xml><?xml version="1.0" encoding="utf-8"?>
<p:tagLst xmlns:a="http://schemas.openxmlformats.org/drawingml/2006/main" xmlns:r="http://schemas.openxmlformats.org/officeDocument/2006/relationships" xmlns:p="http://schemas.openxmlformats.org/presentationml/2006/main">
  <p:tag name="NUM" val="6"/>
</p:tagLst>
</file>

<file path=ppt/tags/tag1103.xml><?xml version="1.0" encoding="utf-8"?>
<p:tagLst xmlns:a="http://schemas.openxmlformats.org/drawingml/2006/main" xmlns:r="http://schemas.openxmlformats.org/officeDocument/2006/relationships" xmlns:p="http://schemas.openxmlformats.org/presentationml/2006/main">
  <p:tag name="NUM" val="4"/>
</p:tagLst>
</file>

<file path=ppt/tags/tag1104.xml><?xml version="1.0" encoding="utf-8"?>
<p:tagLst xmlns:a="http://schemas.openxmlformats.org/drawingml/2006/main" xmlns:r="http://schemas.openxmlformats.org/officeDocument/2006/relationships" xmlns:p="http://schemas.openxmlformats.org/presentationml/2006/main">
  <p:tag name="NUM" val="1"/>
</p:tagLst>
</file>

<file path=ppt/tags/tag1105.xml><?xml version="1.0" encoding="utf-8"?>
<p:tagLst xmlns:a="http://schemas.openxmlformats.org/drawingml/2006/main" xmlns:r="http://schemas.openxmlformats.org/officeDocument/2006/relationships" xmlns:p="http://schemas.openxmlformats.org/presentationml/2006/main">
  <p:tag name="NUM" val="2"/>
</p:tagLst>
</file>

<file path=ppt/tags/tag1106.xml><?xml version="1.0" encoding="utf-8"?>
<p:tagLst xmlns:a="http://schemas.openxmlformats.org/drawingml/2006/main" xmlns:r="http://schemas.openxmlformats.org/officeDocument/2006/relationships" xmlns:p="http://schemas.openxmlformats.org/presentationml/2006/main">
  <p:tag name="NUM" val="6"/>
</p:tagLst>
</file>

<file path=ppt/tags/tag1107.xml><?xml version="1.0" encoding="utf-8"?>
<p:tagLst xmlns:a="http://schemas.openxmlformats.org/drawingml/2006/main" xmlns:r="http://schemas.openxmlformats.org/officeDocument/2006/relationships" xmlns:p="http://schemas.openxmlformats.org/presentationml/2006/main">
  <p:tag name="NUM" val="6"/>
</p:tagLst>
</file>

<file path=ppt/tags/tag1108.xml><?xml version="1.0" encoding="utf-8"?>
<p:tagLst xmlns:a="http://schemas.openxmlformats.org/drawingml/2006/main" xmlns:r="http://schemas.openxmlformats.org/officeDocument/2006/relationships" xmlns:p="http://schemas.openxmlformats.org/presentationml/2006/main">
  <p:tag name="NUM" val="3"/>
</p:tagLst>
</file>

<file path=ppt/tags/tag1109.xml><?xml version="1.0" encoding="utf-8"?>
<p:tagLst xmlns:a="http://schemas.openxmlformats.org/drawingml/2006/main" xmlns:r="http://schemas.openxmlformats.org/officeDocument/2006/relationships" xmlns:p="http://schemas.openxmlformats.org/presentationml/2006/main">
  <p:tag name="NUM" val="4"/>
</p:tagLst>
</file>

<file path=ppt/tags/tag111.xml><?xml version="1.0" encoding="utf-8"?>
<p:tagLst xmlns:a="http://schemas.openxmlformats.org/drawingml/2006/main" xmlns:r="http://schemas.openxmlformats.org/officeDocument/2006/relationships" xmlns:p="http://schemas.openxmlformats.org/presentationml/2006/main">
  <p:tag name="NUM" val="3"/>
</p:tagLst>
</file>

<file path=ppt/tags/tag1110.xml><?xml version="1.0" encoding="utf-8"?>
<p:tagLst xmlns:a="http://schemas.openxmlformats.org/drawingml/2006/main" xmlns:r="http://schemas.openxmlformats.org/officeDocument/2006/relationships" xmlns:p="http://schemas.openxmlformats.org/presentationml/2006/main">
  <p:tag name="NUM" val="1"/>
</p:tagLst>
</file>

<file path=ppt/tags/tag1111.xml><?xml version="1.0" encoding="utf-8"?>
<p:tagLst xmlns:a="http://schemas.openxmlformats.org/drawingml/2006/main" xmlns:r="http://schemas.openxmlformats.org/officeDocument/2006/relationships" xmlns:p="http://schemas.openxmlformats.org/presentationml/2006/main">
  <p:tag name="NUM" val="2"/>
</p:tagLst>
</file>

<file path=ppt/tags/tag1112.xml><?xml version="1.0" encoding="utf-8"?>
<p:tagLst xmlns:a="http://schemas.openxmlformats.org/drawingml/2006/main" xmlns:r="http://schemas.openxmlformats.org/officeDocument/2006/relationships" xmlns:p="http://schemas.openxmlformats.org/presentationml/2006/main">
  <p:tag name="NUM" val="6"/>
</p:tagLst>
</file>

<file path=ppt/tags/tag1113.xml><?xml version="1.0" encoding="utf-8"?>
<p:tagLst xmlns:a="http://schemas.openxmlformats.org/drawingml/2006/main" xmlns:r="http://schemas.openxmlformats.org/officeDocument/2006/relationships" xmlns:p="http://schemas.openxmlformats.org/presentationml/2006/main">
  <p:tag name="NUM" val="6"/>
</p:tagLst>
</file>

<file path=ppt/tags/tag1114.xml><?xml version="1.0" encoding="utf-8"?>
<p:tagLst xmlns:a="http://schemas.openxmlformats.org/drawingml/2006/main" xmlns:r="http://schemas.openxmlformats.org/officeDocument/2006/relationships" xmlns:p="http://schemas.openxmlformats.org/presentationml/2006/main">
  <p:tag name="NUM" val="3"/>
</p:tagLst>
</file>

<file path=ppt/tags/tag1115.xml><?xml version="1.0" encoding="utf-8"?>
<p:tagLst xmlns:a="http://schemas.openxmlformats.org/drawingml/2006/main" xmlns:r="http://schemas.openxmlformats.org/officeDocument/2006/relationships" xmlns:p="http://schemas.openxmlformats.org/presentationml/2006/main">
  <p:tag name="NUM" val="4"/>
</p:tagLst>
</file>

<file path=ppt/tags/tag1116.xml><?xml version="1.0" encoding="utf-8"?>
<p:tagLst xmlns:a="http://schemas.openxmlformats.org/drawingml/2006/main" xmlns:r="http://schemas.openxmlformats.org/officeDocument/2006/relationships" xmlns:p="http://schemas.openxmlformats.org/presentationml/2006/main">
  <p:tag name="NUM" val="1"/>
</p:tagLst>
</file>

<file path=ppt/tags/tag1117.xml><?xml version="1.0" encoding="utf-8"?>
<p:tagLst xmlns:a="http://schemas.openxmlformats.org/drawingml/2006/main" xmlns:r="http://schemas.openxmlformats.org/officeDocument/2006/relationships" xmlns:p="http://schemas.openxmlformats.org/presentationml/2006/main">
  <p:tag name="NUM" val="2"/>
</p:tagLst>
</file>

<file path=ppt/tags/tag1118.xml><?xml version="1.0" encoding="utf-8"?>
<p:tagLst xmlns:a="http://schemas.openxmlformats.org/drawingml/2006/main" xmlns:r="http://schemas.openxmlformats.org/officeDocument/2006/relationships" xmlns:p="http://schemas.openxmlformats.org/presentationml/2006/main">
  <p:tag name="NUM" val="6"/>
</p:tagLst>
</file>

<file path=ppt/tags/tag1119.xml><?xml version="1.0" encoding="utf-8"?>
<p:tagLst xmlns:a="http://schemas.openxmlformats.org/drawingml/2006/main" xmlns:r="http://schemas.openxmlformats.org/officeDocument/2006/relationships" xmlns:p="http://schemas.openxmlformats.org/presentationml/2006/main">
  <p:tag name="NUM" val="6"/>
</p:tagLst>
</file>

<file path=ppt/tags/tag112.xml><?xml version="1.0" encoding="utf-8"?>
<p:tagLst xmlns:a="http://schemas.openxmlformats.org/drawingml/2006/main" xmlns:r="http://schemas.openxmlformats.org/officeDocument/2006/relationships" xmlns:p="http://schemas.openxmlformats.org/presentationml/2006/main">
  <p:tag name="NUM" val="6"/>
</p:tagLst>
</file>

<file path=ppt/tags/tag1120.xml><?xml version="1.0" encoding="utf-8"?>
<p:tagLst xmlns:a="http://schemas.openxmlformats.org/drawingml/2006/main" xmlns:r="http://schemas.openxmlformats.org/officeDocument/2006/relationships" xmlns:p="http://schemas.openxmlformats.org/presentationml/2006/main">
  <p:tag name="NUM" val="3"/>
</p:tagLst>
</file>

<file path=ppt/tags/tag1121.xml><?xml version="1.0" encoding="utf-8"?>
<p:tagLst xmlns:a="http://schemas.openxmlformats.org/drawingml/2006/main" xmlns:r="http://schemas.openxmlformats.org/officeDocument/2006/relationships" xmlns:p="http://schemas.openxmlformats.org/presentationml/2006/main">
  <p:tag name="NUM" val="4"/>
</p:tagLst>
</file>

<file path=ppt/tags/tag1122.xml><?xml version="1.0" encoding="utf-8"?>
<p:tagLst xmlns:a="http://schemas.openxmlformats.org/drawingml/2006/main" xmlns:r="http://schemas.openxmlformats.org/officeDocument/2006/relationships" xmlns:p="http://schemas.openxmlformats.org/presentationml/2006/main">
  <p:tag name="NUM" val="3"/>
</p:tagLst>
</file>

<file path=ppt/tags/tag1123.xml><?xml version="1.0" encoding="utf-8"?>
<p:tagLst xmlns:a="http://schemas.openxmlformats.org/drawingml/2006/main" xmlns:r="http://schemas.openxmlformats.org/officeDocument/2006/relationships" xmlns:p="http://schemas.openxmlformats.org/presentationml/2006/main">
  <p:tag name="NUM" val="6"/>
</p:tagLst>
</file>

<file path=ppt/tags/tag1124.xml><?xml version="1.0" encoding="utf-8"?>
<p:tagLst xmlns:a="http://schemas.openxmlformats.org/drawingml/2006/main" xmlns:r="http://schemas.openxmlformats.org/officeDocument/2006/relationships" xmlns:p="http://schemas.openxmlformats.org/presentationml/2006/main">
  <p:tag name="NUM" val="4"/>
</p:tagLst>
</file>

<file path=ppt/tags/tag1125.xml><?xml version="1.0" encoding="utf-8"?>
<p:tagLst xmlns:a="http://schemas.openxmlformats.org/drawingml/2006/main" xmlns:r="http://schemas.openxmlformats.org/officeDocument/2006/relationships" xmlns:p="http://schemas.openxmlformats.org/presentationml/2006/main">
  <p:tag name="NUM" val="5"/>
</p:tagLst>
</file>

<file path=ppt/tags/tag1126.xml><?xml version="1.0" encoding="utf-8"?>
<p:tagLst xmlns:a="http://schemas.openxmlformats.org/drawingml/2006/main" xmlns:r="http://schemas.openxmlformats.org/officeDocument/2006/relationships" xmlns:p="http://schemas.openxmlformats.org/presentationml/2006/main">
  <p:tag name="NUM" val="5"/>
</p:tagLst>
</file>

<file path=ppt/tags/tag1127.xml><?xml version="1.0" encoding="utf-8"?>
<p:tagLst xmlns:a="http://schemas.openxmlformats.org/drawingml/2006/main" xmlns:r="http://schemas.openxmlformats.org/officeDocument/2006/relationships" xmlns:p="http://schemas.openxmlformats.org/presentationml/2006/main">
  <p:tag name="NUM" val="1"/>
</p:tagLst>
</file>

<file path=ppt/tags/tag1128.xml><?xml version="1.0" encoding="utf-8"?>
<p:tagLst xmlns:a="http://schemas.openxmlformats.org/drawingml/2006/main" xmlns:r="http://schemas.openxmlformats.org/officeDocument/2006/relationships" xmlns:p="http://schemas.openxmlformats.org/presentationml/2006/main">
  <p:tag name="NUM" val="2"/>
</p:tagLst>
</file>

<file path=ppt/tags/tag1129.xml><?xml version="1.0" encoding="utf-8"?>
<p:tagLst xmlns:a="http://schemas.openxmlformats.org/drawingml/2006/main" xmlns:r="http://schemas.openxmlformats.org/officeDocument/2006/relationships" xmlns:p="http://schemas.openxmlformats.org/presentationml/2006/main">
  <p:tag name="NUM" val="1"/>
</p:tagLst>
</file>

<file path=ppt/tags/tag113.xml><?xml version="1.0" encoding="utf-8"?>
<p:tagLst xmlns:a="http://schemas.openxmlformats.org/drawingml/2006/main" xmlns:r="http://schemas.openxmlformats.org/officeDocument/2006/relationships" xmlns:p="http://schemas.openxmlformats.org/presentationml/2006/main">
  <p:tag name="NUM" val="1"/>
</p:tagLst>
</file>

<file path=ppt/tags/tag1130.xml><?xml version="1.0" encoding="utf-8"?>
<p:tagLst xmlns:a="http://schemas.openxmlformats.org/drawingml/2006/main" xmlns:r="http://schemas.openxmlformats.org/officeDocument/2006/relationships" xmlns:p="http://schemas.openxmlformats.org/presentationml/2006/main">
  <p:tag name="NUM" val="2"/>
</p:tagLst>
</file>

<file path=ppt/tags/tag1131.xml><?xml version="1.0" encoding="utf-8"?>
<p:tagLst xmlns:a="http://schemas.openxmlformats.org/drawingml/2006/main" xmlns:r="http://schemas.openxmlformats.org/officeDocument/2006/relationships" xmlns:p="http://schemas.openxmlformats.org/presentationml/2006/main">
  <p:tag name="NUM" val="6"/>
</p:tagLst>
</file>

<file path=ppt/tags/tag1132.xml><?xml version="1.0" encoding="utf-8"?>
<p:tagLst xmlns:a="http://schemas.openxmlformats.org/drawingml/2006/main" xmlns:r="http://schemas.openxmlformats.org/officeDocument/2006/relationships" xmlns:p="http://schemas.openxmlformats.org/presentationml/2006/main">
  <p:tag name="NUM" val="3"/>
</p:tagLst>
</file>

<file path=ppt/tags/tag1133.xml><?xml version="1.0" encoding="utf-8"?>
<p:tagLst xmlns:a="http://schemas.openxmlformats.org/drawingml/2006/main" xmlns:r="http://schemas.openxmlformats.org/officeDocument/2006/relationships" xmlns:p="http://schemas.openxmlformats.org/presentationml/2006/main">
  <p:tag name="NUM" val="6"/>
</p:tagLst>
</file>

<file path=ppt/tags/tag1134.xml><?xml version="1.0" encoding="utf-8"?>
<p:tagLst xmlns:a="http://schemas.openxmlformats.org/drawingml/2006/main" xmlns:r="http://schemas.openxmlformats.org/officeDocument/2006/relationships" xmlns:p="http://schemas.openxmlformats.org/presentationml/2006/main">
  <p:tag name="NUM" val="4"/>
</p:tagLst>
</file>

<file path=ppt/tags/tag1135.xml><?xml version="1.0" encoding="utf-8"?>
<p:tagLst xmlns:a="http://schemas.openxmlformats.org/drawingml/2006/main" xmlns:r="http://schemas.openxmlformats.org/officeDocument/2006/relationships" xmlns:p="http://schemas.openxmlformats.org/presentationml/2006/main">
  <p:tag name="NUM" val="1"/>
</p:tagLst>
</file>

<file path=ppt/tags/tag1136.xml><?xml version="1.0" encoding="utf-8"?>
<p:tagLst xmlns:a="http://schemas.openxmlformats.org/drawingml/2006/main" xmlns:r="http://schemas.openxmlformats.org/officeDocument/2006/relationships" xmlns:p="http://schemas.openxmlformats.org/presentationml/2006/main">
  <p:tag name="NUM" val="2"/>
</p:tagLst>
</file>

<file path=ppt/tags/tag1137.xml><?xml version="1.0" encoding="utf-8"?>
<p:tagLst xmlns:a="http://schemas.openxmlformats.org/drawingml/2006/main" xmlns:r="http://schemas.openxmlformats.org/officeDocument/2006/relationships" xmlns:p="http://schemas.openxmlformats.org/presentationml/2006/main">
  <p:tag name="NUM" val="6"/>
</p:tagLst>
</file>

<file path=ppt/tags/tag1138.xml><?xml version="1.0" encoding="utf-8"?>
<p:tagLst xmlns:a="http://schemas.openxmlformats.org/drawingml/2006/main" xmlns:r="http://schemas.openxmlformats.org/officeDocument/2006/relationships" xmlns:p="http://schemas.openxmlformats.org/presentationml/2006/main">
  <p:tag name="NUM" val="4"/>
</p:tagLst>
</file>

<file path=ppt/tags/tag1139.xml><?xml version="1.0" encoding="utf-8"?>
<p:tagLst xmlns:a="http://schemas.openxmlformats.org/drawingml/2006/main" xmlns:r="http://schemas.openxmlformats.org/officeDocument/2006/relationships" xmlns:p="http://schemas.openxmlformats.org/presentationml/2006/main">
  <p:tag name="NUM" val="6"/>
</p:tagLst>
</file>

<file path=ppt/tags/tag114.xml><?xml version="1.0" encoding="utf-8"?>
<p:tagLst xmlns:a="http://schemas.openxmlformats.org/drawingml/2006/main" xmlns:r="http://schemas.openxmlformats.org/officeDocument/2006/relationships" xmlns:p="http://schemas.openxmlformats.org/presentationml/2006/main">
  <p:tag name="NUM" val="2"/>
</p:tagLst>
</file>

<file path=ppt/tags/tag1140.xml><?xml version="1.0" encoding="utf-8"?>
<p:tagLst xmlns:a="http://schemas.openxmlformats.org/drawingml/2006/main" xmlns:r="http://schemas.openxmlformats.org/officeDocument/2006/relationships" xmlns:p="http://schemas.openxmlformats.org/presentationml/2006/main">
  <p:tag name="NUM" val="3"/>
</p:tagLst>
</file>

<file path=ppt/tags/tag1141.xml><?xml version="1.0" encoding="utf-8"?>
<p:tagLst xmlns:a="http://schemas.openxmlformats.org/drawingml/2006/main" xmlns:r="http://schemas.openxmlformats.org/officeDocument/2006/relationships" xmlns:p="http://schemas.openxmlformats.org/presentationml/2006/main">
  <p:tag name="NUM" val="1"/>
</p:tagLst>
</file>

<file path=ppt/tags/tag1142.xml><?xml version="1.0" encoding="utf-8"?>
<p:tagLst xmlns:a="http://schemas.openxmlformats.org/drawingml/2006/main" xmlns:r="http://schemas.openxmlformats.org/officeDocument/2006/relationships" xmlns:p="http://schemas.openxmlformats.org/presentationml/2006/main">
  <p:tag name="NUM" val="2"/>
</p:tagLst>
</file>

<file path=ppt/tags/tag1143.xml><?xml version="1.0" encoding="utf-8"?>
<p:tagLst xmlns:a="http://schemas.openxmlformats.org/drawingml/2006/main" xmlns:r="http://schemas.openxmlformats.org/officeDocument/2006/relationships" xmlns:p="http://schemas.openxmlformats.org/presentationml/2006/main">
  <p:tag name="NUM" val="6"/>
</p:tagLst>
</file>

<file path=ppt/tags/tag1144.xml><?xml version="1.0" encoding="utf-8"?>
<p:tagLst xmlns:a="http://schemas.openxmlformats.org/drawingml/2006/main" xmlns:r="http://schemas.openxmlformats.org/officeDocument/2006/relationships" xmlns:p="http://schemas.openxmlformats.org/presentationml/2006/main">
  <p:tag name="NUM" val="3"/>
</p:tagLst>
</file>

<file path=ppt/tags/tag1145.xml><?xml version="1.0" encoding="utf-8"?>
<p:tagLst xmlns:a="http://schemas.openxmlformats.org/drawingml/2006/main" xmlns:r="http://schemas.openxmlformats.org/officeDocument/2006/relationships" xmlns:p="http://schemas.openxmlformats.org/presentationml/2006/main">
  <p:tag name="NUM" val="6"/>
</p:tagLst>
</file>

<file path=ppt/tags/tag1146.xml><?xml version="1.0" encoding="utf-8"?>
<p:tagLst xmlns:a="http://schemas.openxmlformats.org/drawingml/2006/main" xmlns:r="http://schemas.openxmlformats.org/officeDocument/2006/relationships" xmlns:p="http://schemas.openxmlformats.org/presentationml/2006/main">
  <p:tag name="NUM" val="4"/>
</p:tagLst>
</file>

<file path=ppt/tags/tag1147.xml><?xml version="1.0" encoding="utf-8"?>
<p:tagLst xmlns:a="http://schemas.openxmlformats.org/drawingml/2006/main" xmlns:r="http://schemas.openxmlformats.org/officeDocument/2006/relationships" xmlns:p="http://schemas.openxmlformats.org/presentationml/2006/main">
  <p:tag name="NUM" val="3"/>
</p:tagLst>
</file>

<file path=ppt/tags/tag1148.xml><?xml version="1.0" encoding="utf-8"?>
<p:tagLst xmlns:a="http://schemas.openxmlformats.org/drawingml/2006/main" xmlns:r="http://schemas.openxmlformats.org/officeDocument/2006/relationships" xmlns:p="http://schemas.openxmlformats.org/presentationml/2006/main">
  <p:tag name="NUM" val="6"/>
</p:tagLst>
</file>

<file path=ppt/tags/tag1149.xml><?xml version="1.0" encoding="utf-8"?>
<p:tagLst xmlns:a="http://schemas.openxmlformats.org/drawingml/2006/main" xmlns:r="http://schemas.openxmlformats.org/officeDocument/2006/relationships" xmlns:p="http://schemas.openxmlformats.org/presentationml/2006/main">
  <p:tag name="NUM" val="4"/>
</p:tagLst>
</file>

<file path=ppt/tags/tag115.xml><?xml version="1.0" encoding="utf-8"?>
<p:tagLst xmlns:a="http://schemas.openxmlformats.org/drawingml/2006/main" xmlns:r="http://schemas.openxmlformats.org/officeDocument/2006/relationships" xmlns:p="http://schemas.openxmlformats.org/presentationml/2006/main">
  <p:tag name="NUM" val="3"/>
</p:tagLst>
</file>

<file path=ppt/tags/tag1150.xml><?xml version="1.0" encoding="utf-8"?>
<p:tagLst xmlns:a="http://schemas.openxmlformats.org/drawingml/2006/main" xmlns:r="http://schemas.openxmlformats.org/officeDocument/2006/relationships" xmlns:p="http://schemas.openxmlformats.org/presentationml/2006/main">
  <p:tag name="NUM" val="5"/>
</p:tagLst>
</file>

<file path=ppt/tags/tag1151.xml><?xml version="1.0" encoding="utf-8"?>
<p:tagLst xmlns:a="http://schemas.openxmlformats.org/drawingml/2006/main" xmlns:r="http://schemas.openxmlformats.org/officeDocument/2006/relationships" xmlns:p="http://schemas.openxmlformats.org/presentationml/2006/main">
  <p:tag name="NUM" val="5"/>
</p:tagLst>
</file>

<file path=ppt/tags/tag1152.xml><?xml version="1.0" encoding="utf-8"?>
<p:tagLst xmlns:a="http://schemas.openxmlformats.org/drawingml/2006/main" xmlns:r="http://schemas.openxmlformats.org/officeDocument/2006/relationships" xmlns:p="http://schemas.openxmlformats.org/presentationml/2006/main">
  <p:tag name="NUM" val="1"/>
</p:tagLst>
</file>

<file path=ppt/tags/tag1153.xml><?xml version="1.0" encoding="utf-8"?>
<p:tagLst xmlns:a="http://schemas.openxmlformats.org/drawingml/2006/main" xmlns:r="http://schemas.openxmlformats.org/officeDocument/2006/relationships" xmlns:p="http://schemas.openxmlformats.org/presentationml/2006/main">
  <p:tag name="NUM" val="2"/>
</p:tagLst>
</file>

<file path=ppt/tags/tag1154.xml><?xml version="1.0" encoding="utf-8"?>
<p:tagLst xmlns:a="http://schemas.openxmlformats.org/drawingml/2006/main" xmlns:r="http://schemas.openxmlformats.org/officeDocument/2006/relationships" xmlns:p="http://schemas.openxmlformats.org/presentationml/2006/main">
  <p:tag name="NUM" val="1"/>
</p:tagLst>
</file>

<file path=ppt/tags/tag1155.xml><?xml version="1.0" encoding="utf-8"?>
<p:tagLst xmlns:a="http://schemas.openxmlformats.org/drawingml/2006/main" xmlns:r="http://schemas.openxmlformats.org/officeDocument/2006/relationships" xmlns:p="http://schemas.openxmlformats.org/presentationml/2006/main">
  <p:tag name="NUM" val="2"/>
</p:tagLst>
</file>

<file path=ppt/tags/tag1156.xml><?xml version="1.0" encoding="utf-8"?>
<p:tagLst xmlns:a="http://schemas.openxmlformats.org/drawingml/2006/main" xmlns:r="http://schemas.openxmlformats.org/officeDocument/2006/relationships" xmlns:p="http://schemas.openxmlformats.org/presentationml/2006/main">
  <p:tag name="NUM" val="1"/>
</p:tagLst>
</file>

<file path=ppt/tags/tag1157.xml><?xml version="1.0" encoding="utf-8"?>
<p:tagLst xmlns:a="http://schemas.openxmlformats.org/drawingml/2006/main" xmlns:r="http://schemas.openxmlformats.org/officeDocument/2006/relationships" xmlns:p="http://schemas.openxmlformats.org/presentationml/2006/main">
  <p:tag name="NUM" val="2"/>
</p:tagLst>
</file>

<file path=ppt/tags/tag1158.xml><?xml version="1.0" encoding="utf-8"?>
<p:tagLst xmlns:a="http://schemas.openxmlformats.org/drawingml/2006/main" xmlns:r="http://schemas.openxmlformats.org/officeDocument/2006/relationships" xmlns:p="http://schemas.openxmlformats.org/presentationml/2006/main">
  <p:tag name="NUM" val="2"/>
</p:tagLst>
</file>

<file path=ppt/tags/tag1159.xml><?xml version="1.0" encoding="utf-8"?>
<p:tagLst xmlns:a="http://schemas.openxmlformats.org/drawingml/2006/main" xmlns:r="http://schemas.openxmlformats.org/officeDocument/2006/relationships" xmlns:p="http://schemas.openxmlformats.org/presentationml/2006/main">
  <p:tag name="NUM" val="3"/>
</p:tagLst>
</file>

<file path=ppt/tags/tag116.xml><?xml version="1.0" encoding="utf-8"?>
<p:tagLst xmlns:a="http://schemas.openxmlformats.org/drawingml/2006/main" xmlns:r="http://schemas.openxmlformats.org/officeDocument/2006/relationships" xmlns:p="http://schemas.openxmlformats.org/presentationml/2006/main">
  <p:tag name="NUM" val="6"/>
</p:tagLst>
</file>

<file path=ppt/tags/tag1160.xml><?xml version="1.0" encoding="utf-8"?>
<p:tagLst xmlns:a="http://schemas.openxmlformats.org/drawingml/2006/main" xmlns:r="http://schemas.openxmlformats.org/officeDocument/2006/relationships" xmlns:p="http://schemas.openxmlformats.org/presentationml/2006/main">
  <p:tag name="NUM" val="3"/>
</p:tagLst>
</file>

<file path=ppt/tags/tag1161.xml><?xml version="1.0" encoding="utf-8"?>
<p:tagLst xmlns:a="http://schemas.openxmlformats.org/drawingml/2006/main" xmlns:r="http://schemas.openxmlformats.org/officeDocument/2006/relationships" xmlns:p="http://schemas.openxmlformats.org/presentationml/2006/main">
  <p:tag name="NUM" val="6"/>
</p:tagLst>
</file>

<file path=ppt/tags/tag1162.xml><?xml version="1.0" encoding="utf-8"?>
<p:tagLst xmlns:a="http://schemas.openxmlformats.org/drawingml/2006/main" xmlns:r="http://schemas.openxmlformats.org/officeDocument/2006/relationships" xmlns:p="http://schemas.openxmlformats.org/presentationml/2006/main">
  <p:tag name="NUM" val="4"/>
</p:tagLst>
</file>

<file path=ppt/tags/tag1163.xml><?xml version="1.0" encoding="utf-8"?>
<p:tagLst xmlns:a="http://schemas.openxmlformats.org/drawingml/2006/main" xmlns:r="http://schemas.openxmlformats.org/officeDocument/2006/relationships" xmlns:p="http://schemas.openxmlformats.org/presentationml/2006/main">
  <p:tag name="NUM" val="1"/>
</p:tagLst>
</file>

<file path=ppt/tags/tag1164.xml><?xml version="1.0" encoding="utf-8"?>
<p:tagLst xmlns:a="http://schemas.openxmlformats.org/drawingml/2006/main" xmlns:r="http://schemas.openxmlformats.org/officeDocument/2006/relationships" xmlns:p="http://schemas.openxmlformats.org/presentationml/2006/main">
  <p:tag name="NUM" val="2"/>
</p:tagLst>
</file>

<file path=ppt/tags/tag1165.xml><?xml version="1.0" encoding="utf-8"?>
<p:tagLst xmlns:a="http://schemas.openxmlformats.org/drawingml/2006/main" xmlns:r="http://schemas.openxmlformats.org/officeDocument/2006/relationships" xmlns:p="http://schemas.openxmlformats.org/presentationml/2006/main">
  <p:tag name="NUM" val="4"/>
</p:tagLst>
</file>

<file path=ppt/tags/tag1166.xml><?xml version="1.0" encoding="utf-8"?>
<p:tagLst xmlns:a="http://schemas.openxmlformats.org/drawingml/2006/main" xmlns:r="http://schemas.openxmlformats.org/officeDocument/2006/relationships" xmlns:p="http://schemas.openxmlformats.org/presentationml/2006/main">
  <p:tag name="NUM" val="3"/>
</p:tagLst>
</file>

<file path=ppt/tags/tag1167.xml><?xml version="1.0" encoding="utf-8"?>
<p:tagLst xmlns:a="http://schemas.openxmlformats.org/drawingml/2006/main" xmlns:r="http://schemas.openxmlformats.org/officeDocument/2006/relationships" xmlns:p="http://schemas.openxmlformats.org/presentationml/2006/main">
  <p:tag name="NUM" val="6"/>
</p:tagLst>
</file>

<file path=ppt/tags/tag1168.xml><?xml version="1.0" encoding="utf-8"?>
<p:tagLst xmlns:a="http://schemas.openxmlformats.org/drawingml/2006/main" xmlns:r="http://schemas.openxmlformats.org/officeDocument/2006/relationships" xmlns:p="http://schemas.openxmlformats.org/presentationml/2006/main">
  <p:tag name="NUM" val="4"/>
</p:tagLst>
</file>

<file path=ppt/tags/tag1169.xml><?xml version="1.0" encoding="utf-8"?>
<p:tagLst xmlns:a="http://schemas.openxmlformats.org/drawingml/2006/main" xmlns:r="http://schemas.openxmlformats.org/officeDocument/2006/relationships" xmlns:p="http://schemas.openxmlformats.org/presentationml/2006/main">
  <p:tag name="NUM" val="6"/>
</p:tagLst>
</file>

<file path=ppt/tags/tag117.xml><?xml version="1.0" encoding="utf-8"?>
<p:tagLst xmlns:a="http://schemas.openxmlformats.org/drawingml/2006/main" xmlns:r="http://schemas.openxmlformats.org/officeDocument/2006/relationships" xmlns:p="http://schemas.openxmlformats.org/presentationml/2006/main">
  <p:tag name="NUM" val="6"/>
</p:tagLst>
</file>

<file path=ppt/tags/tag1170.xml><?xml version="1.0" encoding="utf-8"?>
<p:tagLst xmlns:a="http://schemas.openxmlformats.org/drawingml/2006/main" xmlns:r="http://schemas.openxmlformats.org/officeDocument/2006/relationships" xmlns:p="http://schemas.openxmlformats.org/presentationml/2006/main">
  <p:tag name="NUM" val="2"/>
</p:tagLst>
</file>

<file path=ppt/tags/tag1171.xml><?xml version="1.0" encoding="utf-8"?>
<p:tagLst xmlns:a="http://schemas.openxmlformats.org/drawingml/2006/main" xmlns:r="http://schemas.openxmlformats.org/officeDocument/2006/relationships" xmlns:p="http://schemas.openxmlformats.org/presentationml/2006/main">
  <p:tag name="NUM" val="3"/>
</p:tagLst>
</file>

<file path=ppt/tags/tag1172.xml><?xml version="1.0" encoding="utf-8"?>
<p:tagLst xmlns:a="http://schemas.openxmlformats.org/drawingml/2006/main" xmlns:r="http://schemas.openxmlformats.org/officeDocument/2006/relationships" xmlns:p="http://schemas.openxmlformats.org/presentationml/2006/main">
  <p:tag name="NUM" val="3"/>
</p:tagLst>
</file>

<file path=ppt/tags/tag1173.xml><?xml version="1.0" encoding="utf-8"?>
<p:tagLst xmlns:a="http://schemas.openxmlformats.org/drawingml/2006/main" xmlns:r="http://schemas.openxmlformats.org/officeDocument/2006/relationships" xmlns:p="http://schemas.openxmlformats.org/presentationml/2006/main">
  <p:tag name="NUM" val="6"/>
</p:tagLst>
</file>

<file path=ppt/tags/tag1174.xml><?xml version="1.0" encoding="utf-8"?>
<p:tagLst xmlns:a="http://schemas.openxmlformats.org/drawingml/2006/main" xmlns:r="http://schemas.openxmlformats.org/officeDocument/2006/relationships" xmlns:p="http://schemas.openxmlformats.org/presentationml/2006/main">
  <p:tag name="NUM" val="4"/>
</p:tagLst>
</file>

<file path=ppt/tags/tag1175.xml><?xml version="1.0" encoding="utf-8"?>
<p:tagLst xmlns:a="http://schemas.openxmlformats.org/drawingml/2006/main" xmlns:r="http://schemas.openxmlformats.org/officeDocument/2006/relationships" xmlns:p="http://schemas.openxmlformats.org/presentationml/2006/main">
  <p:tag name="NUM" val="2"/>
</p:tagLst>
</file>

<file path=ppt/tags/tag1176.xml><?xml version="1.0" encoding="utf-8"?>
<p:tagLst xmlns:a="http://schemas.openxmlformats.org/drawingml/2006/main" xmlns:r="http://schemas.openxmlformats.org/officeDocument/2006/relationships" xmlns:p="http://schemas.openxmlformats.org/presentationml/2006/main">
  <p:tag name="NUM" val="3"/>
</p:tagLst>
</file>

<file path=ppt/tags/tag1177.xml><?xml version="1.0" encoding="utf-8"?>
<p:tagLst xmlns:a="http://schemas.openxmlformats.org/drawingml/2006/main" xmlns:r="http://schemas.openxmlformats.org/officeDocument/2006/relationships" xmlns:p="http://schemas.openxmlformats.org/presentationml/2006/main">
  <p:tag name="NUM" val="3"/>
</p:tagLst>
</file>

<file path=ppt/tags/tag1178.xml><?xml version="1.0" encoding="utf-8"?>
<p:tagLst xmlns:a="http://schemas.openxmlformats.org/drawingml/2006/main" xmlns:r="http://schemas.openxmlformats.org/officeDocument/2006/relationships" xmlns:p="http://schemas.openxmlformats.org/presentationml/2006/main">
  <p:tag name="NUM" val="6"/>
</p:tagLst>
</file>

<file path=ppt/tags/tag1179.xml><?xml version="1.0" encoding="utf-8"?>
<p:tagLst xmlns:a="http://schemas.openxmlformats.org/drawingml/2006/main" xmlns:r="http://schemas.openxmlformats.org/officeDocument/2006/relationships" xmlns:p="http://schemas.openxmlformats.org/presentationml/2006/main">
  <p:tag name="NUM" val="4"/>
</p:tagLst>
</file>

<file path=ppt/tags/tag118.xml><?xml version="1.0" encoding="utf-8"?>
<p:tagLst xmlns:a="http://schemas.openxmlformats.org/drawingml/2006/main" xmlns:r="http://schemas.openxmlformats.org/officeDocument/2006/relationships" xmlns:p="http://schemas.openxmlformats.org/presentationml/2006/main">
  <p:tag name="NUM" val="1"/>
</p:tagLst>
</file>

<file path=ppt/tags/tag1180.xml><?xml version="1.0" encoding="utf-8"?>
<p:tagLst xmlns:a="http://schemas.openxmlformats.org/drawingml/2006/main" xmlns:r="http://schemas.openxmlformats.org/officeDocument/2006/relationships" xmlns:p="http://schemas.openxmlformats.org/presentationml/2006/main">
  <p:tag name="NUM" val="2"/>
</p:tagLst>
</file>

<file path=ppt/tags/tag1181.xml><?xml version="1.0" encoding="utf-8"?>
<p:tagLst xmlns:a="http://schemas.openxmlformats.org/drawingml/2006/main" xmlns:r="http://schemas.openxmlformats.org/officeDocument/2006/relationships" xmlns:p="http://schemas.openxmlformats.org/presentationml/2006/main">
  <p:tag name="NUM" val="3"/>
</p:tagLst>
</file>

<file path=ppt/tags/tag1182.xml><?xml version="1.0" encoding="utf-8"?>
<p:tagLst xmlns:a="http://schemas.openxmlformats.org/drawingml/2006/main" xmlns:r="http://schemas.openxmlformats.org/officeDocument/2006/relationships" xmlns:p="http://schemas.openxmlformats.org/presentationml/2006/main">
  <p:tag name="NUM" val="5"/>
</p:tagLst>
</file>

<file path=ppt/tags/tag1183.xml><?xml version="1.0" encoding="utf-8"?>
<p:tagLst xmlns:a="http://schemas.openxmlformats.org/drawingml/2006/main" xmlns:r="http://schemas.openxmlformats.org/officeDocument/2006/relationships" xmlns:p="http://schemas.openxmlformats.org/presentationml/2006/main">
  <p:tag name="NUM" val="3"/>
</p:tagLst>
</file>

<file path=ppt/tags/tag1184.xml><?xml version="1.0" encoding="utf-8"?>
<p:tagLst xmlns:a="http://schemas.openxmlformats.org/drawingml/2006/main" xmlns:r="http://schemas.openxmlformats.org/officeDocument/2006/relationships" xmlns:p="http://schemas.openxmlformats.org/presentationml/2006/main">
  <p:tag name="NUM" val="5"/>
</p:tagLst>
</file>

<file path=ppt/tags/tag1185.xml><?xml version="1.0" encoding="utf-8"?>
<p:tagLst xmlns:a="http://schemas.openxmlformats.org/drawingml/2006/main" xmlns:r="http://schemas.openxmlformats.org/officeDocument/2006/relationships" xmlns:p="http://schemas.openxmlformats.org/presentationml/2006/main">
  <p:tag name="NUM" val="4"/>
</p:tagLst>
</file>

<file path=ppt/tags/tag1186.xml><?xml version="1.0" encoding="utf-8"?>
<p:tagLst xmlns:a="http://schemas.openxmlformats.org/drawingml/2006/main" xmlns:r="http://schemas.openxmlformats.org/officeDocument/2006/relationships" xmlns:p="http://schemas.openxmlformats.org/presentationml/2006/main">
  <p:tag name="NUM" val="6"/>
</p:tagLst>
</file>

<file path=ppt/tags/tag1187.xml><?xml version="1.0" encoding="utf-8"?>
<p:tagLst xmlns:a="http://schemas.openxmlformats.org/drawingml/2006/main" xmlns:r="http://schemas.openxmlformats.org/officeDocument/2006/relationships" xmlns:p="http://schemas.openxmlformats.org/presentationml/2006/main">
  <p:tag name="NUM" val="2"/>
</p:tagLst>
</file>

<file path=ppt/tags/tag1188.xml><?xml version="1.0" encoding="utf-8"?>
<p:tagLst xmlns:a="http://schemas.openxmlformats.org/drawingml/2006/main" xmlns:r="http://schemas.openxmlformats.org/officeDocument/2006/relationships" xmlns:p="http://schemas.openxmlformats.org/presentationml/2006/main">
  <p:tag name="NUM" val="3"/>
</p:tagLst>
</file>

<file path=ppt/tags/tag1189.xml><?xml version="1.0" encoding="utf-8"?>
<p:tagLst xmlns:a="http://schemas.openxmlformats.org/drawingml/2006/main" xmlns:r="http://schemas.openxmlformats.org/officeDocument/2006/relationships" xmlns:p="http://schemas.openxmlformats.org/presentationml/2006/main">
  <p:tag name="NUM" val="3"/>
</p:tagLst>
</file>

<file path=ppt/tags/tag119.xml><?xml version="1.0" encoding="utf-8"?>
<p:tagLst xmlns:a="http://schemas.openxmlformats.org/drawingml/2006/main" xmlns:r="http://schemas.openxmlformats.org/officeDocument/2006/relationships" xmlns:p="http://schemas.openxmlformats.org/presentationml/2006/main">
  <p:tag name="NUM" val="2"/>
</p:tagLst>
</file>

<file path=ppt/tags/tag1190.xml><?xml version="1.0" encoding="utf-8"?>
<p:tagLst xmlns:a="http://schemas.openxmlformats.org/drawingml/2006/main" xmlns:r="http://schemas.openxmlformats.org/officeDocument/2006/relationships" xmlns:p="http://schemas.openxmlformats.org/presentationml/2006/main">
  <p:tag name="NUM" val="6"/>
</p:tagLst>
</file>

<file path=ppt/tags/tag1191.xml><?xml version="1.0" encoding="utf-8"?>
<p:tagLst xmlns:a="http://schemas.openxmlformats.org/drawingml/2006/main" xmlns:r="http://schemas.openxmlformats.org/officeDocument/2006/relationships" xmlns:p="http://schemas.openxmlformats.org/presentationml/2006/main">
  <p:tag name="NUM" val="6"/>
</p:tagLst>
</file>

<file path=ppt/tags/tag1192.xml><?xml version="1.0" encoding="utf-8"?>
<p:tagLst xmlns:a="http://schemas.openxmlformats.org/drawingml/2006/main" xmlns:r="http://schemas.openxmlformats.org/officeDocument/2006/relationships" xmlns:p="http://schemas.openxmlformats.org/presentationml/2006/main">
  <p:tag name="NUM" val="4"/>
</p:tagLst>
</file>

<file path=ppt/tags/tag1193.xml><?xml version="1.0" encoding="utf-8"?>
<p:tagLst xmlns:a="http://schemas.openxmlformats.org/drawingml/2006/main" xmlns:r="http://schemas.openxmlformats.org/officeDocument/2006/relationships" xmlns:p="http://schemas.openxmlformats.org/presentationml/2006/main">
  <p:tag name="NUM" val="2"/>
</p:tagLst>
</file>

<file path=ppt/tags/tag1194.xml><?xml version="1.0" encoding="utf-8"?>
<p:tagLst xmlns:a="http://schemas.openxmlformats.org/drawingml/2006/main" xmlns:r="http://schemas.openxmlformats.org/officeDocument/2006/relationships" xmlns:p="http://schemas.openxmlformats.org/presentationml/2006/main">
  <p:tag name="NUM" val="3"/>
</p:tagLst>
</file>

<file path=ppt/tags/tag1195.xml><?xml version="1.0" encoding="utf-8"?>
<p:tagLst xmlns:a="http://schemas.openxmlformats.org/drawingml/2006/main" xmlns:r="http://schemas.openxmlformats.org/officeDocument/2006/relationships" xmlns:p="http://schemas.openxmlformats.org/presentationml/2006/main">
  <p:tag name="NUM" val="3"/>
</p:tagLst>
</file>

<file path=ppt/tags/tag1196.xml><?xml version="1.0" encoding="utf-8"?>
<p:tagLst xmlns:a="http://schemas.openxmlformats.org/drawingml/2006/main" xmlns:r="http://schemas.openxmlformats.org/officeDocument/2006/relationships" xmlns:p="http://schemas.openxmlformats.org/presentationml/2006/main">
  <p:tag name="NUM" val="6"/>
</p:tagLst>
</file>

<file path=ppt/tags/tag1197.xml><?xml version="1.0" encoding="utf-8"?>
<p:tagLst xmlns:a="http://schemas.openxmlformats.org/drawingml/2006/main" xmlns:r="http://schemas.openxmlformats.org/officeDocument/2006/relationships" xmlns:p="http://schemas.openxmlformats.org/presentationml/2006/main">
  <p:tag name="NUM" val="6"/>
</p:tagLst>
</file>

<file path=ppt/tags/tag1198.xml><?xml version="1.0" encoding="utf-8"?>
<p:tagLst xmlns:a="http://schemas.openxmlformats.org/drawingml/2006/main" xmlns:r="http://schemas.openxmlformats.org/officeDocument/2006/relationships" xmlns:p="http://schemas.openxmlformats.org/presentationml/2006/main">
  <p:tag name="NUM" val="4"/>
</p:tagLst>
</file>

<file path=ppt/tags/tag1199.xml><?xml version="1.0" encoding="utf-8"?>
<p:tagLst xmlns:a="http://schemas.openxmlformats.org/drawingml/2006/main" xmlns:r="http://schemas.openxmlformats.org/officeDocument/2006/relationships" xmlns:p="http://schemas.openxmlformats.org/presentationml/2006/main">
  <p:tag name="NUM" val="2"/>
</p:tagLst>
</file>

<file path=ppt/tags/tag12.xml><?xml version="1.0" encoding="utf-8"?>
<p:tagLst xmlns:a="http://schemas.openxmlformats.org/drawingml/2006/main" xmlns:r="http://schemas.openxmlformats.org/officeDocument/2006/relationships" xmlns:p="http://schemas.openxmlformats.org/presentationml/2006/main">
  <p:tag name="NUM" val="2"/>
</p:tagLst>
</file>

<file path=ppt/tags/tag120.xml><?xml version="1.0" encoding="utf-8"?>
<p:tagLst xmlns:a="http://schemas.openxmlformats.org/drawingml/2006/main" xmlns:r="http://schemas.openxmlformats.org/officeDocument/2006/relationships" xmlns:p="http://schemas.openxmlformats.org/presentationml/2006/main">
  <p:tag name="NUM" val="3"/>
</p:tagLst>
</file>

<file path=ppt/tags/tag1200.xml><?xml version="1.0" encoding="utf-8"?>
<p:tagLst xmlns:a="http://schemas.openxmlformats.org/drawingml/2006/main" xmlns:r="http://schemas.openxmlformats.org/officeDocument/2006/relationships" xmlns:p="http://schemas.openxmlformats.org/presentationml/2006/main">
  <p:tag name="NUM" val="3"/>
</p:tagLst>
</file>

<file path=ppt/tags/tag1201.xml><?xml version="1.0" encoding="utf-8"?>
<p:tagLst xmlns:a="http://schemas.openxmlformats.org/drawingml/2006/main" xmlns:r="http://schemas.openxmlformats.org/officeDocument/2006/relationships" xmlns:p="http://schemas.openxmlformats.org/presentationml/2006/main">
  <p:tag name="NUM" val="3"/>
</p:tagLst>
</file>

<file path=ppt/tags/tag1202.xml><?xml version="1.0" encoding="utf-8"?>
<p:tagLst xmlns:a="http://schemas.openxmlformats.org/drawingml/2006/main" xmlns:r="http://schemas.openxmlformats.org/officeDocument/2006/relationships" xmlns:p="http://schemas.openxmlformats.org/presentationml/2006/main">
  <p:tag name="NUM" val="6"/>
</p:tagLst>
</file>

<file path=ppt/tags/tag1203.xml><?xml version="1.0" encoding="utf-8"?>
<p:tagLst xmlns:a="http://schemas.openxmlformats.org/drawingml/2006/main" xmlns:r="http://schemas.openxmlformats.org/officeDocument/2006/relationships" xmlns:p="http://schemas.openxmlformats.org/presentationml/2006/main">
  <p:tag name="NUM" val="4"/>
</p:tagLst>
</file>

<file path=ppt/tags/tag1204.xml><?xml version="1.0" encoding="utf-8"?>
<p:tagLst xmlns:a="http://schemas.openxmlformats.org/drawingml/2006/main" xmlns:r="http://schemas.openxmlformats.org/officeDocument/2006/relationships" xmlns:p="http://schemas.openxmlformats.org/presentationml/2006/main">
  <p:tag name="NUM" val="6"/>
</p:tagLst>
</file>

<file path=ppt/tags/tag1205.xml><?xml version="1.0" encoding="utf-8"?>
<p:tagLst xmlns:a="http://schemas.openxmlformats.org/drawingml/2006/main" xmlns:r="http://schemas.openxmlformats.org/officeDocument/2006/relationships" xmlns:p="http://schemas.openxmlformats.org/presentationml/2006/main">
  <p:tag name="NUM" val="2"/>
</p:tagLst>
</file>

<file path=ppt/tags/tag1206.xml><?xml version="1.0" encoding="utf-8"?>
<p:tagLst xmlns:a="http://schemas.openxmlformats.org/drawingml/2006/main" xmlns:r="http://schemas.openxmlformats.org/officeDocument/2006/relationships" xmlns:p="http://schemas.openxmlformats.org/presentationml/2006/main">
  <p:tag name="NUM" val="3"/>
</p:tagLst>
</file>

<file path=ppt/tags/tag1207.xml><?xml version="1.0" encoding="utf-8"?>
<p:tagLst xmlns:a="http://schemas.openxmlformats.org/drawingml/2006/main" xmlns:r="http://schemas.openxmlformats.org/officeDocument/2006/relationships" xmlns:p="http://schemas.openxmlformats.org/presentationml/2006/main">
  <p:tag name="NUM" val="3"/>
</p:tagLst>
</file>

<file path=ppt/tags/tag1208.xml><?xml version="1.0" encoding="utf-8"?>
<p:tagLst xmlns:a="http://schemas.openxmlformats.org/drawingml/2006/main" xmlns:r="http://schemas.openxmlformats.org/officeDocument/2006/relationships" xmlns:p="http://schemas.openxmlformats.org/presentationml/2006/main">
  <p:tag name="NUM" val="4"/>
</p:tagLst>
</file>

<file path=ppt/tags/tag1209.xml><?xml version="1.0" encoding="utf-8"?>
<p:tagLst xmlns:a="http://schemas.openxmlformats.org/drawingml/2006/main" xmlns:r="http://schemas.openxmlformats.org/officeDocument/2006/relationships" xmlns:p="http://schemas.openxmlformats.org/presentationml/2006/main">
  <p:tag name="NUM" val="5"/>
</p:tagLst>
</file>

<file path=ppt/tags/tag121.xml><?xml version="1.0" encoding="utf-8"?>
<p:tagLst xmlns:a="http://schemas.openxmlformats.org/drawingml/2006/main" xmlns:r="http://schemas.openxmlformats.org/officeDocument/2006/relationships" xmlns:p="http://schemas.openxmlformats.org/presentationml/2006/main">
  <p:tag name="NUM" val="6"/>
</p:tagLst>
</file>

<file path=ppt/tags/tag1210.xml><?xml version="1.0" encoding="utf-8"?>
<p:tagLst xmlns:a="http://schemas.openxmlformats.org/drawingml/2006/main" xmlns:r="http://schemas.openxmlformats.org/officeDocument/2006/relationships" xmlns:p="http://schemas.openxmlformats.org/presentationml/2006/main">
  <p:tag name="NUM" val="5"/>
</p:tagLst>
</file>

<file path=ppt/tags/tag1211.xml><?xml version="1.0" encoding="utf-8"?>
<p:tagLst xmlns:a="http://schemas.openxmlformats.org/drawingml/2006/main" xmlns:r="http://schemas.openxmlformats.org/officeDocument/2006/relationships" xmlns:p="http://schemas.openxmlformats.org/presentationml/2006/main">
  <p:tag name="NUM" val="2"/>
</p:tagLst>
</file>

<file path=ppt/tags/tag1212.xml><?xml version="1.0" encoding="utf-8"?>
<p:tagLst xmlns:a="http://schemas.openxmlformats.org/drawingml/2006/main" xmlns:r="http://schemas.openxmlformats.org/officeDocument/2006/relationships" xmlns:p="http://schemas.openxmlformats.org/presentationml/2006/main">
  <p:tag name="NUM" val="3"/>
</p:tagLst>
</file>

<file path=ppt/tags/tag1213.xml><?xml version="1.0" encoding="utf-8"?>
<p:tagLst xmlns:a="http://schemas.openxmlformats.org/drawingml/2006/main" xmlns:r="http://schemas.openxmlformats.org/officeDocument/2006/relationships" xmlns:p="http://schemas.openxmlformats.org/presentationml/2006/main">
  <p:tag name="NUM" val="3"/>
</p:tagLst>
</file>

<file path=ppt/tags/tag1214.xml><?xml version="1.0" encoding="utf-8"?>
<p:tagLst xmlns:a="http://schemas.openxmlformats.org/drawingml/2006/main" xmlns:r="http://schemas.openxmlformats.org/officeDocument/2006/relationships" xmlns:p="http://schemas.openxmlformats.org/presentationml/2006/main">
  <p:tag name="NUM" val="4"/>
</p:tagLst>
</file>

<file path=ppt/tags/tag1215.xml><?xml version="1.0" encoding="utf-8"?>
<p:tagLst xmlns:a="http://schemas.openxmlformats.org/drawingml/2006/main" xmlns:r="http://schemas.openxmlformats.org/officeDocument/2006/relationships" xmlns:p="http://schemas.openxmlformats.org/presentationml/2006/main">
  <p:tag name="NUM" val="5"/>
</p:tagLst>
</file>

<file path=ppt/tags/tag1216.xml><?xml version="1.0" encoding="utf-8"?>
<p:tagLst xmlns:a="http://schemas.openxmlformats.org/drawingml/2006/main" xmlns:r="http://schemas.openxmlformats.org/officeDocument/2006/relationships" xmlns:p="http://schemas.openxmlformats.org/presentationml/2006/main">
  <p:tag name="NUM" val="6"/>
</p:tagLst>
</file>

<file path=ppt/tags/tag1217.xml><?xml version="1.0" encoding="utf-8"?>
<p:tagLst xmlns:a="http://schemas.openxmlformats.org/drawingml/2006/main" xmlns:r="http://schemas.openxmlformats.org/officeDocument/2006/relationships" xmlns:p="http://schemas.openxmlformats.org/presentationml/2006/main">
  <p:tag name="NUM" val="2"/>
</p:tagLst>
</file>

<file path=ppt/tags/tag1218.xml><?xml version="1.0" encoding="utf-8"?>
<p:tagLst xmlns:a="http://schemas.openxmlformats.org/drawingml/2006/main" xmlns:r="http://schemas.openxmlformats.org/officeDocument/2006/relationships" xmlns:p="http://schemas.openxmlformats.org/presentationml/2006/main">
  <p:tag name="NUM" val="3"/>
</p:tagLst>
</file>

<file path=ppt/tags/tag1219.xml><?xml version="1.0" encoding="utf-8"?>
<p:tagLst xmlns:a="http://schemas.openxmlformats.org/drawingml/2006/main" xmlns:r="http://schemas.openxmlformats.org/officeDocument/2006/relationships" xmlns:p="http://schemas.openxmlformats.org/presentationml/2006/main">
  <p:tag name="NUM" val="3"/>
</p:tagLst>
</file>

<file path=ppt/tags/tag122.xml><?xml version="1.0" encoding="utf-8"?>
<p:tagLst xmlns:a="http://schemas.openxmlformats.org/drawingml/2006/main" xmlns:r="http://schemas.openxmlformats.org/officeDocument/2006/relationships" xmlns:p="http://schemas.openxmlformats.org/presentationml/2006/main">
  <p:tag name="NUM" val="2"/>
</p:tagLst>
</file>

<file path=ppt/tags/tag1220.xml><?xml version="1.0" encoding="utf-8"?>
<p:tagLst xmlns:a="http://schemas.openxmlformats.org/drawingml/2006/main" xmlns:r="http://schemas.openxmlformats.org/officeDocument/2006/relationships" xmlns:p="http://schemas.openxmlformats.org/presentationml/2006/main">
  <p:tag name="NUM" val="6"/>
</p:tagLst>
</file>

<file path=ppt/tags/tag1221.xml><?xml version="1.0" encoding="utf-8"?>
<p:tagLst xmlns:a="http://schemas.openxmlformats.org/drawingml/2006/main" xmlns:r="http://schemas.openxmlformats.org/officeDocument/2006/relationships" xmlns:p="http://schemas.openxmlformats.org/presentationml/2006/main">
  <p:tag name="NUM" val="4"/>
</p:tagLst>
</file>

<file path=ppt/tags/tag1222.xml><?xml version="1.0" encoding="utf-8"?>
<p:tagLst xmlns:a="http://schemas.openxmlformats.org/drawingml/2006/main" xmlns:r="http://schemas.openxmlformats.org/officeDocument/2006/relationships" xmlns:p="http://schemas.openxmlformats.org/presentationml/2006/main">
  <p:tag name="NUM" val="5"/>
</p:tagLst>
</file>

<file path=ppt/tags/tag1223.xml><?xml version="1.0" encoding="utf-8"?>
<p:tagLst xmlns:a="http://schemas.openxmlformats.org/drawingml/2006/main" xmlns:r="http://schemas.openxmlformats.org/officeDocument/2006/relationships" xmlns:p="http://schemas.openxmlformats.org/presentationml/2006/main">
  <p:tag name="NUM" val="5"/>
</p:tagLst>
</file>

<file path=ppt/tags/tag1224.xml><?xml version="1.0" encoding="utf-8"?>
<p:tagLst xmlns:a="http://schemas.openxmlformats.org/drawingml/2006/main" xmlns:r="http://schemas.openxmlformats.org/officeDocument/2006/relationships" xmlns:p="http://schemas.openxmlformats.org/presentationml/2006/main">
  <p:tag name="NUM" val="6"/>
</p:tagLst>
</file>

<file path=ppt/tags/tag1225.xml><?xml version="1.0" encoding="utf-8"?>
<p:tagLst xmlns:a="http://schemas.openxmlformats.org/drawingml/2006/main" xmlns:r="http://schemas.openxmlformats.org/officeDocument/2006/relationships" xmlns:p="http://schemas.openxmlformats.org/presentationml/2006/main">
  <p:tag name="NUM" val="2"/>
</p:tagLst>
</file>

<file path=ppt/tags/tag1226.xml><?xml version="1.0" encoding="utf-8"?>
<p:tagLst xmlns:a="http://schemas.openxmlformats.org/drawingml/2006/main" xmlns:r="http://schemas.openxmlformats.org/officeDocument/2006/relationships" xmlns:p="http://schemas.openxmlformats.org/presentationml/2006/main">
  <p:tag name="NUM" val="3"/>
</p:tagLst>
</file>

<file path=ppt/tags/tag1227.xml><?xml version="1.0" encoding="utf-8"?>
<p:tagLst xmlns:a="http://schemas.openxmlformats.org/drawingml/2006/main" xmlns:r="http://schemas.openxmlformats.org/officeDocument/2006/relationships" xmlns:p="http://schemas.openxmlformats.org/presentationml/2006/main">
  <p:tag name="NUM" val="3"/>
</p:tagLst>
</file>

<file path=ppt/tags/tag1228.xml><?xml version="1.0" encoding="utf-8"?>
<p:tagLst xmlns:a="http://schemas.openxmlformats.org/drawingml/2006/main" xmlns:r="http://schemas.openxmlformats.org/officeDocument/2006/relationships" xmlns:p="http://schemas.openxmlformats.org/presentationml/2006/main">
  <p:tag name="NUM" val="6"/>
</p:tagLst>
</file>

<file path=ppt/tags/tag1229.xml><?xml version="1.0" encoding="utf-8"?>
<p:tagLst xmlns:a="http://schemas.openxmlformats.org/drawingml/2006/main" xmlns:r="http://schemas.openxmlformats.org/officeDocument/2006/relationships" xmlns:p="http://schemas.openxmlformats.org/presentationml/2006/main">
  <p:tag name="NUM" val="4"/>
</p:tagLst>
</file>

<file path=ppt/tags/tag123.xml><?xml version="1.0" encoding="utf-8"?>
<p:tagLst xmlns:a="http://schemas.openxmlformats.org/drawingml/2006/main" xmlns:r="http://schemas.openxmlformats.org/officeDocument/2006/relationships" xmlns:p="http://schemas.openxmlformats.org/presentationml/2006/main">
  <p:tag name="NUM" val="3"/>
</p:tagLst>
</file>

<file path=ppt/tags/tag1230.xml><?xml version="1.0" encoding="utf-8"?>
<p:tagLst xmlns:a="http://schemas.openxmlformats.org/drawingml/2006/main" xmlns:r="http://schemas.openxmlformats.org/officeDocument/2006/relationships" xmlns:p="http://schemas.openxmlformats.org/presentationml/2006/main">
  <p:tag name="NUM" val="6"/>
</p:tagLst>
</file>

<file path=ppt/tags/tag1231.xml><?xml version="1.0" encoding="utf-8"?>
<p:tagLst xmlns:a="http://schemas.openxmlformats.org/drawingml/2006/main" xmlns:r="http://schemas.openxmlformats.org/officeDocument/2006/relationships" xmlns:p="http://schemas.openxmlformats.org/presentationml/2006/main">
  <p:tag name="NUM" val="2"/>
</p:tagLst>
</file>

<file path=ppt/tags/tag1232.xml><?xml version="1.0" encoding="utf-8"?>
<p:tagLst xmlns:a="http://schemas.openxmlformats.org/drawingml/2006/main" xmlns:r="http://schemas.openxmlformats.org/officeDocument/2006/relationships" xmlns:p="http://schemas.openxmlformats.org/presentationml/2006/main">
  <p:tag name="NUM" val="3"/>
</p:tagLst>
</file>

<file path=ppt/tags/tag1233.xml><?xml version="1.0" encoding="utf-8"?>
<p:tagLst xmlns:a="http://schemas.openxmlformats.org/drawingml/2006/main" xmlns:r="http://schemas.openxmlformats.org/officeDocument/2006/relationships" xmlns:p="http://schemas.openxmlformats.org/presentationml/2006/main">
  <p:tag name="NUM" val="3"/>
</p:tagLst>
</file>

<file path=ppt/tags/tag1234.xml><?xml version="1.0" encoding="utf-8"?>
<p:tagLst xmlns:a="http://schemas.openxmlformats.org/drawingml/2006/main" xmlns:r="http://schemas.openxmlformats.org/officeDocument/2006/relationships" xmlns:p="http://schemas.openxmlformats.org/presentationml/2006/main">
  <p:tag name="NUM" val="6"/>
</p:tagLst>
</file>

<file path=ppt/tags/tag1235.xml><?xml version="1.0" encoding="utf-8"?>
<p:tagLst xmlns:a="http://schemas.openxmlformats.org/drawingml/2006/main" xmlns:r="http://schemas.openxmlformats.org/officeDocument/2006/relationships" xmlns:p="http://schemas.openxmlformats.org/presentationml/2006/main">
  <p:tag name="NUM" val="4"/>
</p:tagLst>
</file>

<file path=ppt/tags/tag1236.xml><?xml version="1.0" encoding="utf-8"?>
<p:tagLst xmlns:a="http://schemas.openxmlformats.org/drawingml/2006/main" xmlns:r="http://schemas.openxmlformats.org/officeDocument/2006/relationships" xmlns:p="http://schemas.openxmlformats.org/presentationml/2006/main">
  <p:tag name="NUM" val="2"/>
</p:tagLst>
</file>

<file path=ppt/tags/tag1237.xml><?xml version="1.0" encoding="utf-8"?>
<p:tagLst xmlns:a="http://schemas.openxmlformats.org/drawingml/2006/main" xmlns:r="http://schemas.openxmlformats.org/officeDocument/2006/relationships" xmlns:p="http://schemas.openxmlformats.org/presentationml/2006/main">
  <p:tag name="NUM" val="3"/>
</p:tagLst>
</file>

<file path=ppt/tags/tag1238.xml><?xml version="1.0" encoding="utf-8"?>
<p:tagLst xmlns:a="http://schemas.openxmlformats.org/drawingml/2006/main" xmlns:r="http://schemas.openxmlformats.org/officeDocument/2006/relationships" xmlns:p="http://schemas.openxmlformats.org/presentationml/2006/main">
  <p:tag name="NUM" val="3"/>
</p:tagLst>
</file>

<file path=ppt/tags/tag1239.xml><?xml version="1.0" encoding="utf-8"?>
<p:tagLst xmlns:a="http://schemas.openxmlformats.org/drawingml/2006/main" xmlns:r="http://schemas.openxmlformats.org/officeDocument/2006/relationships" xmlns:p="http://schemas.openxmlformats.org/presentationml/2006/main">
  <p:tag name="NUM" val="6"/>
</p:tagLst>
</file>

<file path=ppt/tags/tag124.xml><?xml version="1.0" encoding="utf-8"?>
<p:tagLst xmlns:a="http://schemas.openxmlformats.org/drawingml/2006/main" xmlns:r="http://schemas.openxmlformats.org/officeDocument/2006/relationships" xmlns:p="http://schemas.openxmlformats.org/presentationml/2006/main">
  <p:tag name="NUM" val="5"/>
</p:tagLst>
</file>

<file path=ppt/tags/tag1240.xml><?xml version="1.0" encoding="utf-8"?>
<p:tagLst xmlns:a="http://schemas.openxmlformats.org/drawingml/2006/main" xmlns:r="http://schemas.openxmlformats.org/officeDocument/2006/relationships" xmlns:p="http://schemas.openxmlformats.org/presentationml/2006/main">
  <p:tag name="NUM" val="4"/>
</p:tagLst>
</file>

<file path=ppt/tags/tag1241.xml><?xml version="1.0" encoding="utf-8"?>
<p:tagLst xmlns:a="http://schemas.openxmlformats.org/drawingml/2006/main" xmlns:r="http://schemas.openxmlformats.org/officeDocument/2006/relationships" xmlns:p="http://schemas.openxmlformats.org/presentationml/2006/main">
  <p:tag name="NUM" val="1"/>
</p:tagLst>
</file>

<file path=ppt/tags/tag1242.xml><?xml version="1.0" encoding="utf-8"?>
<p:tagLst xmlns:a="http://schemas.openxmlformats.org/drawingml/2006/main" xmlns:r="http://schemas.openxmlformats.org/officeDocument/2006/relationships" xmlns:p="http://schemas.openxmlformats.org/presentationml/2006/main">
  <p:tag name="NUM" val="2"/>
</p:tagLst>
</file>

<file path=ppt/tags/tag1243.xml><?xml version="1.0" encoding="utf-8"?>
<p:tagLst xmlns:a="http://schemas.openxmlformats.org/drawingml/2006/main" xmlns:r="http://schemas.openxmlformats.org/officeDocument/2006/relationships" xmlns:p="http://schemas.openxmlformats.org/presentationml/2006/main">
  <p:tag name="NUM" val="2"/>
</p:tagLst>
</file>

<file path=ppt/tags/tag1244.xml><?xml version="1.0" encoding="utf-8"?>
<p:tagLst xmlns:a="http://schemas.openxmlformats.org/drawingml/2006/main" xmlns:r="http://schemas.openxmlformats.org/officeDocument/2006/relationships" xmlns:p="http://schemas.openxmlformats.org/presentationml/2006/main">
  <p:tag name="NUM" val="3"/>
</p:tagLst>
</file>

<file path=ppt/tags/tag1245.xml><?xml version="1.0" encoding="utf-8"?>
<p:tagLst xmlns:a="http://schemas.openxmlformats.org/drawingml/2006/main" xmlns:r="http://schemas.openxmlformats.org/officeDocument/2006/relationships" xmlns:p="http://schemas.openxmlformats.org/presentationml/2006/main">
  <p:tag name="NUM" val="3"/>
</p:tagLst>
</file>

<file path=ppt/tags/tag1246.xml><?xml version="1.0" encoding="utf-8"?>
<p:tagLst xmlns:a="http://schemas.openxmlformats.org/drawingml/2006/main" xmlns:r="http://schemas.openxmlformats.org/officeDocument/2006/relationships" xmlns:p="http://schemas.openxmlformats.org/presentationml/2006/main">
  <p:tag name="NUM" val="6"/>
</p:tagLst>
</file>

<file path=ppt/tags/tag1247.xml><?xml version="1.0" encoding="utf-8"?>
<p:tagLst xmlns:a="http://schemas.openxmlformats.org/drawingml/2006/main" xmlns:r="http://schemas.openxmlformats.org/officeDocument/2006/relationships" xmlns:p="http://schemas.openxmlformats.org/presentationml/2006/main">
  <p:tag name="NUM" val="4"/>
</p:tagLst>
</file>

<file path=ppt/tags/tag1248.xml><?xml version="1.0" encoding="utf-8"?>
<p:tagLst xmlns:a="http://schemas.openxmlformats.org/drawingml/2006/main" xmlns:r="http://schemas.openxmlformats.org/officeDocument/2006/relationships" xmlns:p="http://schemas.openxmlformats.org/presentationml/2006/main">
  <p:tag name="NUM" val="2"/>
</p:tagLst>
</file>

<file path=ppt/tags/tag1249.xml><?xml version="1.0" encoding="utf-8"?>
<p:tagLst xmlns:a="http://schemas.openxmlformats.org/drawingml/2006/main" xmlns:r="http://schemas.openxmlformats.org/officeDocument/2006/relationships" xmlns:p="http://schemas.openxmlformats.org/presentationml/2006/main">
  <p:tag name="NUM" val="3"/>
</p:tagLst>
</file>

<file path=ppt/tags/tag125.xml><?xml version="1.0" encoding="utf-8"?>
<p:tagLst xmlns:a="http://schemas.openxmlformats.org/drawingml/2006/main" xmlns:r="http://schemas.openxmlformats.org/officeDocument/2006/relationships" xmlns:p="http://schemas.openxmlformats.org/presentationml/2006/main">
  <p:tag name="NUM" val="3"/>
</p:tagLst>
</file>

<file path=ppt/tags/tag1250.xml><?xml version="1.0" encoding="utf-8"?>
<p:tagLst xmlns:a="http://schemas.openxmlformats.org/drawingml/2006/main" xmlns:r="http://schemas.openxmlformats.org/officeDocument/2006/relationships" xmlns:p="http://schemas.openxmlformats.org/presentationml/2006/main">
  <p:tag name="NUM" val="3"/>
</p:tagLst>
</file>

<file path=ppt/tags/tag1251.xml><?xml version="1.0" encoding="utf-8"?>
<p:tagLst xmlns:a="http://schemas.openxmlformats.org/drawingml/2006/main" xmlns:r="http://schemas.openxmlformats.org/officeDocument/2006/relationships" xmlns:p="http://schemas.openxmlformats.org/presentationml/2006/main">
  <p:tag name="NUM" val="6"/>
</p:tagLst>
</file>

<file path=ppt/tags/tag1252.xml><?xml version="1.0" encoding="utf-8"?>
<p:tagLst xmlns:a="http://schemas.openxmlformats.org/drawingml/2006/main" xmlns:r="http://schemas.openxmlformats.org/officeDocument/2006/relationships" xmlns:p="http://schemas.openxmlformats.org/presentationml/2006/main">
  <p:tag name="NUM" val="4"/>
</p:tagLst>
</file>

<file path=ppt/tags/tag1253.xml><?xml version="1.0" encoding="utf-8"?>
<p:tagLst xmlns:a="http://schemas.openxmlformats.org/drawingml/2006/main" xmlns:r="http://schemas.openxmlformats.org/officeDocument/2006/relationships" xmlns:p="http://schemas.openxmlformats.org/presentationml/2006/main">
  <p:tag name="NUM" val="6"/>
</p:tagLst>
</file>

<file path=ppt/tags/tag1254.xml><?xml version="1.0" encoding="utf-8"?>
<p:tagLst xmlns:a="http://schemas.openxmlformats.org/drawingml/2006/main" xmlns:r="http://schemas.openxmlformats.org/officeDocument/2006/relationships" xmlns:p="http://schemas.openxmlformats.org/presentationml/2006/main">
  <p:tag name="NUM" val="2"/>
</p:tagLst>
</file>

<file path=ppt/tags/tag1255.xml><?xml version="1.0" encoding="utf-8"?>
<p:tagLst xmlns:a="http://schemas.openxmlformats.org/drawingml/2006/main" xmlns:r="http://schemas.openxmlformats.org/officeDocument/2006/relationships" xmlns:p="http://schemas.openxmlformats.org/presentationml/2006/main">
  <p:tag name="NUM" val="3"/>
</p:tagLst>
</file>

<file path=ppt/tags/tag1256.xml><?xml version="1.0" encoding="utf-8"?>
<p:tagLst xmlns:a="http://schemas.openxmlformats.org/drawingml/2006/main" xmlns:r="http://schemas.openxmlformats.org/officeDocument/2006/relationships" xmlns:p="http://schemas.openxmlformats.org/presentationml/2006/main">
  <p:tag name="NUM" val="3"/>
</p:tagLst>
</file>

<file path=ppt/tags/tag1257.xml><?xml version="1.0" encoding="utf-8"?>
<p:tagLst xmlns:a="http://schemas.openxmlformats.org/drawingml/2006/main" xmlns:r="http://schemas.openxmlformats.org/officeDocument/2006/relationships" xmlns:p="http://schemas.openxmlformats.org/presentationml/2006/main">
  <p:tag name="NUM" val="6"/>
</p:tagLst>
</file>

<file path=ppt/tags/tag1258.xml><?xml version="1.0" encoding="utf-8"?>
<p:tagLst xmlns:a="http://schemas.openxmlformats.org/drawingml/2006/main" xmlns:r="http://schemas.openxmlformats.org/officeDocument/2006/relationships" xmlns:p="http://schemas.openxmlformats.org/presentationml/2006/main">
  <p:tag name="NUM" val="4"/>
</p:tagLst>
</file>

<file path=ppt/tags/tag1259.xml><?xml version="1.0" encoding="utf-8"?>
<p:tagLst xmlns:a="http://schemas.openxmlformats.org/drawingml/2006/main" xmlns:r="http://schemas.openxmlformats.org/officeDocument/2006/relationships" xmlns:p="http://schemas.openxmlformats.org/presentationml/2006/main">
  <p:tag name="NUM" val="2"/>
</p:tagLst>
</file>

<file path=ppt/tags/tag126.xml><?xml version="1.0" encoding="utf-8"?>
<p:tagLst xmlns:a="http://schemas.openxmlformats.org/drawingml/2006/main" xmlns:r="http://schemas.openxmlformats.org/officeDocument/2006/relationships" xmlns:p="http://schemas.openxmlformats.org/presentationml/2006/main">
  <p:tag name="NUM" val="6"/>
</p:tagLst>
</file>

<file path=ppt/tags/tag1260.xml><?xml version="1.0" encoding="utf-8"?>
<p:tagLst xmlns:a="http://schemas.openxmlformats.org/drawingml/2006/main" xmlns:r="http://schemas.openxmlformats.org/officeDocument/2006/relationships" xmlns:p="http://schemas.openxmlformats.org/presentationml/2006/main">
  <p:tag name="NUM" val="3"/>
</p:tagLst>
</file>

<file path=ppt/tags/tag1261.xml><?xml version="1.0" encoding="utf-8"?>
<p:tagLst xmlns:a="http://schemas.openxmlformats.org/drawingml/2006/main" xmlns:r="http://schemas.openxmlformats.org/officeDocument/2006/relationships" xmlns:p="http://schemas.openxmlformats.org/presentationml/2006/main">
  <p:tag name="NUM" val="3"/>
</p:tagLst>
</file>

<file path=ppt/tags/tag1262.xml><?xml version="1.0" encoding="utf-8"?>
<p:tagLst xmlns:a="http://schemas.openxmlformats.org/drawingml/2006/main" xmlns:r="http://schemas.openxmlformats.org/officeDocument/2006/relationships" xmlns:p="http://schemas.openxmlformats.org/presentationml/2006/main">
  <p:tag name="NUM" val="6"/>
</p:tagLst>
</file>

<file path=ppt/tags/tag1263.xml><?xml version="1.0" encoding="utf-8"?>
<p:tagLst xmlns:a="http://schemas.openxmlformats.org/drawingml/2006/main" xmlns:r="http://schemas.openxmlformats.org/officeDocument/2006/relationships" xmlns:p="http://schemas.openxmlformats.org/presentationml/2006/main">
  <p:tag name="NUM" val="4"/>
</p:tagLst>
</file>

<file path=ppt/tags/tag1264.xml><?xml version="1.0" encoding="utf-8"?>
<p:tagLst xmlns:a="http://schemas.openxmlformats.org/drawingml/2006/main" xmlns:r="http://schemas.openxmlformats.org/officeDocument/2006/relationships" xmlns:p="http://schemas.openxmlformats.org/presentationml/2006/main">
  <p:tag name="NUM" val="6"/>
</p:tagLst>
</file>

<file path=ppt/tags/tag1265.xml><?xml version="1.0" encoding="utf-8"?>
<p:tagLst xmlns:a="http://schemas.openxmlformats.org/drawingml/2006/main" xmlns:r="http://schemas.openxmlformats.org/officeDocument/2006/relationships" xmlns:p="http://schemas.openxmlformats.org/presentationml/2006/main">
  <p:tag name="NUM" val="6"/>
</p:tagLst>
</file>

<file path=ppt/tags/tag1266.xml><?xml version="1.0" encoding="utf-8"?>
<p:tagLst xmlns:a="http://schemas.openxmlformats.org/drawingml/2006/main" xmlns:r="http://schemas.openxmlformats.org/officeDocument/2006/relationships" xmlns:p="http://schemas.openxmlformats.org/presentationml/2006/main">
  <p:tag name="NUM" val="2"/>
</p:tagLst>
</file>

<file path=ppt/tags/tag1267.xml><?xml version="1.0" encoding="utf-8"?>
<p:tagLst xmlns:a="http://schemas.openxmlformats.org/drawingml/2006/main" xmlns:r="http://schemas.openxmlformats.org/officeDocument/2006/relationships" xmlns:p="http://schemas.openxmlformats.org/presentationml/2006/main">
  <p:tag name="NUM" val="3"/>
</p:tagLst>
</file>

<file path=ppt/tags/tag1268.xml><?xml version="1.0" encoding="utf-8"?>
<p:tagLst xmlns:a="http://schemas.openxmlformats.org/drawingml/2006/main" xmlns:r="http://schemas.openxmlformats.org/officeDocument/2006/relationships" xmlns:p="http://schemas.openxmlformats.org/presentationml/2006/main">
  <p:tag name="NUM" val="3"/>
</p:tagLst>
</file>

<file path=ppt/tags/tag1269.xml><?xml version="1.0" encoding="utf-8"?>
<p:tagLst xmlns:a="http://schemas.openxmlformats.org/drawingml/2006/main" xmlns:r="http://schemas.openxmlformats.org/officeDocument/2006/relationships" xmlns:p="http://schemas.openxmlformats.org/presentationml/2006/main">
  <p:tag name="NUM" val="6"/>
</p:tagLst>
</file>

<file path=ppt/tags/tag127.xml><?xml version="1.0" encoding="utf-8"?>
<p:tagLst xmlns:a="http://schemas.openxmlformats.org/drawingml/2006/main" xmlns:r="http://schemas.openxmlformats.org/officeDocument/2006/relationships" xmlns:p="http://schemas.openxmlformats.org/presentationml/2006/main">
  <p:tag name="NUM" val="1"/>
</p:tagLst>
</file>

<file path=ppt/tags/tag1270.xml><?xml version="1.0" encoding="utf-8"?>
<p:tagLst xmlns:a="http://schemas.openxmlformats.org/drawingml/2006/main" xmlns:r="http://schemas.openxmlformats.org/officeDocument/2006/relationships" xmlns:p="http://schemas.openxmlformats.org/presentationml/2006/main">
  <p:tag name="NUM" val="4"/>
</p:tagLst>
</file>

<file path=ppt/tags/tag1271.xml><?xml version="1.0" encoding="utf-8"?>
<p:tagLst xmlns:a="http://schemas.openxmlformats.org/drawingml/2006/main" xmlns:r="http://schemas.openxmlformats.org/officeDocument/2006/relationships" xmlns:p="http://schemas.openxmlformats.org/presentationml/2006/main">
  <p:tag name="NUM" val="6"/>
</p:tagLst>
</file>

<file path=ppt/tags/tag1272.xml><?xml version="1.0" encoding="utf-8"?>
<p:tagLst xmlns:a="http://schemas.openxmlformats.org/drawingml/2006/main" xmlns:r="http://schemas.openxmlformats.org/officeDocument/2006/relationships" xmlns:p="http://schemas.openxmlformats.org/presentationml/2006/main">
  <p:tag name="NUM" val="2"/>
</p:tagLst>
</file>

<file path=ppt/tags/tag1273.xml><?xml version="1.0" encoding="utf-8"?>
<p:tagLst xmlns:a="http://schemas.openxmlformats.org/drawingml/2006/main" xmlns:r="http://schemas.openxmlformats.org/officeDocument/2006/relationships" xmlns:p="http://schemas.openxmlformats.org/presentationml/2006/main">
  <p:tag name="NUM" val="3"/>
</p:tagLst>
</file>

<file path=ppt/tags/tag1274.xml><?xml version="1.0" encoding="utf-8"?>
<p:tagLst xmlns:a="http://schemas.openxmlformats.org/drawingml/2006/main" xmlns:r="http://schemas.openxmlformats.org/officeDocument/2006/relationships" xmlns:p="http://schemas.openxmlformats.org/presentationml/2006/main">
  <p:tag name="NUM" val="3"/>
</p:tagLst>
</file>

<file path=ppt/tags/tag1275.xml><?xml version="1.0" encoding="utf-8"?>
<p:tagLst xmlns:a="http://schemas.openxmlformats.org/drawingml/2006/main" xmlns:r="http://schemas.openxmlformats.org/officeDocument/2006/relationships" xmlns:p="http://schemas.openxmlformats.org/presentationml/2006/main">
  <p:tag name="NUM" val="6"/>
</p:tagLst>
</file>

<file path=ppt/tags/tag1276.xml><?xml version="1.0" encoding="utf-8"?>
<p:tagLst xmlns:a="http://schemas.openxmlformats.org/drawingml/2006/main" xmlns:r="http://schemas.openxmlformats.org/officeDocument/2006/relationships" xmlns:p="http://schemas.openxmlformats.org/presentationml/2006/main">
  <p:tag name="NUM" val="4"/>
</p:tagLst>
</file>

<file path=ppt/tags/tag1277.xml><?xml version="1.0" encoding="utf-8"?>
<p:tagLst xmlns:a="http://schemas.openxmlformats.org/drawingml/2006/main" xmlns:r="http://schemas.openxmlformats.org/officeDocument/2006/relationships" xmlns:p="http://schemas.openxmlformats.org/presentationml/2006/main">
  <p:tag name="NUM" val="2"/>
</p:tagLst>
</file>

<file path=ppt/tags/tag1278.xml><?xml version="1.0" encoding="utf-8"?>
<p:tagLst xmlns:a="http://schemas.openxmlformats.org/drawingml/2006/main" xmlns:r="http://schemas.openxmlformats.org/officeDocument/2006/relationships" xmlns:p="http://schemas.openxmlformats.org/presentationml/2006/main">
  <p:tag name="NUM" val="3"/>
</p:tagLst>
</file>

<file path=ppt/tags/tag1279.xml><?xml version="1.0" encoding="utf-8"?>
<p:tagLst xmlns:a="http://schemas.openxmlformats.org/drawingml/2006/main" xmlns:r="http://schemas.openxmlformats.org/officeDocument/2006/relationships" xmlns:p="http://schemas.openxmlformats.org/presentationml/2006/main">
  <p:tag name="NUM" val="3"/>
</p:tagLst>
</file>

<file path=ppt/tags/tag128.xml><?xml version="1.0" encoding="utf-8"?>
<p:tagLst xmlns:a="http://schemas.openxmlformats.org/drawingml/2006/main" xmlns:r="http://schemas.openxmlformats.org/officeDocument/2006/relationships" xmlns:p="http://schemas.openxmlformats.org/presentationml/2006/main">
  <p:tag name="NUM" val="2"/>
</p:tagLst>
</file>

<file path=ppt/tags/tag1280.xml><?xml version="1.0" encoding="utf-8"?>
<p:tagLst xmlns:a="http://schemas.openxmlformats.org/drawingml/2006/main" xmlns:r="http://schemas.openxmlformats.org/officeDocument/2006/relationships" xmlns:p="http://schemas.openxmlformats.org/presentationml/2006/main">
  <p:tag name="NUM" val="6"/>
</p:tagLst>
</file>

<file path=ppt/tags/tag1281.xml><?xml version="1.0" encoding="utf-8"?>
<p:tagLst xmlns:a="http://schemas.openxmlformats.org/drawingml/2006/main" xmlns:r="http://schemas.openxmlformats.org/officeDocument/2006/relationships" xmlns:p="http://schemas.openxmlformats.org/presentationml/2006/main">
  <p:tag name="NUM" val="4"/>
</p:tagLst>
</file>

<file path=ppt/tags/tag1282.xml><?xml version="1.0" encoding="utf-8"?>
<p:tagLst xmlns:a="http://schemas.openxmlformats.org/drawingml/2006/main" xmlns:r="http://schemas.openxmlformats.org/officeDocument/2006/relationships" xmlns:p="http://schemas.openxmlformats.org/presentationml/2006/main">
  <p:tag name="NUM" val="6"/>
</p:tagLst>
</file>

<file path=ppt/tags/tag1283.xml><?xml version="1.0" encoding="utf-8"?>
<p:tagLst xmlns:a="http://schemas.openxmlformats.org/drawingml/2006/main" xmlns:r="http://schemas.openxmlformats.org/officeDocument/2006/relationships" xmlns:p="http://schemas.openxmlformats.org/presentationml/2006/main">
  <p:tag name="NUM" val="6"/>
</p:tagLst>
</file>

<file path=ppt/tags/tag1284.xml><?xml version="1.0" encoding="utf-8"?>
<p:tagLst xmlns:a="http://schemas.openxmlformats.org/drawingml/2006/main" xmlns:r="http://schemas.openxmlformats.org/officeDocument/2006/relationships" xmlns:p="http://schemas.openxmlformats.org/presentationml/2006/main">
  <p:tag name="NUM" val="2"/>
</p:tagLst>
</file>

<file path=ppt/tags/tag1285.xml><?xml version="1.0" encoding="utf-8"?>
<p:tagLst xmlns:a="http://schemas.openxmlformats.org/drawingml/2006/main" xmlns:r="http://schemas.openxmlformats.org/officeDocument/2006/relationships" xmlns:p="http://schemas.openxmlformats.org/presentationml/2006/main">
  <p:tag name="NUM" val="3"/>
</p:tagLst>
</file>

<file path=ppt/tags/tag1286.xml><?xml version="1.0" encoding="utf-8"?>
<p:tagLst xmlns:a="http://schemas.openxmlformats.org/drawingml/2006/main" xmlns:r="http://schemas.openxmlformats.org/officeDocument/2006/relationships" xmlns:p="http://schemas.openxmlformats.org/presentationml/2006/main">
  <p:tag name="NUM" val="3"/>
</p:tagLst>
</file>

<file path=ppt/tags/tag1287.xml><?xml version="1.0" encoding="utf-8"?>
<p:tagLst xmlns:a="http://schemas.openxmlformats.org/drawingml/2006/main" xmlns:r="http://schemas.openxmlformats.org/officeDocument/2006/relationships" xmlns:p="http://schemas.openxmlformats.org/presentationml/2006/main">
  <p:tag name="NUM" val="6"/>
</p:tagLst>
</file>

<file path=ppt/tags/tag1288.xml><?xml version="1.0" encoding="utf-8"?>
<p:tagLst xmlns:a="http://schemas.openxmlformats.org/drawingml/2006/main" xmlns:r="http://schemas.openxmlformats.org/officeDocument/2006/relationships" xmlns:p="http://schemas.openxmlformats.org/presentationml/2006/main">
  <p:tag name="NUM" val="4"/>
</p:tagLst>
</file>

<file path=ppt/tags/tag1289.xml><?xml version="1.0" encoding="utf-8"?>
<p:tagLst xmlns:a="http://schemas.openxmlformats.org/drawingml/2006/main" xmlns:r="http://schemas.openxmlformats.org/officeDocument/2006/relationships" xmlns:p="http://schemas.openxmlformats.org/presentationml/2006/main">
  <p:tag name="NUM" val="6"/>
</p:tagLst>
</file>

<file path=ppt/tags/tag129.xml><?xml version="1.0" encoding="utf-8"?>
<p:tagLst xmlns:a="http://schemas.openxmlformats.org/drawingml/2006/main" xmlns:r="http://schemas.openxmlformats.org/officeDocument/2006/relationships" xmlns:p="http://schemas.openxmlformats.org/presentationml/2006/main">
  <p:tag name="NUM" val="2"/>
</p:tagLst>
</file>

<file path=ppt/tags/tag1290.xml><?xml version="1.0" encoding="utf-8"?>
<p:tagLst xmlns:a="http://schemas.openxmlformats.org/drawingml/2006/main" xmlns:r="http://schemas.openxmlformats.org/officeDocument/2006/relationships" xmlns:p="http://schemas.openxmlformats.org/presentationml/2006/main">
  <p:tag name="NUM" val="2"/>
</p:tagLst>
</file>

<file path=ppt/tags/tag1291.xml><?xml version="1.0" encoding="utf-8"?>
<p:tagLst xmlns:a="http://schemas.openxmlformats.org/drawingml/2006/main" xmlns:r="http://schemas.openxmlformats.org/officeDocument/2006/relationships" xmlns:p="http://schemas.openxmlformats.org/presentationml/2006/main">
  <p:tag name="NUM" val="3"/>
</p:tagLst>
</file>

<file path=ppt/tags/tag1292.xml><?xml version="1.0" encoding="utf-8"?>
<p:tagLst xmlns:a="http://schemas.openxmlformats.org/drawingml/2006/main" xmlns:r="http://schemas.openxmlformats.org/officeDocument/2006/relationships" xmlns:p="http://schemas.openxmlformats.org/presentationml/2006/main">
  <p:tag name="NUM" val="3"/>
</p:tagLst>
</file>

<file path=ppt/tags/tag1293.xml><?xml version="1.0" encoding="utf-8"?>
<p:tagLst xmlns:a="http://schemas.openxmlformats.org/drawingml/2006/main" xmlns:r="http://schemas.openxmlformats.org/officeDocument/2006/relationships" xmlns:p="http://schemas.openxmlformats.org/presentationml/2006/main">
  <p:tag name="NUM" val="6"/>
</p:tagLst>
</file>

<file path=ppt/tags/tag1294.xml><?xml version="1.0" encoding="utf-8"?>
<p:tagLst xmlns:a="http://schemas.openxmlformats.org/drawingml/2006/main" xmlns:r="http://schemas.openxmlformats.org/officeDocument/2006/relationships" xmlns:p="http://schemas.openxmlformats.org/presentationml/2006/main">
  <p:tag name="NUM" val="4"/>
</p:tagLst>
</file>

<file path=ppt/tags/tag1295.xml><?xml version="1.0" encoding="utf-8"?>
<p:tagLst xmlns:a="http://schemas.openxmlformats.org/drawingml/2006/main" xmlns:r="http://schemas.openxmlformats.org/officeDocument/2006/relationships" xmlns:p="http://schemas.openxmlformats.org/presentationml/2006/main">
  <p:tag name="NUM" val="2"/>
</p:tagLst>
</file>

<file path=ppt/tags/tag1296.xml><?xml version="1.0" encoding="utf-8"?>
<p:tagLst xmlns:a="http://schemas.openxmlformats.org/drawingml/2006/main" xmlns:r="http://schemas.openxmlformats.org/officeDocument/2006/relationships" xmlns:p="http://schemas.openxmlformats.org/presentationml/2006/main">
  <p:tag name="NUM" val="3"/>
</p:tagLst>
</file>

<file path=ppt/tags/tag1297.xml><?xml version="1.0" encoding="utf-8"?>
<p:tagLst xmlns:a="http://schemas.openxmlformats.org/drawingml/2006/main" xmlns:r="http://schemas.openxmlformats.org/officeDocument/2006/relationships" xmlns:p="http://schemas.openxmlformats.org/presentationml/2006/main">
  <p:tag name="NUM" val="3"/>
</p:tagLst>
</file>

<file path=ppt/tags/tag1298.xml><?xml version="1.0" encoding="utf-8"?>
<p:tagLst xmlns:a="http://schemas.openxmlformats.org/drawingml/2006/main" xmlns:r="http://schemas.openxmlformats.org/officeDocument/2006/relationships" xmlns:p="http://schemas.openxmlformats.org/presentationml/2006/main">
  <p:tag name="NUM" val="6"/>
</p:tagLst>
</file>

<file path=ppt/tags/tag1299.xml><?xml version="1.0" encoding="utf-8"?>
<p:tagLst xmlns:a="http://schemas.openxmlformats.org/drawingml/2006/main" xmlns:r="http://schemas.openxmlformats.org/officeDocument/2006/relationships" xmlns:p="http://schemas.openxmlformats.org/presentationml/2006/main">
  <p:tag name="NUM" val="4"/>
</p:tagLst>
</file>

<file path=ppt/tags/tag13.xml><?xml version="1.0" encoding="utf-8"?>
<p:tagLst xmlns:a="http://schemas.openxmlformats.org/drawingml/2006/main" xmlns:r="http://schemas.openxmlformats.org/officeDocument/2006/relationships" xmlns:p="http://schemas.openxmlformats.org/presentationml/2006/main">
  <p:tag name="NUM" val="3"/>
</p:tagLst>
</file>

<file path=ppt/tags/tag130.xml><?xml version="1.0" encoding="utf-8"?>
<p:tagLst xmlns:a="http://schemas.openxmlformats.org/drawingml/2006/main" xmlns:r="http://schemas.openxmlformats.org/officeDocument/2006/relationships" xmlns:p="http://schemas.openxmlformats.org/presentationml/2006/main">
  <p:tag name="NUM" val="3"/>
</p:tagLst>
</file>

<file path=ppt/tags/tag1300.xml><?xml version="1.0" encoding="utf-8"?>
<p:tagLst xmlns:a="http://schemas.openxmlformats.org/drawingml/2006/main" xmlns:r="http://schemas.openxmlformats.org/officeDocument/2006/relationships" xmlns:p="http://schemas.openxmlformats.org/presentationml/2006/main">
  <p:tag name="NUM" val="6"/>
</p:tagLst>
</file>

<file path=ppt/tags/tag1301.xml><?xml version="1.0" encoding="utf-8"?>
<p:tagLst xmlns:a="http://schemas.openxmlformats.org/drawingml/2006/main" xmlns:r="http://schemas.openxmlformats.org/officeDocument/2006/relationships" xmlns:p="http://schemas.openxmlformats.org/presentationml/2006/main">
  <p:tag name="NUM" val="6"/>
</p:tagLst>
</file>

<file path=ppt/tags/tag1302.xml><?xml version="1.0" encoding="utf-8"?>
<p:tagLst xmlns:a="http://schemas.openxmlformats.org/drawingml/2006/main" xmlns:r="http://schemas.openxmlformats.org/officeDocument/2006/relationships" xmlns:p="http://schemas.openxmlformats.org/presentationml/2006/main">
  <p:tag name="NUM" val="2"/>
</p:tagLst>
</file>

<file path=ppt/tags/tag1303.xml><?xml version="1.0" encoding="utf-8"?>
<p:tagLst xmlns:a="http://schemas.openxmlformats.org/drawingml/2006/main" xmlns:r="http://schemas.openxmlformats.org/officeDocument/2006/relationships" xmlns:p="http://schemas.openxmlformats.org/presentationml/2006/main">
  <p:tag name="NUM" val="3"/>
</p:tagLst>
</file>

<file path=ppt/tags/tag1304.xml><?xml version="1.0" encoding="utf-8"?>
<p:tagLst xmlns:a="http://schemas.openxmlformats.org/drawingml/2006/main" xmlns:r="http://schemas.openxmlformats.org/officeDocument/2006/relationships" xmlns:p="http://schemas.openxmlformats.org/presentationml/2006/main">
  <p:tag name="NUM" val="3"/>
</p:tagLst>
</file>

<file path=ppt/tags/tag1305.xml><?xml version="1.0" encoding="utf-8"?>
<p:tagLst xmlns:a="http://schemas.openxmlformats.org/drawingml/2006/main" xmlns:r="http://schemas.openxmlformats.org/officeDocument/2006/relationships" xmlns:p="http://schemas.openxmlformats.org/presentationml/2006/main">
  <p:tag name="NUM" val="4"/>
</p:tagLst>
</file>

<file path=ppt/tags/tag1306.xml><?xml version="1.0" encoding="utf-8"?>
<p:tagLst xmlns:a="http://schemas.openxmlformats.org/drawingml/2006/main" xmlns:r="http://schemas.openxmlformats.org/officeDocument/2006/relationships" xmlns:p="http://schemas.openxmlformats.org/presentationml/2006/main">
  <p:tag name="NUM" val="5"/>
</p:tagLst>
</file>

<file path=ppt/tags/tag1307.xml><?xml version="1.0" encoding="utf-8"?>
<p:tagLst xmlns:a="http://schemas.openxmlformats.org/drawingml/2006/main" xmlns:r="http://schemas.openxmlformats.org/officeDocument/2006/relationships" xmlns:p="http://schemas.openxmlformats.org/presentationml/2006/main">
  <p:tag name="NUM" val="5"/>
</p:tagLst>
</file>

<file path=ppt/tags/tag1308.xml><?xml version="1.0" encoding="utf-8"?>
<p:tagLst xmlns:a="http://schemas.openxmlformats.org/drawingml/2006/main" xmlns:r="http://schemas.openxmlformats.org/officeDocument/2006/relationships" xmlns:p="http://schemas.openxmlformats.org/presentationml/2006/main">
  <p:tag name="NUM" val="6"/>
</p:tagLst>
</file>

<file path=ppt/tags/tag1309.xml><?xml version="1.0" encoding="utf-8"?>
<p:tagLst xmlns:a="http://schemas.openxmlformats.org/drawingml/2006/main" xmlns:r="http://schemas.openxmlformats.org/officeDocument/2006/relationships" xmlns:p="http://schemas.openxmlformats.org/presentationml/2006/main">
  <p:tag name="NUM" val="2"/>
</p:tagLst>
</file>

<file path=ppt/tags/tag131.xml><?xml version="1.0" encoding="utf-8"?>
<p:tagLst xmlns:a="http://schemas.openxmlformats.org/drawingml/2006/main" xmlns:r="http://schemas.openxmlformats.org/officeDocument/2006/relationships" xmlns:p="http://schemas.openxmlformats.org/presentationml/2006/main">
  <p:tag name="NUM" val="5"/>
</p:tagLst>
</file>

<file path=ppt/tags/tag1310.xml><?xml version="1.0" encoding="utf-8"?>
<p:tagLst xmlns:a="http://schemas.openxmlformats.org/drawingml/2006/main" xmlns:r="http://schemas.openxmlformats.org/officeDocument/2006/relationships" xmlns:p="http://schemas.openxmlformats.org/presentationml/2006/main">
  <p:tag name="NUM" val="3"/>
</p:tagLst>
</file>

<file path=ppt/tags/tag1311.xml><?xml version="1.0" encoding="utf-8"?>
<p:tagLst xmlns:a="http://schemas.openxmlformats.org/drawingml/2006/main" xmlns:r="http://schemas.openxmlformats.org/officeDocument/2006/relationships" xmlns:p="http://schemas.openxmlformats.org/presentationml/2006/main">
  <p:tag name="NUM" val="3"/>
</p:tagLst>
</file>

<file path=ppt/tags/tag1312.xml><?xml version="1.0" encoding="utf-8"?>
<p:tagLst xmlns:a="http://schemas.openxmlformats.org/drawingml/2006/main" xmlns:r="http://schemas.openxmlformats.org/officeDocument/2006/relationships" xmlns:p="http://schemas.openxmlformats.org/presentationml/2006/main">
  <p:tag name="NUM" val="6"/>
</p:tagLst>
</file>

<file path=ppt/tags/tag1313.xml><?xml version="1.0" encoding="utf-8"?>
<p:tagLst xmlns:a="http://schemas.openxmlformats.org/drawingml/2006/main" xmlns:r="http://schemas.openxmlformats.org/officeDocument/2006/relationships" xmlns:p="http://schemas.openxmlformats.org/presentationml/2006/main">
  <p:tag name="NUM" val="6"/>
</p:tagLst>
</file>

<file path=ppt/tags/tag1314.xml><?xml version="1.0" encoding="utf-8"?>
<p:tagLst xmlns:a="http://schemas.openxmlformats.org/drawingml/2006/main" xmlns:r="http://schemas.openxmlformats.org/officeDocument/2006/relationships" xmlns:p="http://schemas.openxmlformats.org/presentationml/2006/main">
  <p:tag name="NUM" val="4"/>
</p:tagLst>
</file>

<file path=ppt/tags/tag1315.xml><?xml version="1.0" encoding="utf-8"?>
<p:tagLst xmlns:a="http://schemas.openxmlformats.org/drawingml/2006/main" xmlns:r="http://schemas.openxmlformats.org/officeDocument/2006/relationships" xmlns:p="http://schemas.openxmlformats.org/presentationml/2006/main">
  <p:tag name="NUM" val="2"/>
</p:tagLst>
</file>

<file path=ppt/tags/tag1316.xml><?xml version="1.0" encoding="utf-8"?>
<p:tagLst xmlns:a="http://schemas.openxmlformats.org/drawingml/2006/main" xmlns:r="http://schemas.openxmlformats.org/officeDocument/2006/relationships" xmlns:p="http://schemas.openxmlformats.org/presentationml/2006/main">
  <p:tag name="NUM" val="3"/>
</p:tagLst>
</file>

<file path=ppt/tags/tag1317.xml><?xml version="1.0" encoding="utf-8"?>
<p:tagLst xmlns:a="http://schemas.openxmlformats.org/drawingml/2006/main" xmlns:r="http://schemas.openxmlformats.org/officeDocument/2006/relationships" xmlns:p="http://schemas.openxmlformats.org/presentationml/2006/main">
  <p:tag name="NUM" val="3"/>
</p:tagLst>
</file>

<file path=ppt/tags/tag1318.xml><?xml version="1.0" encoding="utf-8"?>
<p:tagLst xmlns:a="http://schemas.openxmlformats.org/drawingml/2006/main" xmlns:r="http://schemas.openxmlformats.org/officeDocument/2006/relationships" xmlns:p="http://schemas.openxmlformats.org/presentationml/2006/main">
  <p:tag name="NUM" val="6"/>
</p:tagLst>
</file>

<file path=ppt/tags/tag1319.xml><?xml version="1.0" encoding="utf-8"?>
<p:tagLst xmlns:a="http://schemas.openxmlformats.org/drawingml/2006/main" xmlns:r="http://schemas.openxmlformats.org/officeDocument/2006/relationships" xmlns:p="http://schemas.openxmlformats.org/presentationml/2006/main">
  <p:tag name="NUM" val="6"/>
</p:tagLst>
</file>

<file path=ppt/tags/tag132.xml><?xml version="1.0" encoding="utf-8"?>
<p:tagLst xmlns:a="http://schemas.openxmlformats.org/drawingml/2006/main" xmlns:r="http://schemas.openxmlformats.org/officeDocument/2006/relationships" xmlns:p="http://schemas.openxmlformats.org/presentationml/2006/main">
  <p:tag name="NUM" val="3"/>
</p:tagLst>
</file>

<file path=ppt/tags/tag1320.xml><?xml version="1.0" encoding="utf-8"?>
<p:tagLst xmlns:a="http://schemas.openxmlformats.org/drawingml/2006/main" xmlns:r="http://schemas.openxmlformats.org/officeDocument/2006/relationships" xmlns:p="http://schemas.openxmlformats.org/presentationml/2006/main">
  <p:tag name="NUM" val="4"/>
</p:tagLst>
</file>

<file path=ppt/tags/tag1321.xml><?xml version="1.0" encoding="utf-8"?>
<p:tagLst xmlns:a="http://schemas.openxmlformats.org/drawingml/2006/main" xmlns:r="http://schemas.openxmlformats.org/officeDocument/2006/relationships" xmlns:p="http://schemas.openxmlformats.org/presentationml/2006/main">
  <p:tag name="NUM" val="2"/>
</p:tagLst>
</file>

<file path=ppt/tags/tag1322.xml><?xml version="1.0" encoding="utf-8"?>
<p:tagLst xmlns:a="http://schemas.openxmlformats.org/drawingml/2006/main" xmlns:r="http://schemas.openxmlformats.org/officeDocument/2006/relationships" xmlns:p="http://schemas.openxmlformats.org/presentationml/2006/main">
  <p:tag name="NUM" val="3"/>
</p:tagLst>
</file>

<file path=ppt/tags/tag1323.xml><?xml version="1.0" encoding="utf-8"?>
<p:tagLst xmlns:a="http://schemas.openxmlformats.org/drawingml/2006/main" xmlns:r="http://schemas.openxmlformats.org/officeDocument/2006/relationships" xmlns:p="http://schemas.openxmlformats.org/presentationml/2006/main">
  <p:tag name="NUM" val="3"/>
</p:tagLst>
</file>

<file path=ppt/tags/tag1324.xml><?xml version="1.0" encoding="utf-8"?>
<p:tagLst xmlns:a="http://schemas.openxmlformats.org/drawingml/2006/main" xmlns:r="http://schemas.openxmlformats.org/officeDocument/2006/relationships" xmlns:p="http://schemas.openxmlformats.org/presentationml/2006/main">
  <p:tag name="NUM" val="4"/>
</p:tagLst>
</file>

<file path=ppt/tags/tag1325.xml><?xml version="1.0" encoding="utf-8"?>
<p:tagLst xmlns:a="http://schemas.openxmlformats.org/drawingml/2006/main" xmlns:r="http://schemas.openxmlformats.org/officeDocument/2006/relationships" xmlns:p="http://schemas.openxmlformats.org/presentationml/2006/main">
  <p:tag name="NUM" val="5"/>
</p:tagLst>
</file>

<file path=ppt/tags/tag1326.xml><?xml version="1.0" encoding="utf-8"?>
<p:tagLst xmlns:a="http://schemas.openxmlformats.org/drawingml/2006/main" xmlns:r="http://schemas.openxmlformats.org/officeDocument/2006/relationships" xmlns:p="http://schemas.openxmlformats.org/presentationml/2006/main">
  <p:tag name="NUM" val="5"/>
</p:tagLst>
</file>

<file path=ppt/tags/tag1327.xml><?xml version="1.0" encoding="utf-8"?>
<p:tagLst xmlns:a="http://schemas.openxmlformats.org/drawingml/2006/main" xmlns:r="http://schemas.openxmlformats.org/officeDocument/2006/relationships" xmlns:p="http://schemas.openxmlformats.org/presentationml/2006/main">
  <p:tag name="NUM" val="2"/>
</p:tagLst>
</file>

<file path=ppt/tags/tag1328.xml><?xml version="1.0" encoding="utf-8"?>
<p:tagLst xmlns:a="http://schemas.openxmlformats.org/drawingml/2006/main" xmlns:r="http://schemas.openxmlformats.org/officeDocument/2006/relationships" xmlns:p="http://schemas.openxmlformats.org/presentationml/2006/main">
  <p:tag name="NUM" val="3"/>
</p:tagLst>
</file>

<file path=ppt/tags/tag1329.xml><?xml version="1.0" encoding="utf-8"?>
<p:tagLst xmlns:a="http://schemas.openxmlformats.org/drawingml/2006/main" xmlns:r="http://schemas.openxmlformats.org/officeDocument/2006/relationships" xmlns:p="http://schemas.openxmlformats.org/presentationml/2006/main">
  <p:tag name="NUM" val="6"/>
</p:tagLst>
</file>

<file path=ppt/tags/tag133.xml><?xml version="1.0" encoding="utf-8"?>
<p:tagLst xmlns:a="http://schemas.openxmlformats.org/drawingml/2006/main" xmlns:r="http://schemas.openxmlformats.org/officeDocument/2006/relationships" xmlns:p="http://schemas.openxmlformats.org/presentationml/2006/main">
  <p:tag name="NUM" val="6"/>
</p:tagLst>
</file>

<file path=ppt/tags/tag1330.xml><?xml version="1.0" encoding="utf-8"?>
<p:tagLst xmlns:a="http://schemas.openxmlformats.org/drawingml/2006/main" xmlns:r="http://schemas.openxmlformats.org/officeDocument/2006/relationships" xmlns:p="http://schemas.openxmlformats.org/presentationml/2006/main">
  <p:tag name="NUM" val="3"/>
</p:tagLst>
</file>

<file path=ppt/tags/tag1331.xml><?xml version="1.0" encoding="utf-8"?>
<p:tagLst xmlns:a="http://schemas.openxmlformats.org/drawingml/2006/main" xmlns:r="http://schemas.openxmlformats.org/officeDocument/2006/relationships" xmlns:p="http://schemas.openxmlformats.org/presentationml/2006/main">
  <p:tag name="NUM" val="6"/>
</p:tagLst>
</file>

<file path=ppt/tags/tag1332.xml><?xml version="1.0" encoding="utf-8"?>
<p:tagLst xmlns:a="http://schemas.openxmlformats.org/drawingml/2006/main" xmlns:r="http://schemas.openxmlformats.org/officeDocument/2006/relationships" xmlns:p="http://schemas.openxmlformats.org/presentationml/2006/main">
  <p:tag name="NUM" val="6"/>
</p:tagLst>
</file>

<file path=ppt/tags/tag1333.xml><?xml version="1.0" encoding="utf-8"?>
<p:tagLst xmlns:a="http://schemas.openxmlformats.org/drawingml/2006/main" xmlns:r="http://schemas.openxmlformats.org/officeDocument/2006/relationships" xmlns:p="http://schemas.openxmlformats.org/presentationml/2006/main">
  <p:tag name="NUM" val="4"/>
</p:tagLst>
</file>

<file path=ppt/tags/tag1334.xml><?xml version="1.0" encoding="utf-8"?>
<p:tagLst xmlns:a="http://schemas.openxmlformats.org/drawingml/2006/main" xmlns:r="http://schemas.openxmlformats.org/officeDocument/2006/relationships" xmlns:p="http://schemas.openxmlformats.org/presentationml/2006/main">
  <p:tag name="NUM" val="2"/>
</p:tagLst>
</file>

<file path=ppt/tags/tag1335.xml><?xml version="1.0" encoding="utf-8"?>
<p:tagLst xmlns:a="http://schemas.openxmlformats.org/drawingml/2006/main" xmlns:r="http://schemas.openxmlformats.org/officeDocument/2006/relationships" xmlns:p="http://schemas.openxmlformats.org/presentationml/2006/main">
  <p:tag name="NUM" val="3"/>
</p:tagLst>
</file>

<file path=ppt/tags/tag1336.xml><?xml version="1.0" encoding="utf-8"?>
<p:tagLst xmlns:a="http://schemas.openxmlformats.org/drawingml/2006/main" xmlns:r="http://schemas.openxmlformats.org/officeDocument/2006/relationships" xmlns:p="http://schemas.openxmlformats.org/presentationml/2006/main">
  <p:tag name="NUM" val="3"/>
</p:tagLst>
</file>

<file path=ppt/tags/tag1337.xml><?xml version="1.0" encoding="utf-8"?>
<p:tagLst xmlns:a="http://schemas.openxmlformats.org/drawingml/2006/main" xmlns:r="http://schemas.openxmlformats.org/officeDocument/2006/relationships" xmlns:p="http://schemas.openxmlformats.org/presentationml/2006/main">
  <p:tag name="NUM" val="6"/>
</p:tagLst>
</file>

<file path=ppt/tags/tag1338.xml><?xml version="1.0" encoding="utf-8"?>
<p:tagLst xmlns:a="http://schemas.openxmlformats.org/drawingml/2006/main" xmlns:r="http://schemas.openxmlformats.org/officeDocument/2006/relationships" xmlns:p="http://schemas.openxmlformats.org/presentationml/2006/main">
  <p:tag name="NUM" val="6"/>
</p:tagLst>
</file>

<file path=ppt/tags/tag1339.xml><?xml version="1.0" encoding="utf-8"?>
<p:tagLst xmlns:a="http://schemas.openxmlformats.org/drawingml/2006/main" xmlns:r="http://schemas.openxmlformats.org/officeDocument/2006/relationships" xmlns:p="http://schemas.openxmlformats.org/presentationml/2006/main">
  <p:tag name="NUM" val="4"/>
</p:tagLst>
</file>

<file path=ppt/tags/tag134.xml><?xml version="1.0" encoding="utf-8"?>
<p:tagLst xmlns:a="http://schemas.openxmlformats.org/drawingml/2006/main" xmlns:r="http://schemas.openxmlformats.org/officeDocument/2006/relationships" xmlns:p="http://schemas.openxmlformats.org/presentationml/2006/main">
  <p:tag name="NUM" val="4"/>
</p:tagLst>
</file>

<file path=ppt/tags/tag1340.xml><?xml version="1.0" encoding="utf-8"?>
<p:tagLst xmlns:a="http://schemas.openxmlformats.org/drawingml/2006/main" xmlns:r="http://schemas.openxmlformats.org/officeDocument/2006/relationships" xmlns:p="http://schemas.openxmlformats.org/presentationml/2006/main">
  <p:tag name="NUM" val="2"/>
</p:tagLst>
</file>

<file path=ppt/tags/tag1341.xml><?xml version="1.0" encoding="utf-8"?>
<p:tagLst xmlns:a="http://schemas.openxmlformats.org/drawingml/2006/main" xmlns:r="http://schemas.openxmlformats.org/officeDocument/2006/relationships" xmlns:p="http://schemas.openxmlformats.org/presentationml/2006/main">
  <p:tag name="NUM" val="3"/>
</p:tagLst>
</file>

<file path=ppt/tags/tag1342.xml><?xml version="1.0" encoding="utf-8"?>
<p:tagLst xmlns:a="http://schemas.openxmlformats.org/drawingml/2006/main" xmlns:r="http://schemas.openxmlformats.org/officeDocument/2006/relationships" xmlns:p="http://schemas.openxmlformats.org/presentationml/2006/main">
  <p:tag name="NUM" val="3"/>
</p:tagLst>
</file>

<file path=ppt/tags/tag1343.xml><?xml version="1.0" encoding="utf-8"?>
<p:tagLst xmlns:a="http://schemas.openxmlformats.org/drawingml/2006/main" xmlns:r="http://schemas.openxmlformats.org/officeDocument/2006/relationships" xmlns:p="http://schemas.openxmlformats.org/presentationml/2006/main">
  <p:tag name="NUM" val="6"/>
</p:tagLst>
</file>

<file path=ppt/tags/tag1344.xml><?xml version="1.0" encoding="utf-8"?>
<p:tagLst xmlns:a="http://schemas.openxmlformats.org/drawingml/2006/main" xmlns:r="http://schemas.openxmlformats.org/officeDocument/2006/relationships" xmlns:p="http://schemas.openxmlformats.org/presentationml/2006/main">
  <p:tag name="NUM" val="4"/>
</p:tagLst>
</file>

<file path=ppt/tags/tag1345.xml><?xml version="1.0" encoding="utf-8"?>
<p:tagLst xmlns:a="http://schemas.openxmlformats.org/drawingml/2006/main" xmlns:r="http://schemas.openxmlformats.org/officeDocument/2006/relationships" xmlns:p="http://schemas.openxmlformats.org/presentationml/2006/main">
  <p:tag name="NUM" val="5"/>
</p:tagLst>
</file>

<file path=ppt/tags/tag1346.xml><?xml version="1.0" encoding="utf-8"?>
<p:tagLst xmlns:a="http://schemas.openxmlformats.org/drawingml/2006/main" xmlns:r="http://schemas.openxmlformats.org/officeDocument/2006/relationships" xmlns:p="http://schemas.openxmlformats.org/presentationml/2006/main">
  <p:tag name="NUM" val="5"/>
</p:tagLst>
</file>

<file path=ppt/tags/tag1347.xml><?xml version="1.0" encoding="utf-8"?>
<p:tagLst xmlns:a="http://schemas.openxmlformats.org/drawingml/2006/main" xmlns:r="http://schemas.openxmlformats.org/officeDocument/2006/relationships" xmlns:p="http://schemas.openxmlformats.org/presentationml/2006/main">
  <p:tag name="NUM" val="2"/>
</p:tagLst>
</file>

<file path=ppt/tags/tag1348.xml><?xml version="1.0" encoding="utf-8"?>
<p:tagLst xmlns:a="http://schemas.openxmlformats.org/drawingml/2006/main" xmlns:r="http://schemas.openxmlformats.org/officeDocument/2006/relationships" xmlns:p="http://schemas.openxmlformats.org/presentationml/2006/main">
  <p:tag name="NUM" val="3"/>
</p:tagLst>
</file>

<file path=ppt/tags/tag1349.xml><?xml version="1.0" encoding="utf-8"?>
<p:tagLst xmlns:a="http://schemas.openxmlformats.org/drawingml/2006/main" xmlns:r="http://schemas.openxmlformats.org/officeDocument/2006/relationships" xmlns:p="http://schemas.openxmlformats.org/presentationml/2006/main">
  <p:tag name="NUM" val="3"/>
</p:tagLst>
</file>

<file path=ppt/tags/tag135.xml><?xml version="1.0" encoding="utf-8"?>
<p:tagLst xmlns:a="http://schemas.openxmlformats.org/drawingml/2006/main" xmlns:r="http://schemas.openxmlformats.org/officeDocument/2006/relationships" xmlns:p="http://schemas.openxmlformats.org/presentationml/2006/main">
  <p:tag name="NUM" val="5"/>
</p:tagLst>
</file>

<file path=ppt/tags/tag1350.xml><?xml version="1.0" encoding="utf-8"?>
<p:tagLst xmlns:a="http://schemas.openxmlformats.org/drawingml/2006/main" xmlns:r="http://schemas.openxmlformats.org/officeDocument/2006/relationships" xmlns:p="http://schemas.openxmlformats.org/presentationml/2006/main">
  <p:tag name="NUM" val="6"/>
</p:tagLst>
</file>

<file path=ppt/tags/tag1351.xml><?xml version="1.0" encoding="utf-8"?>
<p:tagLst xmlns:a="http://schemas.openxmlformats.org/drawingml/2006/main" xmlns:r="http://schemas.openxmlformats.org/officeDocument/2006/relationships" xmlns:p="http://schemas.openxmlformats.org/presentationml/2006/main">
  <p:tag name="NUM" val="4"/>
</p:tagLst>
</file>

<file path=ppt/tags/tag1352.xml><?xml version="1.0" encoding="utf-8"?>
<p:tagLst xmlns:a="http://schemas.openxmlformats.org/drawingml/2006/main" xmlns:r="http://schemas.openxmlformats.org/officeDocument/2006/relationships" xmlns:p="http://schemas.openxmlformats.org/presentationml/2006/main">
  <p:tag name="NUM" val="6"/>
</p:tagLst>
</file>

<file path=ppt/tags/tag1353.xml><?xml version="1.0" encoding="utf-8"?>
<p:tagLst xmlns:a="http://schemas.openxmlformats.org/drawingml/2006/main" xmlns:r="http://schemas.openxmlformats.org/officeDocument/2006/relationships" xmlns:p="http://schemas.openxmlformats.org/presentationml/2006/main">
  <p:tag name="NUM" val="6"/>
</p:tagLst>
</file>

<file path=ppt/tags/tag1354.xml><?xml version="1.0" encoding="utf-8"?>
<p:tagLst xmlns:a="http://schemas.openxmlformats.org/drawingml/2006/main" xmlns:r="http://schemas.openxmlformats.org/officeDocument/2006/relationships" xmlns:p="http://schemas.openxmlformats.org/presentationml/2006/main">
  <p:tag name="NUM" val="2"/>
</p:tagLst>
</file>

<file path=ppt/tags/tag1355.xml><?xml version="1.0" encoding="utf-8"?>
<p:tagLst xmlns:a="http://schemas.openxmlformats.org/drawingml/2006/main" xmlns:r="http://schemas.openxmlformats.org/officeDocument/2006/relationships" xmlns:p="http://schemas.openxmlformats.org/presentationml/2006/main">
  <p:tag name="NUM" val="3"/>
</p:tagLst>
</file>

<file path=ppt/tags/tag1356.xml><?xml version="1.0" encoding="utf-8"?>
<p:tagLst xmlns:a="http://schemas.openxmlformats.org/drawingml/2006/main" xmlns:r="http://schemas.openxmlformats.org/officeDocument/2006/relationships" xmlns:p="http://schemas.openxmlformats.org/presentationml/2006/main">
  <p:tag name="NUM" val="3"/>
</p:tagLst>
</file>

<file path=ppt/tags/tag1357.xml><?xml version="1.0" encoding="utf-8"?>
<p:tagLst xmlns:a="http://schemas.openxmlformats.org/drawingml/2006/main" xmlns:r="http://schemas.openxmlformats.org/officeDocument/2006/relationships" xmlns:p="http://schemas.openxmlformats.org/presentationml/2006/main">
  <p:tag name="NUM" val="6"/>
</p:tagLst>
</file>

<file path=ppt/tags/tag1358.xml><?xml version="1.0" encoding="utf-8"?>
<p:tagLst xmlns:a="http://schemas.openxmlformats.org/drawingml/2006/main" xmlns:r="http://schemas.openxmlformats.org/officeDocument/2006/relationships" xmlns:p="http://schemas.openxmlformats.org/presentationml/2006/main">
  <p:tag name="NUM" val="4"/>
</p:tagLst>
</file>

<file path=ppt/tags/tag1359.xml><?xml version="1.0" encoding="utf-8"?>
<p:tagLst xmlns:a="http://schemas.openxmlformats.org/drawingml/2006/main" xmlns:r="http://schemas.openxmlformats.org/officeDocument/2006/relationships" xmlns:p="http://schemas.openxmlformats.org/presentationml/2006/main">
  <p:tag name="NUM" val="1"/>
</p:tagLst>
</file>

<file path=ppt/tags/tag136.xml><?xml version="1.0" encoding="utf-8"?>
<p:tagLst xmlns:a="http://schemas.openxmlformats.org/drawingml/2006/main" xmlns:r="http://schemas.openxmlformats.org/officeDocument/2006/relationships" xmlns:p="http://schemas.openxmlformats.org/presentationml/2006/main">
  <p:tag name="NUM" val="6"/>
</p:tagLst>
</file>

<file path=ppt/tags/tag1360.xml><?xml version="1.0" encoding="utf-8"?>
<p:tagLst xmlns:a="http://schemas.openxmlformats.org/drawingml/2006/main" xmlns:r="http://schemas.openxmlformats.org/officeDocument/2006/relationships" xmlns:p="http://schemas.openxmlformats.org/presentationml/2006/main">
  <p:tag name="NUM" val="2"/>
</p:tagLst>
</file>

<file path=ppt/tags/tag1361.xml><?xml version="1.0" encoding="utf-8"?>
<p:tagLst xmlns:a="http://schemas.openxmlformats.org/drawingml/2006/main" xmlns:r="http://schemas.openxmlformats.org/officeDocument/2006/relationships" xmlns:p="http://schemas.openxmlformats.org/presentationml/2006/main">
  <p:tag name="NUM" val="6"/>
</p:tagLst>
</file>

<file path=ppt/tags/tag1362.xml><?xml version="1.0" encoding="utf-8"?>
<p:tagLst xmlns:a="http://schemas.openxmlformats.org/drawingml/2006/main" xmlns:r="http://schemas.openxmlformats.org/officeDocument/2006/relationships" xmlns:p="http://schemas.openxmlformats.org/presentationml/2006/main">
  <p:tag name="NUM" val="6"/>
</p:tagLst>
</file>

<file path=ppt/tags/tag1363.xml><?xml version="1.0" encoding="utf-8"?>
<p:tagLst xmlns:a="http://schemas.openxmlformats.org/drawingml/2006/main" xmlns:r="http://schemas.openxmlformats.org/officeDocument/2006/relationships" xmlns:p="http://schemas.openxmlformats.org/presentationml/2006/main">
  <p:tag name="NUM" val="3"/>
</p:tagLst>
</file>

<file path=ppt/tags/tag1364.xml><?xml version="1.0" encoding="utf-8"?>
<p:tagLst xmlns:a="http://schemas.openxmlformats.org/drawingml/2006/main" xmlns:r="http://schemas.openxmlformats.org/officeDocument/2006/relationships" xmlns:p="http://schemas.openxmlformats.org/presentationml/2006/main">
  <p:tag name="NUM" val="4"/>
</p:tagLst>
</file>

<file path=ppt/tags/tag1365.xml><?xml version="1.0" encoding="utf-8"?>
<p:tagLst xmlns:a="http://schemas.openxmlformats.org/drawingml/2006/main" xmlns:r="http://schemas.openxmlformats.org/officeDocument/2006/relationships" xmlns:p="http://schemas.openxmlformats.org/presentationml/2006/main">
  <p:tag name="NUM" val="1"/>
</p:tagLst>
</file>

<file path=ppt/tags/tag1366.xml><?xml version="1.0" encoding="utf-8"?>
<p:tagLst xmlns:a="http://schemas.openxmlformats.org/drawingml/2006/main" xmlns:r="http://schemas.openxmlformats.org/officeDocument/2006/relationships" xmlns:p="http://schemas.openxmlformats.org/presentationml/2006/main">
  <p:tag name="NUM" val="2"/>
</p:tagLst>
</file>

<file path=ppt/tags/tag1367.xml><?xml version="1.0" encoding="utf-8"?>
<p:tagLst xmlns:a="http://schemas.openxmlformats.org/drawingml/2006/main" xmlns:r="http://schemas.openxmlformats.org/officeDocument/2006/relationships" xmlns:p="http://schemas.openxmlformats.org/presentationml/2006/main">
  <p:tag name="NUM" val="6"/>
</p:tagLst>
</file>

<file path=ppt/tags/tag1368.xml><?xml version="1.0" encoding="utf-8"?>
<p:tagLst xmlns:a="http://schemas.openxmlformats.org/drawingml/2006/main" xmlns:r="http://schemas.openxmlformats.org/officeDocument/2006/relationships" xmlns:p="http://schemas.openxmlformats.org/presentationml/2006/main">
  <p:tag name="NUM" val="6"/>
</p:tagLst>
</file>

<file path=ppt/tags/tag1369.xml><?xml version="1.0" encoding="utf-8"?>
<p:tagLst xmlns:a="http://schemas.openxmlformats.org/drawingml/2006/main" xmlns:r="http://schemas.openxmlformats.org/officeDocument/2006/relationships" xmlns:p="http://schemas.openxmlformats.org/presentationml/2006/main">
  <p:tag name="NUM" val="4"/>
</p:tagLst>
</file>

<file path=ppt/tags/tag137.xml><?xml version="1.0" encoding="utf-8"?>
<p:tagLst xmlns:a="http://schemas.openxmlformats.org/drawingml/2006/main" xmlns:r="http://schemas.openxmlformats.org/officeDocument/2006/relationships" xmlns:p="http://schemas.openxmlformats.org/presentationml/2006/main">
  <p:tag name="NUM" val="1"/>
</p:tagLst>
</file>

<file path=ppt/tags/tag1370.xml><?xml version="1.0" encoding="utf-8"?>
<p:tagLst xmlns:a="http://schemas.openxmlformats.org/drawingml/2006/main" xmlns:r="http://schemas.openxmlformats.org/officeDocument/2006/relationships" xmlns:p="http://schemas.openxmlformats.org/presentationml/2006/main">
  <p:tag name="NUM" val="3"/>
</p:tagLst>
</file>

<file path=ppt/tags/tag1371.xml><?xml version="1.0" encoding="utf-8"?>
<p:tagLst xmlns:a="http://schemas.openxmlformats.org/drawingml/2006/main" xmlns:r="http://schemas.openxmlformats.org/officeDocument/2006/relationships" xmlns:p="http://schemas.openxmlformats.org/presentationml/2006/main">
  <p:tag name="NUM" val="1"/>
</p:tagLst>
</file>

<file path=ppt/tags/tag1372.xml><?xml version="1.0" encoding="utf-8"?>
<p:tagLst xmlns:a="http://schemas.openxmlformats.org/drawingml/2006/main" xmlns:r="http://schemas.openxmlformats.org/officeDocument/2006/relationships" xmlns:p="http://schemas.openxmlformats.org/presentationml/2006/main">
  <p:tag name="NUM" val="2"/>
</p:tagLst>
</file>

<file path=ppt/tags/tag1373.xml><?xml version="1.0" encoding="utf-8"?>
<p:tagLst xmlns:a="http://schemas.openxmlformats.org/drawingml/2006/main" xmlns:r="http://schemas.openxmlformats.org/officeDocument/2006/relationships" xmlns:p="http://schemas.openxmlformats.org/presentationml/2006/main">
  <p:tag name="NUM" val="2"/>
</p:tagLst>
</file>

<file path=ppt/tags/tag1374.xml><?xml version="1.0" encoding="utf-8"?>
<p:tagLst xmlns:a="http://schemas.openxmlformats.org/drawingml/2006/main" xmlns:r="http://schemas.openxmlformats.org/officeDocument/2006/relationships" xmlns:p="http://schemas.openxmlformats.org/presentationml/2006/main">
  <p:tag name="NUM" val="3"/>
</p:tagLst>
</file>

<file path=ppt/tags/tag1375.xml><?xml version="1.0" encoding="utf-8"?>
<p:tagLst xmlns:a="http://schemas.openxmlformats.org/drawingml/2006/main" xmlns:r="http://schemas.openxmlformats.org/officeDocument/2006/relationships" xmlns:p="http://schemas.openxmlformats.org/presentationml/2006/main">
  <p:tag name="NUM" val="3"/>
</p:tagLst>
</file>

<file path=ppt/tags/tag1376.xml><?xml version="1.0" encoding="utf-8"?>
<p:tagLst xmlns:a="http://schemas.openxmlformats.org/drawingml/2006/main" xmlns:r="http://schemas.openxmlformats.org/officeDocument/2006/relationships" xmlns:p="http://schemas.openxmlformats.org/presentationml/2006/main">
  <p:tag name="NUM" val="6"/>
</p:tagLst>
</file>

<file path=ppt/tags/tag1377.xml><?xml version="1.0" encoding="utf-8"?>
<p:tagLst xmlns:a="http://schemas.openxmlformats.org/drawingml/2006/main" xmlns:r="http://schemas.openxmlformats.org/officeDocument/2006/relationships" xmlns:p="http://schemas.openxmlformats.org/presentationml/2006/main">
  <p:tag name="NUM" val="4"/>
</p:tagLst>
</file>

<file path=ppt/tags/tag1378.xml><?xml version="1.0" encoding="utf-8"?>
<p:tagLst xmlns:a="http://schemas.openxmlformats.org/drawingml/2006/main" xmlns:r="http://schemas.openxmlformats.org/officeDocument/2006/relationships" xmlns:p="http://schemas.openxmlformats.org/presentationml/2006/main">
  <p:tag name="NUM" val="2"/>
</p:tagLst>
</file>

<file path=ppt/tags/tag1379.xml><?xml version="1.0" encoding="utf-8"?>
<p:tagLst xmlns:a="http://schemas.openxmlformats.org/drawingml/2006/main" xmlns:r="http://schemas.openxmlformats.org/officeDocument/2006/relationships" xmlns:p="http://schemas.openxmlformats.org/presentationml/2006/main">
  <p:tag name="NUM" val="3"/>
</p:tagLst>
</file>

<file path=ppt/tags/tag138.xml><?xml version="1.0" encoding="utf-8"?>
<p:tagLst xmlns:a="http://schemas.openxmlformats.org/drawingml/2006/main" xmlns:r="http://schemas.openxmlformats.org/officeDocument/2006/relationships" xmlns:p="http://schemas.openxmlformats.org/presentationml/2006/main">
  <p:tag name="NUM" val="2"/>
</p:tagLst>
</file>

<file path=ppt/tags/tag1380.xml><?xml version="1.0" encoding="utf-8"?>
<p:tagLst xmlns:a="http://schemas.openxmlformats.org/drawingml/2006/main" xmlns:r="http://schemas.openxmlformats.org/officeDocument/2006/relationships" xmlns:p="http://schemas.openxmlformats.org/presentationml/2006/main">
  <p:tag name="NUM" val="3"/>
</p:tagLst>
</file>

<file path=ppt/tags/tag1381.xml><?xml version="1.0" encoding="utf-8"?>
<p:tagLst xmlns:a="http://schemas.openxmlformats.org/drawingml/2006/main" xmlns:r="http://schemas.openxmlformats.org/officeDocument/2006/relationships" xmlns:p="http://schemas.openxmlformats.org/presentationml/2006/main">
  <p:tag name="NUM" val="6"/>
</p:tagLst>
</file>

<file path=ppt/tags/tag1382.xml><?xml version="1.0" encoding="utf-8"?>
<p:tagLst xmlns:a="http://schemas.openxmlformats.org/drawingml/2006/main" xmlns:r="http://schemas.openxmlformats.org/officeDocument/2006/relationships" xmlns:p="http://schemas.openxmlformats.org/presentationml/2006/main">
  <p:tag name="NUM" val="4"/>
</p:tagLst>
</file>

<file path=ppt/tags/tag1383.xml><?xml version="1.0" encoding="utf-8"?>
<p:tagLst xmlns:a="http://schemas.openxmlformats.org/drawingml/2006/main" xmlns:r="http://schemas.openxmlformats.org/officeDocument/2006/relationships" xmlns:p="http://schemas.openxmlformats.org/presentationml/2006/main">
  <p:tag name="NUM" val="2"/>
</p:tagLst>
</file>

<file path=ppt/tags/tag1384.xml><?xml version="1.0" encoding="utf-8"?>
<p:tagLst xmlns:a="http://schemas.openxmlformats.org/drawingml/2006/main" xmlns:r="http://schemas.openxmlformats.org/officeDocument/2006/relationships" xmlns:p="http://schemas.openxmlformats.org/presentationml/2006/main">
  <p:tag name="NUM" val="3"/>
</p:tagLst>
</file>

<file path=ppt/tags/tag1385.xml><?xml version="1.0" encoding="utf-8"?>
<p:tagLst xmlns:a="http://schemas.openxmlformats.org/drawingml/2006/main" xmlns:r="http://schemas.openxmlformats.org/officeDocument/2006/relationships" xmlns:p="http://schemas.openxmlformats.org/presentationml/2006/main">
  <p:tag name="NUM" val="3"/>
</p:tagLst>
</file>

<file path=ppt/tags/tag1386.xml><?xml version="1.0" encoding="utf-8"?>
<p:tagLst xmlns:a="http://schemas.openxmlformats.org/drawingml/2006/main" xmlns:r="http://schemas.openxmlformats.org/officeDocument/2006/relationships" xmlns:p="http://schemas.openxmlformats.org/presentationml/2006/main">
  <p:tag name="NUM" val="6"/>
</p:tagLst>
</file>

<file path=ppt/tags/tag1387.xml><?xml version="1.0" encoding="utf-8"?>
<p:tagLst xmlns:a="http://schemas.openxmlformats.org/drawingml/2006/main" xmlns:r="http://schemas.openxmlformats.org/officeDocument/2006/relationships" xmlns:p="http://schemas.openxmlformats.org/presentationml/2006/main">
  <p:tag name="NUM" val="6"/>
</p:tagLst>
</file>

<file path=ppt/tags/tag1388.xml><?xml version="1.0" encoding="utf-8"?>
<p:tagLst xmlns:a="http://schemas.openxmlformats.org/drawingml/2006/main" xmlns:r="http://schemas.openxmlformats.org/officeDocument/2006/relationships" xmlns:p="http://schemas.openxmlformats.org/presentationml/2006/main">
  <p:tag name="NUM" val="4"/>
</p:tagLst>
</file>

<file path=ppt/tags/tag1389.xml><?xml version="1.0" encoding="utf-8"?>
<p:tagLst xmlns:a="http://schemas.openxmlformats.org/drawingml/2006/main" xmlns:r="http://schemas.openxmlformats.org/officeDocument/2006/relationships" xmlns:p="http://schemas.openxmlformats.org/presentationml/2006/main">
  <p:tag name="NUM" val="2"/>
</p:tagLst>
</file>

<file path=ppt/tags/tag139.xml><?xml version="1.0" encoding="utf-8"?>
<p:tagLst xmlns:a="http://schemas.openxmlformats.org/drawingml/2006/main" xmlns:r="http://schemas.openxmlformats.org/officeDocument/2006/relationships" xmlns:p="http://schemas.openxmlformats.org/presentationml/2006/main">
  <p:tag name="NUM" val="3"/>
</p:tagLst>
</file>

<file path=ppt/tags/tag1390.xml><?xml version="1.0" encoding="utf-8"?>
<p:tagLst xmlns:a="http://schemas.openxmlformats.org/drawingml/2006/main" xmlns:r="http://schemas.openxmlformats.org/officeDocument/2006/relationships" xmlns:p="http://schemas.openxmlformats.org/presentationml/2006/main">
  <p:tag name="NUM" val="3"/>
</p:tagLst>
</file>

<file path=ppt/tags/tag1391.xml><?xml version="1.0" encoding="utf-8"?>
<p:tagLst xmlns:a="http://schemas.openxmlformats.org/drawingml/2006/main" xmlns:r="http://schemas.openxmlformats.org/officeDocument/2006/relationships" xmlns:p="http://schemas.openxmlformats.org/presentationml/2006/main">
  <p:tag name="NUM" val="3"/>
</p:tagLst>
</file>

<file path=ppt/tags/tag1392.xml><?xml version="1.0" encoding="utf-8"?>
<p:tagLst xmlns:a="http://schemas.openxmlformats.org/drawingml/2006/main" xmlns:r="http://schemas.openxmlformats.org/officeDocument/2006/relationships" xmlns:p="http://schemas.openxmlformats.org/presentationml/2006/main">
  <p:tag name="NUM" val="6"/>
</p:tagLst>
</file>

<file path=ppt/tags/tag1393.xml><?xml version="1.0" encoding="utf-8"?>
<p:tagLst xmlns:a="http://schemas.openxmlformats.org/drawingml/2006/main" xmlns:r="http://schemas.openxmlformats.org/officeDocument/2006/relationships" xmlns:p="http://schemas.openxmlformats.org/presentationml/2006/main">
  <p:tag name="NUM" val="4"/>
</p:tagLst>
</file>

<file path=ppt/tags/tag1394.xml><?xml version="1.0" encoding="utf-8"?>
<p:tagLst xmlns:a="http://schemas.openxmlformats.org/drawingml/2006/main" xmlns:r="http://schemas.openxmlformats.org/officeDocument/2006/relationships" xmlns:p="http://schemas.openxmlformats.org/presentationml/2006/main">
  <p:tag name="NUM" val="2"/>
</p:tagLst>
</file>

<file path=ppt/tags/tag1395.xml><?xml version="1.0" encoding="utf-8"?>
<p:tagLst xmlns:a="http://schemas.openxmlformats.org/drawingml/2006/main" xmlns:r="http://schemas.openxmlformats.org/officeDocument/2006/relationships" xmlns:p="http://schemas.openxmlformats.org/presentationml/2006/main">
  <p:tag name="NUM" val="3"/>
</p:tagLst>
</file>

<file path=ppt/tags/tag1396.xml><?xml version="1.0" encoding="utf-8"?>
<p:tagLst xmlns:a="http://schemas.openxmlformats.org/drawingml/2006/main" xmlns:r="http://schemas.openxmlformats.org/officeDocument/2006/relationships" xmlns:p="http://schemas.openxmlformats.org/presentationml/2006/main">
  <p:tag name="NUM" val="3"/>
</p:tagLst>
</file>

<file path=ppt/tags/tag1397.xml><?xml version="1.0" encoding="utf-8"?>
<p:tagLst xmlns:a="http://schemas.openxmlformats.org/drawingml/2006/main" xmlns:r="http://schemas.openxmlformats.org/officeDocument/2006/relationships" xmlns:p="http://schemas.openxmlformats.org/presentationml/2006/main">
  <p:tag name="NUM" val="6"/>
</p:tagLst>
</file>

<file path=ppt/tags/tag1398.xml><?xml version="1.0" encoding="utf-8"?>
<p:tagLst xmlns:a="http://schemas.openxmlformats.org/drawingml/2006/main" xmlns:r="http://schemas.openxmlformats.org/officeDocument/2006/relationships" xmlns:p="http://schemas.openxmlformats.org/presentationml/2006/main">
  <p:tag name="NUM" val="4"/>
</p:tagLst>
</file>

<file path=ppt/tags/tag1399.xml><?xml version="1.0" encoding="utf-8"?>
<p:tagLst xmlns:a="http://schemas.openxmlformats.org/drawingml/2006/main" xmlns:r="http://schemas.openxmlformats.org/officeDocument/2006/relationships" xmlns:p="http://schemas.openxmlformats.org/presentationml/2006/main">
  <p:tag name="NUM" val="2"/>
</p:tagLst>
</file>

<file path=ppt/tags/tag14.xml><?xml version="1.0" encoding="utf-8"?>
<p:tagLst xmlns:a="http://schemas.openxmlformats.org/drawingml/2006/main" xmlns:r="http://schemas.openxmlformats.org/officeDocument/2006/relationships" xmlns:p="http://schemas.openxmlformats.org/presentationml/2006/main">
  <p:tag name="NUM" val="4"/>
</p:tagLst>
</file>

<file path=ppt/tags/tag140.xml><?xml version="1.0" encoding="utf-8"?>
<p:tagLst xmlns:a="http://schemas.openxmlformats.org/drawingml/2006/main" xmlns:r="http://schemas.openxmlformats.org/officeDocument/2006/relationships" xmlns:p="http://schemas.openxmlformats.org/presentationml/2006/main">
  <p:tag name="NUM" val="6"/>
</p:tagLst>
</file>

<file path=ppt/tags/tag1400.xml><?xml version="1.0" encoding="utf-8"?>
<p:tagLst xmlns:a="http://schemas.openxmlformats.org/drawingml/2006/main" xmlns:r="http://schemas.openxmlformats.org/officeDocument/2006/relationships" xmlns:p="http://schemas.openxmlformats.org/presentationml/2006/main">
  <p:tag name="NUM" val="3"/>
</p:tagLst>
</file>

<file path=ppt/tags/tag1401.xml><?xml version="1.0" encoding="utf-8"?>
<p:tagLst xmlns:a="http://schemas.openxmlformats.org/drawingml/2006/main" xmlns:r="http://schemas.openxmlformats.org/officeDocument/2006/relationships" xmlns:p="http://schemas.openxmlformats.org/presentationml/2006/main">
  <p:tag name="NUM" val="3"/>
</p:tagLst>
</file>

<file path=ppt/tags/tag1402.xml><?xml version="1.0" encoding="utf-8"?>
<p:tagLst xmlns:a="http://schemas.openxmlformats.org/drawingml/2006/main" xmlns:r="http://schemas.openxmlformats.org/officeDocument/2006/relationships" xmlns:p="http://schemas.openxmlformats.org/presentationml/2006/main">
  <p:tag name="NUM" val="6"/>
</p:tagLst>
</file>

<file path=ppt/tags/tag1403.xml><?xml version="1.0" encoding="utf-8"?>
<p:tagLst xmlns:a="http://schemas.openxmlformats.org/drawingml/2006/main" xmlns:r="http://schemas.openxmlformats.org/officeDocument/2006/relationships" xmlns:p="http://schemas.openxmlformats.org/presentationml/2006/main">
  <p:tag name="NUM" val="4"/>
</p:tagLst>
</file>

<file path=ppt/tags/tag1404.xml><?xml version="1.0" encoding="utf-8"?>
<p:tagLst xmlns:a="http://schemas.openxmlformats.org/drawingml/2006/main" xmlns:r="http://schemas.openxmlformats.org/officeDocument/2006/relationships" xmlns:p="http://schemas.openxmlformats.org/presentationml/2006/main">
  <p:tag name="NUM" val="6"/>
</p:tagLst>
</file>

<file path=ppt/tags/tag1405.xml><?xml version="1.0" encoding="utf-8"?>
<p:tagLst xmlns:a="http://schemas.openxmlformats.org/drawingml/2006/main" xmlns:r="http://schemas.openxmlformats.org/officeDocument/2006/relationships" xmlns:p="http://schemas.openxmlformats.org/presentationml/2006/main">
  <p:tag name="NUM" val="2"/>
</p:tagLst>
</file>

<file path=ppt/tags/tag1406.xml><?xml version="1.0" encoding="utf-8"?>
<p:tagLst xmlns:a="http://schemas.openxmlformats.org/drawingml/2006/main" xmlns:r="http://schemas.openxmlformats.org/officeDocument/2006/relationships" xmlns:p="http://schemas.openxmlformats.org/presentationml/2006/main">
  <p:tag name="NUM" val="3"/>
</p:tagLst>
</file>

<file path=ppt/tags/tag1407.xml><?xml version="1.0" encoding="utf-8"?>
<p:tagLst xmlns:a="http://schemas.openxmlformats.org/drawingml/2006/main" xmlns:r="http://schemas.openxmlformats.org/officeDocument/2006/relationships" xmlns:p="http://schemas.openxmlformats.org/presentationml/2006/main">
  <p:tag name="NUM" val="3"/>
</p:tagLst>
</file>

<file path=ppt/tags/tag1408.xml><?xml version="1.0" encoding="utf-8"?>
<p:tagLst xmlns:a="http://schemas.openxmlformats.org/drawingml/2006/main" xmlns:r="http://schemas.openxmlformats.org/officeDocument/2006/relationships" xmlns:p="http://schemas.openxmlformats.org/presentationml/2006/main">
  <p:tag name="NUM" val="6"/>
</p:tagLst>
</file>

<file path=ppt/tags/tag1409.xml><?xml version="1.0" encoding="utf-8"?>
<p:tagLst xmlns:a="http://schemas.openxmlformats.org/drawingml/2006/main" xmlns:r="http://schemas.openxmlformats.org/officeDocument/2006/relationships" xmlns:p="http://schemas.openxmlformats.org/presentationml/2006/main">
  <p:tag name="NUM" val="4"/>
</p:tagLst>
</file>

<file path=ppt/tags/tag141.xml><?xml version="1.0" encoding="utf-8"?>
<p:tagLst xmlns:a="http://schemas.openxmlformats.org/drawingml/2006/main" xmlns:r="http://schemas.openxmlformats.org/officeDocument/2006/relationships" xmlns:p="http://schemas.openxmlformats.org/presentationml/2006/main">
  <p:tag name="NUM" val="4"/>
</p:tagLst>
</file>

<file path=ppt/tags/tag1410.xml><?xml version="1.0" encoding="utf-8"?>
<p:tagLst xmlns:a="http://schemas.openxmlformats.org/drawingml/2006/main" xmlns:r="http://schemas.openxmlformats.org/officeDocument/2006/relationships" xmlns:p="http://schemas.openxmlformats.org/presentationml/2006/main">
  <p:tag name="NUM" val="2"/>
</p:tagLst>
</file>

<file path=ppt/tags/tag1411.xml><?xml version="1.0" encoding="utf-8"?>
<p:tagLst xmlns:a="http://schemas.openxmlformats.org/drawingml/2006/main" xmlns:r="http://schemas.openxmlformats.org/officeDocument/2006/relationships" xmlns:p="http://schemas.openxmlformats.org/presentationml/2006/main">
  <p:tag name="NUM" val="3"/>
</p:tagLst>
</file>

<file path=ppt/tags/tag1412.xml><?xml version="1.0" encoding="utf-8"?>
<p:tagLst xmlns:a="http://schemas.openxmlformats.org/drawingml/2006/main" xmlns:r="http://schemas.openxmlformats.org/officeDocument/2006/relationships" xmlns:p="http://schemas.openxmlformats.org/presentationml/2006/main">
  <p:tag name="NUM" val="3"/>
</p:tagLst>
</file>

<file path=ppt/tags/tag1413.xml><?xml version="1.0" encoding="utf-8"?>
<p:tagLst xmlns:a="http://schemas.openxmlformats.org/drawingml/2006/main" xmlns:r="http://schemas.openxmlformats.org/officeDocument/2006/relationships" xmlns:p="http://schemas.openxmlformats.org/presentationml/2006/main">
  <p:tag name="NUM" val="6"/>
</p:tagLst>
</file>

<file path=ppt/tags/tag1414.xml><?xml version="1.0" encoding="utf-8"?>
<p:tagLst xmlns:a="http://schemas.openxmlformats.org/drawingml/2006/main" xmlns:r="http://schemas.openxmlformats.org/officeDocument/2006/relationships" xmlns:p="http://schemas.openxmlformats.org/presentationml/2006/main">
  <p:tag name="NUM" val="6"/>
</p:tagLst>
</file>

<file path=ppt/tags/tag1415.xml><?xml version="1.0" encoding="utf-8"?>
<p:tagLst xmlns:a="http://schemas.openxmlformats.org/drawingml/2006/main" xmlns:r="http://schemas.openxmlformats.org/officeDocument/2006/relationships" xmlns:p="http://schemas.openxmlformats.org/presentationml/2006/main">
  <p:tag name="NUM" val="6"/>
</p:tagLst>
</file>

<file path=ppt/tags/tag1416.xml><?xml version="1.0" encoding="utf-8"?>
<p:tagLst xmlns:a="http://schemas.openxmlformats.org/drawingml/2006/main" xmlns:r="http://schemas.openxmlformats.org/officeDocument/2006/relationships" xmlns:p="http://schemas.openxmlformats.org/presentationml/2006/main">
  <p:tag name="NUM" val="4"/>
</p:tagLst>
</file>

<file path=ppt/tags/tag1417.xml><?xml version="1.0" encoding="utf-8"?>
<p:tagLst xmlns:a="http://schemas.openxmlformats.org/drawingml/2006/main" xmlns:r="http://schemas.openxmlformats.org/officeDocument/2006/relationships" xmlns:p="http://schemas.openxmlformats.org/presentationml/2006/main">
  <p:tag name="NUM" val="1"/>
</p:tagLst>
</file>

<file path=ppt/tags/tag1418.xml><?xml version="1.0" encoding="utf-8"?>
<p:tagLst xmlns:a="http://schemas.openxmlformats.org/drawingml/2006/main" xmlns:r="http://schemas.openxmlformats.org/officeDocument/2006/relationships" xmlns:p="http://schemas.openxmlformats.org/presentationml/2006/main">
  <p:tag name="NUM" val="2"/>
</p:tagLst>
</file>

<file path=ppt/tags/tag1419.xml><?xml version="1.0" encoding="utf-8"?>
<p:tagLst xmlns:a="http://schemas.openxmlformats.org/drawingml/2006/main" xmlns:r="http://schemas.openxmlformats.org/officeDocument/2006/relationships" xmlns:p="http://schemas.openxmlformats.org/presentationml/2006/main">
  <p:tag name="NUM" val="2"/>
</p:tagLst>
</file>

<file path=ppt/tags/tag142.xml><?xml version="1.0" encoding="utf-8"?>
<p:tagLst xmlns:a="http://schemas.openxmlformats.org/drawingml/2006/main" xmlns:r="http://schemas.openxmlformats.org/officeDocument/2006/relationships" xmlns:p="http://schemas.openxmlformats.org/presentationml/2006/main">
  <p:tag name="NUM" val="6"/>
</p:tagLst>
</file>

<file path=ppt/tags/tag1420.xml><?xml version="1.0" encoding="utf-8"?>
<p:tagLst xmlns:a="http://schemas.openxmlformats.org/drawingml/2006/main" xmlns:r="http://schemas.openxmlformats.org/officeDocument/2006/relationships" xmlns:p="http://schemas.openxmlformats.org/presentationml/2006/main">
  <p:tag name="NUM" val="3"/>
</p:tagLst>
</file>

<file path=ppt/tags/tag1421.xml><?xml version="1.0" encoding="utf-8"?>
<p:tagLst xmlns:a="http://schemas.openxmlformats.org/drawingml/2006/main" xmlns:r="http://schemas.openxmlformats.org/officeDocument/2006/relationships" xmlns:p="http://schemas.openxmlformats.org/presentationml/2006/main">
  <p:tag name="NUM" val="3"/>
</p:tagLst>
</file>

<file path=ppt/tags/tag1422.xml><?xml version="1.0" encoding="utf-8"?>
<p:tagLst xmlns:a="http://schemas.openxmlformats.org/drawingml/2006/main" xmlns:r="http://schemas.openxmlformats.org/officeDocument/2006/relationships" xmlns:p="http://schemas.openxmlformats.org/presentationml/2006/main">
  <p:tag name="NUM" val="6"/>
</p:tagLst>
</file>

<file path=ppt/tags/tag1423.xml><?xml version="1.0" encoding="utf-8"?>
<p:tagLst xmlns:a="http://schemas.openxmlformats.org/drawingml/2006/main" xmlns:r="http://schemas.openxmlformats.org/officeDocument/2006/relationships" xmlns:p="http://schemas.openxmlformats.org/presentationml/2006/main">
  <p:tag name="NUM" val="4"/>
</p:tagLst>
</file>

<file path=ppt/tags/tag1424.xml><?xml version="1.0" encoding="utf-8"?>
<p:tagLst xmlns:a="http://schemas.openxmlformats.org/drawingml/2006/main" xmlns:r="http://schemas.openxmlformats.org/officeDocument/2006/relationships" xmlns:p="http://schemas.openxmlformats.org/presentationml/2006/main">
  <p:tag name="NUM" val="5"/>
</p:tagLst>
</file>

<file path=ppt/tags/tag1425.xml><?xml version="1.0" encoding="utf-8"?>
<p:tagLst xmlns:a="http://schemas.openxmlformats.org/drawingml/2006/main" xmlns:r="http://schemas.openxmlformats.org/officeDocument/2006/relationships" xmlns:p="http://schemas.openxmlformats.org/presentationml/2006/main">
  <p:tag name="NUM" val="1"/>
</p:tagLst>
</file>

<file path=ppt/tags/tag1426.xml><?xml version="1.0" encoding="utf-8"?>
<p:tagLst xmlns:a="http://schemas.openxmlformats.org/drawingml/2006/main" xmlns:r="http://schemas.openxmlformats.org/officeDocument/2006/relationships" xmlns:p="http://schemas.openxmlformats.org/presentationml/2006/main">
  <p:tag name="NUM" val="2"/>
</p:tagLst>
</file>

<file path=ppt/tags/tag1427.xml><?xml version="1.0" encoding="utf-8"?>
<p:tagLst xmlns:a="http://schemas.openxmlformats.org/drawingml/2006/main" xmlns:r="http://schemas.openxmlformats.org/officeDocument/2006/relationships" xmlns:p="http://schemas.openxmlformats.org/presentationml/2006/main">
  <p:tag name="NUM" val="6"/>
</p:tagLst>
</file>

<file path=ppt/tags/tag1428.xml><?xml version="1.0" encoding="utf-8"?>
<p:tagLst xmlns:a="http://schemas.openxmlformats.org/drawingml/2006/main" xmlns:r="http://schemas.openxmlformats.org/officeDocument/2006/relationships" xmlns:p="http://schemas.openxmlformats.org/presentationml/2006/main">
  <p:tag name="NUM" val="6"/>
</p:tagLst>
</file>

<file path=ppt/tags/tag1429.xml><?xml version="1.0" encoding="utf-8"?>
<p:tagLst xmlns:a="http://schemas.openxmlformats.org/drawingml/2006/main" xmlns:r="http://schemas.openxmlformats.org/officeDocument/2006/relationships" xmlns:p="http://schemas.openxmlformats.org/presentationml/2006/main">
  <p:tag name="NUM" val="3"/>
</p:tagLst>
</file>

<file path=ppt/tags/tag143.xml><?xml version="1.0" encoding="utf-8"?>
<p:tagLst xmlns:a="http://schemas.openxmlformats.org/drawingml/2006/main" xmlns:r="http://schemas.openxmlformats.org/officeDocument/2006/relationships" xmlns:p="http://schemas.openxmlformats.org/presentationml/2006/main">
  <p:tag name="NUM" val="1"/>
</p:tagLst>
</file>

<file path=ppt/tags/tag1430.xml><?xml version="1.0" encoding="utf-8"?>
<p:tagLst xmlns:a="http://schemas.openxmlformats.org/drawingml/2006/main" xmlns:r="http://schemas.openxmlformats.org/officeDocument/2006/relationships" xmlns:p="http://schemas.openxmlformats.org/presentationml/2006/main">
  <p:tag name="NUM" val="4"/>
</p:tagLst>
</file>

<file path=ppt/tags/tag1431.xml><?xml version="1.0" encoding="utf-8"?>
<p:tagLst xmlns:a="http://schemas.openxmlformats.org/drawingml/2006/main" xmlns:r="http://schemas.openxmlformats.org/officeDocument/2006/relationships" xmlns:p="http://schemas.openxmlformats.org/presentationml/2006/main">
  <p:tag name="NUM" val="1"/>
</p:tagLst>
</file>

<file path=ppt/tags/tag1432.xml><?xml version="1.0" encoding="utf-8"?>
<p:tagLst xmlns:a="http://schemas.openxmlformats.org/drawingml/2006/main" xmlns:r="http://schemas.openxmlformats.org/officeDocument/2006/relationships" xmlns:p="http://schemas.openxmlformats.org/presentationml/2006/main">
  <p:tag name="NUM" val="2"/>
</p:tagLst>
</file>

<file path=ppt/tags/tag1433.xml><?xml version="1.0" encoding="utf-8"?>
<p:tagLst xmlns:a="http://schemas.openxmlformats.org/drawingml/2006/main" xmlns:r="http://schemas.openxmlformats.org/officeDocument/2006/relationships" xmlns:p="http://schemas.openxmlformats.org/presentationml/2006/main">
  <p:tag name="NUM" val="6"/>
</p:tagLst>
</file>

<file path=ppt/tags/tag1434.xml><?xml version="1.0" encoding="utf-8"?>
<p:tagLst xmlns:a="http://schemas.openxmlformats.org/drawingml/2006/main" xmlns:r="http://schemas.openxmlformats.org/officeDocument/2006/relationships" xmlns:p="http://schemas.openxmlformats.org/presentationml/2006/main">
  <p:tag name="NUM" val="6"/>
</p:tagLst>
</file>

<file path=ppt/tags/tag1435.xml><?xml version="1.0" encoding="utf-8"?>
<p:tagLst xmlns:a="http://schemas.openxmlformats.org/drawingml/2006/main" xmlns:r="http://schemas.openxmlformats.org/officeDocument/2006/relationships" xmlns:p="http://schemas.openxmlformats.org/presentationml/2006/main">
  <p:tag name="NUM" val="3"/>
</p:tagLst>
</file>

<file path=ppt/tags/tag1436.xml><?xml version="1.0" encoding="utf-8"?>
<p:tagLst xmlns:a="http://schemas.openxmlformats.org/drawingml/2006/main" xmlns:r="http://schemas.openxmlformats.org/officeDocument/2006/relationships" xmlns:p="http://schemas.openxmlformats.org/presentationml/2006/main">
  <p:tag name="NUM" val="4"/>
</p:tagLst>
</file>

<file path=ppt/tags/tag1437.xml><?xml version="1.0" encoding="utf-8"?>
<p:tagLst xmlns:a="http://schemas.openxmlformats.org/drawingml/2006/main" xmlns:r="http://schemas.openxmlformats.org/officeDocument/2006/relationships" xmlns:p="http://schemas.openxmlformats.org/presentationml/2006/main">
  <p:tag name="NUM" val="1"/>
</p:tagLst>
</file>

<file path=ppt/tags/tag1438.xml><?xml version="1.0" encoding="utf-8"?>
<p:tagLst xmlns:a="http://schemas.openxmlformats.org/drawingml/2006/main" xmlns:r="http://schemas.openxmlformats.org/officeDocument/2006/relationships" xmlns:p="http://schemas.openxmlformats.org/presentationml/2006/main">
  <p:tag name="NUM" val="2"/>
</p:tagLst>
</file>

<file path=ppt/tags/tag1439.xml><?xml version="1.0" encoding="utf-8"?>
<p:tagLst xmlns:a="http://schemas.openxmlformats.org/drawingml/2006/main" xmlns:r="http://schemas.openxmlformats.org/officeDocument/2006/relationships" xmlns:p="http://schemas.openxmlformats.org/presentationml/2006/main">
  <p:tag name="NUM" val="6"/>
</p:tagLst>
</file>

<file path=ppt/tags/tag144.xml><?xml version="1.0" encoding="utf-8"?>
<p:tagLst xmlns:a="http://schemas.openxmlformats.org/drawingml/2006/main" xmlns:r="http://schemas.openxmlformats.org/officeDocument/2006/relationships" xmlns:p="http://schemas.openxmlformats.org/presentationml/2006/main">
  <p:tag name="NUM" val="2"/>
</p:tagLst>
</file>

<file path=ppt/tags/tag1440.xml><?xml version="1.0" encoding="utf-8"?>
<p:tagLst xmlns:a="http://schemas.openxmlformats.org/drawingml/2006/main" xmlns:r="http://schemas.openxmlformats.org/officeDocument/2006/relationships" xmlns:p="http://schemas.openxmlformats.org/presentationml/2006/main">
  <p:tag name="NUM" val="3"/>
</p:tagLst>
</file>

<file path=ppt/tags/tag1441.xml><?xml version="1.0" encoding="utf-8"?>
<p:tagLst xmlns:a="http://schemas.openxmlformats.org/drawingml/2006/main" xmlns:r="http://schemas.openxmlformats.org/officeDocument/2006/relationships" xmlns:p="http://schemas.openxmlformats.org/presentationml/2006/main">
  <p:tag name="NUM" val="4"/>
</p:tagLst>
</file>

<file path=ppt/tags/tag1442.xml><?xml version="1.0" encoding="utf-8"?>
<p:tagLst xmlns:a="http://schemas.openxmlformats.org/drawingml/2006/main" xmlns:r="http://schemas.openxmlformats.org/officeDocument/2006/relationships" xmlns:p="http://schemas.openxmlformats.org/presentationml/2006/main">
  <p:tag name="NUM" val="6"/>
</p:tagLst>
</file>

<file path=ppt/tags/tag1443.xml><?xml version="1.0" encoding="utf-8"?>
<p:tagLst xmlns:a="http://schemas.openxmlformats.org/drawingml/2006/main" xmlns:r="http://schemas.openxmlformats.org/officeDocument/2006/relationships" xmlns:p="http://schemas.openxmlformats.org/presentationml/2006/main">
  <p:tag name="NUM" val="1"/>
</p:tagLst>
</file>

<file path=ppt/tags/tag1444.xml><?xml version="1.0" encoding="utf-8"?>
<p:tagLst xmlns:a="http://schemas.openxmlformats.org/drawingml/2006/main" xmlns:r="http://schemas.openxmlformats.org/officeDocument/2006/relationships" xmlns:p="http://schemas.openxmlformats.org/presentationml/2006/main">
  <p:tag name="NUM" val="2"/>
</p:tagLst>
</file>

<file path=ppt/tags/tag1445.xml><?xml version="1.0" encoding="utf-8"?>
<p:tagLst xmlns:a="http://schemas.openxmlformats.org/drawingml/2006/main" xmlns:r="http://schemas.openxmlformats.org/officeDocument/2006/relationships" xmlns:p="http://schemas.openxmlformats.org/presentationml/2006/main">
  <p:tag name="NUM" val="6"/>
</p:tagLst>
</file>

<file path=ppt/tags/tag1446.xml><?xml version="1.0" encoding="utf-8"?>
<p:tagLst xmlns:a="http://schemas.openxmlformats.org/drawingml/2006/main" xmlns:r="http://schemas.openxmlformats.org/officeDocument/2006/relationships" xmlns:p="http://schemas.openxmlformats.org/presentationml/2006/main">
  <p:tag name="NUM" val="6"/>
</p:tagLst>
</file>

<file path=ppt/tags/tag1447.xml><?xml version="1.0" encoding="utf-8"?>
<p:tagLst xmlns:a="http://schemas.openxmlformats.org/drawingml/2006/main" xmlns:r="http://schemas.openxmlformats.org/officeDocument/2006/relationships" xmlns:p="http://schemas.openxmlformats.org/presentationml/2006/main">
  <p:tag name="NUM" val="4"/>
</p:tagLst>
</file>

<file path=ppt/tags/tag1448.xml><?xml version="1.0" encoding="utf-8"?>
<p:tagLst xmlns:a="http://schemas.openxmlformats.org/drawingml/2006/main" xmlns:r="http://schemas.openxmlformats.org/officeDocument/2006/relationships" xmlns:p="http://schemas.openxmlformats.org/presentationml/2006/main">
  <p:tag name="NUM" val="3"/>
</p:tagLst>
</file>

<file path=ppt/tags/tag1449.xml><?xml version="1.0" encoding="utf-8"?>
<p:tagLst xmlns:a="http://schemas.openxmlformats.org/drawingml/2006/main" xmlns:r="http://schemas.openxmlformats.org/officeDocument/2006/relationships" xmlns:p="http://schemas.openxmlformats.org/presentationml/2006/main">
  <p:tag name="NUM" val="2"/>
</p:tagLst>
</file>

<file path=ppt/tags/tag145.xml><?xml version="1.0" encoding="utf-8"?>
<p:tagLst xmlns:a="http://schemas.openxmlformats.org/drawingml/2006/main" xmlns:r="http://schemas.openxmlformats.org/officeDocument/2006/relationships" xmlns:p="http://schemas.openxmlformats.org/presentationml/2006/main">
  <p:tag name="NUM" val="3"/>
</p:tagLst>
</file>

<file path=ppt/tags/tag1450.xml><?xml version="1.0" encoding="utf-8"?>
<p:tagLst xmlns:a="http://schemas.openxmlformats.org/drawingml/2006/main" xmlns:r="http://schemas.openxmlformats.org/officeDocument/2006/relationships" xmlns:p="http://schemas.openxmlformats.org/presentationml/2006/main">
  <p:tag name="NUM" val="3"/>
</p:tagLst>
</file>

<file path=ppt/tags/tag1451.xml><?xml version="1.0" encoding="utf-8"?>
<p:tagLst xmlns:a="http://schemas.openxmlformats.org/drawingml/2006/main" xmlns:r="http://schemas.openxmlformats.org/officeDocument/2006/relationships" xmlns:p="http://schemas.openxmlformats.org/presentationml/2006/main">
  <p:tag name="NUM" val="3"/>
</p:tagLst>
</file>

<file path=ppt/tags/tag1452.xml><?xml version="1.0" encoding="utf-8"?>
<p:tagLst xmlns:a="http://schemas.openxmlformats.org/drawingml/2006/main" xmlns:r="http://schemas.openxmlformats.org/officeDocument/2006/relationships" xmlns:p="http://schemas.openxmlformats.org/presentationml/2006/main">
  <p:tag name="NUM" val="6"/>
</p:tagLst>
</file>

<file path=ppt/tags/tag1453.xml><?xml version="1.0" encoding="utf-8"?>
<p:tagLst xmlns:a="http://schemas.openxmlformats.org/drawingml/2006/main" xmlns:r="http://schemas.openxmlformats.org/officeDocument/2006/relationships" xmlns:p="http://schemas.openxmlformats.org/presentationml/2006/main">
  <p:tag name="NUM" val="4"/>
</p:tagLst>
</file>

<file path=ppt/tags/tag1454.xml><?xml version="1.0" encoding="utf-8"?>
<p:tagLst xmlns:a="http://schemas.openxmlformats.org/drawingml/2006/main" xmlns:r="http://schemas.openxmlformats.org/officeDocument/2006/relationships" xmlns:p="http://schemas.openxmlformats.org/presentationml/2006/main">
  <p:tag name="NUM" val="2"/>
</p:tagLst>
</file>

<file path=ppt/tags/tag1455.xml><?xml version="1.0" encoding="utf-8"?>
<p:tagLst xmlns:a="http://schemas.openxmlformats.org/drawingml/2006/main" xmlns:r="http://schemas.openxmlformats.org/officeDocument/2006/relationships" xmlns:p="http://schemas.openxmlformats.org/presentationml/2006/main">
  <p:tag name="NUM" val="3"/>
</p:tagLst>
</file>

<file path=ppt/tags/tag1456.xml><?xml version="1.0" encoding="utf-8"?>
<p:tagLst xmlns:a="http://schemas.openxmlformats.org/drawingml/2006/main" xmlns:r="http://schemas.openxmlformats.org/officeDocument/2006/relationships" xmlns:p="http://schemas.openxmlformats.org/presentationml/2006/main">
  <p:tag name="NUM" val="3"/>
</p:tagLst>
</file>

<file path=ppt/tags/tag1457.xml><?xml version="1.0" encoding="utf-8"?>
<p:tagLst xmlns:a="http://schemas.openxmlformats.org/drawingml/2006/main" xmlns:r="http://schemas.openxmlformats.org/officeDocument/2006/relationships" xmlns:p="http://schemas.openxmlformats.org/presentationml/2006/main">
  <p:tag name="NUM" val="6"/>
</p:tagLst>
</file>

<file path=ppt/tags/tag1458.xml><?xml version="1.0" encoding="utf-8"?>
<p:tagLst xmlns:a="http://schemas.openxmlformats.org/drawingml/2006/main" xmlns:r="http://schemas.openxmlformats.org/officeDocument/2006/relationships" xmlns:p="http://schemas.openxmlformats.org/presentationml/2006/main">
  <p:tag name="NUM" val="4"/>
</p:tagLst>
</file>

<file path=ppt/tags/tag1459.xml><?xml version="1.0" encoding="utf-8"?>
<p:tagLst xmlns:a="http://schemas.openxmlformats.org/drawingml/2006/main" xmlns:r="http://schemas.openxmlformats.org/officeDocument/2006/relationships" xmlns:p="http://schemas.openxmlformats.org/presentationml/2006/main">
  <p:tag name="NUM" val="2"/>
</p:tagLst>
</file>

<file path=ppt/tags/tag146.xml><?xml version="1.0" encoding="utf-8"?>
<p:tagLst xmlns:a="http://schemas.openxmlformats.org/drawingml/2006/main" xmlns:r="http://schemas.openxmlformats.org/officeDocument/2006/relationships" xmlns:p="http://schemas.openxmlformats.org/presentationml/2006/main">
  <p:tag name="NUM" val="4"/>
</p:tagLst>
</file>

<file path=ppt/tags/tag1460.xml><?xml version="1.0" encoding="utf-8"?>
<p:tagLst xmlns:a="http://schemas.openxmlformats.org/drawingml/2006/main" xmlns:r="http://schemas.openxmlformats.org/officeDocument/2006/relationships" xmlns:p="http://schemas.openxmlformats.org/presentationml/2006/main">
  <p:tag name="NUM" val="3"/>
</p:tagLst>
</file>

<file path=ppt/tags/tag1461.xml><?xml version="1.0" encoding="utf-8"?>
<p:tagLst xmlns:a="http://schemas.openxmlformats.org/drawingml/2006/main" xmlns:r="http://schemas.openxmlformats.org/officeDocument/2006/relationships" xmlns:p="http://schemas.openxmlformats.org/presentationml/2006/main">
  <p:tag name="NUM" val="3"/>
</p:tagLst>
</file>

<file path=ppt/tags/tag1462.xml><?xml version="1.0" encoding="utf-8"?>
<p:tagLst xmlns:a="http://schemas.openxmlformats.org/drawingml/2006/main" xmlns:r="http://schemas.openxmlformats.org/officeDocument/2006/relationships" xmlns:p="http://schemas.openxmlformats.org/presentationml/2006/main">
  <p:tag name="NUM" val="4"/>
</p:tagLst>
</file>

<file path=ppt/tags/tag1463.xml><?xml version="1.0" encoding="utf-8"?>
<p:tagLst xmlns:a="http://schemas.openxmlformats.org/drawingml/2006/main" xmlns:r="http://schemas.openxmlformats.org/officeDocument/2006/relationships" xmlns:p="http://schemas.openxmlformats.org/presentationml/2006/main">
  <p:tag name="NUM" val="5"/>
</p:tagLst>
</file>

<file path=ppt/tags/tag1464.xml><?xml version="1.0" encoding="utf-8"?>
<p:tagLst xmlns:a="http://schemas.openxmlformats.org/drawingml/2006/main" xmlns:r="http://schemas.openxmlformats.org/officeDocument/2006/relationships" xmlns:p="http://schemas.openxmlformats.org/presentationml/2006/main">
  <p:tag name="NUM" val="5"/>
</p:tagLst>
</file>

<file path=ppt/tags/tag1465.xml><?xml version="1.0" encoding="utf-8"?>
<p:tagLst xmlns:a="http://schemas.openxmlformats.org/drawingml/2006/main" xmlns:r="http://schemas.openxmlformats.org/officeDocument/2006/relationships" xmlns:p="http://schemas.openxmlformats.org/presentationml/2006/main">
  <p:tag name="NUM" val="6"/>
</p:tagLst>
</file>

<file path=ppt/tags/tag1466.xml><?xml version="1.0" encoding="utf-8"?>
<p:tagLst xmlns:a="http://schemas.openxmlformats.org/drawingml/2006/main" xmlns:r="http://schemas.openxmlformats.org/officeDocument/2006/relationships" xmlns:p="http://schemas.openxmlformats.org/presentationml/2006/main">
  <p:tag name="NUM" val="2"/>
</p:tagLst>
</file>

<file path=ppt/tags/tag1467.xml><?xml version="1.0" encoding="utf-8"?>
<p:tagLst xmlns:a="http://schemas.openxmlformats.org/drawingml/2006/main" xmlns:r="http://schemas.openxmlformats.org/officeDocument/2006/relationships" xmlns:p="http://schemas.openxmlformats.org/presentationml/2006/main">
  <p:tag name="NUM" val="3"/>
</p:tagLst>
</file>

<file path=ppt/tags/tag1468.xml><?xml version="1.0" encoding="utf-8"?>
<p:tagLst xmlns:a="http://schemas.openxmlformats.org/drawingml/2006/main" xmlns:r="http://schemas.openxmlformats.org/officeDocument/2006/relationships" xmlns:p="http://schemas.openxmlformats.org/presentationml/2006/main">
  <p:tag name="NUM" val="3"/>
</p:tagLst>
</file>

<file path=ppt/tags/tag1469.xml><?xml version="1.0" encoding="utf-8"?>
<p:tagLst xmlns:a="http://schemas.openxmlformats.org/drawingml/2006/main" xmlns:r="http://schemas.openxmlformats.org/officeDocument/2006/relationships" xmlns:p="http://schemas.openxmlformats.org/presentationml/2006/main">
  <p:tag name="NUM" val="5"/>
</p:tagLst>
</file>

<file path=ppt/tags/tag147.xml><?xml version="1.0" encoding="utf-8"?>
<p:tagLst xmlns:a="http://schemas.openxmlformats.org/drawingml/2006/main" xmlns:r="http://schemas.openxmlformats.org/officeDocument/2006/relationships" xmlns:p="http://schemas.openxmlformats.org/presentationml/2006/main">
  <p:tag name="NUM" val="6"/>
</p:tagLst>
</file>

<file path=ppt/tags/tag1470.xml><?xml version="1.0" encoding="utf-8"?>
<p:tagLst xmlns:a="http://schemas.openxmlformats.org/drawingml/2006/main" xmlns:r="http://schemas.openxmlformats.org/officeDocument/2006/relationships" xmlns:p="http://schemas.openxmlformats.org/presentationml/2006/main">
  <p:tag name="NUM" val="5"/>
</p:tagLst>
</file>

<file path=ppt/tags/tag1471.xml><?xml version="1.0" encoding="utf-8"?>
<p:tagLst xmlns:a="http://schemas.openxmlformats.org/drawingml/2006/main" xmlns:r="http://schemas.openxmlformats.org/officeDocument/2006/relationships" xmlns:p="http://schemas.openxmlformats.org/presentationml/2006/main">
  <p:tag name="NUM" val="6"/>
</p:tagLst>
</file>

<file path=ppt/tags/tag1472.xml><?xml version="1.0" encoding="utf-8"?>
<p:tagLst xmlns:a="http://schemas.openxmlformats.org/drawingml/2006/main" xmlns:r="http://schemas.openxmlformats.org/officeDocument/2006/relationships" xmlns:p="http://schemas.openxmlformats.org/presentationml/2006/main">
  <p:tag name="NUM" val="4"/>
</p:tagLst>
</file>

<file path=ppt/tags/tag1473.xml><?xml version="1.0" encoding="utf-8"?>
<p:tagLst xmlns:a="http://schemas.openxmlformats.org/drawingml/2006/main" xmlns:r="http://schemas.openxmlformats.org/officeDocument/2006/relationships" xmlns:p="http://schemas.openxmlformats.org/presentationml/2006/main">
  <p:tag name="NUM" val="2"/>
</p:tagLst>
</file>

<file path=ppt/tags/tag1474.xml><?xml version="1.0" encoding="utf-8"?>
<p:tagLst xmlns:a="http://schemas.openxmlformats.org/drawingml/2006/main" xmlns:r="http://schemas.openxmlformats.org/officeDocument/2006/relationships" xmlns:p="http://schemas.openxmlformats.org/presentationml/2006/main">
  <p:tag name="NUM" val="3"/>
</p:tagLst>
</file>

<file path=ppt/tags/tag1475.xml><?xml version="1.0" encoding="utf-8"?>
<p:tagLst xmlns:a="http://schemas.openxmlformats.org/drawingml/2006/main" xmlns:r="http://schemas.openxmlformats.org/officeDocument/2006/relationships" xmlns:p="http://schemas.openxmlformats.org/presentationml/2006/main">
  <p:tag name="NUM" val="3"/>
</p:tagLst>
</file>

<file path=ppt/tags/tag1476.xml><?xml version="1.0" encoding="utf-8"?>
<p:tagLst xmlns:a="http://schemas.openxmlformats.org/drawingml/2006/main" xmlns:r="http://schemas.openxmlformats.org/officeDocument/2006/relationships" xmlns:p="http://schemas.openxmlformats.org/presentationml/2006/main">
  <p:tag name="NUM" val="6"/>
</p:tagLst>
</file>

<file path=ppt/tags/tag1477.xml><?xml version="1.0" encoding="utf-8"?>
<p:tagLst xmlns:a="http://schemas.openxmlformats.org/drawingml/2006/main" xmlns:r="http://schemas.openxmlformats.org/officeDocument/2006/relationships" xmlns:p="http://schemas.openxmlformats.org/presentationml/2006/main">
  <p:tag name="NUM" val="6"/>
</p:tagLst>
</file>

<file path=ppt/tags/tag1478.xml><?xml version="1.0" encoding="utf-8"?>
<p:tagLst xmlns:a="http://schemas.openxmlformats.org/drawingml/2006/main" xmlns:r="http://schemas.openxmlformats.org/officeDocument/2006/relationships" xmlns:p="http://schemas.openxmlformats.org/presentationml/2006/main">
  <p:tag name="NUM" val="6"/>
</p:tagLst>
</file>

<file path=ppt/tags/tag1479.xml><?xml version="1.0" encoding="utf-8"?>
<p:tagLst xmlns:a="http://schemas.openxmlformats.org/drawingml/2006/main" xmlns:r="http://schemas.openxmlformats.org/officeDocument/2006/relationships" xmlns:p="http://schemas.openxmlformats.org/presentationml/2006/main">
  <p:tag name="NUM" val="4"/>
</p:tagLst>
</file>

<file path=ppt/tags/tag148.xml><?xml version="1.0" encoding="utf-8"?>
<p:tagLst xmlns:a="http://schemas.openxmlformats.org/drawingml/2006/main" xmlns:r="http://schemas.openxmlformats.org/officeDocument/2006/relationships" xmlns:p="http://schemas.openxmlformats.org/presentationml/2006/main">
  <p:tag name="NUM" val="1"/>
</p:tagLst>
</file>

<file path=ppt/tags/tag1480.xml><?xml version="1.0" encoding="utf-8"?>
<p:tagLst xmlns:a="http://schemas.openxmlformats.org/drawingml/2006/main" xmlns:r="http://schemas.openxmlformats.org/officeDocument/2006/relationships" xmlns:p="http://schemas.openxmlformats.org/presentationml/2006/main">
  <p:tag name="NUM" val="1"/>
</p:tagLst>
</file>

<file path=ppt/tags/tag1481.xml><?xml version="1.0" encoding="utf-8"?>
<p:tagLst xmlns:a="http://schemas.openxmlformats.org/drawingml/2006/main" xmlns:r="http://schemas.openxmlformats.org/officeDocument/2006/relationships" xmlns:p="http://schemas.openxmlformats.org/presentationml/2006/main">
  <p:tag name="NUM" val="2"/>
</p:tagLst>
</file>

<file path=ppt/tags/tag1482.xml><?xml version="1.0" encoding="utf-8"?>
<p:tagLst xmlns:a="http://schemas.openxmlformats.org/drawingml/2006/main" xmlns:r="http://schemas.openxmlformats.org/officeDocument/2006/relationships" xmlns:p="http://schemas.openxmlformats.org/presentationml/2006/main">
  <p:tag name="NUM" val="2"/>
</p:tagLst>
</file>

<file path=ppt/tags/tag1483.xml><?xml version="1.0" encoding="utf-8"?>
<p:tagLst xmlns:a="http://schemas.openxmlformats.org/drawingml/2006/main" xmlns:r="http://schemas.openxmlformats.org/officeDocument/2006/relationships" xmlns:p="http://schemas.openxmlformats.org/presentationml/2006/main">
  <p:tag name="NUM" val="3"/>
</p:tagLst>
</file>

<file path=ppt/tags/tag1484.xml><?xml version="1.0" encoding="utf-8"?>
<p:tagLst xmlns:a="http://schemas.openxmlformats.org/drawingml/2006/main" xmlns:r="http://schemas.openxmlformats.org/officeDocument/2006/relationships" xmlns:p="http://schemas.openxmlformats.org/presentationml/2006/main">
  <p:tag name="NUM" val="3"/>
</p:tagLst>
</file>

<file path=ppt/tags/tag1485.xml><?xml version="1.0" encoding="utf-8"?>
<p:tagLst xmlns:a="http://schemas.openxmlformats.org/drawingml/2006/main" xmlns:r="http://schemas.openxmlformats.org/officeDocument/2006/relationships" xmlns:p="http://schemas.openxmlformats.org/presentationml/2006/main">
  <p:tag name="NUM" val="84"/>
</p:tagLst>
</file>

<file path=ppt/tags/tag1486.xml><?xml version="1.0" encoding="utf-8"?>
<p:tagLst xmlns:a="http://schemas.openxmlformats.org/drawingml/2006/main" xmlns:r="http://schemas.openxmlformats.org/officeDocument/2006/relationships" xmlns:p="http://schemas.openxmlformats.org/presentationml/2006/main">
  <p:tag name="NUM" val="84"/>
</p:tagLst>
</file>

<file path=ppt/tags/tag1487.xml><?xml version="1.0" encoding="utf-8"?>
<p:tagLst xmlns:a="http://schemas.openxmlformats.org/drawingml/2006/main" xmlns:r="http://schemas.openxmlformats.org/officeDocument/2006/relationships" xmlns:p="http://schemas.openxmlformats.org/presentationml/2006/main">
  <p:tag name="NUM" val="2"/>
</p:tagLst>
</file>

<file path=ppt/tags/tag1488.xml><?xml version="1.0" encoding="utf-8"?>
<p:tagLst xmlns:a="http://schemas.openxmlformats.org/drawingml/2006/main" xmlns:r="http://schemas.openxmlformats.org/officeDocument/2006/relationships" xmlns:p="http://schemas.openxmlformats.org/presentationml/2006/main">
  <p:tag name="NUM" val="3"/>
</p:tagLst>
</file>

<file path=ppt/tags/tag1489.xml><?xml version="1.0" encoding="utf-8"?>
<p:tagLst xmlns:a="http://schemas.openxmlformats.org/drawingml/2006/main" xmlns:r="http://schemas.openxmlformats.org/officeDocument/2006/relationships" xmlns:p="http://schemas.openxmlformats.org/presentationml/2006/main">
  <p:tag name="NUM" val="3"/>
</p:tagLst>
</file>

<file path=ppt/tags/tag149.xml><?xml version="1.0" encoding="utf-8"?>
<p:tagLst xmlns:a="http://schemas.openxmlformats.org/drawingml/2006/main" xmlns:r="http://schemas.openxmlformats.org/officeDocument/2006/relationships" xmlns:p="http://schemas.openxmlformats.org/presentationml/2006/main">
  <p:tag name="NUM" val="2"/>
</p:tagLst>
</file>

<file path=ppt/tags/tag1490.xml><?xml version="1.0" encoding="utf-8"?>
<p:tagLst xmlns:a="http://schemas.openxmlformats.org/drawingml/2006/main" xmlns:r="http://schemas.openxmlformats.org/officeDocument/2006/relationships" xmlns:p="http://schemas.openxmlformats.org/presentationml/2006/main">
  <p:tag name="NUM" val="84"/>
</p:tagLst>
</file>

<file path=ppt/tags/tag1491.xml><?xml version="1.0" encoding="utf-8"?>
<p:tagLst xmlns:a="http://schemas.openxmlformats.org/drawingml/2006/main" xmlns:r="http://schemas.openxmlformats.org/officeDocument/2006/relationships" xmlns:p="http://schemas.openxmlformats.org/presentationml/2006/main">
  <p:tag name="NUM" val="84"/>
</p:tagLst>
</file>

<file path=ppt/tags/tag1492.xml><?xml version="1.0" encoding="utf-8"?>
<p:tagLst xmlns:a="http://schemas.openxmlformats.org/drawingml/2006/main" xmlns:r="http://schemas.openxmlformats.org/officeDocument/2006/relationships" xmlns:p="http://schemas.openxmlformats.org/presentationml/2006/main">
  <p:tag name="NUM" val="2"/>
</p:tagLst>
</file>

<file path=ppt/tags/tag1493.xml><?xml version="1.0" encoding="utf-8"?>
<p:tagLst xmlns:a="http://schemas.openxmlformats.org/drawingml/2006/main" xmlns:r="http://schemas.openxmlformats.org/officeDocument/2006/relationships" xmlns:p="http://schemas.openxmlformats.org/presentationml/2006/main">
  <p:tag name="NUM" val="3"/>
</p:tagLst>
</file>

<file path=ppt/tags/tag1494.xml><?xml version="1.0" encoding="utf-8"?>
<p:tagLst xmlns:a="http://schemas.openxmlformats.org/drawingml/2006/main" xmlns:r="http://schemas.openxmlformats.org/officeDocument/2006/relationships" xmlns:p="http://schemas.openxmlformats.org/presentationml/2006/main">
  <p:tag name="NUM" val="3"/>
</p:tagLst>
</file>

<file path=ppt/tags/tag1495.xml><?xml version="1.0" encoding="utf-8"?>
<p:tagLst xmlns:a="http://schemas.openxmlformats.org/drawingml/2006/main" xmlns:r="http://schemas.openxmlformats.org/officeDocument/2006/relationships" xmlns:p="http://schemas.openxmlformats.org/presentationml/2006/main">
  <p:tag name="NUM" val="2"/>
</p:tagLst>
</file>

<file path=ppt/tags/tag1496.xml><?xml version="1.0" encoding="utf-8"?>
<p:tagLst xmlns:a="http://schemas.openxmlformats.org/drawingml/2006/main" xmlns:r="http://schemas.openxmlformats.org/officeDocument/2006/relationships" xmlns:p="http://schemas.openxmlformats.org/presentationml/2006/main">
  <p:tag name="NUM" val="3"/>
</p:tagLst>
</file>

<file path=ppt/tags/tag1497.xml><?xml version="1.0" encoding="utf-8"?>
<p:tagLst xmlns:a="http://schemas.openxmlformats.org/drawingml/2006/main" xmlns:r="http://schemas.openxmlformats.org/officeDocument/2006/relationships" xmlns:p="http://schemas.openxmlformats.org/presentationml/2006/main">
  <p:tag name="NUM" val="3"/>
</p:tagLst>
</file>

<file path=ppt/tags/tag1498.xml><?xml version="1.0" encoding="utf-8"?>
<p:tagLst xmlns:a="http://schemas.openxmlformats.org/drawingml/2006/main" xmlns:r="http://schemas.openxmlformats.org/officeDocument/2006/relationships" xmlns:p="http://schemas.openxmlformats.org/presentationml/2006/main">
  <p:tag name="NUM" val="4"/>
</p:tagLst>
</file>

<file path=ppt/tags/tag1499.xml><?xml version="1.0" encoding="utf-8"?>
<p:tagLst xmlns:a="http://schemas.openxmlformats.org/drawingml/2006/main" xmlns:r="http://schemas.openxmlformats.org/officeDocument/2006/relationships" xmlns:p="http://schemas.openxmlformats.org/presentationml/2006/main">
  <p:tag name="NUM" val="2"/>
</p:tagLst>
</file>

<file path=ppt/tags/tag15.xml><?xml version="1.0" encoding="utf-8"?>
<p:tagLst xmlns:a="http://schemas.openxmlformats.org/drawingml/2006/main" xmlns:r="http://schemas.openxmlformats.org/officeDocument/2006/relationships" xmlns:p="http://schemas.openxmlformats.org/presentationml/2006/main">
  <p:tag name="NUM" val="1"/>
</p:tagLst>
</file>

<file path=ppt/tags/tag150.xml><?xml version="1.0" encoding="utf-8"?>
<p:tagLst xmlns:a="http://schemas.openxmlformats.org/drawingml/2006/main" xmlns:r="http://schemas.openxmlformats.org/officeDocument/2006/relationships" xmlns:p="http://schemas.openxmlformats.org/presentationml/2006/main">
  <p:tag name="NUM" val="3"/>
</p:tagLst>
</file>

<file path=ppt/tags/tag1500.xml><?xml version="1.0" encoding="utf-8"?>
<p:tagLst xmlns:a="http://schemas.openxmlformats.org/drawingml/2006/main" xmlns:r="http://schemas.openxmlformats.org/officeDocument/2006/relationships" xmlns:p="http://schemas.openxmlformats.org/presentationml/2006/main">
  <p:tag name="NUM" val="3"/>
</p:tagLst>
</file>

<file path=ppt/tags/tag1501.xml><?xml version="1.0" encoding="utf-8"?>
<p:tagLst xmlns:a="http://schemas.openxmlformats.org/drawingml/2006/main" xmlns:r="http://schemas.openxmlformats.org/officeDocument/2006/relationships" xmlns:p="http://schemas.openxmlformats.org/presentationml/2006/main">
  <p:tag name="NUM" val="3"/>
</p:tagLst>
</file>

<file path=ppt/tags/tag1502.xml><?xml version="1.0" encoding="utf-8"?>
<p:tagLst xmlns:a="http://schemas.openxmlformats.org/drawingml/2006/main" xmlns:r="http://schemas.openxmlformats.org/officeDocument/2006/relationships" xmlns:p="http://schemas.openxmlformats.org/presentationml/2006/main">
  <p:tag name="NUM" val="84"/>
</p:tagLst>
</file>

<file path=ppt/tags/tag1503.xml><?xml version="1.0" encoding="utf-8"?>
<p:tagLst xmlns:a="http://schemas.openxmlformats.org/drawingml/2006/main" xmlns:r="http://schemas.openxmlformats.org/officeDocument/2006/relationships" xmlns:p="http://schemas.openxmlformats.org/presentationml/2006/main">
  <p:tag name="NUM" val="84"/>
</p:tagLst>
</file>

<file path=ppt/tags/tag1504.xml><?xml version="1.0" encoding="utf-8"?>
<p:tagLst xmlns:a="http://schemas.openxmlformats.org/drawingml/2006/main" xmlns:r="http://schemas.openxmlformats.org/officeDocument/2006/relationships" xmlns:p="http://schemas.openxmlformats.org/presentationml/2006/main">
  <p:tag name="NUM" val="2"/>
</p:tagLst>
</file>

<file path=ppt/tags/tag1505.xml><?xml version="1.0" encoding="utf-8"?>
<p:tagLst xmlns:a="http://schemas.openxmlformats.org/drawingml/2006/main" xmlns:r="http://schemas.openxmlformats.org/officeDocument/2006/relationships" xmlns:p="http://schemas.openxmlformats.org/presentationml/2006/main">
  <p:tag name="NUM" val="3"/>
</p:tagLst>
</file>

<file path=ppt/tags/tag1506.xml><?xml version="1.0" encoding="utf-8"?>
<p:tagLst xmlns:a="http://schemas.openxmlformats.org/drawingml/2006/main" xmlns:r="http://schemas.openxmlformats.org/officeDocument/2006/relationships" xmlns:p="http://schemas.openxmlformats.org/presentationml/2006/main">
  <p:tag name="NUM" val="3"/>
</p:tagLst>
</file>

<file path=ppt/tags/tag1507.xml><?xml version="1.0" encoding="utf-8"?>
<p:tagLst xmlns:a="http://schemas.openxmlformats.org/drawingml/2006/main" xmlns:r="http://schemas.openxmlformats.org/officeDocument/2006/relationships" xmlns:p="http://schemas.openxmlformats.org/presentationml/2006/main">
  <p:tag name="NUM" val="84"/>
</p:tagLst>
</file>

<file path=ppt/tags/tag1508.xml><?xml version="1.0" encoding="utf-8"?>
<p:tagLst xmlns:a="http://schemas.openxmlformats.org/drawingml/2006/main" xmlns:r="http://schemas.openxmlformats.org/officeDocument/2006/relationships" xmlns:p="http://schemas.openxmlformats.org/presentationml/2006/main">
  <p:tag name="NUM" val="84"/>
</p:tagLst>
</file>

<file path=ppt/tags/tag1509.xml><?xml version="1.0" encoding="utf-8"?>
<p:tagLst xmlns:a="http://schemas.openxmlformats.org/drawingml/2006/main" xmlns:r="http://schemas.openxmlformats.org/officeDocument/2006/relationships" xmlns:p="http://schemas.openxmlformats.org/presentationml/2006/main">
  <p:tag name="NUM" val="2"/>
</p:tagLst>
</file>

<file path=ppt/tags/tag151.xml><?xml version="1.0" encoding="utf-8"?>
<p:tagLst xmlns:a="http://schemas.openxmlformats.org/drawingml/2006/main" xmlns:r="http://schemas.openxmlformats.org/officeDocument/2006/relationships" xmlns:p="http://schemas.openxmlformats.org/presentationml/2006/main">
  <p:tag name="NUM" val="6"/>
</p:tagLst>
</file>

<file path=ppt/tags/tag1510.xml><?xml version="1.0" encoding="utf-8"?>
<p:tagLst xmlns:a="http://schemas.openxmlformats.org/drawingml/2006/main" xmlns:r="http://schemas.openxmlformats.org/officeDocument/2006/relationships" xmlns:p="http://schemas.openxmlformats.org/presentationml/2006/main">
  <p:tag name="NUM" val="3"/>
</p:tagLst>
</file>

<file path=ppt/tags/tag1511.xml><?xml version="1.0" encoding="utf-8"?>
<p:tagLst xmlns:a="http://schemas.openxmlformats.org/drawingml/2006/main" xmlns:r="http://schemas.openxmlformats.org/officeDocument/2006/relationships" xmlns:p="http://schemas.openxmlformats.org/presentationml/2006/main">
  <p:tag name="NUM" val="3"/>
</p:tagLst>
</file>

<file path=ppt/tags/tag1512.xml><?xml version="1.0" encoding="utf-8"?>
<p:tagLst xmlns:a="http://schemas.openxmlformats.org/drawingml/2006/main" xmlns:r="http://schemas.openxmlformats.org/officeDocument/2006/relationships" xmlns:p="http://schemas.openxmlformats.org/presentationml/2006/main">
  <p:tag name="NUM" val="2"/>
</p:tagLst>
</file>

<file path=ppt/tags/tag1513.xml><?xml version="1.0" encoding="utf-8"?>
<p:tagLst xmlns:a="http://schemas.openxmlformats.org/drawingml/2006/main" xmlns:r="http://schemas.openxmlformats.org/officeDocument/2006/relationships" xmlns:p="http://schemas.openxmlformats.org/presentationml/2006/main">
  <p:tag name="NUM" val="3"/>
</p:tagLst>
</file>

<file path=ppt/tags/tag1514.xml><?xml version="1.0" encoding="utf-8"?>
<p:tagLst xmlns:a="http://schemas.openxmlformats.org/drawingml/2006/main" xmlns:r="http://schemas.openxmlformats.org/officeDocument/2006/relationships" xmlns:p="http://schemas.openxmlformats.org/presentationml/2006/main">
  <p:tag name="NUM" val="3"/>
</p:tagLst>
</file>

<file path=ppt/tags/tag1515.xml><?xml version="1.0" encoding="utf-8"?>
<p:tagLst xmlns:a="http://schemas.openxmlformats.org/drawingml/2006/main" xmlns:r="http://schemas.openxmlformats.org/officeDocument/2006/relationships" xmlns:p="http://schemas.openxmlformats.org/presentationml/2006/main">
  <p:tag name="NUM" val="2"/>
</p:tagLst>
</file>

<file path=ppt/tags/tag1516.xml><?xml version="1.0" encoding="utf-8"?>
<p:tagLst xmlns:a="http://schemas.openxmlformats.org/drawingml/2006/main" xmlns:r="http://schemas.openxmlformats.org/officeDocument/2006/relationships" xmlns:p="http://schemas.openxmlformats.org/presentationml/2006/main">
  <p:tag name="NUM" val="3"/>
</p:tagLst>
</file>

<file path=ppt/tags/tag1517.xml><?xml version="1.0" encoding="utf-8"?>
<p:tagLst xmlns:a="http://schemas.openxmlformats.org/drawingml/2006/main" xmlns:r="http://schemas.openxmlformats.org/officeDocument/2006/relationships" xmlns:p="http://schemas.openxmlformats.org/presentationml/2006/main">
  <p:tag name="NUM" val="3"/>
</p:tagLst>
</file>

<file path=ppt/tags/tag1518.xml><?xml version="1.0" encoding="utf-8"?>
<p:tagLst xmlns:a="http://schemas.openxmlformats.org/drawingml/2006/main" xmlns:r="http://schemas.openxmlformats.org/officeDocument/2006/relationships" xmlns:p="http://schemas.openxmlformats.org/presentationml/2006/main">
  <p:tag name="NUM" val="2"/>
</p:tagLst>
</file>

<file path=ppt/tags/tag1519.xml><?xml version="1.0" encoding="utf-8"?>
<p:tagLst xmlns:a="http://schemas.openxmlformats.org/drawingml/2006/main" xmlns:r="http://schemas.openxmlformats.org/officeDocument/2006/relationships" xmlns:p="http://schemas.openxmlformats.org/presentationml/2006/main">
  <p:tag name="NUM" val="3"/>
</p:tagLst>
</file>

<file path=ppt/tags/tag152.xml><?xml version="1.0" encoding="utf-8"?>
<p:tagLst xmlns:a="http://schemas.openxmlformats.org/drawingml/2006/main" xmlns:r="http://schemas.openxmlformats.org/officeDocument/2006/relationships" xmlns:p="http://schemas.openxmlformats.org/presentationml/2006/main">
  <p:tag name="NUM" val="4"/>
</p:tagLst>
</file>

<file path=ppt/tags/tag1520.xml><?xml version="1.0" encoding="utf-8"?>
<p:tagLst xmlns:a="http://schemas.openxmlformats.org/drawingml/2006/main" xmlns:r="http://schemas.openxmlformats.org/officeDocument/2006/relationships" xmlns:p="http://schemas.openxmlformats.org/presentationml/2006/main">
  <p:tag name="NUM" val="3"/>
</p:tagLst>
</file>

<file path=ppt/tags/tag1521.xml><?xml version="1.0" encoding="utf-8"?>
<p:tagLst xmlns:a="http://schemas.openxmlformats.org/drawingml/2006/main" xmlns:r="http://schemas.openxmlformats.org/officeDocument/2006/relationships" xmlns:p="http://schemas.openxmlformats.org/presentationml/2006/main">
  <p:tag name="NUM" val="2"/>
</p:tagLst>
</file>

<file path=ppt/tags/tag1522.xml><?xml version="1.0" encoding="utf-8"?>
<p:tagLst xmlns:a="http://schemas.openxmlformats.org/drawingml/2006/main" xmlns:r="http://schemas.openxmlformats.org/officeDocument/2006/relationships" xmlns:p="http://schemas.openxmlformats.org/presentationml/2006/main">
  <p:tag name="NUM" val="3"/>
</p:tagLst>
</file>

<file path=ppt/tags/tag1523.xml><?xml version="1.0" encoding="utf-8"?>
<p:tagLst xmlns:a="http://schemas.openxmlformats.org/drawingml/2006/main" xmlns:r="http://schemas.openxmlformats.org/officeDocument/2006/relationships" xmlns:p="http://schemas.openxmlformats.org/presentationml/2006/main">
  <p:tag name="NUM" val="3"/>
</p:tagLst>
</file>

<file path=ppt/tags/tag1524.xml><?xml version="1.0" encoding="utf-8"?>
<p:tagLst xmlns:a="http://schemas.openxmlformats.org/drawingml/2006/main" xmlns:r="http://schemas.openxmlformats.org/officeDocument/2006/relationships" xmlns:p="http://schemas.openxmlformats.org/presentationml/2006/main">
  <p:tag name="NUM" val="2"/>
</p:tagLst>
</file>

<file path=ppt/tags/tag1525.xml><?xml version="1.0" encoding="utf-8"?>
<p:tagLst xmlns:a="http://schemas.openxmlformats.org/drawingml/2006/main" xmlns:r="http://schemas.openxmlformats.org/officeDocument/2006/relationships" xmlns:p="http://schemas.openxmlformats.org/presentationml/2006/main">
  <p:tag name="NUM" val="3"/>
</p:tagLst>
</file>

<file path=ppt/tags/tag1526.xml><?xml version="1.0" encoding="utf-8"?>
<p:tagLst xmlns:a="http://schemas.openxmlformats.org/drawingml/2006/main" xmlns:r="http://schemas.openxmlformats.org/officeDocument/2006/relationships" xmlns:p="http://schemas.openxmlformats.org/presentationml/2006/main">
  <p:tag name="NUM" val="3"/>
</p:tagLst>
</file>

<file path=ppt/tags/tag1527.xml><?xml version="1.0" encoding="utf-8"?>
<p:tagLst xmlns:a="http://schemas.openxmlformats.org/drawingml/2006/main" xmlns:r="http://schemas.openxmlformats.org/officeDocument/2006/relationships" xmlns:p="http://schemas.openxmlformats.org/presentationml/2006/main">
  <p:tag name="NUM" val="84"/>
</p:tagLst>
</file>

<file path=ppt/tags/tag1528.xml><?xml version="1.0" encoding="utf-8"?>
<p:tagLst xmlns:a="http://schemas.openxmlformats.org/drawingml/2006/main" xmlns:r="http://schemas.openxmlformats.org/officeDocument/2006/relationships" xmlns:p="http://schemas.openxmlformats.org/presentationml/2006/main">
  <p:tag name="NUM" val="84"/>
</p:tagLst>
</file>

<file path=ppt/tags/tag1529.xml><?xml version="1.0" encoding="utf-8"?>
<p:tagLst xmlns:a="http://schemas.openxmlformats.org/drawingml/2006/main" xmlns:r="http://schemas.openxmlformats.org/officeDocument/2006/relationships" xmlns:p="http://schemas.openxmlformats.org/presentationml/2006/main">
  <p:tag name="NUM" val="2"/>
</p:tagLst>
</file>

<file path=ppt/tags/tag153.xml><?xml version="1.0" encoding="utf-8"?>
<p:tagLst xmlns:a="http://schemas.openxmlformats.org/drawingml/2006/main" xmlns:r="http://schemas.openxmlformats.org/officeDocument/2006/relationships" xmlns:p="http://schemas.openxmlformats.org/presentationml/2006/main">
  <p:tag name="NUM" val="6"/>
</p:tagLst>
</file>

<file path=ppt/tags/tag1530.xml><?xml version="1.0" encoding="utf-8"?>
<p:tagLst xmlns:a="http://schemas.openxmlformats.org/drawingml/2006/main" xmlns:r="http://schemas.openxmlformats.org/officeDocument/2006/relationships" xmlns:p="http://schemas.openxmlformats.org/presentationml/2006/main">
  <p:tag name="NUM" val="3"/>
</p:tagLst>
</file>

<file path=ppt/tags/tag1531.xml><?xml version="1.0" encoding="utf-8"?>
<p:tagLst xmlns:a="http://schemas.openxmlformats.org/drawingml/2006/main" xmlns:r="http://schemas.openxmlformats.org/officeDocument/2006/relationships" xmlns:p="http://schemas.openxmlformats.org/presentationml/2006/main">
  <p:tag name="NUM" val="3"/>
</p:tagLst>
</file>

<file path=ppt/tags/tag1532.xml><?xml version="1.0" encoding="utf-8"?>
<p:tagLst xmlns:a="http://schemas.openxmlformats.org/drawingml/2006/main" xmlns:r="http://schemas.openxmlformats.org/officeDocument/2006/relationships" xmlns:p="http://schemas.openxmlformats.org/presentationml/2006/main">
  <p:tag name="NUM" val="84"/>
</p:tagLst>
</file>

<file path=ppt/tags/tag1533.xml><?xml version="1.0" encoding="utf-8"?>
<p:tagLst xmlns:a="http://schemas.openxmlformats.org/drawingml/2006/main" xmlns:r="http://schemas.openxmlformats.org/officeDocument/2006/relationships" xmlns:p="http://schemas.openxmlformats.org/presentationml/2006/main">
  <p:tag name="NUM" val="84"/>
</p:tagLst>
</file>

<file path=ppt/tags/tag1534.xml><?xml version="1.0" encoding="utf-8"?>
<p:tagLst xmlns:a="http://schemas.openxmlformats.org/drawingml/2006/main" xmlns:r="http://schemas.openxmlformats.org/officeDocument/2006/relationships" xmlns:p="http://schemas.openxmlformats.org/presentationml/2006/main">
  <p:tag name="NUM" val="2"/>
</p:tagLst>
</file>

<file path=ppt/tags/tag1535.xml><?xml version="1.0" encoding="utf-8"?>
<p:tagLst xmlns:a="http://schemas.openxmlformats.org/drawingml/2006/main" xmlns:r="http://schemas.openxmlformats.org/officeDocument/2006/relationships" xmlns:p="http://schemas.openxmlformats.org/presentationml/2006/main">
  <p:tag name="NUM" val="3"/>
</p:tagLst>
</file>

<file path=ppt/tags/tag1536.xml><?xml version="1.0" encoding="utf-8"?>
<p:tagLst xmlns:a="http://schemas.openxmlformats.org/drawingml/2006/main" xmlns:r="http://schemas.openxmlformats.org/officeDocument/2006/relationships" xmlns:p="http://schemas.openxmlformats.org/presentationml/2006/main">
  <p:tag name="NUM" val="3"/>
</p:tagLst>
</file>

<file path=ppt/tags/tag1537.xml><?xml version="1.0" encoding="utf-8"?>
<p:tagLst xmlns:a="http://schemas.openxmlformats.org/drawingml/2006/main" xmlns:r="http://schemas.openxmlformats.org/officeDocument/2006/relationships" xmlns:p="http://schemas.openxmlformats.org/presentationml/2006/main">
  <p:tag name="NUM" val="4"/>
</p:tagLst>
</file>

<file path=ppt/tags/tag1538.xml><?xml version="1.0" encoding="utf-8"?>
<p:tagLst xmlns:a="http://schemas.openxmlformats.org/drawingml/2006/main" xmlns:r="http://schemas.openxmlformats.org/officeDocument/2006/relationships" xmlns:p="http://schemas.openxmlformats.org/presentationml/2006/main">
  <p:tag name="NUM" val="4"/>
</p:tagLst>
</file>

<file path=ppt/tags/tag1539.xml><?xml version="1.0" encoding="utf-8"?>
<p:tagLst xmlns:a="http://schemas.openxmlformats.org/drawingml/2006/main" xmlns:r="http://schemas.openxmlformats.org/officeDocument/2006/relationships" xmlns:p="http://schemas.openxmlformats.org/presentationml/2006/main">
  <p:tag name="NUM" val="1"/>
</p:tagLst>
</file>

<file path=ppt/tags/tag154.xml><?xml version="1.0" encoding="utf-8"?>
<p:tagLst xmlns:a="http://schemas.openxmlformats.org/drawingml/2006/main" xmlns:r="http://schemas.openxmlformats.org/officeDocument/2006/relationships" xmlns:p="http://schemas.openxmlformats.org/presentationml/2006/main">
  <p:tag name="NUM" val="1"/>
</p:tagLst>
</file>

<file path=ppt/tags/tag1540.xml><?xml version="1.0" encoding="utf-8"?>
<p:tagLst xmlns:a="http://schemas.openxmlformats.org/drawingml/2006/main" xmlns:r="http://schemas.openxmlformats.org/officeDocument/2006/relationships" xmlns:p="http://schemas.openxmlformats.org/presentationml/2006/main">
  <p:tag name="NUM" val="2"/>
</p:tagLst>
</file>

<file path=ppt/tags/tag1541.xml><?xml version="1.0" encoding="utf-8"?>
<p:tagLst xmlns:a="http://schemas.openxmlformats.org/drawingml/2006/main" xmlns:r="http://schemas.openxmlformats.org/officeDocument/2006/relationships" xmlns:p="http://schemas.openxmlformats.org/presentationml/2006/main">
  <p:tag name="NUM" val="3"/>
</p:tagLst>
</file>

<file path=ppt/tags/tag1542.xml><?xml version="1.0" encoding="utf-8"?>
<p:tagLst xmlns:a="http://schemas.openxmlformats.org/drawingml/2006/main" xmlns:r="http://schemas.openxmlformats.org/officeDocument/2006/relationships" xmlns:p="http://schemas.openxmlformats.org/presentationml/2006/main">
  <p:tag name="NUM" val="4"/>
</p:tagLst>
</file>

<file path=ppt/tags/tag1543.xml><?xml version="1.0" encoding="utf-8"?>
<p:tagLst xmlns:a="http://schemas.openxmlformats.org/drawingml/2006/main" xmlns:r="http://schemas.openxmlformats.org/officeDocument/2006/relationships" xmlns:p="http://schemas.openxmlformats.org/presentationml/2006/main">
  <p:tag name="NUM" val="84"/>
</p:tagLst>
</file>

<file path=ppt/tags/tag1544.xml><?xml version="1.0" encoding="utf-8"?>
<p:tagLst xmlns:a="http://schemas.openxmlformats.org/drawingml/2006/main" xmlns:r="http://schemas.openxmlformats.org/officeDocument/2006/relationships" xmlns:p="http://schemas.openxmlformats.org/presentationml/2006/main">
  <p:tag name="NUM" val="84"/>
</p:tagLst>
</file>

<file path=ppt/tags/tag1545.xml><?xml version="1.0" encoding="utf-8"?>
<p:tagLst xmlns:a="http://schemas.openxmlformats.org/drawingml/2006/main" xmlns:r="http://schemas.openxmlformats.org/officeDocument/2006/relationships" xmlns:p="http://schemas.openxmlformats.org/presentationml/2006/main">
  <p:tag name="NUM" val="1"/>
</p:tagLst>
</file>

<file path=ppt/tags/tag1546.xml><?xml version="1.0" encoding="utf-8"?>
<p:tagLst xmlns:a="http://schemas.openxmlformats.org/drawingml/2006/main" xmlns:r="http://schemas.openxmlformats.org/officeDocument/2006/relationships" xmlns:p="http://schemas.openxmlformats.org/presentationml/2006/main">
  <p:tag name="NUM" val="2"/>
</p:tagLst>
</file>

<file path=ppt/tags/tag1547.xml><?xml version="1.0" encoding="utf-8"?>
<p:tagLst xmlns:a="http://schemas.openxmlformats.org/drawingml/2006/main" xmlns:r="http://schemas.openxmlformats.org/officeDocument/2006/relationships" xmlns:p="http://schemas.openxmlformats.org/presentationml/2006/main">
  <p:tag name="NUM" val="3"/>
</p:tagLst>
</file>

<file path=ppt/tags/tag1548.xml><?xml version="1.0" encoding="utf-8"?>
<p:tagLst xmlns:a="http://schemas.openxmlformats.org/drawingml/2006/main" xmlns:r="http://schemas.openxmlformats.org/officeDocument/2006/relationships" xmlns:p="http://schemas.openxmlformats.org/presentationml/2006/main">
  <p:tag name="NUM" val="4"/>
</p:tagLst>
</file>

<file path=ppt/tags/tag1549.xml><?xml version="1.0" encoding="utf-8"?>
<p:tagLst xmlns:a="http://schemas.openxmlformats.org/drawingml/2006/main" xmlns:r="http://schemas.openxmlformats.org/officeDocument/2006/relationships" xmlns:p="http://schemas.openxmlformats.org/presentationml/2006/main">
  <p:tag name="NUM" val="84"/>
</p:tagLst>
</file>

<file path=ppt/tags/tag155.xml><?xml version="1.0" encoding="utf-8"?>
<p:tagLst xmlns:a="http://schemas.openxmlformats.org/drawingml/2006/main" xmlns:r="http://schemas.openxmlformats.org/officeDocument/2006/relationships" xmlns:p="http://schemas.openxmlformats.org/presentationml/2006/main">
  <p:tag name="NUM" val="2"/>
</p:tagLst>
</file>

<file path=ppt/tags/tag1550.xml><?xml version="1.0" encoding="utf-8"?>
<p:tagLst xmlns:a="http://schemas.openxmlformats.org/drawingml/2006/main" xmlns:r="http://schemas.openxmlformats.org/officeDocument/2006/relationships" xmlns:p="http://schemas.openxmlformats.org/presentationml/2006/main">
  <p:tag name="NUM" val="84"/>
</p:tagLst>
</file>

<file path=ppt/tags/tag1551.xml><?xml version="1.0" encoding="utf-8"?>
<p:tagLst xmlns:a="http://schemas.openxmlformats.org/drawingml/2006/main" xmlns:r="http://schemas.openxmlformats.org/officeDocument/2006/relationships" xmlns:p="http://schemas.openxmlformats.org/presentationml/2006/main">
  <p:tag name="NUM" val="2"/>
</p:tagLst>
</file>

<file path=ppt/tags/tag1552.xml><?xml version="1.0" encoding="utf-8"?>
<p:tagLst xmlns:a="http://schemas.openxmlformats.org/drawingml/2006/main" xmlns:r="http://schemas.openxmlformats.org/officeDocument/2006/relationships" xmlns:p="http://schemas.openxmlformats.org/presentationml/2006/main">
  <p:tag name="NUM" val="3"/>
</p:tagLst>
</file>

<file path=ppt/tags/tag1553.xml><?xml version="1.0" encoding="utf-8"?>
<p:tagLst xmlns:a="http://schemas.openxmlformats.org/drawingml/2006/main" xmlns:r="http://schemas.openxmlformats.org/officeDocument/2006/relationships" xmlns:p="http://schemas.openxmlformats.org/presentationml/2006/main">
  <p:tag name="NUM" val="3"/>
</p:tagLst>
</file>

<file path=ppt/tags/tag1554.xml><?xml version="1.0" encoding="utf-8"?>
<p:tagLst xmlns:a="http://schemas.openxmlformats.org/drawingml/2006/main" xmlns:r="http://schemas.openxmlformats.org/officeDocument/2006/relationships" xmlns:p="http://schemas.openxmlformats.org/presentationml/2006/main">
  <p:tag name="NUM" val="4"/>
</p:tagLst>
</file>

<file path=ppt/tags/tag1555.xml><?xml version="1.0" encoding="utf-8"?>
<p:tagLst xmlns:a="http://schemas.openxmlformats.org/drawingml/2006/main" xmlns:r="http://schemas.openxmlformats.org/officeDocument/2006/relationships" xmlns:p="http://schemas.openxmlformats.org/presentationml/2006/main">
  <p:tag name="NUM" val="4"/>
</p:tagLst>
</file>

<file path=ppt/tags/tag1556.xml><?xml version="1.0" encoding="utf-8"?>
<p:tagLst xmlns:a="http://schemas.openxmlformats.org/drawingml/2006/main" xmlns:r="http://schemas.openxmlformats.org/officeDocument/2006/relationships" xmlns:p="http://schemas.openxmlformats.org/presentationml/2006/main">
  <p:tag name="NUM" val="4"/>
</p:tagLst>
</file>

<file path=ppt/tags/tag1557.xml><?xml version="1.0" encoding="utf-8"?>
<p:tagLst xmlns:a="http://schemas.openxmlformats.org/drawingml/2006/main" xmlns:r="http://schemas.openxmlformats.org/officeDocument/2006/relationships" xmlns:p="http://schemas.openxmlformats.org/presentationml/2006/main">
  <p:tag name="NUM" val="4"/>
</p:tagLst>
</file>

<file path=ppt/tags/tag1558.xml><?xml version="1.0" encoding="utf-8"?>
<p:tagLst xmlns:a="http://schemas.openxmlformats.org/drawingml/2006/main" xmlns:r="http://schemas.openxmlformats.org/officeDocument/2006/relationships" xmlns:p="http://schemas.openxmlformats.org/presentationml/2006/main">
  <p:tag name="NUM" val="4"/>
</p:tagLst>
</file>

<file path=ppt/tags/tag1559.xml><?xml version="1.0" encoding="utf-8"?>
<p:tagLst xmlns:a="http://schemas.openxmlformats.org/drawingml/2006/main" xmlns:r="http://schemas.openxmlformats.org/officeDocument/2006/relationships" xmlns:p="http://schemas.openxmlformats.org/presentationml/2006/main">
  <p:tag name="NUM" val="4"/>
</p:tagLst>
</file>

<file path=ppt/tags/tag156.xml><?xml version="1.0" encoding="utf-8"?>
<p:tagLst xmlns:a="http://schemas.openxmlformats.org/drawingml/2006/main" xmlns:r="http://schemas.openxmlformats.org/officeDocument/2006/relationships" xmlns:p="http://schemas.openxmlformats.org/presentationml/2006/main">
  <p:tag name="NUM" val="3"/>
</p:tagLst>
</file>

<file path=ppt/tags/tag1560.xml><?xml version="1.0" encoding="utf-8"?>
<p:tagLst xmlns:a="http://schemas.openxmlformats.org/drawingml/2006/main" xmlns:r="http://schemas.openxmlformats.org/officeDocument/2006/relationships" xmlns:p="http://schemas.openxmlformats.org/presentationml/2006/main">
  <p:tag name="NUM" val="4"/>
</p:tagLst>
</file>

<file path=ppt/tags/tag1561.xml><?xml version="1.0" encoding="utf-8"?>
<p:tagLst xmlns:a="http://schemas.openxmlformats.org/drawingml/2006/main" xmlns:r="http://schemas.openxmlformats.org/officeDocument/2006/relationships" xmlns:p="http://schemas.openxmlformats.org/presentationml/2006/main">
  <p:tag name="NUM" val="4"/>
</p:tagLst>
</file>

<file path=ppt/tags/tag1562.xml><?xml version="1.0" encoding="utf-8"?>
<p:tagLst xmlns:a="http://schemas.openxmlformats.org/drawingml/2006/main" xmlns:r="http://schemas.openxmlformats.org/officeDocument/2006/relationships" xmlns:p="http://schemas.openxmlformats.org/presentationml/2006/main">
  <p:tag name="NUM" val="1"/>
</p:tagLst>
</file>

<file path=ppt/tags/tag1563.xml><?xml version="1.0" encoding="utf-8"?>
<p:tagLst xmlns:a="http://schemas.openxmlformats.org/drawingml/2006/main" xmlns:r="http://schemas.openxmlformats.org/officeDocument/2006/relationships" xmlns:p="http://schemas.openxmlformats.org/presentationml/2006/main">
  <p:tag name="NUM" val="2"/>
</p:tagLst>
</file>

<file path=ppt/tags/tag157.xml><?xml version="1.0" encoding="utf-8"?>
<p:tagLst xmlns:a="http://schemas.openxmlformats.org/drawingml/2006/main" xmlns:r="http://schemas.openxmlformats.org/officeDocument/2006/relationships" xmlns:p="http://schemas.openxmlformats.org/presentationml/2006/main">
  <p:tag name="NUM" val="4"/>
</p:tagLst>
</file>

<file path=ppt/tags/tag158.xml><?xml version="1.0" encoding="utf-8"?>
<p:tagLst xmlns:a="http://schemas.openxmlformats.org/drawingml/2006/main" xmlns:r="http://schemas.openxmlformats.org/officeDocument/2006/relationships" xmlns:p="http://schemas.openxmlformats.org/presentationml/2006/main">
  <p:tag name="NUM" val="6"/>
</p:tagLst>
</file>

<file path=ppt/tags/tag159.xml><?xml version="1.0" encoding="utf-8"?>
<p:tagLst xmlns:a="http://schemas.openxmlformats.org/drawingml/2006/main" xmlns:r="http://schemas.openxmlformats.org/officeDocument/2006/relationships" xmlns:p="http://schemas.openxmlformats.org/presentationml/2006/main">
  <p:tag name="NUM" val="2"/>
</p:tagLst>
</file>

<file path=ppt/tags/tag16.xml><?xml version="1.0" encoding="utf-8"?>
<p:tagLst xmlns:a="http://schemas.openxmlformats.org/drawingml/2006/main" xmlns:r="http://schemas.openxmlformats.org/officeDocument/2006/relationships" xmlns:p="http://schemas.openxmlformats.org/presentationml/2006/main">
  <p:tag name="NUM" val="2"/>
</p:tagLst>
</file>

<file path=ppt/tags/tag160.xml><?xml version="1.0" encoding="utf-8"?>
<p:tagLst xmlns:a="http://schemas.openxmlformats.org/drawingml/2006/main" xmlns:r="http://schemas.openxmlformats.org/officeDocument/2006/relationships" xmlns:p="http://schemas.openxmlformats.org/presentationml/2006/main">
  <p:tag name="NUM" val="3"/>
</p:tagLst>
</file>

<file path=ppt/tags/tag161.xml><?xml version="1.0" encoding="utf-8"?>
<p:tagLst xmlns:a="http://schemas.openxmlformats.org/drawingml/2006/main" xmlns:r="http://schemas.openxmlformats.org/officeDocument/2006/relationships" xmlns:p="http://schemas.openxmlformats.org/presentationml/2006/main">
  <p:tag name="NUM" val="3"/>
</p:tagLst>
</file>

<file path=ppt/tags/tag162.xml><?xml version="1.0" encoding="utf-8"?>
<p:tagLst xmlns:a="http://schemas.openxmlformats.org/drawingml/2006/main" xmlns:r="http://schemas.openxmlformats.org/officeDocument/2006/relationships" xmlns:p="http://schemas.openxmlformats.org/presentationml/2006/main">
  <p:tag name="NUM" val="4"/>
</p:tagLst>
</file>

<file path=ppt/tags/tag163.xml><?xml version="1.0" encoding="utf-8"?>
<p:tagLst xmlns:a="http://schemas.openxmlformats.org/drawingml/2006/main" xmlns:r="http://schemas.openxmlformats.org/officeDocument/2006/relationships" xmlns:p="http://schemas.openxmlformats.org/presentationml/2006/main">
  <p:tag name="NUM" val="5"/>
</p:tagLst>
</file>

<file path=ppt/tags/tag164.xml><?xml version="1.0" encoding="utf-8"?>
<p:tagLst xmlns:a="http://schemas.openxmlformats.org/drawingml/2006/main" xmlns:r="http://schemas.openxmlformats.org/officeDocument/2006/relationships" xmlns:p="http://schemas.openxmlformats.org/presentationml/2006/main">
  <p:tag name="NUM" val="2"/>
</p:tagLst>
</file>

<file path=ppt/tags/tag165.xml><?xml version="1.0" encoding="utf-8"?>
<p:tagLst xmlns:a="http://schemas.openxmlformats.org/drawingml/2006/main" xmlns:r="http://schemas.openxmlformats.org/officeDocument/2006/relationships" xmlns:p="http://schemas.openxmlformats.org/presentationml/2006/main">
  <p:tag name="NUM" val="3"/>
</p:tagLst>
</file>

<file path=ppt/tags/tag166.xml><?xml version="1.0" encoding="utf-8"?>
<p:tagLst xmlns:a="http://schemas.openxmlformats.org/drawingml/2006/main" xmlns:r="http://schemas.openxmlformats.org/officeDocument/2006/relationships" xmlns:p="http://schemas.openxmlformats.org/presentationml/2006/main">
  <p:tag name="NUM" val="3"/>
</p:tagLst>
</file>

<file path=ppt/tags/tag167.xml><?xml version="1.0" encoding="utf-8"?>
<p:tagLst xmlns:a="http://schemas.openxmlformats.org/drawingml/2006/main" xmlns:r="http://schemas.openxmlformats.org/officeDocument/2006/relationships" xmlns:p="http://schemas.openxmlformats.org/presentationml/2006/main">
  <p:tag name="NUM" val="4"/>
</p:tagLst>
</file>

<file path=ppt/tags/tag168.xml><?xml version="1.0" encoding="utf-8"?>
<p:tagLst xmlns:a="http://schemas.openxmlformats.org/drawingml/2006/main" xmlns:r="http://schemas.openxmlformats.org/officeDocument/2006/relationships" xmlns:p="http://schemas.openxmlformats.org/presentationml/2006/main">
  <p:tag name="NUM" val="5"/>
</p:tagLst>
</file>

<file path=ppt/tags/tag169.xml><?xml version="1.0" encoding="utf-8"?>
<p:tagLst xmlns:a="http://schemas.openxmlformats.org/drawingml/2006/main" xmlns:r="http://schemas.openxmlformats.org/officeDocument/2006/relationships" xmlns:p="http://schemas.openxmlformats.org/presentationml/2006/main">
  <p:tag name="NUM" val="1"/>
</p:tagLst>
</file>

<file path=ppt/tags/tag17.xml><?xml version="1.0" encoding="utf-8"?>
<p:tagLst xmlns:a="http://schemas.openxmlformats.org/drawingml/2006/main" xmlns:r="http://schemas.openxmlformats.org/officeDocument/2006/relationships" xmlns:p="http://schemas.openxmlformats.org/presentationml/2006/main">
  <p:tag name="NUM" val="3"/>
</p:tagLst>
</file>

<file path=ppt/tags/tag170.xml><?xml version="1.0" encoding="utf-8"?>
<p:tagLst xmlns:a="http://schemas.openxmlformats.org/drawingml/2006/main" xmlns:r="http://schemas.openxmlformats.org/officeDocument/2006/relationships" xmlns:p="http://schemas.openxmlformats.org/presentationml/2006/main">
  <p:tag name="NUM" val="2"/>
</p:tagLst>
</file>

<file path=ppt/tags/tag171.xml><?xml version="1.0" encoding="utf-8"?>
<p:tagLst xmlns:a="http://schemas.openxmlformats.org/drawingml/2006/main" xmlns:r="http://schemas.openxmlformats.org/officeDocument/2006/relationships" xmlns:p="http://schemas.openxmlformats.org/presentationml/2006/main">
  <p:tag name="NUM" val="3"/>
</p:tagLst>
</file>

<file path=ppt/tags/tag172.xml><?xml version="1.0" encoding="utf-8"?>
<p:tagLst xmlns:a="http://schemas.openxmlformats.org/drawingml/2006/main" xmlns:r="http://schemas.openxmlformats.org/officeDocument/2006/relationships" xmlns:p="http://schemas.openxmlformats.org/presentationml/2006/main">
  <p:tag name="NUM" val="6"/>
</p:tagLst>
</file>

<file path=ppt/tags/tag173.xml><?xml version="1.0" encoding="utf-8"?>
<p:tagLst xmlns:a="http://schemas.openxmlformats.org/drawingml/2006/main" xmlns:r="http://schemas.openxmlformats.org/officeDocument/2006/relationships" xmlns:p="http://schemas.openxmlformats.org/presentationml/2006/main">
  <p:tag name="NUM" val="1"/>
</p:tagLst>
</file>

<file path=ppt/tags/tag174.xml><?xml version="1.0" encoding="utf-8"?>
<p:tagLst xmlns:a="http://schemas.openxmlformats.org/drawingml/2006/main" xmlns:r="http://schemas.openxmlformats.org/officeDocument/2006/relationships" xmlns:p="http://schemas.openxmlformats.org/presentationml/2006/main">
  <p:tag name="NUM" val="2"/>
</p:tagLst>
</file>

<file path=ppt/tags/tag175.xml><?xml version="1.0" encoding="utf-8"?>
<p:tagLst xmlns:a="http://schemas.openxmlformats.org/drawingml/2006/main" xmlns:r="http://schemas.openxmlformats.org/officeDocument/2006/relationships" xmlns:p="http://schemas.openxmlformats.org/presentationml/2006/main">
  <p:tag name="NUM" val="6"/>
</p:tagLst>
</file>

<file path=ppt/tags/tag176.xml><?xml version="1.0" encoding="utf-8"?>
<p:tagLst xmlns:a="http://schemas.openxmlformats.org/drawingml/2006/main" xmlns:r="http://schemas.openxmlformats.org/officeDocument/2006/relationships" xmlns:p="http://schemas.openxmlformats.org/presentationml/2006/main">
  <p:tag name="NUM" val="3"/>
</p:tagLst>
</file>

<file path=ppt/tags/tag177.xml><?xml version="1.0" encoding="utf-8"?>
<p:tagLst xmlns:a="http://schemas.openxmlformats.org/drawingml/2006/main" xmlns:r="http://schemas.openxmlformats.org/officeDocument/2006/relationships" xmlns:p="http://schemas.openxmlformats.org/presentationml/2006/main">
  <p:tag name="NUM" val="2"/>
</p:tagLst>
</file>

<file path=ppt/tags/tag178.xml><?xml version="1.0" encoding="utf-8"?>
<p:tagLst xmlns:a="http://schemas.openxmlformats.org/drawingml/2006/main" xmlns:r="http://schemas.openxmlformats.org/officeDocument/2006/relationships" xmlns:p="http://schemas.openxmlformats.org/presentationml/2006/main">
  <p:tag name="NUM" val="3"/>
</p:tagLst>
</file>

<file path=ppt/tags/tag179.xml><?xml version="1.0" encoding="utf-8"?>
<p:tagLst xmlns:a="http://schemas.openxmlformats.org/drawingml/2006/main" xmlns:r="http://schemas.openxmlformats.org/officeDocument/2006/relationships" xmlns:p="http://schemas.openxmlformats.org/presentationml/2006/main">
  <p:tag name="NUM" val="4"/>
</p:tagLst>
</file>

<file path=ppt/tags/tag18.xml><?xml version="1.0" encoding="utf-8"?>
<p:tagLst xmlns:a="http://schemas.openxmlformats.org/drawingml/2006/main" xmlns:r="http://schemas.openxmlformats.org/officeDocument/2006/relationships" xmlns:p="http://schemas.openxmlformats.org/presentationml/2006/main">
  <p:tag name="NUM" val="4"/>
</p:tagLst>
</file>

<file path=ppt/tags/tag180.xml><?xml version="1.0" encoding="utf-8"?>
<p:tagLst xmlns:a="http://schemas.openxmlformats.org/drawingml/2006/main" xmlns:r="http://schemas.openxmlformats.org/officeDocument/2006/relationships" xmlns:p="http://schemas.openxmlformats.org/presentationml/2006/main">
  <p:tag name="NUM" val="5"/>
</p:tagLst>
</file>

<file path=ppt/tags/tag181.xml><?xml version="1.0" encoding="utf-8"?>
<p:tagLst xmlns:a="http://schemas.openxmlformats.org/drawingml/2006/main" xmlns:r="http://schemas.openxmlformats.org/officeDocument/2006/relationships" xmlns:p="http://schemas.openxmlformats.org/presentationml/2006/main">
  <p:tag name="NUM" val="3"/>
</p:tagLst>
</file>

<file path=ppt/tags/tag182.xml><?xml version="1.0" encoding="utf-8"?>
<p:tagLst xmlns:a="http://schemas.openxmlformats.org/drawingml/2006/main" xmlns:r="http://schemas.openxmlformats.org/officeDocument/2006/relationships" xmlns:p="http://schemas.openxmlformats.org/presentationml/2006/main">
  <p:tag name="NUM" val="6"/>
</p:tagLst>
</file>

<file path=ppt/tags/tag183.xml><?xml version="1.0" encoding="utf-8"?>
<p:tagLst xmlns:a="http://schemas.openxmlformats.org/drawingml/2006/main" xmlns:r="http://schemas.openxmlformats.org/officeDocument/2006/relationships" xmlns:p="http://schemas.openxmlformats.org/presentationml/2006/main">
  <p:tag name="NUM" val="3"/>
</p:tagLst>
</file>

<file path=ppt/tags/tag184.xml><?xml version="1.0" encoding="utf-8"?>
<p:tagLst xmlns:a="http://schemas.openxmlformats.org/drawingml/2006/main" xmlns:r="http://schemas.openxmlformats.org/officeDocument/2006/relationships" xmlns:p="http://schemas.openxmlformats.org/presentationml/2006/main">
  <p:tag name="NUM" val="1"/>
</p:tagLst>
</file>

<file path=ppt/tags/tag185.xml><?xml version="1.0" encoding="utf-8"?>
<p:tagLst xmlns:a="http://schemas.openxmlformats.org/drawingml/2006/main" xmlns:r="http://schemas.openxmlformats.org/officeDocument/2006/relationships" xmlns:p="http://schemas.openxmlformats.org/presentationml/2006/main">
  <p:tag name="NUM" val="2"/>
</p:tagLst>
</file>

<file path=ppt/tags/tag186.xml><?xml version="1.0" encoding="utf-8"?>
<p:tagLst xmlns:a="http://schemas.openxmlformats.org/drawingml/2006/main" xmlns:r="http://schemas.openxmlformats.org/officeDocument/2006/relationships" xmlns:p="http://schemas.openxmlformats.org/presentationml/2006/main">
  <p:tag name="NUM" val="6"/>
</p:tagLst>
</file>

<file path=ppt/tags/tag187.xml><?xml version="1.0" encoding="utf-8"?>
<p:tagLst xmlns:a="http://schemas.openxmlformats.org/drawingml/2006/main" xmlns:r="http://schemas.openxmlformats.org/officeDocument/2006/relationships" xmlns:p="http://schemas.openxmlformats.org/presentationml/2006/main">
  <p:tag name="NUM" val="6"/>
</p:tagLst>
</file>

<file path=ppt/tags/tag188.xml><?xml version="1.0" encoding="utf-8"?>
<p:tagLst xmlns:a="http://schemas.openxmlformats.org/drawingml/2006/main" xmlns:r="http://schemas.openxmlformats.org/officeDocument/2006/relationships" xmlns:p="http://schemas.openxmlformats.org/presentationml/2006/main">
  <p:tag name="NUM" val="4"/>
</p:tagLst>
</file>

<file path=ppt/tags/tag189.xml><?xml version="1.0" encoding="utf-8"?>
<p:tagLst xmlns:a="http://schemas.openxmlformats.org/drawingml/2006/main" xmlns:r="http://schemas.openxmlformats.org/officeDocument/2006/relationships" xmlns:p="http://schemas.openxmlformats.org/presentationml/2006/main">
  <p:tag name="NUM" val="3"/>
</p:tagLst>
</file>

<file path=ppt/tags/tag19.xml><?xml version="1.0" encoding="utf-8"?>
<p:tagLst xmlns:a="http://schemas.openxmlformats.org/drawingml/2006/main" xmlns:r="http://schemas.openxmlformats.org/officeDocument/2006/relationships" xmlns:p="http://schemas.openxmlformats.org/presentationml/2006/main">
  <p:tag name="NUM" val="6"/>
</p:tagLst>
</file>

<file path=ppt/tags/tag190.xml><?xml version="1.0" encoding="utf-8"?>
<p:tagLst xmlns:a="http://schemas.openxmlformats.org/drawingml/2006/main" xmlns:r="http://schemas.openxmlformats.org/officeDocument/2006/relationships" xmlns:p="http://schemas.openxmlformats.org/presentationml/2006/main">
  <p:tag name="NUM" val="1"/>
</p:tagLst>
</file>

<file path=ppt/tags/tag191.xml><?xml version="1.0" encoding="utf-8"?>
<p:tagLst xmlns:a="http://schemas.openxmlformats.org/drawingml/2006/main" xmlns:r="http://schemas.openxmlformats.org/officeDocument/2006/relationships" xmlns:p="http://schemas.openxmlformats.org/presentationml/2006/main">
  <p:tag name="NUM" val="2"/>
</p:tagLst>
</file>

<file path=ppt/tags/tag192.xml><?xml version="1.0" encoding="utf-8"?>
<p:tagLst xmlns:a="http://schemas.openxmlformats.org/drawingml/2006/main" xmlns:r="http://schemas.openxmlformats.org/officeDocument/2006/relationships" xmlns:p="http://schemas.openxmlformats.org/presentationml/2006/main">
  <p:tag name="NUM" val="6"/>
</p:tagLst>
</file>

<file path=ppt/tags/tag193.xml><?xml version="1.0" encoding="utf-8"?>
<p:tagLst xmlns:a="http://schemas.openxmlformats.org/drawingml/2006/main" xmlns:r="http://schemas.openxmlformats.org/officeDocument/2006/relationships" xmlns:p="http://schemas.openxmlformats.org/presentationml/2006/main">
  <p:tag name="NUM" val="6"/>
</p:tagLst>
</file>

<file path=ppt/tags/tag194.xml><?xml version="1.0" encoding="utf-8"?>
<p:tagLst xmlns:a="http://schemas.openxmlformats.org/drawingml/2006/main" xmlns:r="http://schemas.openxmlformats.org/officeDocument/2006/relationships" xmlns:p="http://schemas.openxmlformats.org/presentationml/2006/main">
  <p:tag name="NUM" val="4"/>
</p:tagLst>
</file>

<file path=ppt/tags/tag195.xml><?xml version="1.0" encoding="utf-8"?>
<p:tagLst xmlns:a="http://schemas.openxmlformats.org/drawingml/2006/main" xmlns:r="http://schemas.openxmlformats.org/officeDocument/2006/relationships" xmlns:p="http://schemas.openxmlformats.org/presentationml/2006/main">
  <p:tag name="NUM" val="3"/>
</p:tagLst>
</file>

<file path=ppt/tags/tag196.xml><?xml version="1.0" encoding="utf-8"?>
<p:tagLst xmlns:a="http://schemas.openxmlformats.org/drawingml/2006/main" xmlns:r="http://schemas.openxmlformats.org/officeDocument/2006/relationships" xmlns:p="http://schemas.openxmlformats.org/presentationml/2006/main">
  <p:tag name="NUM" val="1"/>
</p:tagLst>
</file>

<file path=ppt/tags/tag197.xml><?xml version="1.0" encoding="utf-8"?>
<p:tagLst xmlns:a="http://schemas.openxmlformats.org/drawingml/2006/main" xmlns:r="http://schemas.openxmlformats.org/officeDocument/2006/relationships" xmlns:p="http://schemas.openxmlformats.org/presentationml/2006/main">
  <p:tag name="NUM" val="2"/>
</p:tagLst>
</file>

<file path=ppt/tags/tag198.xml><?xml version="1.0" encoding="utf-8"?>
<p:tagLst xmlns:a="http://schemas.openxmlformats.org/drawingml/2006/main" xmlns:r="http://schemas.openxmlformats.org/officeDocument/2006/relationships" xmlns:p="http://schemas.openxmlformats.org/presentationml/2006/main">
  <p:tag name="NUM" val="6"/>
</p:tagLst>
</file>

<file path=ppt/tags/tag199.xml><?xml version="1.0" encoding="utf-8"?>
<p:tagLst xmlns:a="http://schemas.openxmlformats.org/drawingml/2006/main" xmlns:r="http://schemas.openxmlformats.org/officeDocument/2006/relationships" xmlns:p="http://schemas.openxmlformats.org/presentationml/2006/main">
  <p:tag name="NUM" val="4"/>
</p:tagLst>
</file>

<file path=ppt/tags/tag2.xml><?xml version="1.0" encoding="utf-8"?>
<p:tagLst xmlns:a="http://schemas.openxmlformats.org/drawingml/2006/main" xmlns:r="http://schemas.openxmlformats.org/officeDocument/2006/relationships" xmlns:p="http://schemas.openxmlformats.org/presentationml/2006/main">
  <p:tag name="NUM" val="2"/>
</p:tagLst>
</file>

<file path=ppt/tags/tag20.xml><?xml version="1.0" encoding="utf-8"?>
<p:tagLst xmlns:a="http://schemas.openxmlformats.org/drawingml/2006/main" xmlns:r="http://schemas.openxmlformats.org/officeDocument/2006/relationships" xmlns:p="http://schemas.openxmlformats.org/presentationml/2006/main">
  <p:tag name="NUM" val="1"/>
</p:tagLst>
</file>

<file path=ppt/tags/tag200.xml><?xml version="1.0" encoding="utf-8"?>
<p:tagLst xmlns:a="http://schemas.openxmlformats.org/drawingml/2006/main" xmlns:r="http://schemas.openxmlformats.org/officeDocument/2006/relationships" xmlns:p="http://schemas.openxmlformats.org/presentationml/2006/main">
  <p:tag name="NUM" val="6"/>
</p:tagLst>
</file>

<file path=ppt/tags/tag201.xml><?xml version="1.0" encoding="utf-8"?>
<p:tagLst xmlns:a="http://schemas.openxmlformats.org/drawingml/2006/main" xmlns:r="http://schemas.openxmlformats.org/officeDocument/2006/relationships" xmlns:p="http://schemas.openxmlformats.org/presentationml/2006/main">
  <p:tag name="NUM" val="3"/>
</p:tagLst>
</file>

<file path=ppt/tags/tag202.xml><?xml version="1.0" encoding="utf-8"?>
<p:tagLst xmlns:a="http://schemas.openxmlformats.org/drawingml/2006/main" xmlns:r="http://schemas.openxmlformats.org/officeDocument/2006/relationships" xmlns:p="http://schemas.openxmlformats.org/presentationml/2006/main">
  <p:tag name="NUM" val="1"/>
</p:tagLst>
</file>

<file path=ppt/tags/tag203.xml><?xml version="1.0" encoding="utf-8"?>
<p:tagLst xmlns:a="http://schemas.openxmlformats.org/drawingml/2006/main" xmlns:r="http://schemas.openxmlformats.org/officeDocument/2006/relationships" xmlns:p="http://schemas.openxmlformats.org/presentationml/2006/main">
  <p:tag name="NUM" val="2"/>
</p:tagLst>
</file>

<file path=ppt/tags/tag204.xml><?xml version="1.0" encoding="utf-8"?>
<p:tagLst xmlns:a="http://schemas.openxmlformats.org/drawingml/2006/main" xmlns:r="http://schemas.openxmlformats.org/officeDocument/2006/relationships" xmlns:p="http://schemas.openxmlformats.org/presentationml/2006/main">
  <p:tag name="NUM" val="6"/>
</p:tagLst>
</file>

<file path=ppt/tags/tag205.xml><?xml version="1.0" encoding="utf-8"?>
<p:tagLst xmlns:a="http://schemas.openxmlformats.org/drawingml/2006/main" xmlns:r="http://schemas.openxmlformats.org/officeDocument/2006/relationships" xmlns:p="http://schemas.openxmlformats.org/presentationml/2006/main">
  <p:tag name="NUM" val="6"/>
</p:tagLst>
</file>

<file path=ppt/tags/tag206.xml><?xml version="1.0" encoding="utf-8"?>
<p:tagLst xmlns:a="http://schemas.openxmlformats.org/drawingml/2006/main" xmlns:r="http://schemas.openxmlformats.org/officeDocument/2006/relationships" xmlns:p="http://schemas.openxmlformats.org/presentationml/2006/main">
  <p:tag name="NUM" val="4"/>
</p:tagLst>
</file>

<file path=ppt/tags/tag207.xml><?xml version="1.0" encoding="utf-8"?>
<p:tagLst xmlns:a="http://schemas.openxmlformats.org/drawingml/2006/main" xmlns:r="http://schemas.openxmlformats.org/officeDocument/2006/relationships" xmlns:p="http://schemas.openxmlformats.org/presentationml/2006/main">
  <p:tag name="NUM" val="2"/>
</p:tagLst>
</file>

<file path=ppt/tags/tag208.xml><?xml version="1.0" encoding="utf-8"?>
<p:tagLst xmlns:a="http://schemas.openxmlformats.org/drawingml/2006/main" xmlns:r="http://schemas.openxmlformats.org/officeDocument/2006/relationships" xmlns:p="http://schemas.openxmlformats.org/presentationml/2006/main">
  <p:tag name="NUM" val="3"/>
</p:tagLst>
</file>

<file path=ppt/tags/tag209.xml><?xml version="1.0" encoding="utf-8"?>
<p:tagLst xmlns:a="http://schemas.openxmlformats.org/drawingml/2006/main" xmlns:r="http://schemas.openxmlformats.org/officeDocument/2006/relationships" xmlns:p="http://schemas.openxmlformats.org/presentationml/2006/main">
  <p:tag name="NUM" val="5"/>
</p:tagLst>
</file>

<file path=ppt/tags/tag21.xml><?xml version="1.0" encoding="utf-8"?>
<p:tagLst xmlns:a="http://schemas.openxmlformats.org/drawingml/2006/main" xmlns:r="http://schemas.openxmlformats.org/officeDocument/2006/relationships" xmlns:p="http://schemas.openxmlformats.org/presentationml/2006/main">
  <p:tag name="NUM" val="2"/>
</p:tagLst>
</file>

<file path=ppt/tags/tag210.xml><?xml version="1.0" encoding="utf-8"?>
<p:tagLst xmlns:a="http://schemas.openxmlformats.org/drawingml/2006/main" xmlns:r="http://schemas.openxmlformats.org/officeDocument/2006/relationships" xmlns:p="http://schemas.openxmlformats.org/presentationml/2006/main">
  <p:tag name="NUM" val="6"/>
</p:tagLst>
</file>

<file path=ppt/tags/tag211.xml><?xml version="1.0" encoding="utf-8"?>
<p:tagLst xmlns:a="http://schemas.openxmlformats.org/drawingml/2006/main" xmlns:r="http://schemas.openxmlformats.org/officeDocument/2006/relationships" xmlns:p="http://schemas.openxmlformats.org/presentationml/2006/main">
  <p:tag name="NUM" val="6"/>
</p:tagLst>
</file>

<file path=ppt/tags/tag212.xml><?xml version="1.0" encoding="utf-8"?>
<p:tagLst xmlns:a="http://schemas.openxmlformats.org/drawingml/2006/main" xmlns:r="http://schemas.openxmlformats.org/officeDocument/2006/relationships" xmlns:p="http://schemas.openxmlformats.org/presentationml/2006/main">
  <p:tag name="NUM" val="3"/>
</p:tagLst>
</file>

<file path=ppt/tags/tag213.xml><?xml version="1.0" encoding="utf-8"?>
<p:tagLst xmlns:a="http://schemas.openxmlformats.org/drawingml/2006/main" xmlns:r="http://schemas.openxmlformats.org/officeDocument/2006/relationships" xmlns:p="http://schemas.openxmlformats.org/presentationml/2006/main">
  <p:tag name="NUM" val="6"/>
</p:tagLst>
</file>

<file path=ppt/tags/tag214.xml><?xml version="1.0" encoding="utf-8"?>
<p:tagLst xmlns:a="http://schemas.openxmlformats.org/drawingml/2006/main" xmlns:r="http://schemas.openxmlformats.org/officeDocument/2006/relationships" xmlns:p="http://schemas.openxmlformats.org/presentationml/2006/main">
  <p:tag name="NUM" val="5"/>
</p:tagLst>
</file>

<file path=ppt/tags/tag215.xml><?xml version="1.0" encoding="utf-8"?>
<p:tagLst xmlns:a="http://schemas.openxmlformats.org/drawingml/2006/main" xmlns:r="http://schemas.openxmlformats.org/officeDocument/2006/relationships" xmlns:p="http://schemas.openxmlformats.org/presentationml/2006/main">
  <p:tag name="NUM" val="4"/>
</p:tagLst>
</file>

<file path=ppt/tags/tag216.xml><?xml version="1.0" encoding="utf-8"?>
<p:tagLst xmlns:a="http://schemas.openxmlformats.org/drawingml/2006/main" xmlns:r="http://schemas.openxmlformats.org/officeDocument/2006/relationships" xmlns:p="http://schemas.openxmlformats.org/presentationml/2006/main">
  <p:tag name="NUM" val="1"/>
</p:tagLst>
</file>

<file path=ppt/tags/tag217.xml><?xml version="1.0" encoding="utf-8"?>
<p:tagLst xmlns:a="http://schemas.openxmlformats.org/drawingml/2006/main" xmlns:r="http://schemas.openxmlformats.org/officeDocument/2006/relationships" xmlns:p="http://schemas.openxmlformats.org/presentationml/2006/main">
  <p:tag name="NUM" val="2"/>
</p:tagLst>
</file>

<file path=ppt/tags/tag218.xml><?xml version="1.0" encoding="utf-8"?>
<p:tagLst xmlns:a="http://schemas.openxmlformats.org/drawingml/2006/main" xmlns:r="http://schemas.openxmlformats.org/officeDocument/2006/relationships" xmlns:p="http://schemas.openxmlformats.org/presentationml/2006/main">
  <p:tag name="NUM" val="3"/>
</p:tagLst>
</file>

<file path=ppt/tags/tag219.xml><?xml version="1.0" encoding="utf-8"?>
<p:tagLst xmlns:a="http://schemas.openxmlformats.org/drawingml/2006/main" xmlns:r="http://schemas.openxmlformats.org/officeDocument/2006/relationships" xmlns:p="http://schemas.openxmlformats.org/presentationml/2006/main">
  <p:tag name="NUM" val="6"/>
</p:tagLst>
</file>

<file path=ppt/tags/tag22.xml><?xml version="1.0" encoding="utf-8"?>
<p:tagLst xmlns:a="http://schemas.openxmlformats.org/drawingml/2006/main" xmlns:r="http://schemas.openxmlformats.org/officeDocument/2006/relationships" xmlns:p="http://schemas.openxmlformats.org/presentationml/2006/main">
  <p:tag name="NUM" val="3"/>
</p:tagLst>
</file>

<file path=ppt/tags/tag220.xml><?xml version="1.0" encoding="utf-8"?>
<p:tagLst xmlns:a="http://schemas.openxmlformats.org/drawingml/2006/main" xmlns:r="http://schemas.openxmlformats.org/officeDocument/2006/relationships" xmlns:p="http://schemas.openxmlformats.org/presentationml/2006/main">
  <p:tag name="NUM" val="4"/>
</p:tagLst>
</file>

<file path=ppt/tags/tag221.xml><?xml version="1.0" encoding="utf-8"?>
<p:tagLst xmlns:a="http://schemas.openxmlformats.org/drawingml/2006/main" xmlns:r="http://schemas.openxmlformats.org/officeDocument/2006/relationships" xmlns:p="http://schemas.openxmlformats.org/presentationml/2006/main">
  <p:tag name="NUM" val="1"/>
</p:tagLst>
</file>

<file path=ppt/tags/tag222.xml><?xml version="1.0" encoding="utf-8"?>
<p:tagLst xmlns:a="http://schemas.openxmlformats.org/drawingml/2006/main" xmlns:r="http://schemas.openxmlformats.org/officeDocument/2006/relationships" xmlns:p="http://schemas.openxmlformats.org/presentationml/2006/main">
  <p:tag name="NUM" val="2"/>
</p:tagLst>
</file>

<file path=ppt/tags/tag223.xml><?xml version="1.0" encoding="utf-8"?>
<p:tagLst xmlns:a="http://schemas.openxmlformats.org/drawingml/2006/main" xmlns:r="http://schemas.openxmlformats.org/officeDocument/2006/relationships" xmlns:p="http://schemas.openxmlformats.org/presentationml/2006/main">
  <p:tag name="NUM" val="3"/>
</p:tagLst>
</file>

<file path=ppt/tags/tag224.xml><?xml version="1.0" encoding="utf-8"?>
<p:tagLst xmlns:a="http://schemas.openxmlformats.org/drawingml/2006/main" xmlns:r="http://schemas.openxmlformats.org/officeDocument/2006/relationships" xmlns:p="http://schemas.openxmlformats.org/presentationml/2006/main">
  <p:tag name="NUM" val="6"/>
</p:tagLst>
</file>

<file path=ppt/tags/tag225.xml><?xml version="1.0" encoding="utf-8"?>
<p:tagLst xmlns:a="http://schemas.openxmlformats.org/drawingml/2006/main" xmlns:r="http://schemas.openxmlformats.org/officeDocument/2006/relationships" xmlns:p="http://schemas.openxmlformats.org/presentationml/2006/main">
  <p:tag name="NUM" val="4"/>
</p:tagLst>
</file>

<file path=ppt/tags/tag226.xml><?xml version="1.0" encoding="utf-8"?>
<p:tagLst xmlns:a="http://schemas.openxmlformats.org/drawingml/2006/main" xmlns:r="http://schemas.openxmlformats.org/officeDocument/2006/relationships" xmlns:p="http://schemas.openxmlformats.org/presentationml/2006/main">
  <p:tag name="NUM" val="1"/>
</p:tagLst>
</file>

<file path=ppt/tags/tag227.xml><?xml version="1.0" encoding="utf-8"?>
<p:tagLst xmlns:a="http://schemas.openxmlformats.org/drawingml/2006/main" xmlns:r="http://schemas.openxmlformats.org/officeDocument/2006/relationships" xmlns:p="http://schemas.openxmlformats.org/presentationml/2006/main">
  <p:tag name="NUM" val="2"/>
</p:tagLst>
</file>

<file path=ppt/tags/tag228.xml><?xml version="1.0" encoding="utf-8"?>
<p:tagLst xmlns:a="http://schemas.openxmlformats.org/drawingml/2006/main" xmlns:r="http://schemas.openxmlformats.org/officeDocument/2006/relationships" xmlns:p="http://schemas.openxmlformats.org/presentationml/2006/main">
  <p:tag name="NUM" val="3"/>
</p:tagLst>
</file>

<file path=ppt/tags/tag229.xml><?xml version="1.0" encoding="utf-8"?>
<p:tagLst xmlns:a="http://schemas.openxmlformats.org/drawingml/2006/main" xmlns:r="http://schemas.openxmlformats.org/officeDocument/2006/relationships" xmlns:p="http://schemas.openxmlformats.org/presentationml/2006/main">
  <p:tag name="NUM" val="6"/>
</p:tagLst>
</file>

<file path=ppt/tags/tag23.xml><?xml version="1.0" encoding="utf-8"?>
<p:tagLst xmlns:a="http://schemas.openxmlformats.org/drawingml/2006/main" xmlns:r="http://schemas.openxmlformats.org/officeDocument/2006/relationships" xmlns:p="http://schemas.openxmlformats.org/presentationml/2006/main">
  <p:tag name="NUM" val="4"/>
</p:tagLst>
</file>

<file path=ppt/tags/tag230.xml><?xml version="1.0" encoding="utf-8"?>
<p:tagLst xmlns:a="http://schemas.openxmlformats.org/drawingml/2006/main" xmlns:r="http://schemas.openxmlformats.org/officeDocument/2006/relationships" xmlns:p="http://schemas.openxmlformats.org/presentationml/2006/main">
  <p:tag name="NUM" val="4"/>
</p:tagLst>
</file>

<file path=ppt/tags/tag231.xml><?xml version="1.0" encoding="utf-8"?>
<p:tagLst xmlns:a="http://schemas.openxmlformats.org/drawingml/2006/main" xmlns:r="http://schemas.openxmlformats.org/officeDocument/2006/relationships" xmlns:p="http://schemas.openxmlformats.org/presentationml/2006/main">
  <p:tag name="NUM" val="1"/>
</p:tagLst>
</file>

<file path=ppt/tags/tag232.xml><?xml version="1.0" encoding="utf-8"?>
<p:tagLst xmlns:a="http://schemas.openxmlformats.org/drawingml/2006/main" xmlns:r="http://schemas.openxmlformats.org/officeDocument/2006/relationships" xmlns:p="http://schemas.openxmlformats.org/presentationml/2006/main">
  <p:tag name="NUM" val="2"/>
</p:tagLst>
</file>

<file path=ppt/tags/tag233.xml><?xml version="1.0" encoding="utf-8"?>
<p:tagLst xmlns:a="http://schemas.openxmlformats.org/drawingml/2006/main" xmlns:r="http://schemas.openxmlformats.org/officeDocument/2006/relationships" xmlns:p="http://schemas.openxmlformats.org/presentationml/2006/main">
  <p:tag name="NUM" val="3"/>
</p:tagLst>
</file>

<file path=ppt/tags/tag234.xml><?xml version="1.0" encoding="utf-8"?>
<p:tagLst xmlns:a="http://schemas.openxmlformats.org/drawingml/2006/main" xmlns:r="http://schemas.openxmlformats.org/officeDocument/2006/relationships" xmlns:p="http://schemas.openxmlformats.org/presentationml/2006/main">
  <p:tag name="NUM" val="6"/>
</p:tagLst>
</file>

<file path=ppt/tags/tag235.xml><?xml version="1.0" encoding="utf-8"?>
<p:tagLst xmlns:a="http://schemas.openxmlformats.org/drawingml/2006/main" xmlns:r="http://schemas.openxmlformats.org/officeDocument/2006/relationships" xmlns:p="http://schemas.openxmlformats.org/presentationml/2006/main">
  <p:tag name="NUM" val="4"/>
</p:tagLst>
</file>

<file path=ppt/tags/tag236.xml><?xml version="1.0" encoding="utf-8"?>
<p:tagLst xmlns:a="http://schemas.openxmlformats.org/drawingml/2006/main" xmlns:r="http://schemas.openxmlformats.org/officeDocument/2006/relationships" xmlns:p="http://schemas.openxmlformats.org/presentationml/2006/main">
  <p:tag name="NUM" val="2"/>
</p:tagLst>
</file>

<file path=ppt/tags/tag237.xml><?xml version="1.0" encoding="utf-8"?>
<p:tagLst xmlns:a="http://schemas.openxmlformats.org/drawingml/2006/main" xmlns:r="http://schemas.openxmlformats.org/officeDocument/2006/relationships" xmlns:p="http://schemas.openxmlformats.org/presentationml/2006/main">
  <p:tag name="NUM" val="3"/>
</p:tagLst>
</file>

<file path=ppt/tags/tag238.xml><?xml version="1.0" encoding="utf-8"?>
<p:tagLst xmlns:a="http://schemas.openxmlformats.org/drawingml/2006/main" xmlns:r="http://schemas.openxmlformats.org/officeDocument/2006/relationships" xmlns:p="http://schemas.openxmlformats.org/presentationml/2006/main">
  <p:tag name="NUM" val="4"/>
</p:tagLst>
</file>

<file path=ppt/tags/tag239.xml><?xml version="1.0" encoding="utf-8"?>
<p:tagLst xmlns:a="http://schemas.openxmlformats.org/drawingml/2006/main" xmlns:r="http://schemas.openxmlformats.org/officeDocument/2006/relationships" xmlns:p="http://schemas.openxmlformats.org/presentationml/2006/main">
  <p:tag name="NUM" val="5"/>
</p:tagLst>
</file>

<file path=ppt/tags/tag24.xml><?xml version="1.0" encoding="utf-8"?>
<p:tagLst xmlns:a="http://schemas.openxmlformats.org/drawingml/2006/main" xmlns:r="http://schemas.openxmlformats.org/officeDocument/2006/relationships" xmlns:p="http://schemas.openxmlformats.org/presentationml/2006/main">
  <p:tag name="NUM" val="6"/>
</p:tagLst>
</file>

<file path=ppt/tags/tag240.xml><?xml version="1.0" encoding="utf-8"?>
<p:tagLst xmlns:a="http://schemas.openxmlformats.org/drawingml/2006/main" xmlns:r="http://schemas.openxmlformats.org/officeDocument/2006/relationships" xmlns:p="http://schemas.openxmlformats.org/presentationml/2006/main">
  <p:tag name="NUM" val="3"/>
</p:tagLst>
</file>

<file path=ppt/tags/tag241.xml><?xml version="1.0" encoding="utf-8"?>
<p:tagLst xmlns:a="http://schemas.openxmlformats.org/drawingml/2006/main" xmlns:r="http://schemas.openxmlformats.org/officeDocument/2006/relationships" xmlns:p="http://schemas.openxmlformats.org/presentationml/2006/main">
  <p:tag name="NUM" val="6"/>
</p:tagLst>
</file>

<file path=ppt/tags/tag242.xml><?xml version="1.0" encoding="utf-8"?>
<p:tagLst xmlns:a="http://schemas.openxmlformats.org/drawingml/2006/main" xmlns:r="http://schemas.openxmlformats.org/officeDocument/2006/relationships" xmlns:p="http://schemas.openxmlformats.org/presentationml/2006/main">
  <p:tag name="NUM" val="2"/>
</p:tagLst>
</file>

<file path=ppt/tags/tag243.xml><?xml version="1.0" encoding="utf-8"?>
<p:tagLst xmlns:a="http://schemas.openxmlformats.org/drawingml/2006/main" xmlns:r="http://schemas.openxmlformats.org/officeDocument/2006/relationships" xmlns:p="http://schemas.openxmlformats.org/presentationml/2006/main">
  <p:tag name="NUM" val="3"/>
</p:tagLst>
</file>

<file path=ppt/tags/tag244.xml><?xml version="1.0" encoding="utf-8"?>
<p:tagLst xmlns:a="http://schemas.openxmlformats.org/drawingml/2006/main" xmlns:r="http://schemas.openxmlformats.org/officeDocument/2006/relationships" xmlns:p="http://schemas.openxmlformats.org/presentationml/2006/main">
  <p:tag name="NUM" val="5"/>
</p:tagLst>
</file>

<file path=ppt/tags/tag245.xml><?xml version="1.0" encoding="utf-8"?>
<p:tagLst xmlns:a="http://schemas.openxmlformats.org/drawingml/2006/main" xmlns:r="http://schemas.openxmlformats.org/officeDocument/2006/relationships" xmlns:p="http://schemas.openxmlformats.org/presentationml/2006/main">
  <p:tag name="NUM" val="3"/>
</p:tagLst>
</file>

<file path=ppt/tags/tag246.xml><?xml version="1.0" encoding="utf-8"?>
<p:tagLst xmlns:a="http://schemas.openxmlformats.org/drawingml/2006/main" xmlns:r="http://schemas.openxmlformats.org/officeDocument/2006/relationships" xmlns:p="http://schemas.openxmlformats.org/presentationml/2006/main">
  <p:tag name="NUM" val="6"/>
</p:tagLst>
</file>

<file path=ppt/tags/tag247.xml><?xml version="1.0" encoding="utf-8"?>
<p:tagLst xmlns:a="http://schemas.openxmlformats.org/drawingml/2006/main" xmlns:r="http://schemas.openxmlformats.org/officeDocument/2006/relationships" xmlns:p="http://schemas.openxmlformats.org/presentationml/2006/main">
  <p:tag name="NUM" val="4"/>
</p:tagLst>
</file>

<file path=ppt/tags/tag248.xml><?xml version="1.0" encoding="utf-8"?>
<p:tagLst xmlns:a="http://schemas.openxmlformats.org/drawingml/2006/main" xmlns:r="http://schemas.openxmlformats.org/officeDocument/2006/relationships" xmlns:p="http://schemas.openxmlformats.org/presentationml/2006/main">
  <p:tag name="NUM" val="1"/>
</p:tagLst>
</file>

<file path=ppt/tags/tag249.xml><?xml version="1.0" encoding="utf-8"?>
<p:tagLst xmlns:a="http://schemas.openxmlformats.org/drawingml/2006/main" xmlns:r="http://schemas.openxmlformats.org/officeDocument/2006/relationships" xmlns:p="http://schemas.openxmlformats.org/presentationml/2006/main">
  <p:tag name="NUM" val="2"/>
</p:tagLst>
</file>

<file path=ppt/tags/tag25.xml><?xml version="1.0" encoding="utf-8"?>
<p:tagLst xmlns:a="http://schemas.openxmlformats.org/drawingml/2006/main" xmlns:r="http://schemas.openxmlformats.org/officeDocument/2006/relationships" xmlns:p="http://schemas.openxmlformats.org/presentationml/2006/main">
  <p:tag name="NUM" val="1"/>
</p:tagLst>
</file>

<file path=ppt/tags/tag250.xml><?xml version="1.0" encoding="utf-8"?>
<p:tagLst xmlns:a="http://schemas.openxmlformats.org/drawingml/2006/main" xmlns:r="http://schemas.openxmlformats.org/officeDocument/2006/relationships" xmlns:p="http://schemas.openxmlformats.org/presentationml/2006/main">
  <p:tag name="NUM" val="6"/>
</p:tagLst>
</file>

<file path=ppt/tags/tag251.xml><?xml version="1.0" encoding="utf-8"?>
<p:tagLst xmlns:a="http://schemas.openxmlformats.org/drawingml/2006/main" xmlns:r="http://schemas.openxmlformats.org/officeDocument/2006/relationships" xmlns:p="http://schemas.openxmlformats.org/presentationml/2006/main">
  <p:tag name="NUM" val="3"/>
</p:tagLst>
</file>

<file path=ppt/tags/tag252.xml><?xml version="1.0" encoding="utf-8"?>
<p:tagLst xmlns:a="http://schemas.openxmlformats.org/drawingml/2006/main" xmlns:r="http://schemas.openxmlformats.org/officeDocument/2006/relationships" xmlns:p="http://schemas.openxmlformats.org/presentationml/2006/main">
  <p:tag name="NUM" val="6"/>
</p:tagLst>
</file>

<file path=ppt/tags/tag253.xml><?xml version="1.0" encoding="utf-8"?>
<p:tagLst xmlns:a="http://schemas.openxmlformats.org/drawingml/2006/main" xmlns:r="http://schemas.openxmlformats.org/officeDocument/2006/relationships" xmlns:p="http://schemas.openxmlformats.org/presentationml/2006/main">
  <p:tag name="NUM" val="4"/>
</p:tagLst>
</file>

<file path=ppt/tags/tag254.xml><?xml version="1.0" encoding="utf-8"?>
<p:tagLst xmlns:a="http://schemas.openxmlformats.org/drawingml/2006/main" xmlns:r="http://schemas.openxmlformats.org/officeDocument/2006/relationships" xmlns:p="http://schemas.openxmlformats.org/presentationml/2006/main">
  <p:tag name="NUM" val="1"/>
</p:tagLst>
</file>

<file path=ppt/tags/tag255.xml><?xml version="1.0" encoding="utf-8"?>
<p:tagLst xmlns:a="http://schemas.openxmlformats.org/drawingml/2006/main" xmlns:r="http://schemas.openxmlformats.org/officeDocument/2006/relationships" xmlns:p="http://schemas.openxmlformats.org/presentationml/2006/main">
  <p:tag name="NUM" val="2"/>
</p:tagLst>
</file>

<file path=ppt/tags/tag256.xml><?xml version="1.0" encoding="utf-8"?>
<p:tagLst xmlns:a="http://schemas.openxmlformats.org/drawingml/2006/main" xmlns:r="http://schemas.openxmlformats.org/officeDocument/2006/relationships" xmlns:p="http://schemas.openxmlformats.org/presentationml/2006/main">
  <p:tag name="NUM" val="6"/>
</p:tagLst>
</file>

<file path=ppt/tags/tag257.xml><?xml version="1.0" encoding="utf-8"?>
<p:tagLst xmlns:a="http://schemas.openxmlformats.org/drawingml/2006/main" xmlns:r="http://schemas.openxmlformats.org/officeDocument/2006/relationships" xmlns:p="http://schemas.openxmlformats.org/presentationml/2006/main">
  <p:tag name="NUM" val="3"/>
</p:tagLst>
</file>

<file path=ppt/tags/tag258.xml><?xml version="1.0" encoding="utf-8"?>
<p:tagLst xmlns:a="http://schemas.openxmlformats.org/drawingml/2006/main" xmlns:r="http://schemas.openxmlformats.org/officeDocument/2006/relationships" xmlns:p="http://schemas.openxmlformats.org/presentationml/2006/main">
  <p:tag name="NUM" val="6"/>
</p:tagLst>
</file>

<file path=ppt/tags/tag259.xml><?xml version="1.0" encoding="utf-8"?>
<p:tagLst xmlns:a="http://schemas.openxmlformats.org/drawingml/2006/main" xmlns:r="http://schemas.openxmlformats.org/officeDocument/2006/relationships" xmlns:p="http://schemas.openxmlformats.org/presentationml/2006/main">
  <p:tag name="NUM" val="4"/>
</p:tagLst>
</file>

<file path=ppt/tags/tag26.xml><?xml version="1.0" encoding="utf-8"?>
<p:tagLst xmlns:a="http://schemas.openxmlformats.org/drawingml/2006/main" xmlns:r="http://schemas.openxmlformats.org/officeDocument/2006/relationships" xmlns:p="http://schemas.openxmlformats.org/presentationml/2006/main">
  <p:tag name="NUM" val="2"/>
</p:tagLst>
</file>

<file path=ppt/tags/tag260.xml><?xml version="1.0" encoding="utf-8"?>
<p:tagLst xmlns:a="http://schemas.openxmlformats.org/drawingml/2006/main" xmlns:r="http://schemas.openxmlformats.org/officeDocument/2006/relationships" xmlns:p="http://schemas.openxmlformats.org/presentationml/2006/main">
  <p:tag name="NUM" val="1"/>
</p:tagLst>
</file>

<file path=ppt/tags/tag261.xml><?xml version="1.0" encoding="utf-8"?>
<p:tagLst xmlns:a="http://schemas.openxmlformats.org/drawingml/2006/main" xmlns:r="http://schemas.openxmlformats.org/officeDocument/2006/relationships" xmlns:p="http://schemas.openxmlformats.org/presentationml/2006/main">
  <p:tag name="NUM" val="2"/>
</p:tagLst>
</file>

<file path=ppt/tags/tag262.xml><?xml version="1.0" encoding="utf-8"?>
<p:tagLst xmlns:a="http://schemas.openxmlformats.org/drawingml/2006/main" xmlns:r="http://schemas.openxmlformats.org/officeDocument/2006/relationships" xmlns:p="http://schemas.openxmlformats.org/presentationml/2006/main">
  <p:tag name="NUM" val="3"/>
</p:tagLst>
</file>

<file path=ppt/tags/tag263.xml><?xml version="1.0" encoding="utf-8"?>
<p:tagLst xmlns:a="http://schemas.openxmlformats.org/drawingml/2006/main" xmlns:r="http://schemas.openxmlformats.org/officeDocument/2006/relationships" xmlns:p="http://schemas.openxmlformats.org/presentationml/2006/main">
  <p:tag name="NUM" val="6"/>
</p:tagLst>
</file>

<file path=ppt/tags/tag264.xml><?xml version="1.0" encoding="utf-8"?>
<p:tagLst xmlns:a="http://schemas.openxmlformats.org/drawingml/2006/main" xmlns:r="http://schemas.openxmlformats.org/officeDocument/2006/relationships" xmlns:p="http://schemas.openxmlformats.org/presentationml/2006/main">
  <p:tag name="NUM" val="4"/>
</p:tagLst>
</file>

<file path=ppt/tags/tag265.xml><?xml version="1.0" encoding="utf-8"?>
<p:tagLst xmlns:a="http://schemas.openxmlformats.org/drawingml/2006/main" xmlns:r="http://schemas.openxmlformats.org/officeDocument/2006/relationships" xmlns:p="http://schemas.openxmlformats.org/presentationml/2006/main">
  <p:tag name="NUM" val="6"/>
</p:tagLst>
</file>

<file path=ppt/tags/tag266.xml><?xml version="1.0" encoding="utf-8"?>
<p:tagLst xmlns:a="http://schemas.openxmlformats.org/drawingml/2006/main" xmlns:r="http://schemas.openxmlformats.org/officeDocument/2006/relationships" xmlns:p="http://schemas.openxmlformats.org/presentationml/2006/main">
  <p:tag name="NUM" val="3"/>
</p:tagLst>
</file>

<file path=ppt/tags/tag267.xml><?xml version="1.0" encoding="utf-8"?>
<p:tagLst xmlns:a="http://schemas.openxmlformats.org/drawingml/2006/main" xmlns:r="http://schemas.openxmlformats.org/officeDocument/2006/relationships" xmlns:p="http://schemas.openxmlformats.org/presentationml/2006/main">
  <p:tag name="NUM" val="1"/>
</p:tagLst>
</file>

<file path=ppt/tags/tag268.xml><?xml version="1.0" encoding="utf-8"?>
<p:tagLst xmlns:a="http://schemas.openxmlformats.org/drawingml/2006/main" xmlns:r="http://schemas.openxmlformats.org/officeDocument/2006/relationships" xmlns:p="http://schemas.openxmlformats.org/presentationml/2006/main">
  <p:tag name="NUM" val="2"/>
</p:tagLst>
</file>

<file path=ppt/tags/tag269.xml><?xml version="1.0" encoding="utf-8"?>
<p:tagLst xmlns:a="http://schemas.openxmlformats.org/drawingml/2006/main" xmlns:r="http://schemas.openxmlformats.org/officeDocument/2006/relationships" xmlns:p="http://schemas.openxmlformats.org/presentationml/2006/main">
  <p:tag name="NUM" val="6"/>
</p:tagLst>
</file>

<file path=ppt/tags/tag27.xml><?xml version="1.0" encoding="utf-8"?>
<p:tagLst xmlns:a="http://schemas.openxmlformats.org/drawingml/2006/main" xmlns:r="http://schemas.openxmlformats.org/officeDocument/2006/relationships" xmlns:p="http://schemas.openxmlformats.org/presentationml/2006/main">
  <p:tag name="NUM" val="3"/>
</p:tagLst>
</file>

<file path=ppt/tags/tag270.xml><?xml version="1.0" encoding="utf-8"?>
<p:tagLst xmlns:a="http://schemas.openxmlformats.org/drawingml/2006/main" xmlns:r="http://schemas.openxmlformats.org/officeDocument/2006/relationships" xmlns:p="http://schemas.openxmlformats.org/presentationml/2006/main">
  <p:tag name="NUM" val="6"/>
</p:tagLst>
</file>

<file path=ppt/tags/tag271.xml><?xml version="1.0" encoding="utf-8"?>
<p:tagLst xmlns:a="http://schemas.openxmlformats.org/drawingml/2006/main" xmlns:r="http://schemas.openxmlformats.org/officeDocument/2006/relationships" xmlns:p="http://schemas.openxmlformats.org/presentationml/2006/main">
  <p:tag name="NUM" val="4"/>
</p:tagLst>
</file>

<file path=ppt/tags/tag272.xml><?xml version="1.0" encoding="utf-8"?>
<p:tagLst xmlns:a="http://schemas.openxmlformats.org/drawingml/2006/main" xmlns:r="http://schemas.openxmlformats.org/officeDocument/2006/relationships" xmlns:p="http://schemas.openxmlformats.org/presentationml/2006/main">
  <p:tag name="NUM" val="2"/>
</p:tagLst>
</file>

<file path=ppt/tags/tag273.xml><?xml version="1.0" encoding="utf-8"?>
<p:tagLst xmlns:a="http://schemas.openxmlformats.org/drawingml/2006/main" xmlns:r="http://schemas.openxmlformats.org/officeDocument/2006/relationships" xmlns:p="http://schemas.openxmlformats.org/presentationml/2006/main">
  <p:tag name="NUM" val="3"/>
</p:tagLst>
</file>

<file path=ppt/tags/tag274.xml><?xml version="1.0" encoding="utf-8"?>
<p:tagLst xmlns:a="http://schemas.openxmlformats.org/drawingml/2006/main" xmlns:r="http://schemas.openxmlformats.org/officeDocument/2006/relationships" xmlns:p="http://schemas.openxmlformats.org/presentationml/2006/main">
  <p:tag name="NUM" val="5"/>
</p:tagLst>
</file>

<file path=ppt/tags/tag275.xml><?xml version="1.0" encoding="utf-8"?>
<p:tagLst xmlns:a="http://schemas.openxmlformats.org/drawingml/2006/main" xmlns:r="http://schemas.openxmlformats.org/officeDocument/2006/relationships" xmlns:p="http://schemas.openxmlformats.org/presentationml/2006/main">
  <p:tag name="NUM" val="3"/>
</p:tagLst>
</file>

<file path=ppt/tags/tag276.xml><?xml version="1.0" encoding="utf-8"?>
<p:tagLst xmlns:a="http://schemas.openxmlformats.org/drawingml/2006/main" xmlns:r="http://schemas.openxmlformats.org/officeDocument/2006/relationships" xmlns:p="http://schemas.openxmlformats.org/presentationml/2006/main">
  <p:tag name="NUM" val="6"/>
</p:tagLst>
</file>

<file path=ppt/tags/tag277.xml><?xml version="1.0" encoding="utf-8"?>
<p:tagLst xmlns:a="http://schemas.openxmlformats.org/drawingml/2006/main" xmlns:r="http://schemas.openxmlformats.org/officeDocument/2006/relationships" xmlns:p="http://schemas.openxmlformats.org/presentationml/2006/main">
  <p:tag name="NUM" val="4"/>
</p:tagLst>
</file>

<file path=ppt/tags/tag278.xml><?xml version="1.0" encoding="utf-8"?>
<p:tagLst xmlns:a="http://schemas.openxmlformats.org/drawingml/2006/main" xmlns:r="http://schemas.openxmlformats.org/officeDocument/2006/relationships" xmlns:p="http://schemas.openxmlformats.org/presentationml/2006/main">
  <p:tag name="NUM" val="1"/>
</p:tagLst>
</file>

<file path=ppt/tags/tag279.xml><?xml version="1.0" encoding="utf-8"?>
<p:tagLst xmlns:a="http://schemas.openxmlformats.org/drawingml/2006/main" xmlns:r="http://schemas.openxmlformats.org/officeDocument/2006/relationships" xmlns:p="http://schemas.openxmlformats.org/presentationml/2006/main">
  <p:tag name="NUM" val="2"/>
</p:tagLst>
</file>

<file path=ppt/tags/tag28.xml><?xml version="1.0" encoding="utf-8"?>
<p:tagLst xmlns:a="http://schemas.openxmlformats.org/drawingml/2006/main" xmlns:r="http://schemas.openxmlformats.org/officeDocument/2006/relationships" xmlns:p="http://schemas.openxmlformats.org/presentationml/2006/main">
  <p:tag name="NUM" val="4"/>
</p:tagLst>
</file>

<file path=ppt/tags/tag280.xml><?xml version="1.0" encoding="utf-8"?>
<p:tagLst xmlns:a="http://schemas.openxmlformats.org/drawingml/2006/main" xmlns:r="http://schemas.openxmlformats.org/officeDocument/2006/relationships" xmlns:p="http://schemas.openxmlformats.org/presentationml/2006/main">
  <p:tag name="NUM" val="6"/>
</p:tagLst>
</file>

<file path=ppt/tags/tag281.xml><?xml version="1.0" encoding="utf-8"?>
<p:tagLst xmlns:a="http://schemas.openxmlformats.org/drawingml/2006/main" xmlns:r="http://schemas.openxmlformats.org/officeDocument/2006/relationships" xmlns:p="http://schemas.openxmlformats.org/presentationml/2006/main">
  <p:tag name="NUM" val="3"/>
</p:tagLst>
</file>

<file path=ppt/tags/tag282.xml><?xml version="1.0" encoding="utf-8"?>
<p:tagLst xmlns:a="http://schemas.openxmlformats.org/drawingml/2006/main" xmlns:r="http://schemas.openxmlformats.org/officeDocument/2006/relationships" xmlns:p="http://schemas.openxmlformats.org/presentationml/2006/main">
  <p:tag name="NUM" val="6"/>
</p:tagLst>
</file>

<file path=ppt/tags/tag283.xml><?xml version="1.0" encoding="utf-8"?>
<p:tagLst xmlns:a="http://schemas.openxmlformats.org/drawingml/2006/main" xmlns:r="http://schemas.openxmlformats.org/officeDocument/2006/relationships" xmlns:p="http://schemas.openxmlformats.org/presentationml/2006/main">
  <p:tag name="NUM" val="4"/>
</p:tagLst>
</file>

<file path=ppt/tags/tag284.xml><?xml version="1.0" encoding="utf-8"?>
<p:tagLst xmlns:a="http://schemas.openxmlformats.org/drawingml/2006/main" xmlns:r="http://schemas.openxmlformats.org/officeDocument/2006/relationships" xmlns:p="http://schemas.openxmlformats.org/presentationml/2006/main">
  <p:tag name="NUM" val="1"/>
</p:tagLst>
</file>

<file path=ppt/tags/tag285.xml><?xml version="1.0" encoding="utf-8"?>
<p:tagLst xmlns:a="http://schemas.openxmlformats.org/drawingml/2006/main" xmlns:r="http://schemas.openxmlformats.org/officeDocument/2006/relationships" xmlns:p="http://schemas.openxmlformats.org/presentationml/2006/main">
  <p:tag name="NUM" val="2"/>
</p:tagLst>
</file>

<file path=ppt/tags/tag286.xml><?xml version="1.0" encoding="utf-8"?>
<p:tagLst xmlns:a="http://schemas.openxmlformats.org/drawingml/2006/main" xmlns:r="http://schemas.openxmlformats.org/officeDocument/2006/relationships" xmlns:p="http://schemas.openxmlformats.org/presentationml/2006/main">
  <p:tag name="NUM" val="6"/>
</p:tagLst>
</file>

<file path=ppt/tags/tag287.xml><?xml version="1.0" encoding="utf-8"?>
<p:tagLst xmlns:a="http://schemas.openxmlformats.org/drawingml/2006/main" xmlns:r="http://schemas.openxmlformats.org/officeDocument/2006/relationships" xmlns:p="http://schemas.openxmlformats.org/presentationml/2006/main">
  <p:tag name="NUM" val="3"/>
</p:tagLst>
</file>

<file path=ppt/tags/tag288.xml><?xml version="1.0" encoding="utf-8"?>
<p:tagLst xmlns:a="http://schemas.openxmlformats.org/drawingml/2006/main" xmlns:r="http://schemas.openxmlformats.org/officeDocument/2006/relationships" xmlns:p="http://schemas.openxmlformats.org/presentationml/2006/main">
  <p:tag name="NUM" val="6"/>
</p:tagLst>
</file>

<file path=ppt/tags/tag289.xml><?xml version="1.0" encoding="utf-8"?>
<p:tagLst xmlns:a="http://schemas.openxmlformats.org/drawingml/2006/main" xmlns:r="http://schemas.openxmlformats.org/officeDocument/2006/relationships" xmlns:p="http://schemas.openxmlformats.org/presentationml/2006/main">
  <p:tag name="NUM" val="4"/>
</p:tagLst>
</file>

<file path=ppt/tags/tag29.xml><?xml version="1.0" encoding="utf-8"?>
<p:tagLst xmlns:a="http://schemas.openxmlformats.org/drawingml/2006/main" xmlns:r="http://schemas.openxmlformats.org/officeDocument/2006/relationships" xmlns:p="http://schemas.openxmlformats.org/presentationml/2006/main">
  <p:tag name="NUM" val="1"/>
</p:tagLst>
</file>

<file path=ppt/tags/tag290.xml><?xml version="1.0" encoding="utf-8"?>
<p:tagLst xmlns:a="http://schemas.openxmlformats.org/drawingml/2006/main" xmlns:r="http://schemas.openxmlformats.org/officeDocument/2006/relationships" xmlns:p="http://schemas.openxmlformats.org/presentationml/2006/main">
  <p:tag name="NUM" val="1"/>
</p:tagLst>
</file>

<file path=ppt/tags/tag291.xml><?xml version="1.0" encoding="utf-8"?>
<p:tagLst xmlns:a="http://schemas.openxmlformats.org/drawingml/2006/main" xmlns:r="http://schemas.openxmlformats.org/officeDocument/2006/relationships" xmlns:p="http://schemas.openxmlformats.org/presentationml/2006/main">
  <p:tag name="NUM" val="2"/>
</p:tagLst>
</file>

<file path=ppt/tags/tag292.xml><?xml version="1.0" encoding="utf-8"?>
<p:tagLst xmlns:a="http://schemas.openxmlformats.org/drawingml/2006/main" xmlns:r="http://schemas.openxmlformats.org/officeDocument/2006/relationships" xmlns:p="http://schemas.openxmlformats.org/presentationml/2006/main">
  <p:tag name="NUM" val="3"/>
</p:tagLst>
</file>

<file path=ppt/tags/tag293.xml><?xml version="1.0" encoding="utf-8"?>
<p:tagLst xmlns:a="http://schemas.openxmlformats.org/drawingml/2006/main" xmlns:r="http://schemas.openxmlformats.org/officeDocument/2006/relationships" xmlns:p="http://schemas.openxmlformats.org/presentationml/2006/main">
  <p:tag name="NUM" val="6"/>
</p:tagLst>
</file>

<file path=ppt/tags/tag294.xml><?xml version="1.0" encoding="utf-8"?>
<p:tagLst xmlns:a="http://schemas.openxmlformats.org/drawingml/2006/main" xmlns:r="http://schemas.openxmlformats.org/officeDocument/2006/relationships" xmlns:p="http://schemas.openxmlformats.org/presentationml/2006/main">
  <p:tag name="NUM" val="4"/>
</p:tagLst>
</file>

<file path=ppt/tags/tag295.xml><?xml version="1.0" encoding="utf-8"?>
<p:tagLst xmlns:a="http://schemas.openxmlformats.org/drawingml/2006/main" xmlns:r="http://schemas.openxmlformats.org/officeDocument/2006/relationships" xmlns:p="http://schemas.openxmlformats.org/presentationml/2006/main">
  <p:tag name="NUM" val="6"/>
</p:tagLst>
</file>

<file path=ppt/tags/tag296.xml><?xml version="1.0" encoding="utf-8"?>
<p:tagLst xmlns:a="http://schemas.openxmlformats.org/drawingml/2006/main" xmlns:r="http://schemas.openxmlformats.org/officeDocument/2006/relationships" xmlns:p="http://schemas.openxmlformats.org/presentationml/2006/main">
  <p:tag name="NUM" val="3"/>
</p:tagLst>
</file>

<file path=ppt/tags/tag297.xml><?xml version="1.0" encoding="utf-8"?>
<p:tagLst xmlns:a="http://schemas.openxmlformats.org/drawingml/2006/main" xmlns:r="http://schemas.openxmlformats.org/officeDocument/2006/relationships" xmlns:p="http://schemas.openxmlformats.org/presentationml/2006/main">
  <p:tag name="NUM" val="1"/>
</p:tagLst>
</file>

<file path=ppt/tags/tag298.xml><?xml version="1.0" encoding="utf-8"?>
<p:tagLst xmlns:a="http://schemas.openxmlformats.org/drawingml/2006/main" xmlns:r="http://schemas.openxmlformats.org/officeDocument/2006/relationships" xmlns:p="http://schemas.openxmlformats.org/presentationml/2006/main">
  <p:tag name="NUM" val="2"/>
</p:tagLst>
</file>

<file path=ppt/tags/tag299.xml><?xml version="1.0" encoding="utf-8"?>
<p:tagLst xmlns:a="http://schemas.openxmlformats.org/drawingml/2006/main" xmlns:r="http://schemas.openxmlformats.org/officeDocument/2006/relationships" xmlns:p="http://schemas.openxmlformats.org/presentationml/2006/main">
  <p:tag name="NUM" val="6"/>
</p:tagLst>
</file>

<file path=ppt/tags/tag3.xml><?xml version="1.0" encoding="utf-8"?>
<p:tagLst xmlns:a="http://schemas.openxmlformats.org/drawingml/2006/main" xmlns:r="http://schemas.openxmlformats.org/officeDocument/2006/relationships" xmlns:p="http://schemas.openxmlformats.org/presentationml/2006/main">
  <p:tag name="NUM" val="3"/>
</p:tagLst>
</file>

<file path=ppt/tags/tag30.xml><?xml version="1.0" encoding="utf-8"?>
<p:tagLst xmlns:a="http://schemas.openxmlformats.org/drawingml/2006/main" xmlns:r="http://schemas.openxmlformats.org/officeDocument/2006/relationships" xmlns:p="http://schemas.openxmlformats.org/presentationml/2006/main">
  <p:tag name="NUM" val="2"/>
</p:tagLst>
</file>

<file path=ppt/tags/tag300.xml><?xml version="1.0" encoding="utf-8"?>
<p:tagLst xmlns:a="http://schemas.openxmlformats.org/drawingml/2006/main" xmlns:r="http://schemas.openxmlformats.org/officeDocument/2006/relationships" xmlns:p="http://schemas.openxmlformats.org/presentationml/2006/main">
  <p:tag name="NUM" val="6"/>
</p:tagLst>
</file>

<file path=ppt/tags/tag301.xml><?xml version="1.0" encoding="utf-8"?>
<p:tagLst xmlns:a="http://schemas.openxmlformats.org/drawingml/2006/main" xmlns:r="http://schemas.openxmlformats.org/officeDocument/2006/relationships" xmlns:p="http://schemas.openxmlformats.org/presentationml/2006/main">
  <p:tag name="NUM" val="4"/>
</p:tagLst>
</file>

<file path=ppt/tags/tag302.xml><?xml version="1.0" encoding="utf-8"?>
<p:tagLst xmlns:a="http://schemas.openxmlformats.org/drawingml/2006/main" xmlns:r="http://schemas.openxmlformats.org/officeDocument/2006/relationships" xmlns:p="http://schemas.openxmlformats.org/presentationml/2006/main">
  <p:tag name="NUM" val="2"/>
</p:tagLst>
</file>

<file path=ppt/tags/tag303.xml><?xml version="1.0" encoding="utf-8"?>
<p:tagLst xmlns:a="http://schemas.openxmlformats.org/drawingml/2006/main" xmlns:r="http://schemas.openxmlformats.org/officeDocument/2006/relationships" xmlns:p="http://schemas.openxmlformats.org/presentationml/2006/main">
  <p:tag name="NUM" val="3"/>
</p:tagLst>
</file>

<file path=ppt/tags/tag304.xml><?xml version="1.0" encoding="utf-8"?>
<p:tagLst xmlns:a="http://schemas.openxmlformats.org/drawingml/2006/main" xmlns:r="http://schemas.openxmlformats.org/officeDocument/2006/relationships" xmlns:p="http://schemas.openxmlformats.org/presentationml/2006/main">
  <p:tag name="NUM" val="5"/>
</p:tagLst>
</file>

<file path=ppt/tags/tag305.xml><?xml version="1.0" encoding="utf-8"?>
<p:tagLst xmlns:a="http://schemas.openxmlformats.org/drawingml/2006/main" xmlns:r="http://schemas.openxmlformats.org/officeDocument/2006/relationships" xmlns:p="http://schemas.openxmlformats.org/presentationml/2006/main">
  <p:tag name="NUM" val="3"/>
</p:tagLst>
</file>

<file path=ppt/tags/tag306.xml><?xml version="1.0" encoding="utf-8"?>
<p:tagLst xmlns:a="http://schemas.openxmlformats.org/drawingml/2006/main" xmlns:r="http://schemas.openxmlformats.org/officeDocument/2006/relationships" xmlns:p="http://schemas.openxmlformats.org/presentationml/2006/main">
  <p:tag name="NUM" val="6"/>
</p:tagLst>
</file>

<file path=ppt/tags/tag307.xml><?xml version="1.0" encoding="utf-8"?>
<p:tagLst xmlns:a="http://schemas.openxmlformats.org/drawingml/2006/main" xmlns:r="http://schemas.openxmlformats.org/officeDocument/2006/relationships" xmlns:p="http://schemas.openxmlformats.org/presentationml/2006/main">
  <p:tag name="NUM" val="4"/>
</p:tagLst>
</file>

<file path=ppt/tags/tag308.xml><?xml version="1.0" encoding="utf-8"?>
<p:tagLst xmlns:a="http://schemas.openxmlformats.org/drawingml/2006/main" xmlns:r="http://schemas.openxmlformats.org/officeDocument/2006/relationships" xmlns:p="http://schemas.openxmlformats.org/presentationml/2006/main">
  <p:tag name="NUM" val="1"/>
</p:tagLst>
</file>

<file path=ppt/tags/tag309.xml><?xml version="1.0" encoding="utf-8"?>
<p:tagLst xmlns:a="http://schemas.openxmlformats.org/drawingml/2006/main" xmlns:r="http://schemas.openxmlformats.org/officeDocument/2006/relationships" xmlns:p="http://schemas.openxmlformats.org/presentationml/2006/main">
  <p:tag name="NUM" val="2"/>
</p:tagLst>
</file>

<file path=ppt/tags/tag31.xml><?xml version="1.0" encoding="utf-8"?>
<p:tagLst xmlns:a="http://schemas.openxmlformats.org/drawingml/2006/main" xmlns:r="http://schemas.openxmlformats.org/officeDocument/2006/relationships" xmlns:p="http://schemas.openxmlformats.org/presentationml/2006/main">
  <p:tag name="NUM" val="3"/>
</p:tagLst>
</file>

<file path=ppt/tags/tag310.xml><?xml version="1.0" encoding="utf-8"?>
<p:tagLst xmlns:a="http://schemas.openxmlformats.org/drawingml/2006/main" xmlns:r="http://schemas.openxmlformats.org/officeDocument/2006/relationships" xmlns:p="http://schemas.openxmlformats.org/presentationml/2006/main">
  <p:tag name="NUM" val="6"/>
</p:tagLst>
</file>

<file path=ppt/tags/tag311.xml><?xml version="1.0" encoding="utf-8"?>
<p:tagLst xmlns:a="http://schemas.openxmlformats.org/drawingml/2006/main" xmlns:r="http://schemas.openxmlformats.org/officeDocument/2006/relationships" xmlns:p="http://schemas.openxmlformats.org/presentationml/2006/main">
  <p:tag name="NUM" val="6"/>
</p:tagLst>
</file>

<file path=ppt/tags/tag312.xml><?xml version="1.0" encoding="utf-8"?>
<p:tagLst xmlns:a="http://schemas.openxmlformats.org/drawingml/2006/main" xmlns:r="http://schemas.openxmlformats.org/officeDocument/2006/relationships" xmlns:p="http://schemas.openxmlformats.org/presentationml/2006/main">
  <p:tag name="NUM" val="4"/>
</p:tagLst>
</file>

<file path=ppt/tags/tag313.xml><?xml version="1.0" encoding="utf-8"?>
<p:tagLst xmlns:a="http://schemas.openxmlformats.org/drawingml/2006/main" xmlns:r="http://schemas.openxmlformats.org/officeDocument/2006/relationships" xmlns:p="http://schemas.openxmlformats.org/presentationml/2006/main">
  <p:tag name="NUM" val="3"/>
</p:tagLst>
</file>

<file path=ppt/tags/tag314.xml><?xml version="1.0" encoding="utf-8"?>
<p:tagLst xmlns:a="http://schemas.openxmlformats.org/drawingml/2006/main" xmlns:r="http://schemas.openxmlformats.org/officeDocument/2006/relationships" xmlns:p="http://schemas.openxmlformats.org/presentationml/2006/main">
  <p:tag name="NUM" val="3"/>
</p:tagLst>
</file>

<file path=ppt/tags/tag315.xml><?xml version="1.0" encoding="utf-8"?>
<p:tagLst xmlns:a="http://schemas.openxmlformats.org/drawingml/2006/main" xmlns:r="http://schemas.openxmlformats.org/officeDocument/2006/relationships" xmlns:p="http://schemas.openxmlformats.org/presentationml/2006/main">
  <p:tag name="NUM" val="1"/>
</p:tagLst>
</file>

<file path=ppt/tags/tag316.xml><?xml version="1.0" encoding="utf-8"?>
<p:tagLst xmlns:a="http://schemas.openxmlformats.org/drawingml/2006/main" xmlns:r="http://schemas.openxmlformats.org/officeDocument/2006/relationships" xmlns:p="http://schemas.openxmlformats.org/presentationml/2006/main">
  <p:tag name="NUM" val="2"/>
</p:tagLst>
</file>

<file path=ppt/tags/tag317.xml><?xml version="1.0" encoding="utf-8"?>
<p:tagLst xmlns:a="http://schemas.openxmlformats.org/drawingml/2006/main" xmlns:r="http://schemas.openxmlformats.org/officeDocument/2006/relationships" xmlns:p="http://schemas.openxmlformats.org/presentationml/2006/main">
  <p:tag name="NUM" val="6"/>
</p:tagLst>
</file>

<file path=ppt/tags/tag318.xml><?xml version="1.0" encoding="utf-8"?>
<p:tagLst xmlns:a="http://schemas.openxmlformats.org/drawingml/2006/main" xmlns:r="http://schemas.openxmlformats.org/officeDocument/2006/relationships" xmlns:p="http://schemas.openxmlformats.org/presentationml/2006/main">
  <p:tag name="NUM" val="6"/>
</p:tagLst>
</file>

<file path=ppt/tags/tag319.xml><?xml version="1.0" encoding="utf-8"?>
<p:tagLst xmlns:a="http://schemas.openxmlformats.org/drawingml/2006/main" xmlns:r="http://schemas.openxmlformats.org/officeDocument/2006/relationships" xmlns:p="http://schemas.openxmlformats.org/presentationml/2006/main">
  <p:tag name="NUM" val="4"/>
</p:tagLst>
</file>

<file path=ppt/tags/tag32.xml><?xml version="1.0" encoding="utf-8"?>
<p:tagLst xmlns:a="http://schemas.openxmlformats.org/drawingml/2006/main" xmlns:r="http://schemas.openxmlformats.org/officeDocument/2006/relationships" xmlns:p="http://schemas.openxmlformats.org/presentationml/2006/main">
  <p:tag name="NUM" val="4"/>
</p:tagLst>
</file>

<file path=ppt/tags/tag320.xml><?xml version="1.0" encoding="utf-8"?>
<p:tagLst xmlns:a="http://schemas.openxmlformats.org/drawingml/2006/main" xmlns:r="http://schemas.openxmlformats.org/officeDocument/2006/relationships" xmlns:p="http://schemas.openxmlformats.org/presentationml/2006/main">
  <p:tag name="NUM" val="1"/>
</p:tagLst>
</file>

<file path=ppt/tags/tag321.xml><?xml version="1.0" encoding="utf-8"?>
<p:tagLst xmlns:a="http://schemas.openxmlformats.org/drawingml/2006/main" xmlns:r="http://schemas.openxmlformats.org/officeDocument/2006/relationships" xmlns:p="http://schemas.openxmlformats.org/presentationml/2006/main">
  <p:tag name="NUM" val="2"/>
</p:tagLst>
</file>

<file path=ppt/tags/tag322.xml><?xml version="1.0" encoding="utf-8"?>
<p:tagLst xmlns:a="http://schemas.openxmlformats.org/drawingml/2006/main" xmlns:r="http://schemas.openxmlformats.org/officeDocument/2006/relationships" xmlns:p="http://schemas.openxmlformats.org/presentationml/2006/main">
  <p:tag name="NUM" val="3"/>
</p:tagLst>
</file>

<file path=ppt/tags/tag323.xml><?xml version="1.0" encoding="utf-8"?>
<p:tagLst xmlns:a="http://schemas.openxmlformats.org/drawingml/2006/main" xmlns:r="http://schemas.openxmlformats.org/officeDocument/2006/relationships" xmlns:p="http://schemas.openxmlformats.org/presentationml/2006/main">
  <p:tag name="NUM" val="6"/>
</p:tagLst>
</file>

<file path=ppt/tags/tag324.xml><?xml version="1.0" encoding="utf-8"?>
<p:tagLst xmlns:a="http://schemas.openxmlformats.org/drawingml/2006/main" xmlns:r="http://schemas.openxmlformats.org/officeDocument/2006/relationships" xmlns:p="http://schemas.openxmlformats.org/presentationml/2006/main">
  <p:tag name="NUM" val="4"/>
</p:tagLst>
</file>

<file path=ppt/tags/tag325.xml><?xml version="1.0" encoding="utf-8"?>
<p:tagLst xmlns:a="http://schemas.openxmlformats.org/drawingml/2006/main" xmlns:r="http://schemas.openxmlformats.org/officeDocument/2006/relationships" xmlns:p="http://schemas.openxmlformats.org/presentationml/2006/main">
  <p:tag name="NUM" val="6"/>
</p:tagLst>
</file>

<file path=ppt/tags/tag326.xml><?xml version="1.0" encoding="utf-8"?>
<p:tagLst xmlns:a="http://schemas.openxmlformats.org/drawingml/2006/main" xmlns:r="http://schemas.openxmlformats.org/officeDocument/2006/relationships" xmlns:p="http://schemas.openxmlformats.org/presentationml/2006/main">
  <p:tag name="NUM" val="3"/>
</p:tagLst>
</file>

<file path=ppt/tags/tag327.xml><?xml version="1.0" encoding="utf-8"?>
<p:tagLst xmlns:a="http://schemas.openxmlformats.org/drawingml/2006/main" xmlns:r="http://schemas.openxmlformats.org/officeDocument/2006/relationships" xmlns:p="http://schemas.openxmlformats.org/presentationml/2006/main">
  <p:tag name="NUM" val="1"/>
</p:tagLst>
</file>

<file path=ppt/tags/tag328.xml><?xml version="1.0" encoding="utf-8"?>
<p:tagLst xmlns:a="http://schemas.openxmlformats.org/drawingml/2006/main" xmlns:r="http://schemas.openxmlformats.org/officeDocument/2006/relationships" xmlns:p="http://schemas.openxmlformats.org/presentationml/2006/main">
  <p:tag name="NUM" val="2"/>
</p:tagLst>
</file>

<file path=ppt/tags/tag329.xml><?xml version="1.0" encoding="utf-8"?>
<p:tagLst xmlns:a="http://schemas.openxmlformats.org/drawingml/2006/main" xmlns:r="http://schemas.openxmlformats.org/officeDocument/2006/relationships" xmlns:p="http://schemas.openxmlformats.org/presentationml/2006/main">
  <p:tag name="NUM" val="6"/>
</p:tagLst>
</file>

<file path=ppt/tags/tag33.xml><?xml version="1.0" encoding="utf-8"?>
<p:tagLst xmlns:a="http://schemas.openxmlformats.org/drawingml/2006/main" xmlns:r="http://schemas.openxmlformats.org/officeDocument/2006/relationships" xmlns:p="http://schemas.openxmlformats.org/presentationml/2006/main">
  <p:tag name="NUM" val="1"/>
</p:tagLst>
</file>

<file path=ppt/tags/tag330.xml><?xml version="1.0" encoding="utf-8"?>
<p:tagLst xmlns:a="http://schemas.openxmlformats.org/drawingml/2006/main" xmlns:r="http://schemas.openxmlformats.org/officeDocument/2006/relationships" xmlns:p="http://schemas.openxmlformats.org/presentationml/2006/main">
  <p:tag name="NUM" val="6"/>
</p:tagLst>
</file>

<file path=ppt/tags/tag331.xml><?xml version="1.0" encoding="utf-8"?>
<p:tagLst xmlns:a="http://schemas.openxmlformats.org/drawingml/2006/main" xmlns:r="http://schemas.openxmlformats.org/officeDocument/2006/relationships" xmlns:p="http://schemas.openxmlformats.org/presentationml/2006/main">
  <p:tag name="NUM" val="4"/>
</p:tagLst>
</file>

<file path=ppt/tags/tag332.xml><?xml version="1.0" encoding="utf-8"?>
<p:tagLst xmlns:a="http://schemas.openxmlformats.org/drawingml/2006/main" xmlns:r="http://schemas.openxmlformats.org/officeDocument/2006/relationships" xmlns:p="http://schemas.openxmlformats.org/presentationml/2006/main">
  <p:tag name="NUM" val="2"/>
</p:tagLst>
</file>

<file path=ppt/tags/tag333.xml><?xml version="1.0" encoding="utf-8"?>
<p:tagLst xmlns:a="http://schemas.openxmlformats.org/drawingml/2006/main" xmlns:r="http://schemas.openxmlformats.org/officeDocument/2006/relationships" xmlns:p="http://schemas.openxmlformats.org/presentationml/2006/main">
  <p:tag name="NUM" val="3"/>
</p:tagLst>
</file>

<file path=ppt/tags/tag334.xml><?xml version="1.0" encoding="utf-8"?>
<p:tagLst xmlns:a="http://schemas.openxmlformats.org/drawingml/2006/main" xmlns:r="http://schemas.openxmlformats.org/officeDocument/2006/relationships" xmlns:p="http://schemas.openxmlformats.org/presentationml/2006/main">
  <p:tag name="NUM" val="5"/>
</p:tagLst>
</file>

<file path=ppt/tags/tag335.xml><?xml version="1.0" encoding="utf-8"?>
<p:tagLst xmlns:a="http://schemas.openxmlformats.org/drawingml/2006/main" xmlns:r="http://schemas.openxmlformats.org/officeDocument/2006/relationships" xmlns:p="http://schemas.openxmlformats.org/presentationml/2006/main">
  <p:tag name="NUM" val="3"/>
</p:tagLst>
</file>

<file path=ppt/tags/tag336.xml><?xml version="1.0" encoding="utf-8"?>
<p:tagLst xmlns:a="http://schemas.openxmlformats.org/drawingml/2006/main" xmlns:r="http://schemas.openxmlformats.org/officeDocument/2006/relationships" xmlns:p="http://schemas.openxmlformats.org/presentationml/2006/main">
  <p:tag name="NUM" val="6"/>
</p:tagLst>
</file>

<file path=ppt/tags/tag337.xml><?xml version="1.0" encoding="utf-8"?>
<p:tagLst xmlns:a="http://schemas.openxmlformats.org/drawingml/2006/main" xmlns:r="http://schemas.openxmlformats.org/officeDocument/2006/relationships" xmlns:p="http://schemas.openxmlformats.org/presentationml/2006/main">
  <p:tag name="NUM" val="4"/>
</p:tagLst>
</file>

<file path=ppt/tags/tag338.xml><?xml version="1.0" encoding="utf-8"?>
<p:tagLst xmlns:a="http://schemas.openxmlformats.org/drawingml/2006/main" xmlns:r="http://schemas.openxmlformats.org/officeDocument/2006/relationships" xmlns:p="http://schemas.openxmlformats.org/presentationml/2006/main">
  <p:tag name="NUM" val="1"/>
</p:tagLst>
</file>

<file path=ppt/tags/tag339.xml><?xml version="1.0" encoding="utf-8"?>
<p:tagLst xmlns:a="http://schemas.openxmlformats.org/drawingml/2006/main" xmlns:r="http://schemas.openxmlformats.org/officeDocument/2006/relationships" xmlns:p="http://schemas.openxmlformats.org/presentationml/2006/main">
  <p:tag name="NUM" val="2"/>
</p:tagLst>
</file>

<file path=ppt/tags/tag34.xml><?xml version="1.0" encoding="utf-8"?>
<p:tagLst xmlns:a="http://schemas.openxmlformats.org/drawingml/2006/main" xmlns:r="http://schemas.openxmlformats.org/officeDocument/2006/relationships" xmlns:p="http://schemas.openxmlformats.org/presentationml/2006/main">
  <p:tag name="NUM" val="2"/>
</p:tagLst>
</file>

<file path=ppt/tags/tag340.xml><?xml version="1.0" encoding="utf-8"?>
<p:tagLst xmlns:a="http://schemas.openxmlformats.org/drawingml/2006/main" xmlns:r="http://schemas.openxmlformats.org/officeDocument/2006/relationships" xmlns:p="http://schemas.openxmlformats.org/presentationml/2006/main">
  <p:tag name="NUM" val="6"/>
</p:tagLst>
</file>

<file path=ppt/tags/tag341.xml><?xml version="1.0" encoding="utf-8"?>
<p:tagLst xmlns:a="http://schemas.openxmlformats.org/drawingml/2006/main" xmlns:r="http://schemas.openxmlformats.org/officeDocument/2006/relationships" xmlns:p="http://schemas.openxmlformats.org/presentationml/2006/main">
  <p:tag name="NUM" val="3"/>
</p:tagLst>
</file>

<file path=ppt/tags/tag342.xml><?xml version="1.0" encoding="utf-8"?>
<p:tagLst xmlns:a="http://schemas.openxmlformats.org/drawingml/2006/main" xmlns:r="http://schemas.openxmlformats.org/officeDocument/2006/relationships" xmlns:p="http://schemas.openxmlformats.org/presentationml/2006/main">
  <p:tag name="NUM" val="6"/>
</p:tagLst>
</file>

<file path=ppt/tags/tag343.xml><?xml version="1.0" encoding="utf-8"?>
<p:tagLst xmlns:a="http://schemas.openxmlformats.org/drawingml/2006/main" xmlns:r="http://schemas.openxmlformats.org/officeDocument/2006/relationships" xmlns:p="http://schemas.openxmlformats.org/presentationml/2006/main">
  <p:tag name="NUM" val="4"/>
</p:tagLst>
</file>

<file path=ppt/tags/tag344.xml><?xml version="1.0" encoding="utf-8"?>
<p:tagLst xmlns:a="http://schemas.openxmlformats.org/drawingml/2006/main" xmlns:r="http://schemas.openxmlformats.org/officeDocument/2006/relationships" xmlns:p="http://schemas.openxmlformats.org/presentationml/2006/main">
  <p:tag name="NUM" val="1"/>
</p:tagLst>
</file>

<file path=ppt/tags/tag345.xml><?xml version="1.0" encoding="utf-8"?>
<p:tagLst xmlns:a="http://schemas.openxmlformats.org/drawingml/2006/main" xmlns:r="http://schemas.openxmlformats.org/officeDocument/2006/relationships" xmlns:p="http://schemas.openxmlformats.org/presentationml/2006/main">
  <p:tag name="NUM" val="2"/>
</p:tagLst>
</file>

<file path=ppt/tags/tag346.xml><?xml version="1.0" encoding="utf-8"?>
<p:tagLst xmlns:a="http://schemas.openxmlformats.org/drawingml/2006/main" xmlns:r="http://schemas.openxmlformats.org/officeDocument/2006/relationships" xmlns:p="http://schemas.openxmlformats.org/presentationml/2006/main">
  <p:tag name="NUM" val="6"/>
</p:tagLst>
</file>

<file path=ppt/tags/tag347.xml><?xml version="1.0" encoding="utf-8"?>
<p:tagLst xmlns:a="http://schemas.openxmlformats.org/drawingml/2006/main" xmlns:r="http://schemas.openxmlformats.org/officeDocument/2006/relationships" xmlns:p="http://schemas.openxmlformats.org/presentationml/2006/main">
  <p:tag name="NUM" val="3"/>
</p:tagLst>
</file>

<file path=ppt/tags/tag348.xml><?xml version="1.0" encoding="utf-8"?>
<p:tagLst xmlns:a="http://schemas.openxmlformats.org/drawingml/2006/main" xmlns:r="http://schemas.openxmlformats.org/officeDocument/2006/relationships" xmlns:p="http://schemas.openxmlformats.org/presentationml/2006/main">
  <p:tag name="NUM" val="6"/>
</p:tagLst>
</file>

<file path=ppt/tags/tag349.xml><?xml version="1.0" encoding="utf-8"?>
<p:tagLst xmlns:a="http://schemas.openxmlformats.org/drawingml/2006/main" xmlns:r="http://schemas.openxmlformats.org/officeDocument/2006/relationships" xmlns:p="http://schemas.openxmlformats.org/presentationml/2006/main">
  <p:tag name="NUM" val="4"/>
</p:tagLst>
</file>

<file path=ppt/tags/tag35.xml><?xml version="1.0" encoding="utf-8"?>
<p:tagLst xmlns:a="http://schemas.openxmlformats.org/drawingml/2006/main" xmlns:r="http://schemas.openxmlformats.org/officeDocument/2006/relationships" xmlns:p="http://schemas.openxmlformats.org/presentationml/2006/main">
  <p:tag name="NUM" val="1"/>
</p:tagLst>
</file>

<file path=ppt/tags/tag350.xml><?xml version="1.0" encoding="utf-8"?>
<p:tagLst xmlns:a="http://schemas.openxmlformats.org/drawingml/2006/main" xmlns:r="http://schemas.openxmlformats.org/officeDocument/2006/relationships" xmlns:p="http://schemas.openxmlformats.org/presentationml/2006/main">
  <p:tag name="NUM" val="1"/>
</p:tagLst>
</file>

<file path=ppt/tags/tag351.xml><?xml version="1.0" encoding="utf-8"?>
<p:tagLst xmlns:a="http://schemas.openxmlformats.org/drawingml/2006/main" xmlns:r="http://schemas.openxmlformats.org/officeDocument/2006/relationships" xmlns:p="http://schemas.openxmlformats.org/presentationml/2006/main">
  <p:tag name="NUM" val="2"/>
</p:tagLst>
</file>

<file path=ppt/tags/tag352.xml><?xml version="1.0" encoding="utf-8"?>
<p:tagLst xmlns:a="http://schemas.openxmlformats.org/drawingml/2006/main" xmlns:r="http://schemas.openxmlformats.org/officeDocument/2006/relationships" xmlns:p="http://schemas.openxmlformats.org/presentationml/2006/main">
  <p:tag name="NUM" val="3"/>
</p:tagLst>
</file>

<file path=ppt/tags/tag353.xml><?xml version="1.0" encoding="utf-8"?>
<p:tagLst xmlns:a="http://schemas.openxmlformats.org/drawingml/2006/main" xmlns:r="http://schemas.openxmlformats.org/officeDocument/2006/relationships" xmlns:p="http://schemas.openxmlformats.org/presentationml/2006/main">
  <p:tag name="NUM" val="6"/>
</p:tagLst>
</file>

<file path=ppt/tags/tag354.xml><?xml version="1.0" encoding="utf-8"?>
<p:tagLst xmlns:a="http://schemas.openxmlformats.org/drawingml/2006/main" xmlns:r="http://schemas.openxmlformats.org/officeDocument/2006/relationships" xmlns:p="http://schemas.openxmlformats.org/presentationml/2006/main">
  <p:tag name="NUM" val="4"/>
</p:tagLst>
</file>

<file path=ppt/tags/tag355.xml><?xml version="1.0" encoding="utf-8"?>
<p:tagLst xmlns:a="http://schemas.openxmlformats.org/drawingml/2006/main" xmlns:r="http://schemas.openxmlformats.org/officeDocument/2006/relationships" xmlns:p="http://schemas.openxmlformats.org/presentationml/2006/main">
  <p:tag name="NUM" val="6"/>
</p:tagLst>
</file>

<file path=ppt/tags/tag356.xml><?xml version="1.0" encoding="utf-8"?>
<p:tagLst xmlns:a="http://schemas.openxmlformats.org/drawingml/2006/main" xmlns:r="http://schemas.openxmlformats.org/officeDocument/2006/relationships" xmlns:p="http://schemas.openxmlformats.org/presentationml/2006/main">
  <p:tag name="NUM" val="3"/>
</p:tagLst>
</file>

<file path=ppt/tags/tag357.xml><?xml version="1.0" encoding="utf-8"?>
<p:tagLst xmlns:a="http://schemas.openxmlformats.org/drawingml/2006/main" xmlns:r="http://schemas.openxmlformats.org/officeDocument/2006/relationships" xmlns:p="http://schemas.openxmlformats.org/presentationml/2006/main">
  <p:tag name="NUM" val="1"/>
</p:tagLst>
</file>

<file path=ppt/tags/tag358.xml><?xml version="1.0" encoding="utf-8"?>
<p:tagLst xmlns:a="http://schemas.openxmlformats.org/drawingml/2006/main" xmlns:r="http://schemas.openxmlformats.org/officeDocument/2006/relationships" xmlns:p="http://schemas.openxmlformats.org/presentationml/2006/main">
  <p:tag name="NUM" val="2"/>
</p:tagLst>
</file>

<file path=ppt/tags/tag359.xml><?xml version="1.0" encoding="utf-8"?>
<p:tagLst xmlns:a="http://schemas.openxmlformats.org/drawingml/2006/main" xmlns:r="http://schemas.openxmlformats.org/officeDocument/2006/relationships" xmlns:p="http://schemas.openxmlformats.org/presentationml/2006/main">
  <p:tag name="NUM" val="6"/>
</p:tagLst>
</file>

<file path=ppt/tags/tag36.xml><?xml version="1.0" encoding="utf-8"?>
<p:tagLst xmlns:a="http://schemas.openxmlformats.org/drawingml/2006/main" xmlns:r="http://schemas.openxmlformats.org/officeDocument/2006/relationships" xmlns:p="http://schemas.openxmlformats.org/presentationml/2006/main">
  <p:tag name="NUM" val="2"/>
</p:tagLst>
</file>

<file path=ppt/tags/tag360.xml><?xml version="1.0" encoding="utf-8"?>
<p:tagLst xmlns:a="http://schemas.openxmlformats.org/drawingml/2006/main" xmlns:r="http://schemas.openxmlformats.org/officeDocument/2006/relationships" xmlns:p="http://schemas.openxmlformats.org/presentationml/2006/main">
  <p:tag name="NUM" val="6"/>
</p:tagLst>
</file>

<file path=ppt/tags/tag361.xml><?xml version="1.0" encoding="utf-8"?>
<p:tagLst xmlns:a="http://schemas.openxmlformats.org/drawingml/2006/main" xmlns:r="http://schemas.openxmlformats.org/officeDocument/2006/relationships" xmlns:p="http://schemas.openxmlformats.org/presentationml/2006/main">
  <p:tag name="NUM" val="4"/>
</p:tagLst>
</file>

<file path=ppt/tags/tag362.xml><?xml version="1.0" encoding="utf-8"?>
<p:tagLst xmlns:a="http://schemas.openxmlformats.org/drawingml/2006/main" xmlns:r="http://schemas.openxmlformats.org/officeDocument/2006/relationships" xmlns:p="http://schemas.openxmlformats.org/presentationml/2006/main">
  <p:tag name="NUM" val="2"/>
</p:tagLst>
</file>

<file path=ppt/tags/tag363.xml><?xml version="1.0" encoding="utf-8"?>
<p:tagLst xmlns:a="http://schemas.openxmlformats.org/drawingml/2006/main" xmlns:r="http://schemas.openxmlformats.org/officeDocument/2006/relationships" xmlns:p="http://schemas.openxmlformats.org/presentationml/2006/main">
  <p:tag name="NUM" val="3"/>
</p:tagLst>
</file>

<file path=ppt/tags/tag364.xml><?xml version="1.0" encoding="utf-8"?>
<p:tagLst xmlns:a="http://schemas.openxmlformats.org/drawingml/2006/main" xmlns:r="http://schemas.openxmlformats.org/officeDocument/2006/relationships" xmlns:p="http://schemas.openxmlformats.org/presentationml/2006/main">
  <p:tag name="NUM" val="3"/>
</p:tagLst>
</file>

<file path=ppt/tags/tag365.xml><?xml version="1.0" encoding="utf-8"?>
<p:tagLst xmlns:a="http://schemas.openxmlformats.org/drawingml/2006/main" xmlns:r="http://schemas.openxmlformats.org/officeDocument/2006/relationships" xmlns:p="http://schemas.openxmlformats.org/presentationml/2006/main">
  <p:tag name="NUM" val="4"/>
</p:tagLst>
</file>

<file path=ppt/tags/tag366.xml><?xml version="1.0" encoding="utf-8"?>
<p:tagLst xmlns:a="http://schemas.openxmlformats.org/drawingml/2006/main" xmlns:r="http://schemas.openxmlformats.org/officeDocument/2006/relationships" xmlns:p="http://schemas.openxmlformats.org/presentationml/2006/main">
  <p:tag name="NUM" val="6"/>
</p:tagLst>
</file>

<file path=ppt/tags/tag367.xml><?xml version="1.0" encoding="utf-8"?>
<p:tagLst xmlns:a="http://schemas.openxmlformats.org/drawingml/2006/main" xmlns:r="http://schemas.openxmlformats.org/officeDocument/2006/relationships" xmlns:p="http://schemas.openxmlformats.org/presentationml/2006/main">
  <p:tag name="NUM" val="2"/>
</p:tagLst>
</file>

<file path=ppt/tags/tag368.xml><?xml version="1.0" encoding="utf-8"?>
<p:tagLst xmlns:a="http://schemas.openxmlformats.org/drawingml/2006/main" xmlns:r="http://schemas.openxmlformats.org/officeDocument/2006/relationships" xmlns:p="http://schemas.openxmlformats.org/presentationml/2006/main">
  <p:tag name="NUM" val="3"/>
</p:tagLst>
</file>

<file path=ppt/tags/tag369.xml><?xml version="1.0" encoding="utf-8"?>
<p:tagLst xmlns:a="http://schemas.openxmlformats.org/drawingml/2006/main" xmlns:r="http://schemas.openxmlformats.org/officeDocument/2006/relationships" xmlns:p="http://schemas.openxmlformats.org/presentationml/2006/main">
  <p:tag name="NUM" val="4"/>
</p:tagLst>
</file>

<file path=ppt/tags/tag37.xml><?xml version="1.0" encoding="utf-8"?>
<p:tagLst xmlns:a="http://schemas.openxmlformats.org/drawingml/2006/main" xmlns:r="http://schemas.openxmlformats.org/officeDocument/2006/relationships" xmlns:p="http://schemas.openxmlformats.org/presentationml/2006/main">
  <p:tag name="NUM" val="3"/>
</p:tagLst>
</file>

<file path=ppt/tags/tag370.xml><?xml version="1.0" encoding="utf-8"?>
<p:tagLst xmlns:a="http://schemas.openxmlformats.org/drawingml/2006/main" xmlns:r="http://schemas.openxmlformats.org/officeDocument/2006/relationships" xmlns:p="http://schemas.openxmlformats.org/presentationml/2006/main">
  <p:tag name="NUM" val="5"/>
</p:tagLst>
</file>

<file path=ppt/tags/tag371.xml><?xml version="1.0" encoding="utf-8"?>
<p:tagLst xmlns:a="http://schemas.openxmlformats.org/drawingml/2006/main" xmlns:r="http://schemas.openxmlformats.org/officeDocument/2006/relationships" xmlns:p="http://schemas.openxmlformats.org/presentationml/2006/main">
  <p:tag name="NUM" val="3"/>
</p:tagLst>
</file>

<file path=ppt/tags/tag372.xml><?xml version="1.0" encoding="utf-8"?>
<p:tagLst xmlns:a="http://schemas.openxmlformats.org/drawingml/2006/main" xmlns:r="http://schemas.openxmlformats.org/officeDocument/2006/relationships" xmlns:p="http://schemas.openxmlformats.org/presentationml/2006/main">
  <p:tag name="NUM" val="6"/>
</p:tagLst>
</file>

<file path=ppt/tags/tag373.xml><?xml version="1.0" encoding="utf-8"?>
<p:tagLst xmlns:a="http://schemas.openxmlformats.org/drawingml/2006/main" xmlns:r="http://schemas.openxmlformats.org/officeDocument/2006/relationships" xmlns:p="http://schemas.openxmlformats.org/presentationml/2006/main">
  <p:tag name="NUM" val="1"/>
</p:tagLst>
</file>

<file path=ppt/tags/tag374.xml><?xml version="1.0" encoding="utf-8"?>
<p:tagLst xmlns:a="http://schemas.openxmlformats.org/drawingml/2006/main" xmlns:r="http://schemas.openxmlformats.org/officeDocument/2006/relationships" xmlns:p="http://schemas.openxmlformats.org/presentationml/2006/main">
  <p:tag name="NUM" val="2"/>
</p:tagLst>
</file>

<file path=ppt/tags/tag375.xml><?xml version="1.0" encoding="utf-8"?>
<p:tagLst xmlns:a="http://schemas.openxmlformats.org/drawingml/2006/main" xmlns:r="http://schemas.openxmlformats.org/officeDocument/2006/relationships" xmlns:p="http://schemas.openxmlformats.org/presentationml/2006/main">
  <p:tag name="NUM" val="3"/>
</p:tagLst>
</file>

<file path=ppt/tags/tag376.xml><?xml version="1.0" encoding="utf-8"?>
<p:tagLst xmlns:a="http://schemas.openxmlformats.org/drawingml/2006/main" xmlns:r="http://schemas.openxmlformats.org/officeDocument/2006/relationships" xmlns:p="http://schemas.openxmlformats.org/presentationml/2006/main">
  <p:tag name="NUM" val="6"/>
</p:tagLst>
</file>

<file path=ppt/tags/tag377.xml><?xml version="1.0" encoding="utf-8"?>
<p:tagLst xmlns:a="http://schemas.openxmlformats.org/drawingml/2006/main" xmlns:r="http://schemas.openxmlformats.org/officeDocument/2006/relationships" xmlns:p="http://schemas.openxmlformats.org/presentationml/2006/main">
  <p:tag name="NUM" val="4"/>
</p:tagLst>
</file>

<file path=ppt/tags/tag378.xml><?xml version="1.0" encoding="utf-8"?>
<p:tagLst xmlns:a="http://schemas.openxmlformats.org/drawingml/2006/main" xmlns:r="http://schemas.openxmlformats.org/officeDocument/2006/relationships" xmlns:p="http://schemas.openxmlformats.org/presentationml/2006/main">
  <p:tag name="NUM" val="1"/>
</p:tagLst>
</file>

<file path=ppt/tags/tag379.xml><?xml version="1.0" encoding="utf-8"?>
<p:tagLst xmlns:a="http://schemas.openxmlformats.org/drawingml/2006/main" xmlns:r="http://schemas.openxmlformats.org/officeDocument/2006/relationships" xmlns:p="http://schemas.openxmlformats.org/presentationml/2006/main">
  <p:tag name="NUM" val="2"/>
</p:tagLst>
</file>

<file path=ppt/tags/tag38.xml><?xml version="1.0" encoding="utf-8"?>
<p:tagLst xmlns:a="http://schemas.openxmlformats.org/drawingml/2006/main" xmlns:r="http://schemas.openxmlformats.org/officeDocument/2006/relationships" xmlns:p="http://schemas.openxmlformats.org/presentationml/2006/main">
  <p:tag name="NUM" val="4"/>
</p:tagLst>
</file>

<file path=ppt/tags/tag380.xml><?xml version="1.0" encoding="utf-8"?>
<p:tagLst xmlns:a="http://schemas.openxmlformats.org/drawingml/2006/main" xmlns:r="http://schemas.openxmlformats.org/officeDocument/2006/relationships" xmlns:p="http://schemas.openxmlformats.org/presentationml/2006/main">
  <p:tag name="NUM" val="3"/>
</p:tagLst>
</file>

<file path=ppt/tags/tag381.xml><?xml version="1.0" encoding="utf-8"?>
<p:tagLst xmlns:a="http://schemas.openxmlformats.org/drawingml/2006/main" xmlns:r="http://schemas.openxmlformats.org/officeDocument/2006/relationships" xmlns:p="http://schemas.openxmlformats.org/presentationml/2006/main">
  <p:tag name="NUM" val="6"/>
</p:tagLst>
</file>

<file path=ppt/tags/tag382.xml><?xml version="1.0" encoding="utf-8"?>
<p:tagLst xmlns:a="http://schemas.openxmlformats.org/drawingml/2006/main" xmlns:r="http://schemas.openxmlformats.org/officeDocument/2006/relationships" xmlns:p="http://schemas.openxmlformats.org/presentationml/2006/main">
  <p:tag name="NUM" val="4"/>
</p:tagLst>
</file>

<file path=ppt/tags/tag383.xml><?xml version="1.0" encoding="utf-8"?>
<p:tagLst xmlns:a="http://schemas.openxmlformats.org/drawingml/2006/main" xmlns:r="http://schemas.openxmlformats.org/officeDocument/2006/relationships" xmlns:p="http://schemas.openxmlformats.org/presentationml/2006/main">
  <p:tag name="NUM" val="1"/>
</p:tagLst>
</file>

<file path=ppt/tags/tag384.xml><?xml version="1.0" encoding="utf-8"?>
<p:tagLst xmlns:a="http://schemas.openxmlformats.org/drawingml/2006/main" xmlns:r="http://schemas.openxmlformats.org/officeDocument/2006/relationships" xmlns:p="http://schemas.openxmlformats.org/presentationml/2006/main">
  <p:tag name="NUM" val="2"/>
</p:tagLst>
</file>

<file path=ppt/tags/tag385.xml><?xml version="1.0" encoding="utf-8"?>
<p:tagLst xmlns:a="http://schemas.openxmlformats.org/drawingml/2006/main" xmlns:r="http://schemas.openxmlformats.org/officeDocument/2006/relationships" xmlns:p="http://schemas.openxmlformats.org/presentationml/2006/main">
  <p:tag name="NUM" val="3"/>
</p:tagLst>
</file>

<file path=ppt/tags/tag386.xml><?xml version="1.0" encoding="utf-8"?>
<p:tagLst xmlns:a="http://schemas.openxmlformats.org/drawingml/2006/main" xmlns:r="http://schemas.openxmlformats.org/officeDocument/2006/relationships" xmlns:p="http://schemas.openxmlformats.org/presentationml/2006/main">
  <p:tag name="NUM" val="6"/>
</p:tagLst>
</file>

<file path=ppt/tags/tag387.xml><?xml version="1.0" encoding="utf-8"?>
<p:tagLst xmlns:a="http://schemas.openxmlformats.org/drawingml/2006/main" xmlns:r="http://schemas.openxmlformats.org/officeDocument/2006/relationships" xmlns:p="http://schemas.openxmlformats.org/presentationml/2006/main">
  <p:tag name="NUM" val="4"/>
</p:tagLst>
</file>

<file path=ppt/tags/tag388.xml><?xml version="1.0" encoding="utf-8"?>
<p:tagLst xmlns:a="http://schemas.openxmlformats.org/drawingml/2006/main" xmlns:r="http://schemas.openxmlformats.org/officeDocument/2006/relationships" xmlns:p="http://schemas.openxmlformats.org/presentationml/2006/main">
  <p:tag name="NUM" val="1"/>
</p:tagLst>
</file>

<file path=ppt/tags/tag389.xml><?xml version="1.0" encoding="utf-8"?>
<p:tagLst xmlns:a="http://schemas.openxmlformats.org/drawingml/2006/main" xmlns:r="http://schemas.openxmlformats.org/officeDocument/2006/relationships" xmlns:p="http://schemas.openxmlformats.org/presentationml/2006/main">
  <p:tag name="NUM" val="2"/>
</p:tagLst>
</file>

<file path=ppt/tags/tag39.xml><?xml version="1.0" encoding="utf-8"?>
<p:tagLst xmlns:a="http://schemas.openxmlformats.org/drawingml/2006/main" xmlns:r="http://schemas.openxmlformats.org/officeDocument/2006/relationships" xmlns:p="http://schemas.openxmlformats.org/presentationml/2006/main">
  <p:tag name="NUM" val="1"/>
</p:tagLst>
</file>

<file path=ppt/tags/tag390.xml><?xml version="1.0" encoding="utf-8"?>
<p:tagLst xmlns:a="http://schemas.openxmlformats.org/drawingml/2006/main" xmlns:r="http://schemas.openxmlformats.org/officeDocument/2006/relationships" xmlns:p="http://schemas.openxmlformats.org/presentationml/2006/main">
  <p:tag name="NUM" val="3"/>
</p:tagLst>
</file>

<file path=ppt/tags/tag391.xml><?xml version="1.0" encoding="utf-8"?>
<p:tagLst xmlns:a="http://schemas.openxmlformats.org/drawingml/2006/main" xmlns:r="http://schemas.openxmlformats.org/officeDocument/2006/relationships" xmlns:p="http://schemas.openxmlformats.org/presentationml/2006/main">
  <p:tag name="NUM" val="6"/>
</p:tagLst>
</file>

<file path=ppt/tags/tag392.xml><?xml version="1.0" encoding="utf-8"?>
<p:tagLst xmlns:a="http://schemas.openxmlformats.org/drawingml/2006/main" xmlns:r="http://schemas.openxmlformats.org/officeDocument/2006/relationships" xmlns:p="http://schemas.openxmlformats.org/presentationml/2006/main">
  <p:tag name="NUM" val="4"/>
</p:tagLst>
</file>

<file path=ppt/tags/tag393.xml><?xml version="1.0" encoding="utf-8"?>
<p:tagLst xmlns:a="http://schemas.openxmlformats.org/drawingml/2006/main" xmlns:r="http://schemas.openxmlformats.org/officeDocument/2006/relationships" xmlns:p="http://schemas.openxmlformats.org/presentationml/2006/main">
  <p:tag name="NUM" val="1"/>
</p:tagLst>
</file>

<file path=ppt/tags/tag394.xml><?xml version="1.0" encoding="utf-8"?>
<p:tagLst xmlns:a="http://schemas.openxmlformats.org/drawingml/2006/main" xmlns:r="http://schemas.openxmlformats.org/officeDocument/2006/relationships" xmlns:p="http://schemas.openxmlformats.org/presentationml/2006/main">
  <p:tag name="NUM" val="2"/>
</p:tagLst>
</file>

<file path=ppt/tags/tag395.xml><?xml version="1.0" encoding="utf-8"?>
<p:tagLst xmlns:a="http://schemas.openxmlformats.org/drawingml/2006/main" xmlns:r="http://schemas.openxmlformats.org/officeDocument/2006/relationships" xmlns:p="http://schemas.openxmlformats.org/presentationml/2006/main">
  <p:tag name="NUM" val="3"/>
</p:tagLst>
</file>

<file path=ppt/tags/tag396.xml><?xml version="1.0" encoding="utf-8"?>
<p:tagLst xmlns:a="http://schemas.openxmlformats.org/drawingml/2006/main" xmlns:r="http://schemas.openxmlformats.org/officeDocument/2006/relationships" xmlns:p="http://schemas.openxmlformats.org/presentationml/2006/main">
  <p:tag name="NUM" val="6"/>
</p:tagLst>
</file>

<file path=ppt/tags/tag397.xml><?xml version="1.0" encoding="utf-8"?>
<p:tagLst xmlns:a="http://schemas.openxmlformats.org/drawingml/2006/main" xmlns:r="http://schemas.openxmlformats.org/officeDocument/2006/relationships" xmlns:p="http://schemas.openxmlformats.org/presentationml/2006/main">
  <p:tag name="NUM" val="4"/>
</p:tagLst>
</file>

<file path=ppt/tags/tag398.xml><?xml version="1.0" encoding="utf-8"?>
<p:tagLst xmlns:a="http://schemas.openxmlformats.org/drawingml/2006/main" xmlns:r="http://schemas.openxmlformats.org/officeDocument/2006/relationships" xmlns:p="http://schemas.openxmlformats.org/presentationml/2006/main">
  <p:tag name="NUM" val="1"/>
</p:tagLst>
</file>

<file path=ppt/tags/tag399.xml><?xml version="1.0" encoding="utf-8"?>
<p:tagLst xmlns:a="http://schemas.openxmlformats.org/drawingml/2006/main" xmlns:r="http://schemas.openxmlformats.org/officeDocument/2006/relationships" xmlns:p="http://schemas.openxmlformats.org/presentationml/2006/main">
  <p:tag name="NUM" val="2"/>
</p:tagLst>
</file>

<file path=ppt/tags/tag4.xml><?xml version="1.0" encoding="utf-8"?>
<p:tagLst xmlns:a="http://schemas.openxmlformats.org/drawingml/2006/main" xmlns:r="http://schemas.openxmlformats.org/officeDocument/2006/relationships" xmlns:p="http://schemas.openxmlformats.org/presentationml/2006/main">
  <p:tag name="NUM" val="4"/>
</p:tagLst>
</file>

<file path=ppt/tags/tag40.xml><?xml version="1.0" encoding="utf-8"?>
<p:tagLst xmlns:a="http://schemas.openxmlformats.org/drawingml/2006/main" xmlns:r="http://schemas.openxmlformats.org/officeDocument/2006/relationships" xmlns:p="http://schemas.openxmlformats.org/presentationml/2006/main">
  <p:tag name="NUM" val="2"/>
</p:tagLst>
</file>

<file path=ppt/tags/tag400.xml><?xml version="1.0" encoding="utf-8"?>
<p:tagLst xmlns:a="http://schemas.openxmlformats.org/drawingml/2006/main" xmlns:r="http://schemas.openxmlformats.org/officeDocument/2006/relationships" xmlns:p="http://schemas.openxmlformats.org/presentationml/2006/main">
  <p:tag name="NUM" val="3"/>
</p:tagLst>
</file>

<file path=ppt/tags/tag401.xml><?xml version="1.0" encoding="utf-8"?>
<p:tagLst xmlns:a="http://schemas.openxmlformats.org/drawingml/2006/main" xmlns:r="http://schemas.openxmlformats.org/officeDocument/2006/relationships" xmlns:p="http://schemas.openxmlformats.org/presentationml/2006/main">
  <p:tag name="NUM" val="6"/>
</p:tagLst>
</file>

<file path=ppt/tags/tag402.xml><?xml version="1.0" encoding="utf-8"?>
<p:tagLst xmlns:a="http://schemas.openxmlformats.org/drawingml/2006/main" xmlns:r="http://schemas.openxmlformats.org/officeDocument/2006/relationships" xmlns:p="http://schemas.openxmlformats.org/presentationml/2006/main">
  <p:tag name="NUM" val="4"/>
</p:tagLst>
</file>

<file path=ppt/tags/tag403.xml><?xml version="1.0" encoding="utf-8"?>
<p:tagLst xmlns:a="http://schemas.openxmlformats.org/drawingml/2006/main" xmlns:r="http://schemas.openxmlformats.org/officeDocument/2006/relationships" xmlns:p="http://schemas.openxmlformats.org/presentationml/2006/main">
  <p:tag name="NUM" val="1"/>
</p:tagLst>
</file>

<file path=ppt/tags/tag404.xml><?xml version="1.0" encoding="utf-8"?>
<p:tagLst xmlns:a="http://schemas.openxmlformats.org/drawingml/2006/main" xmlns:r="http://schemas.openxmlformats.org/officeDocument/2006/relationships" xmlns:p="http://schemas.openxmlformats.org/presentationml/2006/main">
  <p:tag name="NUM" val="2"/>
</p:tagLst>
</file>

<file path=ppt/tags/tag405.xml><?xml version="1.0" encoding="utf-8"?>
<p:tagLst xmlns:a="http://schemas.openxmlformats.org/drawingml/2006/main" xmlns:r="http://schemas.openxmlformats.org/officeDocument/2006/relationships" xmlns:p="http://schemas.openxmlformats.org/presentationml/2006/main">
  <p:tag name="NUM" val="3"/>
</p:tagLst>
</file>

<file path=ppt/tags/tag406.xml><?xml version="1.0" encoding="utf-8"?>
<p:tagLst xmlns:a="http://schemas.openxmlformats.org/drawingml/2006/main" xmlns:r="http://schemas.openxmlformats.org/officeDocument/2006/relationships" xmlns:p="http://schemas.openxmlformats.org/presentationml/2006/main">
  <p:tag name="NUM" val="6"/>
</p:tagLst>
</file>

<file path=ppt/tags/tag407.xml><?xml version="1.0" encoding="utf-8"?>
<p:tagLst xmlns:a="http://schemas.openxmlformats.org/drawingml/2006/main" xmlns:r="http://schemas.openxmlformats.org/officeDocument/2006/relationships" xmlns:p="http://schemas.openxmlformats.org/presentationml/2006/main">
  <p:tag name="NUM" val="4"/>
</p:tagLst>
</file>

<file path=ppt/tags/tag408.xml><?xml version="1.0" encoding="utf-8"?>
<p:tagLst xmlns:a="http://schemas.openxmlformats.org/drawingml/2006/main" xmlns:r="http://schemas.openxmlformats.org/officeDocument/2006/relationships" xmlns:p="http://schemas.openxmlformats.org/presentationml/2006/main">
  <p:tag name="NUM" val="2"/>
</p:tagLst>
</file>

<file path=ppt/tags/tag409.xml><?xml version="1.0" encoding="utf-8"?>
<p:tagLst xmlns:a="http://schemas.openxmlformats.org/drawingml/2006/main" xmlns:r="http://schemas.openxmlformats.org/officeDocument/2006/relationships" xmlns:p="http://schemas.openxmlformats.org/presentationml/2006/main">
  <p:tag name="NUM" val="3"/>
</p:tagLst>
</file>

<file path=ppt/tags/tag41.xml><?xml version="1.0" encoding="utf-8"?>
<p:tagLst xmlns:a="http://schemas.openxmlformats.org/drawingml/2006/main" xmlns:r="http://schemas.openxmlformats.org/officeDocument/2006/relationships" xmlns:p="http://schemas.openxmlformats.org/presentationml/2006/main">
  <p:tag name="NUM" val="3"/>
</p:tagLst>
</file>

<file path=ppt/tags/tag410.xml><?xml version="1.0" encoding="utf-8"?>
<p:tagLst xmlns:a="http://schemas.openxmlformats.org/drawingml/2006/main" xmlns:r="http://schemas.openxmlformats.org/officeDocument/2006/relationships" xmlns:p="http://schemas.openxmlformats.org/presentationml/2006/main">
  <p:tag name="NUM" val="4"/>
</p:tagLst>
</file>

<file path=ppt/tags/tag411.xml><?xml version="1.0" encoding="utf-8"?>
<p:tagLst xmlns:a="http://schemas.openxmlformats.org/drawingml/2006/main" xmlns:r="http://schemas.openxmlformats.org/officeDocument/2006/relationships" xmlns:p="http://schemas.openxmlformats.org/presentationml/2006/main">
  <p:tag name="NUM" val="5"/>
</p:tagLst>
</file>

<file path=ppt/tags/tag412.xml><?xml version="1.0" encoding="utf-8"?>
<p:tagLst xmlns:a="http://schemas.openxmlformats.org/drawingml/2006/main" xmlns:r="http://schemas.openxmlformats.org/officeDocument/2006/relationships" xmlns:p="http://schemas.openxmlformats.org/presentationml/2006/main">
  <p:tag name="NUM" val="3"/>
</p:tagLst>
</file>

<file path=ppt/tags/tag413.xml><?xml version="1.0" encoding="utf-8"?>
<p:tagLst xmlns:a="http://schemas.openxmlformats.org/drawingml/2006/main" xmlns:r="http://schemas.openxmlformats.org/officeDocument/2006/relationships" xmlns:p="http://schemas.openxmlformats.org/presentationml/2006/main">
  <p:tag name="NUM" val="6"/>
</p:tagLst>
</file>

<file path=ppt/tags/tag414.xml><?xml version="1.0" encoding="utf-8"?>
<p:tagLst xmlns:a="http://schemas.openxmlformats.org/drawingml/2006/main" xmlns:r="http://schemas.openxmlformats.org/officeDocument/2006/relationships" xmlns:p="http://schemas.openxmlformats.org/presentationml/2006/main">
  <p:tag name="NUM" val="1"/>
</p:tagLst>
</file>

<file path=ppt/tags/tag415.xml><?xml version="1.0" encoding="utf-8"?>
<p:tagLst xmlns:a="http://schemas.openxmlformats.org/drawingml/2006/main" xmlns:r="http://schemas.openxmlformats.org/officeDocument/2006/relationships" xmlns:p="http://schemas.openxmlformats.org/presentationml/2006/main">
  <p:tag name="NUM" val="2"/>
</p:tagLst>
</file>

<file path=ppt/tags/tag416.xml><?xml version="1.0" encoding="utf-8"?>
<p:tagLst xmlns:a="http://schemas.openxmlformats.org/drawingml/2006/main" xmlns:r="http://schemas.openxmlformats.org/officeDocument/2006/relationships" xmlns:p="http://schemas.openxmlformats.org/presentationml/2006/main">
  <p:tag name="NUM" val="3"/>
</p:tagLst>
</file>

<file path=ppt/tags/tag417.xml><?xml version="1.0" encoding="utf-8"?>
<p:tagLst xmlns:a="http://schemas.openxmlformats.org/drawingml/2006/main" xmlns:r="http://schemas.openxmlformats.org/officeDocument/2006/relationships" xmlns:p="http://schemas.openxmlformats.org/presentationml/2006/main">
  <p:tag name="NUM" val="6"/>
</p:tagLst>
</file>

<file path=ppt/tags/tag418.xml><?xml version="1.0" encoding="utf-8"?>
<p:tagLst xmlns:a="http://schemas.openxmlformats.org/drawingml/2006/main" xmlns:r="http://schemas.openxmlformats.org/officeDocument/2006/relationships" xmlns:p="http://schemas.openxmlformats.org/presentationml/2006/main">
  <p:tag name="NUM" val="4"/>
</p:tagLst>
</file>

<file path=ppt/tags/tag419.xml><?xml version="1.0" encoding="utf-8"?>
<p:tagLst xmlns:a="http://schemas.openxmlformats.org/drawingml/2006/main" xmlns:r="http://schemas.openxmlformats.org/officeDocument/2006/relationships" xmlns:p="http://schemas.openxmlformats.org/presentationml/2006/main">
  <p:tag name="NUM" val="1"/>
</p:tagLst>
</file>

<file path=ppt/tags/tag42.xml><?xml version="1.0" encoding="utf-8"?>
<p:tagLst xmlns:a="http://schemas.openxmlformats.org/drawingml/2006/main" xmlns:r="http://schemas.openxmlformats.org/officeDocument/2006/relationships" xmlns:p="http://schemas.openxmlformats.org/presentationml/2006/main">
  <p:tag name="NUM" val="4"/>
</p:tagLst>
</file>

<file path=ppt/tags/tag420.xml><?xml version="1.0" encoding="utf-8"?>
<p:tagLst xmlns:a="http://schemas.openxmlformats.org/drawingml/2006/main" xmlns:r="http://schemas.openxmlformats.org/officeDocument/2006/relationships" xmlns:p="http://schemas.openxmlformats.org/presentationml/2006/main">
  <p:tag name="NUM" val="2"/>
</p:tagLst>
</file>

<file path=ppt/tags/tag421.xml><?xml version="1.0" encoding="utf-8"?>
<p:tagLst xmlns:a="http://schemas.openxmlformats.org/drawingml/2006/main" xmlns:r="http://schemas.openxmlformats.org/officeDocument/2006/relationships" xmlns:p="http://schemas.openxmlformats.org/presentationml/2006/main">
  <p:tag name="NUM" val="3"/>
</p:tagLst>
</file>

<file path=ppt/tags/tag422.xml><?xml version="1.0" encoding="utf-8"?>
<p:tagLst xmlns:a="http://schemas.openxmlformats.org/drawingml/2006/main" xmlns:r="http://schemas.openxmlformats.org/officeDocument/2006/relationships" xmlns:p="http://schemas.openxmlformats.org/presentationml/2006/main">
  <p:tag name="NUM" val="6"/>
</p:tagLst>
</file>

<file path=ppt/tags/tag423.xml><?xml version="1.0" encoding="utf-8"?>
<p:tagLst xmlns:a="http://schemas.openxmlformats.org/drawingml/2006/main" xmlns:r="http://schemas.openxmlformats.org/officeDocument/2006/relationships" xmlns:p="http://schemas.openxmlformats.org/presentationml/2006/main">
  <p:tag name="NUM" val="4"/>
</p:tagLst>
</file>

<file path=ppt/tags/tag424.xml><?xml version="1.0" encoding="utf-8"?>
<p:tagLst xmlns:a="http://schemas.openxmlformats.org/drawingml/2006/main" xmlns:r="http://schemas.openxmlformats.org/officeDocument/2006/relationships" xmlns:p="http://schemas.openxmlformats.org/presentationml/2006/main">
  <p:tag name="NUM" val="1"/>
</p:tagLst>
</file>

<file path=ppt/tags/tag425.xml><?xml version="1.0" encoding="utf-8"?>
<p:tagLst xmlns:a="http://schemas.openxmlformats.org/drawingml/2006/main" xmlns:r="http://schemas.openxmlformats.org/officeDocument/2006/relationships" xmlns:p="http://schemas.openxmlformats.org/presentationml/2006/main">
  <p:tag name="NUM" val="2"/>
</p:tagLst>
</file>

<file path=ppt/tags/tag426.xml><?xml version="1.0" encoding="utf-8"?>
<p:tagLst xmlns:a="http://schemas.openxmlformats.org/drawingml/2006/main" xmlns:r="http://schemas.openxmlformats.org/officeDocument/2006/relationships" xmlns:p="http://schemas.openxmlformats.org/presentationml/2006/main">
  <p:tag name="NUM" val="3"/>
</p:tagLst>
</file>

<file path=ppt/tags/tag427.xml><?xml version="1.0" encoding="utf-8"?>
<p:tagLst xmlns:a="http://schemas.openxmlformats.org/drawingml/2006/main" xmlns:r="http://schemas.openxmlformats.org/officeDocument/2006/relationships" xmlns:p="http://schemas.openxmlformats.org/presentationml/2006/main">
  <p:tag name="NUM" val="6"/>
</p:tagLst>
</file>

<file path=ppt/tags/tag428.xml><?xml version="1.0" encoding="utf-8"?>
<p:tagLst xmlns:a="http://schemas.openxmlformats.org/drawingml/2006/main" xmlns:r="http://schemas.openxmlformats.org/officeDocument/2006/relationships" xmlns:p="http://schemas.openxmlformats.org/presentationml/2006/main">
  <p:tag name="NUM" val="4"/>
</p:tagLst>
</file>

<file path=ppt/tags/tag429.xml><?xml version="1.0" encoding="utf-8"?>
<p:tagLst xmlns:a="http://schemas.openxmlformats.org/drawingml/2006/main" xmlns:r="http://schemas.openxmlformats.org/officeDocument/2006/relationships" xmlns:p="http://schemas.openxmlformats.org/presentationml/2006/main">
  <p:tag name="NUM" val="2"/>
</p:tagLst>
</file>

<file path=ppt/tags/tag43.xml><?xml version="1.0" encoding="utf-8"?>
<p:tagLst xmlns:a="http://schemas.openxmlformats.org/drawingml/2006/main" xmlns:r="http://schemas.openxmlformats.org/officeDocument/2006/relationships" xmlns:p="http://schemas.openxmlformats.org/presentationml/2006/main">
  <p:tag name="NUM" val="1"/>
</p:tagLst>
</file>

<file path=ppt/tags/tag430.xml><?xml version="1.0" encoding="utf-8"?>
<p:tagLst xmlns:a="http://schemas.openxmlformats.org/drawingml/2006/main" xmlns:r="http://schemas.openxmlformats.org/officeDocument/2006/relationships" xmlns:p="http://schemas.openxmlformats.org/presentationml/2006/main">
  <p:tag name="NUM" val="3"/>
</p:tagLst>
</file>

<file path=ppt/tags/tag431.xml><?xml version="1.0" encoding="utf-8"?>
<p:tagLst xmlns:a="http://schemas.openxmlformats.org/drawingml/2006/main" xmlns:r="http://schemas.openxmlformats.org/officeDocument/2006/relationships" xmlns:p="http://schemas.openxmlformats.org/presentationml/2006/main">
  <p:tag name="NUM" val="5"/>
</p:tagLst>
</file>

<file path=ppt/tags/tag432.xml><?xml version="1.0" encoding="utf-8"?>
<p:tagLst xmlns:a="http://schemas.openxmlformats.org/drawingml/2006/main" xmlns:r="http://schemas.openxmlformats.org/officeDocument/2006/relationships" xmlns:p="http://schemas.openxmlformats.org/presentationml/2006/main">
  <p:tag name="NUM" val="3"/>
</p:tagLst>
</file>

<file path=ppt/tags/tag433.xml><?xml version="1.0" encoding="utf-8"?>
<p:tagLst xmlns:a="http://schemas.openxmlformats.org/drawingml/2006/main" xmlns:r="http://schemas.openxmlformats.org/officeDocument/2006/relationships" xmlns:p="http://schemas.openxmlformats.org/presentationml/2006/main">
  <p:tag name="NUM" val="5"/>
</p:tagLst>
</file>

<file path=ppt/tags/tag434.xml><?xml version="1.0" encoding="utf-8"?>
<p:tagLst xmlns:a="http://schemas.openxmlformats.org/drawingml/2006/main" xmlns:r="http://schemas.openxmlformats.org/officeDocument/2006/relationships" xmlns:p="http://schemas.openxmlformats.org/presentationml/2006/main">
  <p:tag name="NUM" val="4"/>
</p:tagLst>
</file>

<file path=ppt/tags/tag435.xml><?xml version="1.0" encoding="utf-8"?>
<p:tagLst xmlns:a="http://schemas.openxmlformats.org/drawingml/2006/main" xmlns:r="http://schemas.openxmlformats.org/officeDocument/2006/relationships" xmlns:p="http://schemas.openxmlformats.org/presentationml/2006/main">
  <p:tag name="NUM" val="6"/>
</p:tagLst>
</file>

<file path=ppt/tags/tag436.xml><?xml version="1.0" encoding="utf-8"?>
<p:tagLst xmlns:a="http://schemas.openxmlformats.org/drawingml/2006/main" xmlns:r="http://schemas.openxmlformats.org/officeDocument/2006/relationships" xmlns:p="http://schemas.openxmlformats.org/presentationml/2006/main">
  <p:tag name="NUM" val="1"/>
</p:tagLst>
</file>

<file path=ppt/tags/tag437.xml><?xml version="1.0" encoding="utf-8"?>
<p:tagLst xmlns:a="http://schemas.openxmlformats.org/drawingml/2006/main" xmlns:r="http://schemas.openxmlformats.org/officeDocument/2006/relationships" xmlns:p="http://schemas.openxmlformats.org/presentationml/2006/main">
  <p:tag name="NUM" val="2"/>
</p:tagLst>
</file>

<file path=ppt/tags/tag438.xml><?xml version="1.0" encoding="utf-8"?>
<p:tagLst xmlns:a="http://schemas.openxmlformats.org/drawingml/2006/main" xmlns:r="http://schemas.openxmlformats.org/officeDocument/2006/relationships" xmlns:p="http://schemas.openxmlformats.org/presentationml/2006/main">
  <p:tag name="NUM" val="3"/>
</p:tagLst>
</file>

<file path=ppt/tags/tag439.xml><?xml version="1.0" encoding="utf-8"?>
<p:tagLst xmlns:a="http://schemas.openxmlformats.org/drawingml/2006/main" xmlns:r="http://schemas.openxmlformats.org/officeDocument/2006/relationships" xmlns:p="http://schemas.openxmlformats.org/presentationml/2006/main">
  <p:tag name="NUM" val="6"/>
</p:tagLst>
</file>

<file path=ppt/tags/tag44.xml><?xml version="1.0" encoding="utf-8"?>
<p:tagLst xmlns:a="http://schemas.openxmlformats.org/drawingml/2006/main" xmlns:r="http://schemas.openxmlformats.org/officeDocument/2006/relationships" xmlns:p="http://schemas.openxmlformats.org/presentationml/2006/main">
  <p:tag name="NUM" val="2"/>
</p:tagLst>
</file>

<file path=ppt/tags/tag440.xml><?xml version="1.0" encoding="utf-8"?>
<p:tagLst xmlns:a="http://schemas.openxmlformats.org/drawingml/2006/main" xmlns:r="http://schemas.openxmlformats.org/officeDocument/2006/relationships" xmlns:p="http://schemas.openxmlformats.org/presentationml/2006/main">
  <p:tag name="NUM" val="4"/>
</p:tagLst>
</file>

<file path=ppt/tags/tag441.xml><?xml version="1.0" encoding="utf-8"?>
<p:tagLst xmlns:a="http://schemas.openxmlformats.org/drawingml/2006/main" xmlns:r="http://schemas.openxmlformats.org/officeDocument/2006/relationships" xmlns:p="http://schemas.openxmlformats.org/presentationml/2006/main">
  <p:tag name="NUM" val="1"/>
</p:tagLst>
</file>

<file path=ppt/tags/tag442.xml><?xml version="1.0" encoding="utf-8"?>
<p:tagLst xmlns:a="http://schemas.openxmlformats.org/drawingml/2006/main" xmlns:r="http://schemas.openxmlformats.org/officeDocument/2006/relationships" xmlns:p="http://schemas.openxmlformats.org/presentationml/2006/main">
  <p:tag name="NUM" val="2"/>
</p:tagLst>
</file>

<file path=ppt/tags/tag443.xml><?xml version="1.0" encoding="utf-8"?>
<p:tagLst xmlns:a="http://schemas.openxmlformats.org/drawingml/2006/main" xmlns:r="http://schemas.openxmlformats.org/officeDocument/2006/relationships" xmlns:p="http://schemas.openxmlformats.org/presentationml/2006/main">
  <p:tag name="NUM" val="3"/>
</p:tagLst>
</file>

<file path=ppt/tags/tag444.xml><?xml version="1.0" encoding="utf-8"?>
<p:tagLst xmlns:a="http://schemas.openxmlformats.org/drawingml/2006/main" xmlns:r="http://schemas.openxmlformats.org/officeDocument/2006/relationships" xmlns:p="http://schemas.openxmlformats.org/presentationml/2006/main">
  <p:tag name="NUM" val="6"/>
</p:tagLst>
</file>

<file path=ppt/tags/tag445.xml><?xml version="1.0" encoding="utf-8"?>
<p:tagLst xmlns:a="http://schemas.openxmlformats.org/drawingml/2006/main" xmlns:r="http://schemas.openxmlformats.org/officeDocument/2006/relationships" xmlns:p="http://schemas.openxmlformats.org/presentationml/2006/main">
  <p:tag name="NUM" val="4"/>
</p:tagLst>
</file>

<file path=ppt/tags/tag446.xml><?xml version="1.0" encoding="utf-8"?>
<p:tagLst xmlns:a="http://schemas.openxmlformats.org/drawingml/2006/main" xmlns:r="http://schemas.openxmlformats.org/officeDocument/2006/relationships" xmlns:p="http://schemas.openxmlformats.org/presentationml/2006/main">
  <p:tag name="NUM" val="1"/>
</p:tagLst>
</file>

<file path=ppt/tags/tag447.xml><?xml version="1.0" encoding="utf-8"?>
<p:tagLst xmlns:a="http://schemas.openxmlformats.org/drawingml/2006/main" xmlns:r="http://schemas.openxmlformats.org/officeDocument/2006/relationships" xmlns:p="http://schemas.openxmlformats.org/presentationml/2006/main">
  <p:tag name="NUM" val="2"/>
</p:tagLst>
</file>

<file path=ppt/tags/tag448.xml><?xml version="1.0" encoding="utf-8"?>
<p:tagLst xmlns:a="http://schemas.openxmlformats.org/drawingml/2006/main" xmlns:r="http://schemas.openxmlformats.org/officeDocument/2006/relationships" xmlns:p="http://schemas.openxmlformats.org/presentationml/2006/main">
  <p:tag name="NUM" val="3"/>
</p:tagLst>
</file>

<file path=ppt/tags/tag449.xml><?xml version="1.0" encoding="utf-8"?>
<p:tagLst xmlns:a="http://schemas.openxmlformats.org/drawingml/2006/main" xmlns:r="http://schemas.openxmlformats.org/officeDocument/2006/relationships" xmlns:p="http://schemas.openxmlformats.org/presentationml/2006/main">
  <p:tag name="NUM" val="6"/>
</p:tagLst>
</file>

<file path=ppt/tags/tag45.xml><?xml version="1.0" encoding="utf-8"?>
<p:tagLst xmlns:a="http://schemas.openxmlformats.org/drawingml/2006/main" xmlns:r="http://schemas.openxmlformats.org/officeDocument/2006/relationships" xmlns:p="http://schemas.openxmlformats.org/presentationml/2006/main">
  <p:tag name="NUM" val="3"/>
</p:tagLst>
</file>

<file path=ppt/tags/tag450.xml><?xml version="1.0" encoding="utf-8"?>
<p:tagLst xmlns:a="http://schemas.openxmlformats.org/drawingml/2006/main" xmlns:r="http://schemas.openxmlformats.org/officeDocument/2006/relationships" xmlns:p="http://schemas.openxmlformats.org/presentationml/2006/main">
  <p:tag name="NUM" val="4"/>
</p:tagLst>
</file>

<file path=ppt/tags/tag451.xml><?xml version="1.0" encoding="utf-8"?>
<p:tagLst xmlns:a="http://schemas.openxmlformats.org/drawingml/2006/main" xmlns:r="http://schemas.openxmlformats.org/officeDocument/2006/relationships" xmlns:p="http://schemas.openxmlformats.org/presentationml/2006/main">
  <p:tag name="NUM" val="1"/>
</p:tagLst>
</file>

<file path=ppt/tags/tag452.xml><?xml version="1.0" encoding="utf-8"?>
<p:tagLst xmlns:a="http://schemas.openxmlformats.org/drawingml/2006/main" xmlns:r="http://schemas.openxmlformats.org/officeDocument/2006/relationships" xmlns:p="http://schemas.openxmlformats.org/presentationml/2006/main">
  <p:tag name="NUM" val="2"/>
</p:tagLst>
</file>

<file path=ppt/tags/tag453.xml><?xml version="1.0" encoding="utf-8"?>
<p:tagLst xmlns:a="http://schemas.openxmlformats.org/drawingml/2006/main" xmlns:r="http://schemas.openxmlformats.org/officeDocument/2006/relationships" xmlns:p="http://schemas.openxmlformats.org/presentationml/2006/main">
  <p:tag name="NUM" val="3"/>
</p:tagLst>
</file>

<file path=ppt/tags/tag454.xml><?xml version="1.0" encoding="utf-8"?>
<p:tagLst xmlns:a="http://schemas.openxmlformats.org/drawingml/2006/main" xmlns:r="http://schemas.openxmlformats.org/officeDocument/2006/relationships" xmlns:p="http://schemas.openxmlformats.org/presentationml/2006/main">
  <p:tag name="NUM" val="6"/>
</p:tagLst>
</file>

<file path=ppt/tags/tag455.xml><?xml version="1.0" encoding="utf-8"?>
<p:tagLst xmlns:a="http://schemas.openxmlformats.org/drawingml/2006/main" xmlns:r="http://schemas.openxmlformats.org/officeDocument/2006/relationships" xmlns:p="http://schemas.openxmlformats.org/presentationml/2006/main">
  <p:tag name="NUM" val="4"/>
</p:tagLst>
</file>

<file path=ppt/tags/tag456.xml><?xml version="1.0" encoding="utf-8"?>
<p:tagLst xmlns:a="http://schemas.openxmlformats.org/drawingml/2006/main" xmlns:r="http://schemas.openxmlformats.org/officeDocument/2006/relationships" xmlns:p="http://schemas.openxmlformats.org/presentationml/2006/main">
  <p:tag name="NUM" val="2"/>
</p:tagLst>
</file>

<file path=ppt/tags/tag457.xml><?xml version="1.0" encoding="utf-8"?>
<p:tagLst xmlns:a="http://schemas.openxmlformats.org/drawingml/2006/main" xmlns:r="http://schemas.openxmlformats.org/officeDocument/2006/relationships" xmlns:p="http://schemas.openxmlformats.org/presentationml/2006/main">
  <p:tag name="NUM" val="3"/>
</p:tagLst>
</file>

<file path=ppt/tags/tag458.xml><?xml version="1.0" encoding="utf-8"?>
<p:tagLst xmlns:a="http://schemas.openxmlformats.org/drawingml/2006/main" xmlns:r="http://schemas.openxmlformats.org/officeDocument/2006/relationships" xmlns:p="http://schemas.openxmlformats.org/presentationml/2006/main">
  <p:tag name="NUM" val="5"/>
</p:tagLst>
</file>

<file path=ppt/tags/tag459.xml><?xml version="1.0" encoding="utf-8"?>
<p:tagLst xmlns:a="http://schemas.openxmlformats.org/drawingml/2006/main" xmlns:r="http://schemas.openxmlformats.org/officeDocument/2006/relationships" xmlns:p="http://schemas.openxmlformats.org/presentationml/2006/main">
  <p:tag name="NUM" val="3"/>
</p:tagLst>
</file>

<file path=ppt/tags/tag46.xml><?xml version="1.0" encoding="utf-8"?>
<p:tagLst xmlns:a="http://schemas.openxmlformats.org/drawingml/2006/main" xmlns:r="http://schemas.openxmlformats.org/officeDocument/2006/relationships" xmlns:p="http://schemas.openxmlformats.org/presentationml/2006/main">
  <p:tag name="NUM" val="4"/>
</p:tagLst>
</file>

<file path=ppt/tags/tag460.xml><?xml version="1.0" encoding="utf-8"?>
<p:tagLst xmlns:a="http://schemas.openxmlformats.org/drawingml/2006/main" xmlns:r="http://schemas.openxmlformats.org/officeDocument/2006/relationships" xmlns:p="http://schemas.openxmlformats.org/presentationml/2006/main">
  <p:tag name="NUM" val="4"/>
</p:tagLst>
</file>

<file path=ppt/tags/tag461.xml><?xml version="1.0" encoding="utf-8"?>
<p:tagLst xmlns:a="http://schemas.openxmlformats.org/drawingml/2006/main" xmlns:r="http://schemas.openxmlformats.org/officeDocument/2006/relationships" xmlns:p="http://schemas.openxmlformats.org/presentationml/2006/main">
  <p:tag name="NUM" val="6"/>
</p:tagLst>
</file>

<file path=ppt/tags/tag462.xml><?xml version="1.0" encoding="utf-8"?>
<p:tagLst xmlns:a="http://schemas.openxmlformats.org/drawingml/2006/main" xmlns:r="http://schemas.openxmlformats.org/officeDocument/2006/relationships" xmlns:p="http://schemas.openxmlformats.org/presentationml/2006/main">
  <p:tag name="NUM" val="1"/>
</p:tagLst>
</file>

<file path=ppt/tags/tag463.xml><?xml version="1.0" encoding="utf-8"?>
<p:tagLst xmlns:a="http://schemas.openxmlformats.org/drawingml/2006/main" xmlns:r="http://schemas.openxmlformats.org/officeDocument/2006/relationships" xmlns:p="http://schemas.openxmlformats.org/presentationml/2006/main">
  <p:tag name="NUM" val="2"/>
</p:tagLst>
</file>

<file path=ppt/tags/tag464.xml><?xml version="1.0" encoding="utf-8"?>
<p:tagLst xmlns:a="http://schemas.openxmlformats.org/drawingml/2006/main" xmlns:r="http://schemas.openxmlformats.org/officeDocument/2006/relationships" xmlns:p="http://schemas.openxmlformats.org/presentationml/2006/main">
  <p:tag name="NUM" val="3"/>
</p:tagLst>
</file>

<file path=ppt/tags/tag465.xml><?xml version="1.0" encoding="utf-8"?>
<p:tagLst xmlns:a="http://schemas.openxmlformats.org/drawingml/2006/main" xmlns:r="http://schemas.openxmlformats.org/officeDocument/2006/relationships" xmlns:p="http://schemas.openxmlformats.org/presentationml/2006/main">
  <p:tag name="NUM" val="6"/>
</p:tagLst>
</file>

<file path=ppt/tags/tag466.xml><?xml version="1.0" encoding="utf-8"?>
<p:tagLst xmlns:a="http://schemas.openxmlformats.org/drawingml/2006/main" xmlns:r="http://schemas.openxmlformats.org/officeDocument/2006/relationships" xmlns:p="http://schemas.openxmlformats.org/presentationml/2006/main">
  <p:tag name="NUM" val="4"/>
</p:tagLst>
</file>

<file path=ppt/tags/tag467.xml><?xml version="1.0" encoding="utf-8"?>
<p:tagLst xmlns:a="http://schemas.openxmlformats.org/drawingml/2006/main" xmlns:r="http://schemas.openxmlformats.org/officeDocument/2006/relationships" xmlns:p="http://schemas.openxmlformats.org/presentationml/2006/main">
  <p:tag name="NUM" val="1"/>
</p:tagLst>
</file>

<file path=ppt/tags/tag468.xml><?xml version="1.0" encoding="utf-8"?>
<p:tagLst xmlns:a="http://schemas.openxmlformats.org/drawingml/2006/main" xmlns:r="http://schemas.openxmlformats.org/officeDocument/2006/relationships" xmlns:p="http://schemas.openxmlformats.org/presentationml/2006/main">
  <p:tag name="NUM" val="2"/>
</p:tagLst>
</file>

<file path=ppt/tags/tag469.xml><?xml version="1.0" encoding="utf-8"?>
<p:tagLst xmlns:a="http://schemas.openxmlformats.org/drawingml/2006/main" xmlns:r="http://schemas.openxmlformats.org/officeDocument/2006/relationships" xmlns:p="http://schemas.openxmlformats.org/presentationml/2006/main">
  <p:tag name="NUM" val="3"/>
</p:tagLst>
</file>

<file path=ppt/tags/tag47.xml><?xml version="1.0" encoding="utf-8"?>
<p:tagLst xmlns:a="http://schemas.openxmlformats.org/drawingml/2006/main" xmlns:r="http://schemas.openxmlformats.org/officeDocument/2006/relationships" xmlns:p="http://schemas.openxmlformats.org/presentationml/2006/main">
  <p:tag name="NUM" val="1"/>
</p:tagLst>
</file>

<file path=ppt/tags/tag470.xml><?xml version="1.0" encoding="utf-8"?>
<p:tagLst xmlns:a="http://schemas.openxmlformats.org/drawingml/2006/main" xmlns:r="http://schemas.openxmlformats.org/officeDocument/2006/relationships" xmlns:p="http://schemas.openxmlformats.org/presentationml/2006/main">
  <p:tag name="NUM" val="6"/>
</p:tagLst>
</file>

<file path=ppt/tags/tag471.xml><?xml version="1.0" encoding="utf-8"?>
<p:tagLst xmlns:a="http://schemas.openxmlformats.org/drawingml/2006/main" xmlns:r="http://schemas.openxmlformats.org/officeDocument/2006/relationships" xmlns:p="http://schemas.openxmlformats.org/presentationml/2006/main">
  <p:tag name="NUM" val="4"/>
</p:tagLst>
</file>

<file path=ppt/tags/tag472.xml><?xml version="1.0" encoding="utf-8"?>
<p:tagLst xmlns:a="http://schemas.openxmlformats.org/drawingml/2006/main" xmlns:r="http://schemas.openxmlformats.org/officeDocument/2006/relationships" xmlns:p="http://schemas.openxmlformats.org/presentationml/2006/main">
  <p:tag name="NUM" val="1"/>
</p:tagLst>
</file>

<file path=ppt/tags/tag473.xml><?xml version="1.0" encoding="utf-8"?>
<p:tagLst xmlns:a="http://schemas.openxmlformats.org/drawingml/2006/main" xmlns:r="http://schemas.openxmlformats.org/officeDocument/2006/relationships" xmlns:p="http://schemas.openxmlformats.org/presentationml/2006/main">
  <p:tag name="NUM" val="2"/>
</p:tagLst>
</file>

<file path=ppt/tags/tag474.xml><?xml version="1.0" encoding="utf-8"?>
<p:tagLst xmlns:a="http://schemas.openxmlformats.org/drawingml/2006/main" xmlns:r="http://schemas.openxmlformats.org/officeDocument/2006/relationships" xmlns:p="http://schemas.openxmlformats.org/presentationml/2006/main">
  <p:tag name="NUM" val="3"/>
</p:tagLst>
</file>

<file path=ppt/tags/tag475.xml><?xml version="1.0" encoding="utf-8"?>
<p:tagLst xmlns:a="http://schemas.openxmlformats.org/drawingml/2006/main" xmlns:r="http://schemas.openxmlformats.org/officeDocument/2006/relationships" xmlns:p="http://schemas.openxmlformats.org/presentationml/2006/main">
  <p:tag name="NUM" val="6"/>
</p:tagLst>
</file>

<file path=ppt/tags/tag476.xml><?xml version="1.0" encoding="utf-8"?>
<p:tagLst xmlns:a="http://schemas.openxmlformats.org/drawingml/2006/main" xmlns:r="http://schemas.openxmlformats.org/officeDocument/2006/relationships" xmlns:p="http://schemas.openxmlformats.org/presentationml/2006/main">
  <p:tag name="NUM" val="4"/>
</p:tagLst>
</file>

<file path=ppt/tags/tag477.xml><?xml version="1.0" encoding="utf-8"?>
<p:tagLst xmlns:a="http://schemas.openxmlformats.org/drawingml/2006/main" xmlns:r="http://schemas.openxmlformats.org/officeDocument/2006/relationships" xmlns:p="http://schemas.openxmlformats.org/presentationml/2006/main">
  <p:tag name="NUM" val="2"/>
</p:tagLst>
</file>

<file path=ppt/tags/tag478.xml><?xml version="1.0" encoding="utf-8"?>
<p:tagLst xmlns:a="http://schemas.openxmlformats.org/drawingml/2006/main" xmlns:r="http://schemas.openxmlformats.org/officeDocument/2006/relationships" xmlns:p="http://schemas.openxmlformats.org/presentationml/2006/main">
  <p:tag name="NUM" val="3"/>
</p:tagLst>
</file>

<file path=ppt/tags/tag479.xml><?xml version="1.0" encoding="utf-8"?>
<p:tagLst xmlns:a="http://schemas.openxmlformats.org/drawingml/2006/main" xmlns:r="http://schemas.openxmlformats.org/officeDocument/2006/relationships" xmlns:p="http://schemas.openxmlformats.org/presentationml/2006/main">
  <p:tag name="NUM" val="5"/>
</p:tagLst>
</file>

<file path=ppt/tags/tag48.xml><?xml version="1.0" encoding="utf-8"?>
<p:tagLst xmlns:a="http://schemas.openxmlformats.org/drawingml/2006/main" xmlns:r="http://schemas.openxmlformats.org/officeDocument/2006/relationships" xmlns:p="http://schemas.openxmlformats.org/presentationml/2006/main">
  <p:tag name="NUM" val="2"/>
</p:tagLst>
</file>

<file path=ppt/tags/tag480.xml><?xml version="1.0" encoding="utf-8"?>
<p:tagLst xmlns:a="http://schemas.openxmlformats.org/drawingml/2006/main" xmlns:r="http://schemas.openxmlformats.org/officeDocument/2006/relationships" xmlns:p="http://schemas.openxmlformats.org/presentationml/2006/main">
  <p:tag name="NUM" val="3"/>
</p:tagLst>
</file>

<file path=ppt/tags/tag481.xml><?xml version="1.0" encoding="utf-8"?>
<p:tagLst xmlns:a="http://schemas.openxmlformats.org/drawingml/2006/main" xmlns:r="http://schemas.openxmlformats.org/officeDocument/2006/relationships" xmlns:p="http://schemas.openxmlformats.org/presentationml/2006/main">
  <p:tag name="NUM" val="6"/>
</p:tagLst>
</file>

<file path=ppt/tags/tag482.xml><?xml version="1.0" encoding="utf-8"?>
<p:tagLst xmlns:a="http://schemas.openxmlformats.org/drawingml/2006/main" xmlns:r="http://schemas.openxmlformats.org/officeDocument/2006/relationships" xmlns:p="http://schemas.openxmlformats.org/presentationml/2006/main">
  <p:tag name="NUM" val="4"/>
</p:tagLst>
</file>

<file path=ppt/tags/tag483.xml><?xml version="1.0" encoding="utf-8"?>
<p:tagLst xmlns:a="http://schemas.openxmlformats.org/drawingml/2006/main" xmlns:r="http://schemas.openxmlformats.org/officeDocument/2006/relationships" xmlns:p="http://schemas.openxmlformats.org/presentationml/2006/main">
  <p:tag name="NUM" val="1"/>
</p:tagLst>
</file>

<file path=ppt/tags/tag484.xml><?xml version="1.0" encoding="utf-8"?>
<p:tagLst xmlns:a="http://schemas.openxmlformats.org/drawingml/2006/main" xmlns:r="http://schemas.openxmlformats.org/officeDocument/2006/relationships" xmlns:p="http://schemas.openxmlformats.org/presentationml/2006/main">
  <p:tag name="NUM" val="2"/>
</p:tagLst>
</file>

<file path=ppt/tags/tag485.xml><?xml version="1.0" encoding="utf-8"?>
<p:tagLst xmlns:a="http://schemas.openxmlformats.org/drawingml/2006/main" xmlns:r="http://schemas.openxmlformats.org/officeDocument/2006/relationships" xmlns:p="http://schemas.openxmlformats.org/presentationml/2006/main">
  <p:tag name="NUM" val="3"/>
</p:tagLst>
</file>

<file path=ppt/tags/tag486.xml><?xml version="1.0" encoding="utf-8"?>
<p:tagLst xmlns:a="http://schemas.openxmlformats.org/drawingml/2006/main" xmlns:r="http://schemas.openxmlformats.org/officeDocument/2006/relationships" xmlns:p="http://schemas.openxmlformats.org/presentationml/2006/main">
  <p:tag name="NUM" val="6"/>
</p:tagLst>
</file>

<file path=ppt/tags/tag487.xml><?xml version="1.0" encoding="utf-8"?>
<p:tagLst xmlns:a="http://schemas.openxmlformats.org/drawingml/2006/main" xmlns:r="http://schemas.openxmlformats.org/officeDocument/2006/relationships" xmlns:p="http://schemas.openxmlformats.org/presentationml/2006/main">
  <p:tag name="NUM" val="4"/>
</p:tagLst>
</file>

<file path=ppt/tags/tag488.xml><?xml version="1.0" encoding="utf-8"?>
<p:tagLst xmlns:a="http://schemas.openxmlformats.org/drawingml/2006/main" xmlns:r="http://schemas.openxmlformats.org/officeDocument/2006/relationships" xmlns:p="http://schemas.openxmlformats.org/presentationml/2006/main">
  <p:tag name="NUM" val="1"/>
</p:tagLst>
</file>

<file path=ppt/tags/tag489.xml><?xml version="1.0" encoding="utf-8"?>
<p:tagLst xmlns:a="http://schemas.openxmlformats.org/drawingml/2006/main" xmlns:r="http://schemas.openxmlformats.org/officeDocument/2006/relationships" xmlns:p="http://schemas.openxmlformats.org/presentationml/2006/main">
  <p:tag name="NUM" val="2"/>
</p:tagLst>
</file>

<file path=ppt/tags/tag49.xml><?xml version="1.0" encoding="utf-8"?>
<p:tagLst xmlns:a="http://schemas.openxmlformats.org/drawingml/2006/main" xmlns:r="http://schemas.openxmlformats.org/officeDocument/2006/relationships" xmlns:p="http://schemas.openxmlformats.org/presentationml/2006/main">
  <p:tag name="NUM" val="3"/>
</p:tagLst>
</file>

<file path=ppt/tags/tag490.xml><?xml version="1.0" encoding="utf-8"?>
<p:tagLst xmlns:a="http://schemas.openxmlformats.org/drawingml/2006/main" xmlns:r="http://schemas.openxmlformats.org/officeDocument/2006/relationships" xmlns:p="http://schemas.openxmlformats.org/presentationml/2006/main">
  <p:tag name="NUM" val="3"/>
</p:tagLst>
</file>

<file path=ppt/tags/tag491.xml><?xml version="1.0" encoding="utf-8"?>
<p:tagLst xmlns:a="http://schemas.openxmlformats.org/drawingml/2006/main" xmlns:r="http://schemas.openxmlformats.org/officeDocument/2006/relationships" xmlns:p="http://schemas.openxmlformats.org/presentationml/2006/main">
  <p:tag name="NUM" val="6"/>
</p:tagLst>
</file>

<file path=ppt/tags/tag492.xml><?xml version="1.0" encoding="utf-8"?>
<p:tagLst xmlns:a="http://schemas.openxmlformats.org/drawingml/2006/main" xmlns:r="http://schemas.openxmlformats.org/officeDocument/2006/relationships" xmlns:p="http://schemas.openxmlformats.org/presentationml/2006/main">
  <p:tag name="NUM" val="4"/>
</p:tagLst>
</file>

<file path=ppt/tags/tag493.xml><?xml version="1.0" encoding="utf-8"?>
<p:tagLst xmlns:a="http://schemas.openxmlformats.org/drawingml/2006/main" xmlns:r="http://schemas.openxmlformats.org/officeDocument/2006/relationships" xmlns:p="http://schemas.openxmlformats.org/presentationml/2006/main">
  <p:tag name="NUM" val="1"/>
</p:tagLst>
</file>

<file path=ppt/tags/tag494.xml><?xml version="1.0" encoding="utf-8"?>
<p:tagLst xmlns:a="http://schemas.openxmlformats.org/drawingml/2006/main" xmlns:r="http://schemas.openxmlformats.org/officeDocument/2006/relationships" xmlns:p="http://schemas.openxmlformats.org/presentationml/2006/main">
  <p:tag name="NUM" val="2"/>
</p:tagLst>
</file>

<file path=ppt/tags/tag495.xml><?xml version="1.0" encoding="utf-8"?>
<p:tagLst xmlns:a="http://schemas.openxmlformats.org/drawingml/2006/main" xmlns:r="http://schemas.openxmlformats.org/officeDocument/2006/relationships" xmlns:p="http://schemas.openxmlformats.org/presentationml/2006/main">
  <p:tag name="NUM" val="3"/>
</p:tagLst>
</file>

<file path=ppt/tags/tag496.xml><?xml version="1.0" encoding="utf-8"?>
<p:tagLst xmlns:a="http://schemas.openxmlformats.org/drawingml/2006/main" xmlns:r="http://schemas.openxmlformats.org/officeDocument/2006/relationships" xmlns:p="http://schemas.openxmlformats.org/presentationml/2006/main">
  <p:tag name="NUM" val="6"/>
</p:tagLst>
</file>

<file path=ppt/tags/tag497.xml><?xml version="1.0" encoding="utf-8"?>
<p:tagLst xmlns:a="http://schemas.openxmlformats.org/drawingml/2006/main" xmlns:r="http://schemas.openxmlformats.org/officeDocument/2006/relationships" xmlns:p="http://schemas.openxmlformats.org/presentationml/2006/main">
  <p:tag name="NUM" val="4"/>
</p:tagLst>
</file>

<file path=ppt/tags/tag498.xml><?xml version="1.0" encoding="utf-8"?>
<p:tagLst xmlns:a="http://schemas.openxmlformats.org/drawingml/2006/main" xmlns:r="http://schemas.openxmlformats.org/officeDocument/2006/relationships" xmlns:p="http://schemas.openxmlformats.org/presentationml/2006/main">
  <p:tag name="NUM" val="2"/>
</p:tagLst>
</file>

<file path=ppt/tags/tag499.xml><?xml version="1.0" encoding="utf-8"?>
<p:tagLst xmlns:a="http://schemas.openxmlformats.org/drawingml/2006/main" xmlns:r="http://schemas.openxmlformats.org/officeDocument/2006/relationships" xmlns:p="http://schemas.openxmlformats.org/presentationml/2006/main">
  <p:tag name="NUM" val="3"/>
</p:tagLst>
</file>

<file path=ppt/tags/tag5.xml><?xml version="1.0" encoding="utf-8"?>
<p:tagLst xmlns:a="http://schemas.openxmlformats.org/drawingml/2006/main" xmlns:r="http://schemas.openxmlformats.org/officeDocument/2006/relationships" xmlns:p="http://schemas.openxmlformats.org/presentationml/2006/main">
  <p:tag name="NUM" val="1"/>
</p:tagLst>
</file>

<file path=ppt/tags/tag50.xml><?xml version="1.0" encoding="utf-8"?>
<p:tagLst xmlns:a="http://schemas.openxmlformats.org/drawingml/2006/main" xmlns:r="http://schemas.openxmlformats.org/officeDocument/2006/relationships" xmlns:p="http://schemas.openxmlformats.org/presentationml/2006/main">
  <p:tag name="NUM" val="4"/>
</p:tagLst>
</file>

<file path=ppt/tags/tag500.xml><?xml version="1.0" encoding="utf-8"?>
<p:tagLst xmlns:a="http://schemas.openxmlformats.org/drawingml/2006/main" xmlns:r="http://schemas.openxmlformats.org/officeDocument/2006/relationships" xmlns:p="http://schemas.openxmlformats.org/presentationml/2006/main">
  <p:tag name="NUM" val="5"/>
</p:tagLst>
</file>

<file path=ppt/tags/tag501.xml><?xml version="1.0" encoding="utf-8"?>
<p:tagLst xmlns:a="http://schemas.openxmlformats.org/drawingml/2006/main" xmlns:r="http://schemas.openxmlformats.org/officeDocument/2006/relationships" xmlns:p="http://schemas.openxmlformats.org/presentationml/2006/main">
  <p:tag name="NUM" val="3"/>
</p:tagLst>
</file>

<file path=ppt/tags/tag502.xml><?xml version="1.0" encoding="utf-8"?>
<p:tagLst xmlns:a="http://schemas.openxmlformats.org/drawingml/2006/main" xmlns:r="http://schemas.openxmlformats.org/officeDocument/2006/relationships" xmlns:p="http://schemas.openxmlformats.org/presentationml/2006/main">
  <p:tag name="NUM" val="6"/>
</p:tagLst>
</file>

<file path=ppt/tags/tag503.xml><?xml version="1.0" encoding="utf-8"?>
<p:tagLst xmlns:a="http://schemas.openxmlformats.org/drawingml/2006/main" xmlns:r="http://schemas.openxmlformats.org/officeDocument/2006/relationships" xmlns:p="http://schemas.openxmlformats.org/presentationml/2006/main">
  <p:tag name="NUM" val="4"/>
</p:tagLst>
</file>

<file path=ppt/tags/tag504.xml><?xml version="1.0" encoding="utf-8"?>
<p:tagLst xmlns:a="http://schemas.openxmlformats.org/drawingml/2006/main" xmlns:r="http://schemas.openxmlformats.org/officeDocument/2006/relationships" xmlns:p="http://schemas.openxmlformats.org/presentationml/2006/main">
  <p:tag name="NUM" val="1"/>
</p:tagLst>
</file>

<file path=ppt/tags/tag505.xml><?xml version="1.0" encoding="utf-8"?>
<p:tagLst xmlns:a="http://schemas.openxmlformats.org/drawingml/2006/main" xmlns:r="http://schemas.openxmlformats.org/officeDocument/2006/relationships" xmlns:p="http://schemas.openxmlformats.org/presentationml/2006/main">
  <p:tag name="NUM" val="2"/>
</p:tagLst>
</file>

<file path=ppt/tags/tag506.xml><?xml version="1.0" encoding="utf-8"?>
<p:tagLst xmlns:a="http://schemas.openxmlformats.org/drawingml/2006/main" xmlns:r="http://schemas.openxmlformats.org/officeDocument/2006/relationships" xmlns:p="http://schemas.openxmlformats.org/presentationml/2006/main">
  <p:tag name="NUM" val="6"/>
</p:tagLst>
</file>

<file path=ppt/tags/tag507.xml><?xml version="1.0" encoding="utf-8"?>
<p:tagLst xmlns:a="http://schemas.openxmlformats.org/drawingml/2006/main" xmlns:r="http://schemas.openxmlformats.org/officeDocument/2006/relationships" xmlns:p="http://schemas.openxmlformats.org/presentationml/2006/main">
  <p:tag name="NUM" val="3"/>
</p:tagLst>
</file>

<file path=ppt/tags/tag508.xml><?xml version="1.0" encoding="utf-8"?>
<p:tagLst xmlns:a="http://schemas.openxmlformats.org/drawingml/2006/main" xmlns:r="http://schemas.openxmlformats.org/officeDocument/2006/relationships" xmlns:p="http://schemas.openxmlformats.org/presentationml/2006/main">
  <p:tag name="NUM" val="6"/>
</p:tagLst>
</file>

<file path=ppt/tags/tag509.xml><?xml version="1.0" encoding="utf-8"?>
<p:tagLst xmlns:a="http://schemas.openxmlformats.org/drawingml/2006/main" xmlns:r="http://schemas.openxmlformats.org/officeDocument/2006/relationships" xmlns:p="http://schemas.openxmlformats.org/presentationml/2006/main">
  <p:tag name="NUM" val="4"/>
</p:tagLst>
</file>

<file path=ppt/tags/tag51.xml><?xml version="1.0" encoding="utf-8"?>
<p:tagLst xmlns:a="http://schemas.openxmlformats.org/drawingml/2006/main" xmlns:r="http://schemas.openxmlformats.org/officeDocument/2006/relationships" xmlns:p="http://schemas.openxmlformats.org/presentationml/2006/main">
  <p:tag name="NUM" val="1"/>
</p:tagLst>
</file>

<file path=ppt/tags/tag510.xml><?xml version="1.0" encoding="utf-8"?>
<p:tagLst xmlns:a="http://schemas.openxmlformats.org/drawingml/2006/main" xmlns:r="http://schemas.openxmlformats.org/officeDocument/2006/relationships" xmlns:p="http://schemas.openxmlformats.org/presentationml/2006/main">
  <p:tag name="NUM" val="1"/>
</p:tagLst>
</file>

<file path=ppt/tags/tag511.xml><?xml version="1.0" encoding="utf-8"?>
<p:tagLst xmlns:a="http://schemas.openxmlformats.org/drawingml/2006/main" xmlns:r="http://schemas.openxmlformats.org/officeDocument/2006/relationships" xmlns:p="http://schemas.openxmlformats.org/presentationml/2006/main">
  <p:tag name="NUM" val="2"/>
</p:tagLst>
</file>

<file path=ppt/tags/tag512.xml><?xml version="1.0" encoding="utf-8"?>
<p:tagLst xmlns:a="http://schemas.openxmlformats.org/drawingml/2006/main" xmlns:r="http://schemas.openxmlformats.org/officeDocument/2006/relationships" xmlns:p="http://schemas.openxmlformats.org/presentationml/2006/main">
  <p:tag name="NUM" val="6"/>
</p:tagLst>
</file>

<file path=ppt/tags/tag513.xml><?xml version="1.0" encoding="utf-8"?>
<p:tagLst xmlns:a="http://schemas.openxmlformats.org/drawingml/2006/main" xmlns:r="http://schemas.openxmlformats.org/officeDocument/2006/relationships" xmlns:p="http://schemas.openxmlformats.org/presentationml/2006/main">
  <p:tag name="NUM" val="4"/>
</p:tagLst>
</file>

<file path=ppt/tags/tag514.xml><?xml version="1.0" encoding="utf-8"?>
<p:tagLst xmlns:a="http://schemas.openxmlformats.org/drawingml/2006/main" xmlns:r="http://schemas.openxmlformats.org/officeDocument/2006/relationships" xmlns:p="http://schemas.openxmlformats.org/presentationml/2006/main">
  <p:tag name="NUM" val="3"/>
</p:tagLst>
</file>

<file path=ppt/tags/tag515.xml><?xml version="1.0" encoding="utf-8"?>
<p:tagLst xmlns:a="http://schemas.openxmlformats.org/drawingml/2006/main" xmlns:r="http://schemas.openxmlformats.org/officeDocument/2006/relationships" xmlns:p="http://schemas.openxmlformats.org/presentationml/2006/main">
  <p:tag name="NUM" val="6"/>
</p:tagLst>
</file>

<file path=ppt/tags/tag516.xml><?xml version="1.0" encoding="utf-8"?>
<p:tagLst xmlns:a="http://schemas.openxmlformats.org/drawingml/2006/main" xmlns:r="http://schemas.openxmlformats.org/officeDocument/2006/relationships" xmlns:p="http://schemas.openxmlformats.org/presentationml/2006/main">
  <p:tag name="NUM" val="1"/>
</p:tagLst>
</file>

<file path=ppt/tags/tag517.xml><?xml version="1.0" encoding="utf-8"?>
<p:tagLst xmlns:a="http://schemas.openxmlformats.org/drawingml/2006/main" xmlns:r="http://schemas.openxmlformats.org/officeDocument/2006/relationships" xmlns:p="http://schemas.openxmlformats.org/presentationml/2006/main">
  <p:tag name="NUM" val="2"/>
</p:tagLst>
</file>

<file path=ppt/tags/tag518.xml><?xml version="1.0" encoding="utf-8"?>
<p:tagLst xmlns:a="http://schemas.openxmlformats.org/drawingml/2006/main" xmlns:r="http://schemas.openxmlformats.org/officeDocument/2006/relationships" xmlns:p="http://schemas.openxmlformats.org/presentationml/2006/main">
  <p:tag name="NUM" val="6"/>
</p:tagLst>
</file>

<file path=ppt/tags/tag519.xml><?xml version="1.0" encoding="utf-8"?>
<p:tagLst xmlns:a="http://schemas.openxmlformats.org/drawingml/2006/main" xmlns:r="http://schemas.openxmlformats.org/officeDocument/2006/relationships" xmlns:p="http://schemas.openxmlformats.org/presentationml/2006/main">
  <p:tag name="NUM" val="3"/>
</p:tagLst>
</file>

<file path=ppt/tags/tag52.xml><?xml version="1.0" encoding="utf-8"?>
<p:tagLst xmlns:a="http://schemas.openxmlformats.org/drawingml/2006/main" xmlns:r="http://schemas.openxmlformats.org/officeDocument/2006/relationships" xmlns:p="http://schemas.openxmlformats.org/presentationml/2006/main">
  <p:tag name="NUM" val="2"/>
</p:tagLst>
</file>

<file path=ppt/tags/tag520.xml><?xml version="1.0" encoding="utf-8"?>
<p:tagLst xmlns:a="http://schemas.openxmlformats.org/drawingml/2006/main" xmlns:r="http://schemas.openxmlformats.org/officeDocument/2006/relationships" xmlns:p="http://schemas.openxmlformats.org/presentationml/2006/main">
  <p:tag name="NUM" val="6"/>
</p:tagLst>
</file>

<file path=ppt/tags/tag521.xml><?xml version="1.0" encoding="utf-8"?>
<p:tagLst xmlns:a="http://schemas.openxmlformats.org/drawingml/2006/main" xmlns:r="http://schemas.openxmlformats.org/officeDocument/2006/relationships" xmlns:p="http://schemas.openxmlformats.org/presentationml/2006/main">
  <p:tag name="NUM" val="4"/>
</p:tagLst>
</file>

<file path=ppt/tags/tag522.xml><?xml version="1.0" encoding="utf-8"?>
<p:tagLst xmlns:a="http://schemas.openxmlformats.org/drawingml/2006/main" xmlns:r="http://schemas.openxmlformats.org/officeDocument/2006/relationships" xmlns:p="http://schemas.openxmlformats.org/presentationml/2006/main">
  <p:tag name="NUM" val="1"/>
</p:tagLst>
</file>

<file path=ppt/tags/tag523.xml><?xml version="1.0" encoding="utf-8"?>
<p:tagLst xmlns:a="http://schemas.openxmlformats.org/drawingml/2006/main" xmlns:r="http://schemas.openxmlformats.org/officeDocument/2006/relationships" xmlns:p="http://schemas.openxmlformats.org/presentationml/2006/main">
  <p:tag name="NUM" val="2"/>
</p:tagLst>
</file>

<file path=ppt/tags/tag524.xml><?xml version="1.0" encoding="utf-8"?>
<p:tagLst xmlns:a="http://schemas.openxmlformats.org/drawingml/2006/main" xmlns:r="http://schemas.openxmlformats.org/officeDocument/2006/relationships" xmlns:p="http://schemas.openxmlformats.org/presentationml/2006/main">
  <p:tag name="NUM" val="6"/>
</p:tagLst>
</file>

<file path=ppt/tags/tag525.xml><?xml version="1.0" encoding="utf-8"?>
<p:tagLst xmlns:a="http://schemas.openxmlformats.org/drawingml/2006/main" xmlns:r="http://schemas.openxmlformats.org/officeDocument/2006/relationships" xmlns:p="http://schemas.openxmlformats.org/presentationml/2006/main">
  <p:tag name="NUM" val="3"/>
</p:tagLst>
</file>

<file path=ppt/tags/tag526.xml><?xml version="1.0" encoding="utf-8"?>
<p:tagLst xmlns:a="http://schemas.openxmlformats.org/drawingml/2006/main" xmlns:r="http://schemas.openxmlformats.org/officeDocument/2006/relationships" xmlns:p="http://schemas.openxmlformats.org/presentationml/2006/main">
  <p:tag name="NUM" val="6"/>
</p:tagLst>
</file>

<file path=ppt/tags/tag527.xml><?xml version="1.0" encoding="utf-8"?>
<p:tagLst xmlns:a="http://schemas.openxmlformats.org/drawingml/2006/main" xmlns:r="http://schemas.openxmlformats.org/officeDocument/2006/relationships" xmlns:p="http://schemas.openxmlformats.org/presentationml/2006/main">
  <p:tag name="NUM" val="4"/>
</p:tagLst>
</file>

<file path=ppt/tags/tag528.xml><?xml version="1.0" encoding="utf-8"?>
<p:tagLst xmlns:a="http://schemas.openxmlformats.org/drawingml/2006/main" xmlns:r="http://schemas.openxmlformats.org/officeDocument/2006/relationships" xmlns:p="http://schemas.openxmlformats.org/presentationml/2006/main">
  <p:tag name="NUM" val="1"/>
</p:tagLst>
</file>

<file path=ppt/tags/tag529.xml><?xml version="1.0" encoding="utf-8"?>
<p:tagLst xmlns:a="http://schemas.openxmlformats.org/drawingml/2006/main" xmlns:r="http://schemas.openxmlformats.org/officeDocument/2006/relationships" xmlns:p="http://schemas.openxmlformats.org/presentationml/2006/main">
  <p:tag name="NUM" val="2"/>
</p:tagLst>
</file>

<file path=ppt/tags/tag53.xml><?xml version="1.0" encoding="utf-8"?>
<p:tagLst xmlns:a="http://schemas.openxmlformats.org/drawingml/2006/main" xmlns:r="http://schemas.openxmlformats.org/officeDocument/2006/relationships" xmlns:p="http://schemas.openxmlformats.org/presentationml/2006/main">
  <p:tag name="NUM" val="3"/>
</p:tagLst>
</file>

<file path=ppt/tags/tag530.xml><?xml version="1.0" encoding="utf-8"?>
<p:tagLst xmlns:a="http://schemas.openxmlformats.org/drawingml/2006/main" xmlns:r="http://schemas.openxmlformats.org/officeDocument/2006/relationships" xmlns:p="http://schemas.openxmlformats.org/presentationml/2006/main">
  <p:tag name="NUM" val="6"/>
</p:tagLst>
</file>

<file path=ppt/tags/tag531.xml><?xml version="1.0" encoding="utf-8"?>
<p:tagLst xmlns:a="http://schemas.openxmlformats.org/drawingml/2006/main" xmlns:r="http://schemas.openxmlformats.org/officeDocument/2006/relationships" xmlns:p="http://schemas.openxmlformats.org/presentationml/2006/main">
  <p:tag name="NUM" val="3"/>
</p:tagLst>
</file>

<file path=ppt/tags/tag532.xml><?xml version="1.0" encoding="utf-8"?>
<p:tagLst xmlns:a="http://schemas.openxmlformats.org/drawingml/2006/main" xmlns:r="http://schemas.openxmlformats.org/officeDocument/2006/relationships" xmlns:p="http://schemas.openxmlformats.org/presentationml/2006/main">
  <p:tag name="NUM" val="6"/>
</p:tagLst>
</file>

<file path=ppt/tags/tag533.xml><?xml version="1.0" encoding="utf-8"?>
<p:tagLst xmlns:a="http://schemas.openxmlformats.org/drawingml/2006/main" xmlns:r="http://schemas.openxmlformats.org/officeDocument/2006/relationships" xmlns:p="http://schemas.openxmlformats.org/presentationml/2006/main">
  <p:tag name="NUM" val="4"/>
</p:tagLst>
</file>

<file path=ppt/tags/tag534.xml><?xml version="1.0" encoding="utf-8"?>
<p:tagLst xmlns:a="http://schemas.openxmlformats.org/drawingml/2006/main" xmlns:r="http://schemas.openxmlformats.org/officeDocument/2006/relationships" xmlns:p="http://schemas.openxmlformats.org/presentationml/2006/main">
  <p:tag name="NUM" val="1"/>
</p:tagLst>
</file>

<file path=ppt/tags/tag535.xml><?xml version="1.0" encoding="utf-8"?>
<p:tagLst xmlns:a="http://schemas.openxmlformats.org/drawingml/2006/main" xmlns:r="http://schemas.openxmlformats.org/officeDocument/2006/relationships" xmlns:p="http://schemas.openxmlformats.org/presentationml/2006/main">
  <p:tag name="NUM" val="2"/>
</p:tagLst>
</file>

<file path=ppt/tags/tag536.xml><?xml version="1.0" encoding="utf-8"?>
<p:tagLst xmlns:a="http://schemas.openxmlformats.org/drawingml/2006/main" xmlns:r="http://schemas.openxmlformats.org/officeDocument/2006/relationships" xmlns:p="http://schemas.openxmlformats.org/presentationml/2006/main">
  <p:tag name="NUM" val="6"/>
</p:tagLst>
</file>

<file path=ppt/tags/tag537.xml><?xml version="1.0" encoding="utf-8"?>
<p:tagLst xmlns:a="http://schemas.openxmlformats.org/drawingml/2006/main" xmlns:r="http://schemas.openxmlformats.org/officeDocument/2006/relationships" xmlns:p="http://schemas.openxmlformats.org/presentationml/2006/main">
  <p:tag name="NUM" val="3"/>
</p:tagLst>
</file>

<file path=ppt/tags/tag538.xml><?xml version="1.0" encoding="utf-8"?>
<p:tagLst xmlns:a="http://schemas.openxmlformats.org/drawingml/2006/main" xmlns:r="http://schemas.openxmlformats.org/officeDocument/2006/relationships" xmlns:p="http://schemas.openxmlformats.org/presentationml/2006/main">
  <p:tag name="NUM" val="6"/>
</p:tagLst>
</file>

<file path=ppt/tags/tag539.xml><?xml version="1.0" encoding="utf-8"?>
<p:tagLst xmlns:a="http://schemas.openxmlformats.org/drawingml/2006/main" xmlns:r="http://schemas.openxmlformats.org/officeDocument/2006/relationships" xmlns:p="http://schemas.openxmlformats.org/presentationml/2006/main">
  <p:tag name="NUM" val="4"/>
</p:tagLst>
</file>

<file path=ppt/tags/tag54.xml><?xml version="1.0" encoding="utf-8"?>
<p:tagLst xmlns:a="http://schemas.openxmlformats.org/drawingml/2006/main" xmlns:r="http://schemas.openxmlformats.org/officeDocument/2006/relationships" xmlns:p="http://schemas.openxmlformats.org/presentationml/2006/main">
  <p:tag name="NUM" val="4"/>
</p:tagLst>
</file>

<file path=ppt/tags/tag540.xml><?xml version="1.0" encoding="utf-8"?>
<p:tagLst xmlns:a="http://schemas.openxmlformats.org/drawingml/2006/main" xmlns:r="http://schemas.openxmlformats.org/officeDocument/2006/relationships" xmlns:p="http://schemas.openxmlformats.org/presentationml/2006/main">
  <p:tag name="NUM" val="2"/>
</p:tagLst>
</file>

<file path=ppt/tags/tag541.xml><?xml version="1.0" encoding="utf-8"?>
<p:tagLst xmlns:a="http://schemas.openxmlformats.org/drawingml/2006/main" xmlns:r="http://schemas.openxmlformats.org/officeDocument/2006/relationships" xmlns:p="http://schemas.openxmlformats.org/presentationml/2006/main">
  <p:tag name="NUM" val="3"/>
</p:tagLst>
</file>

<file path=ppt/tags/tag542.xml><?xml version="1.0" encoding="utf-8"?>
<p:tagLst xmlns:a="http://schemas.openxmlformats.org/drawingml/2006/main" xmlns:r="http://schemas.openxmlformats.org/officeDocument/2006/relationships" xmlns:p="http://schemas.openxmlformats.org/presentationml/2006/main">
  <p:tag name="NUM" val="5"/>
</p:tagLst>
</file>

<file path=ppt/tags/tag543.xml><?xml version="1.0" encoding="utf-8"?>
<p:tagLst xmlns:a="http://schemas.openxmlformats.org/drawingml/2006/main" xmlns:r="http://schemas.openxmlformats.org/officeDocument/2006/relationships" xmlns:p="http://schemas.openxmlformats.org/presentationml/2006/main">
  <p:tag name="NUM" val="3"/>
</p:tagLst>
</file>

<file path=ppt/tags/tag544.xml><?xml version="1.0" encoding="utf-8"?>
<p:tagLst xmlns:a="http://schemas.openxmlformats.org/drawingml/2006/main" xmlns:r="http://schemas.openxmlformats.org/officeDocument/2006/relationships" xmlns:p="http://schemas.openxmlformats.org/presentationml/2006/main">
  <p:tag name="NUM" val="6"/>
</p:tagLst>
</file>

<file path=ppt/tags/tag545.xml><?xml version="1.0" encoding="utf-8"?>
<p:tagLst xmlns:a="http://schemas.openxmlformats.org/drawingml/2006/main" xmlns:r="http://schemas.openxmlformats.org/officeDocument/2006/relationships" xmlns:p="http://schemas.openxmlformats.org/presentationml/2006/main">
  <p:tag name="NUM" val="4"/>
</p:tagLst>
</file>

<file path=ppt/tags/tag546.xml><?xml version="1.0" encoding="utf-8"?>
<p:tagLst xmlns:a="http://schemas.openxmlformats.org/drawingml/2006/main" xmlns:r="http://schemas.openxmlformats.org/officeDocument/2006/relationships" xmlns:p="http://schemas.openxmlformats.org/presentationml/2006/main">
  <p:tag name="NUM" val="1"/>
</p:tagLst>
</file>

<file path=ppt/tags/tag547.xml><?xml version="1.0" encoding="utf-8"?>
<p:tagLst xmlns:a="http://schemas.openxmlformats.org/drawingml/2006/main" xmlns:r="http://schemas.openxmlformats.org/officeDocument/2006/relationships" xmlns:p="http://schemas.openxmlformats.org/presentationml/2006/main">
  <p:tag name="NUM" val="2"/>
</p:tagLst>
</file>

<file path=ppt/tags/tag548.xml><?xml version="1.0" encoding="utf-8"?>
<p:tagLst xmlns:a="http://schemas.openxmlformats.org/drawingml/2006/main" xmlns:r="http://schemas.openxmlformats.org/officeDocument/2006/relationships" xmlns:p="http://schemas.openxmlformats.org/presentationml/2006/main">
  <p:tag name="NUM" val="6"/>
</p:tagLst>
</file>

<file path=ppt/tags/tag549.xml><?xml version="1.0" encoding="utf-8"?>
<p:tagLst xmlns:a="http://schemas.openxmlformats.org/drawingml/2006/main" xmlns:r="http://schemas.openxmlformats.org/officeDocument/2006/relationships" xmlns:p="http://schemas.openxmlformats.org/presentationml/2006/main">
  <p:tag name="NUM" val="3"/>
</p:tagLst>
</file>

<file path=ppt/tags/tag55.xml><?xml version="1.0" encoding="utf-8"?>
<p:tagLst xmlns:a="http://schemas.openxmlformats.org/drawingml/2006/main" xmlns:r="http://schemas.openxmlformats.org/officeDocument/2006/relationships" xmlns:p="http://schemas.openxmlformats.org/presentationml/2006/main">
  <p:tag name="NUM" val="1"/>
</p:tagLst>
</file>

<file path=ppt/tags/tag550.xml><?xml version="1.0" encoding="utf-8"?>
<p:tagLst xmlns:a="http://schemas.openxmlformats.org/drawingml/2006/main" xmlns:r="http://schemas.openxmlformats.org/officeDocument/2006/relationships" xmlns:p="http://schemas.openxmlformats.org/presentationml/2006/main">
  <p:tag name="NUM" val="6"/>
</p:tagLst>
</file>

<file path=ppt/tags/tag551.xml><?xml version="1.0" encoding="utf-8"?>
<p:tagLst xmlns:a="http://schemas.openxmlformats.org/drawingml/2006/main" xmlns:r="http://schemas.openxmlformats.org/officeDocument/2006/relationships" xmlns:p="http://schemas.openxmlformats.org/presentationml/2006/main">
  <p:tag name="NUM" val="4"/>
</p:tagLst>
</file>

<file path=ppt/tags/tag552.xml><?xml version="1.0" encoding="utf-8"?>
<p:tagLst xmlns:a="http://schemas.openxmlformats.org/drawingml/2006/main" xmlns:r="http://schemas.openxmlformats.org/officeDocument/2006/relationships" xmlns:p="http://schemas.openxmlformats.org/presentationml/2006/main">
  <p:tag name="NUM" val="1"/>
</p:tagLst>
</file>

<file path=ppt/tags/tag553.xml><?xml version="1.0" encoding="utf-8"?>
<p:tagLst xmlns:a="http://schemas.openxmlformats.org/drawingml/2006/main" xmlns:r="http://schemas.openxmlformats.org/officeDocument/2006/relationships" xmlns:p="http://schemas.openxmlformats.org/presentationml/2006/main">
  <p:tag name="NUM" val="2"/>
</p:tagLst>
</file>

<file path=ppt/tags/tag554.xml><?xml version="1.0" encoding="utf-8"?>
<p:tagLst xmlns:a="http://schemas.openxmlformats.org/drawingml/2006/main" xmlns:r="http://schemas.openxmlformats.org/officeDocument/2006/relationships" xmlns:p="http://schemas.openxmlformats.org/presentationml/2006/main">
  <p:tag name="NUM" val="6"/>
</p:tagLst>
</file>

<file path=ppt/tags/tag555.xml><?xml version="1.0" encoding="utf-8"?>
<p:tagLst xmlns:a="http://schemas.openxmlformats.org/drawingml/2006/main" xmlns:r="http://schemas.openxmlformats.org/officeDocument/2006/relationships" xmlns:p="http://schemas.openxmlformats.org/presentationml/2006/main">
  <p:tag name="NUM" val="3"/>
</p:tagLst>
</file>

<file path=ppt/tags/tag556.xml><?xml version="1.0" encoding="utf-8"?>
<p:tagLst xmlns:a="http://schemas.openxmlformats.org/drawingml/2006/main" xmlns:r="http://schemas.openxmlformats.org/officeDocument/2006/relationships" xmlns:p="http://schemas.openxmlformats.org/presentationml/2006/main">
  <p:tag name="NUM" val="6"/>
</p:tagLst>
</file>

<file path=ppt/tags/tag557.xml><?xml version="1.0" encoding="utf-8"?>
<p:tagLst xmlns:a="http://schemas.openxmlformats.org/drawingml/2006/main" xmlns:r="http://schemas.openxmlformats.org/officeDocument/2006/relationships" xmlns:p="http://schemas.openxmlformats.org/presentationml/2006/main">
  <p:tag name="NUM" val="4"/>
</p:tagLst>
</file>

<file path=ppt/tags/tag558.xml><?xml version="1.0" encoding="utf-8"?>
<p:tagLst xmlns:a="http://schemas.openxmlformats.org/drawingml/2006/main" xmlns:r="http://schemas.openxmlformats.org/officeDocument/2006/relationships" xmlns:p="http://schemas.openxmlformats.org/presentationml/2006/main">
  <p:tag name="NUM" val="1"/>
</p:tagLst>
</file>

<file path=ppt/tags/tag559.xml><?xml version="1.0" encoding="utf-8"?>
<p:tagLst xmlns:a="http://schemas.openxmlformats.org/drawingml/2006/main" xmlns:r="http://schemas.openxmlformats.org/officeDocument/2006/relationships" xmlns:p="http://schemas.openxmlformats.org/presentationml/2006/main">
  <p:tag name="NUM" val="2"/>
</p:tagLst>
</file>

<file path=ppt/tags/tag56.xml><?xml version="1.0" encoding="utf-8"?>
<p:tagLst xmlns:a="http://schemas.openxmlformats.org/drawingml/2006/main" xmlns:r="http://schemas.openxmlformats.org/officeDocument/2006/relationships" xmlns:p="http://schemas.openxmlformats.org/presentationml/2006/main">
  <p:tag name="NUM" val="2"/>
</p:tagLst>
</file>

<file path=ppt/tags/tag560.xml><?xml version="1.0" encoding="utf-8"?>
<p:tagLst xmlns:a="http://schemas.openxmlformats.org/drawingml/2006/main" xmlns:r="http://schemas.openxmlformats.org/officeDocument/2006/relationships" xmlns:p="http://schemas.openxmlformats.org/presentationml/2006/main">
  <p:tag name="NUM" val="6"/>
</p:tagLst>
</file>

<file path=ppt/tags/tag561.xml><?xml version="1.0" encoding="utf-8"?>
<p:tagLst xmlns:a="http://schemas.openxmlformats.org/drawingml/2006/main" xmlns:r="http://schemas.openxmlformats.org/officeDocument/2006/relationships" xmlns:p="http://schemas.openxmlformats.org/presentationml/2006/main">
  <p:tag name="NUM" val="3"/>
</p:tagLst>
</file>

<file path=ppt/tags/tag562.xml><?xml version="1.0" encoding="utf-8"?>
<p:tagLst xmlns:a="http://schemas.openxmlformats.org/drawingml/2006/main" xmlns:r="http://schemas.openxmlformats.org/officeDocument/2006/relationships" xmlns:p="http://schemas.openxmlformats.org/presentationml/2006/main">
  <p:tag name="NUM" val="6"/>
</p:tagLst>
</file>

<file path=ppt/tags/tag563.xml><?xml version="1.0" encoding="utf-8"?>
<p:tagLst xmlns:a="http://schemas.openxmlformats.org/drawingml/2006/main" xmlns:r="http://schemas.openxmlformats.org/officeDocument/2006/relationships" xmlns:p="http://schemas.openxmlformats.org/presentationml/2006/main">
  <p:tag name="NUM" val="4"/>
</p:tagLst>
</file>

<file path=ppt/tags/tag564.xml><?xml version="1.0" encoding="utf-8"?>
<p:tagLst xmlns:a="http://schemas.openxmlformats.org/drawingml/2006/main" xmlns:r="http://schemas.openxmlformats.org/officeDocument/2006/relationships" xmlns:p="http://schemas.openxmlformats.org/presentationml/2006/main">
  <p:tag name="NUM" val="2"/>
</p:tagLst>
</file>

<file path=ppt/tags/tag565.xml><?xml version="1.0" encoding="utf-8"?>
<p:tagLst xmlns:a="http://schemas.openxmlformats.org/drawingml/2006/main" xmlns:r="http://schemas.openxmlformats.org/officeDocument/2006/relationships" xmlns:p="http://schemas.openxmlformats.org/presentationml/2006/main">
  <p:tag name="NUM" val="3"/>
</p:tagLst>
</file>

<file path=ppt/tags/tag566.xml><?xml version="1.0" encoding="utf-8"?>
<p:tagLst xmlns:a="http://schemas.openxmlformats.org/drawingml/2006/main" xmlns:r="http://schemas.openxmlformats.org/officeDocument/2006/relationships" xmlns:p="http://schemas.openxmlformats.org/presentationml/2006/main">
  <p:tag name="NUM" val="5"/>
</p:tagLst>
</file>

<file path=ppt/tags/tag567.xml><?xml version="1.0" encoding="utf-8"?>
<p:tagLst xmlns:a="http://schemas.openxmlformats.org/drawingml/2006/main" xmlns:r="http://schemas.openxmlformats.org/officeDocument/2006/relationships" xmlns:p="http://schemas.openxmlformats.org/presentationml/2006/main">
  <p:tag name="NUM" val="3"/>
</p:tagLst>
</file>

<file path=ppt/tags/tag568.xml><?xml version="1.0" encoding="utf-8"?>
<p:tagLst xmlns:a="http://schemas.openxmlformats.org/drawingml/2006/main" xmlns:r="http://schemas.openxmlformats.org/officeDocument/2006/relationships" xmlns:p="http://schemas.openxmlformats.org/presentationml/2006/main">
  <p:tag name="NUM" val="6"/>
</p:tagLst>
</file>

<file path=ppt/tags/tag569.xml><?xml version="1.0" encoding="utf-8"?>
<p:tagLst xmlns:a="http://schemas.openxmlformats.org/drawingml/2006/main" xmlns:r="http://schemas.openxmlformats.org/officeDocument/2006/relationships" xmlns:p="http://schemas.openxmlformats.org/presentationml/2006/main">
  <p:tag name="NUM" val="4"/>
</p:tagLst>
</file>

<file path=ppt/tags/tag57.xml><?xml version="1.0" encoding="utf-8"?>
<p:tagLst xmlns:a="http://schemas.openxmlformats.org/drawingml/2006/main" xmlns:r="http://schemas.openxmlformats.org/officeDocument/2006/relationships" xmlns:p="http://schemas.openxmlformats.org/presentationml/2006/main">
  <p:tag name="NUM" val="3"/>
</p:tagLst>
</file>

<file path=ppt/tags/tag570.xml><?xml version="1.0" encoding="utf-8"?>
<p:tagLst xmlns:a="http://schemas.openxmlformats.org/drawingml/2006/main" xmlns:r="http://schemas.openxmlformats.org/officeDocument/2006/relationships" xmlns:p="http://schemas.openxmlformats.org/presentationml/2006/main">
  <p:tag name="NUM" val="1"/>
</p:tagLst>
</file>

<file path=ppt/tags/tag571.xml><?xml version="1.0" encoding="utf-8"?>
<p:tagLst xmlns:a="http://schemas.openxmlformats.org/drawingml/2006/main" xmlns:r="http://schemas.openxmlformats.org/officeDocument/2006/relationships" xmlns:p="http://schemas.openxmlformats.org/presentationml/2006/main">
  <p:tag name="NUM" val="2"/>
</p:tagLst>
</file>

<file path=ppt/tags/tag572.xml><?xml version="1.0" encoding="utf-8"?>
<p:tagLst xmlns:a="http://schemas.openxmlformats.org/drawingml/2006/main" xmlns:r="http://schemas.openxmlformats.org/officeDocument/2006/relationships" xmlns:p="http://schemas.openxmlformats.org/presentationml/2006/main">
  <p:tag name="NUM" val="6"/>
</p:tagLst>
</file>

<file path=ppt/tags/tag573.xml><?xml version="1.0" encoding="utf-8"?>
<p:tagLst xmlns:a="http://schemas.openxmlformats.org/drawingml/2006/main" xmlns:r="http://schemas.openxmlformats.org/officeDocument/2006/relationships" xmlns:p="http://schemas.openxmlformats.org/presentationml/2006/main">
  <p:tag name="NUM" val="3"/>
</p:tagLst>
</file>

<file path=ppt/tags/tag574.xml><?xml version="1.0" encoding="utf-8"?>
<p:tagLst xmlns:a="http://schemas.openxmlformats.org/drawingml/2006/main" xmlns:r="http://schemas.openxmlformats.org/officeDocument/2006/relationships" xmlns:p="http://schemas.openxmlformats.org/presentationml/2006/main">
  <p:tag name="NUM" val="6"/>
</p:tagLst>
</file>

<file path=ppt/tags/tag575.xml><?xml version="1.0" encoding="utf-8"?>
<p:tagLst xmlns:a="http://schemas.openxmlformats.org/drawingml/2006/main" xmlns:r="http://schemas.openxmlformats.org/officeDocument/2006/relationships" xmlns:p="http://schemas.openxmlformats.org/presentationml/2006/main">
  <p:tag name="NUM" val="4"/>
</p:tagLst>
</file>

<file path=ppt/tags/tag576.xml><?xml version="1.0" encoding="utf-8"?>
<p:tagLst xmlns:a="http://schemas.openxmlformats.org/drawingml/2006/main" xmlns:r="http://schemas.openxmlformats.org/officeDocument/2006/relationships" xmlns:p="http://schemas.openxmlformats.org/presentationml/2006/main">
  <p:tag name="NUM" val="1"/>
</p:tagLst>
</file>

<file path=ppt/tags/tag577.xml><?xml version="1.0" encoding="utf-8"?>
<p:tagLst xmlns:a="http://schemas.openxmlformats.org/drawingml/2006/main" xmlns:r="http://schemas.openxmlformats.org/officeDocument/2006/relationships" xmlns:p="http://schemas.openxmlformats.org/presentationml/2006/main">
  <p:tag name="NUM" val="2"/>
</p:tagLst>
</file>

<file path=ppt/tags/tag578.xml><?xml version="1.0" encoding="utf-8"?>
<p:tagLst xmlns:a="http://schemas.openxmlformats.org/drawingml/2006/main" xmlns:r="http://schemas.openxmlformats.org/officeDocument/2006/relationships" xmlns:p="http://schemas.openxmlformats.org/presentationml/2006/main">
  <p:tag name="NUM" val="6"/>
</p:tagLst>
</file>

<file path=ppt/tags/tag579.xml><?xml version="1.0" encoding="utf-8"?>
<p:tagLst xmlns:a="http://schemas.openxmlformats.org/drawingml/2006/main" xmlns:r="http://schemas.openxmlformats.org/officeDocument/2006/relationships" xmlns:p="http://schemas.openxmlformats.org/presentationml/2006/main">
  <p:tag name="NUM" val="3"/>
</p:tagLst>
</file>

<file path=ppt/tags/tag58.xml><?xml version="1.0" encoding="utf-8"?>
<p:tagLst xmlns:a="http://schemas.openxmlformats.org/drawingml/2006/main" xmlns:r="http://schemas.openxmlformats.org/officeDocument/2006/relationships" xmlns:p="http://schemas.openxmlformats.org/presentationml/2006/main">
  <p:tag name="NUM" val="4"/>
</p:tagLst>
</file>

<file path=ppt/tags/tag580.xml><?xml version="1.0" encoding="utf-8"?>
<p:tagLst xmlns:a="http://schemas.openxmlformats.org/drawingml/2006/main" xmlns:r="http://schemas.openxmlformats.org/officeDocument/2006/relationships" xmlns:p="http://schemas.openxmlformats.org/presentationml/2006/main">
  <p:tag name="NUM" val="6"/>
</p:tagLst>
</file>

<file path=ppt/tags/tag581.xml><?xml version="1.0" encoding="utf-8"?>
<p:tagLst xmlns:a="http://schemas.openxmlformats.org/drawingml/2006/main" xmlns:r="http://schemas.openxmlformats.org/officeDocument/2006/relationships" xmlns:p="http://schemas.openxmlformats.org/presentationml/2006/main">
  <p:tag name="NUM" val="4"/>
</p:tagLst>
</file>

<file path=ppt/tags/tag582.xml><?xml version="1.0" encoding="utf-8"?>
<p:tagLst xmlns:a="http://schemas.openxmlformats.org/drawingml/2006/main" xmlns:r="http://schemas.openxmlformats.org/officeDocument/2006/relationships" xmlns:p="http://schemas.openxmlformats.org/presentationml/2006/main">
  <p:tag name="NUM" val="1"/>
</p:tagLst>
</file>

<file path=ppt/tags/tag583.xml><?xml version="1.0" encoding="utf-8"?>
<p:tagLst xmlns:a="http://schemas.openxmlformats.org/drawingml/2006/main" xmlns:r="http://schemas.openxmlformats.org/officeDocument/2006/relationships" xmlns:p="http://schemas.openxmlformats.org/presentationml/2006/main">
  <p:tag name="NUM" val="2"/>
</p:tagLst>
</file>

<file path=ppt/tags/tag584.xml><?xml version="1.0" encoding="utf-8"?>
<p:tagLst xmlns:a="http://schemas.openxmlformats.org/drawingml/2006/main" xmlns:r="http://schemas.openxmlformats.org/officeDocument/2006/relationships" xmlns:p="http://schemas.openxmlformats.org/presentationml/2006/main">
  <p:tag name="NUM" val="6"/>
</p:tagLst>
</file>

<file path=ppt/tags/tag585.xml><?xml version="1.0" encoding="utf-8"?>
<p:tagLst xmlns:a="http://schemas.openxmlformats.org/drawingml/2006/main" xmlns:r="http://schemas.openxmlformats.org/officeDocument/2006/relationships" xmlns:p="http://schemas.openxmlformats.org/presentationml/2006/main">
  <p:tag name="NUM" val="3"/>
</p:tagLst>
</file>

<file path=ppt/tags/tag586.xml><?xml version="1.0" encoding="utf-8"?>
<p:tagLst xmlns:a="http://schemas.openxmlformats.org/drawingml/2006/main" xmlns:r="http://schemas.openxmlformats.org/officeDocument/2006/relationships" xmlns:p="http://schemas.openxmlformats.org/presentationml/2006/main">
  <p:tag name="NUM" val="6"/>
</p:tagLst>
</file>

<file path=ppt/tags/tag587.xml><?xml version="1.0" encoding="utf-8"?>
<p:tagLst xmlns:a="http://schemas.openxmlformats.org/drawingml/2006/main" xmlns:r="http://schemas.openxmlformats.org/officeDocument/2006/relationships" xmlns:p="http://schemas.openxmlformats.org/presentationml/2006/main">
  <p:tag name="NUM" val="4"/>
</p:tagLst>
</file>

<file path=ppt/tags/tag588.xml><?xml version="1.0" encoding="utf-8"?>
<p:tagLst xmlns:a="http://schemas.openxmlformats.org/drawingml/2006/main" xmlns:r="http://schemas.openxmlformats.org/officeDocument/2006/relationships" xmlns:p="http://schemas.openxmlformats.org/presentationml/2006/main">
  <p:tag name="NUM" val="1"/>
</p:tagLst>
</file>

<file path=ppt/tags/tag589.xml><?xml version="1.0" encoding="utf-8"?>
<p:tagLst xmlns:a="http://schemas.openxmlformats.org/drawingml/2006/main" xmlns:r="http://schemas.openxmlformats.org/officeDocument/2006/relationships" xmlns:p="http://schemas.openxmlformats.org/presentationml/2006/main">
  <p:tag name="NUM" val="2"/>
</p:tagLst>
</file>

<file path=ppt/tags/tag59.xml><?xml version="1.0" encoding="utf-8"?>
<p:tagLst xmlns:a="http://schemas.openxmlformats.org/drawingml/2006/main" xmlns:r="http://schemas.openxmlformats.org/officeDocument/2006/relationships" xmlns:p="http://schemas.openxmlformats.org/presentationml/2006/main">
  <p:tag name="NUM" val="1"/>
</p:tagLst>
</file>

<file path=ppt/tags/tag590.xml><?xml version="1.0" encoding="utf-8"?>
<p:tagLst xmlns:a="http://schemas.openxmlformats.org/drawingml/2006/main" xmlns:r="http://schemas.openxmlformats.org/officeDocument/2006/relationships" xmlns:p="http://schemas.openxmlformats.org/presentationml/2006/main">
  <p:tag name="NUM" val="3"/>
</p:tagLst>
</file>

<file path=ppt/tags/tag591.xml><?xml version="1.0" encoding="utf-8"?>
<p:tagLst xmlns:a="http://schemas.openxmlformats.org/drawingml/2006/main" xmlns:r="http://schemas.openxmlformats.org/officeDocument/2006/relationships" xmlns:p="http://schemas.openxmlformats.org/presentationml/2006/main">
  <p:tag name="NUM" val="6"/>
</p:tagLst>
</file>

<file path=ppt/tags/tag592.xml><?xml version="1.0" encoding="utf-8"?>
<p:tagLst xmlns:a="http://schemas.openxmlformats.org/drawingml/2006/main" xmlns:r="http://schemas.openxmlformats.org/officeDocument/2006/relationships" xmlns:p="http://schemas.openxmlformats.org/presentationml/2006/main">
  <p:tag name="NUM" val="4"/>
</p:tagLst>
</file>

<file path=ppt/tags/tag593.xml><?xml version="1.0" encoding="utf-8"?>
<p:tagLst xmlns:a="http://schemas.openxmlformats.org/drawingml/2006/main" xmlns:r="http://schemas.openxmlformats.org/officeDocument/2006/relationships" xmlns:p="http://schemas.openxmlformats.org/presentationml/2006/main">
  <p:tag name="NUM" val="1"/>
</p:tagLst>
</file>

<file path=ppt/tags/tag594.xml><?xml version="1.0" encoding="utf-8"?>
<p:tagLst xmlns:a="http://schemas.openxmlformats.org/drawingml/2006/main" xmlns:r="http://schemas.openxmlformats.org/officeDocument/2006/relationships" xmlns:p="http://schemas.openxmlformats.org/presentationml/2006/main">
  <p:tag name="NUM" val="2"/>
</p:tagLst>
</file>

<file path=ppt/tags/tag595.xml><?xml version="1.0" encoding="utf-8"?>
<p:tagLst xmlns:a="http://schemas.openxmlformats.org/drawingml/2006/main" xmlns:r="http://schemas.openxmlformats.org/officeDocument/2006/relationships" xmlns:p="http://schemas.openxmlformats.org/presentationml/2006/main">
  <p:tag name="NUM" val="3"/>
</p:tagLst>
</file>

<file path=ppt/tags/tag596.xml><?xml version="1.0" encoding="utf-8"?>
<p:tagLst xmlns:a="http://schemas.openxmlformats.org/drawingml/2006/main" xmlns:r="http://schemas.openxmlformats.org/officeDocument/2006/relationships" xmlns:p="http://schemas.openxmlformats.org/presentationml/2006/main">
  <p:tag name="NUM" val="6"/>
</p:tagLst>
</file>

<file path=ppt/tags/tag597.xml><?xml version="1.0" encoding="utf-8"?>
<p:tagLst xmlns:a="http://schemas.openxmlformats.org/drawingml/2006/main" xmlns:r="http://schemas.openxmlformats.org/officeDocument/2006/relationships" xmlns:p="http://schemas.openxmlformats.org/presentationml/2006/main">
  <p:tag name="NUM" val="4"/>
</p:tagLst>
</file>

<file path=ppt/tags/tag598.xml><?xml version="1.0" encoding="utf-8"?>
<p:tagLst xmlns:a="http://schemas.openxmlformats.org/drawingml/2006/main" xmlns:r="http://schemas.openxmlformats.org/officeDocument/2006/relationships" xmlns:p="http://schemas.openxmlformats.org/presentationml/2006/main">
  <p:tag name="NUM" val="1"/>
</p:tagLst>
</file>

<file path=ppt/tags/tag599.xml><?xml version="1.0" encoding="utf-8"?>
<p:tagLst xmlns:a="http://schemas.openxmlformats.org/drawingml/2006/main" xmlns:r="http://schemas.openxmlformats.org/officeDocument/2006/relationships" xmlns:p="http://schemas.openxmlformats.org/presentationml/2006/main">
  <p:tag name="NUM" val="2"/>
</p:tagLst>
</file>

<file path=ppt/tags/tag6.xml><?xml version="1.0" encoding="utf-8"?>
<p:tagLst xmlns:a="http://schemas.openxmlformats.org/drawingml/2006/main" xmlns:r="http://schemas.openxmlformats.org/officeDocument/2006/relationships" xmlns:p="http://schemas.openxmlformats.org/presentationml/2006/main">
  <p:tag name="NUM" val="2"/>
</p:tagLst>
</file>

<file path=ppt/tags/tag60.xml><?xml version="1.0" encoding="utf-8"?>
<p:tagLst xmlns:a="http://schemas.openxmlformats.org/drawingml/2006/main" xmlns:r="http://schemas.openxmlformats.org/officeDocument/2006/relationships" xmlns:p="http://schemas.openxmlformats.org/presentationml/2006/main">
  <p:tag name="NUM" val="2"/>
</p:tagLst>
</file>

<file path=ppt/tags/tag600.xml><?xml version="1.0" encoding="utf-8"?>
<p:tagLst xmlns:a="http://schemas.openxmlformats.org/drawingml/2006/main" xmlns:r="http://schemas.openxmlformats.org/officeDocument/2006/relationships" xmlns:p="http://schemas.openxmlformats.org/presentationml/2006/main">
  <p:tag name="NUM" val="3"/>
</p:tagLst>
</file>

<file path=ppt/tags/tag601.xml><?xml version="1.0" encoding="utf-8"?>
<p:tagLst xmlns:a="http://schemas.openxmlformats.org/drawingml/2006/main" xmlns:r="http://schemas.openxmlformats.org/officeDocument/2006/relationships" xmlns:p="http://schemas.openxmlformats.org/presentationml/2006/main">
  <p:tag name="NUM" val="6"/>
</p:tagLst>
</file>

<file path=ppt/tags/tag602.xml><?xml version="1.0" encoding="utf-8"?>
<p:tagLst xmlns:a="http://schemas.openxmlformats.org/drawingml/2006/main" xmlns:r="http://schemas.openxmlformats.org/officeDocument/2006/relationships" xmlns:p="http://schemas.openxmlformats.org/presentationml/2006/main">
  <p:tag name="NUM" val="4"/>
</p:tagLst>
</file>

<file path=ppt/tags/tag603.xml><?xml version="1.0" encoding="utf-8"?>
<p:tagLst xmlns:a="http://schemas.openxmlformats.org/drawingml/2006/main" xmlns:r="http://schemas.openxmlformats.org/officeDocument/2006/relationships" xmlns:p="http://schemas.openxmlformats.org/presentationml/2006/main">
  <p:tag name="NUM" val="1"/>
</p:tagLst>
</file>

<file path=ppt/tags/tag604.xml><?xml version="1.0" encoding="utf-8"?>
<p:tagLst xmlns:a="http://schemas.openxmlformats.org/drawingml/2006/main" xmlns:r="http://schemas.openxmlformats.org/officeDocument/2006/relationships" xmlns:p="http://schemas.openxmlformats.org/presentationml/2006/main">
  <p:tag name="NUM" val="2"/>
</p:tagLst>
</file>

<file path=ppt/tags/tag605.xml><?xml version="1.0" encoding="utf-8"?>
<p:tagLst xmlns:a="http://schemas.openxmlformats.org/drawingml/2006/main" xmlns:r="http://schemas.openxmlformats.org/officeDocument/2006/relationships" xmlns:p="http://schemas.openxmlformats.org/presentationml/2006/main">
  <p:tag name="NUM" val="3"/>
</p:tagLst>
</file>

<file path=ppt/tags/tag606.xml><?xml version="1.0" encoding="utf-8"?>
<p:tagLst xmlns:a="http://schemas.openxmlformats.org/drawingml/2006/main" xmlns:r="http://schemas.openxmlformats.org/officeDocument/2006/relationships" xmlns:p="http://schemas.openxmlformats.org/presentationml/2006/main">
  <p:tag name="NUM" val="6"/>
</p:tagLst>
</file>

<file path=ppt/tags/tag607.xml><?xml version="1.0" encoding="utf-8"?>
<p:tagLst xmlns:a="http://schemas.openxmlformats.org/drawingml/2006/main" xmlns:r="http://schemas.openxmlformats.org/officeDocument/2006/relationships" xmlns:p="http://schemas.openxmlformats.org/presentationml/2006/main">
  <p:tag name="NUM" val="4"/>
</p:tagLst>
</file>

<file path=ppt/tags/tag608.xml><?xml version="1.0" encoding="utf-8"?>
<p:tagLst xmlns:a="http://schemas.openxmlformats.org/drawingml/2006/main" xmlns:r="http://schemas.openxmlformats.org/officeDocument/2006/relationships" xmlns:p="http://schemas.openxmlformats.org/presentationml/2006/main">
  <p:tag name="NUM" val="2"/>
</p:tagLst>
</file>

<file path=ppt/tags/tag609.xml><?xml version="1.0" encoding="utf-8"?>
<p:tagLst xmlns:a="http://schemas.openxmlformats.org/drawingml/2006/main" xmlns:r="http://schemas.openxmlformats.org/officeDocument/2006/relationships" xmlns:p="http://schemas.openxmlformats.org/presentationml/2006/main">
  <p:tag name="NUM" val="3"/>
</p:tagLst>
</file>

<file path=ppt/tags/tag61.xml><?xml version="1.0" encoding="utf-8"?>
<p:tagLst xmlns:a="http://schemas.openxmlformats.org/drawingml/2006/main" xmlns:r="http://schemas.openxmlformats.org/officeDocument/2006/relationships" xmlns:p="http://schemas.openxmlformats.org/presentationml/2006/main">
  <p:tag name="NUM" val="3"/>
</p:tagLst>
</file>

<file path=ppt/tags/tag610.xml><?xml version="1.0" encoding="utf-8"?>
<p:tagLst xmlns:a="http://schemas.openxmlformats.org/drawingml/2006/main" xmlns:r="http://schemas.openxmlformats.org/officeDocument/2006/relationships" xmlns:p="http://schemas.openxmlformats.org/presentationml/2006/main">
  <p:tag name="NUM" val="3"/>
</p:tagLst>
</file>

<file path=ppt/tags/tag611.xml><?xml version="1.0" encoding="utf-8"?>
<p:tagLst xmlns:a="http://schemas.openxmlformats.org/drawingml/2006/main" xmlns:r="http://schemas.openxmlformats.org/officeDocument/2006/relationships" xmlns:p="http://schemas.openxmlformats.org/presentationml/2006/main">
  <p:tag name="NUM" val="6"/>
</p:tagLst>
</file>

<file path=ppt/tags/tag612.xml><?xml version="1.0" encoding="utf-8"?>
<p:tagLst xmlns:a="http://schemas.openxmlformats.org/drawingml/2006/main" xmlns:r="http://schemas.openxmlformats.org/officeDocument/2006/relationships" xmlns:p="http://schemas.openxmlformats.org/presentationml/2006/main">
  <p:tag name="NUM" val="4"/>
</p:tagLst>
</file>

<file path=ppt/tags/tag613.xml><?xml version="1.0" encoding="utf-8"?>
<p:tagLst xmlns:a="http://schemas.openxmlformats.org/drawingml/2006/main" xmlns:r="http://schemas.openxmlformats.org/officeDocument/2006/relationships" xmlns:p="http://schemas.openxmlformats.org/presentationml/2006/main">
  <p:tag name="NUM" val="5"/>
</p:tagLst>
</file>

<file path=ppt/tags/tag614.xml><?xml version="1.0" encoding="utf-8"?>
<p:tagLst xmlns:a="http://schemas.openxmlformats.org/drawingml/2006/main" xmlns:r="http://schemas.openxmlformats.org/officeDocument/2006/relationships" xmlns:p="http://schemas.openxmlformats.org/presentationml/2006/main">
  <p:tag name="NUM" val="5"/>
</p:tagLst>
</file>

<file path=ppt/tags/tag615.xml><?xml version="1.0" encoding="utf-8"?>
<p:tagLst xmlns:a="http://schemas.openxmlformats.org/drawingml/2006/main" xmlns:r="http://schemas.openxmlformats.org/officeDocument/2006/relationships" xmlns:p="http://schemas.openxmlformats.org/presentationml/2006/main">
  <p:tag name="NUM" val="1"/>
</p:tagLst>
</file>

<file path=ppt/tags/tag616.xml><?xml version="1.0" encoding="utf-8"?>
<p:tagLst xmlns:a="http://schemas.openxmlformats.org/drawingml/2006/main" xmlns:r="http://schemas.openxmlformats.org/officeDocument/2006/relationships" xmlns:p="http://schemas.openxmlformats.org/presentationml/2006/main">
  <p:tag name="NUM" val="2"/>
</p:tagLst>
</file>

<file path=ppt/tags/tag617.xml><?xml version="1.0" encoding="utf-8"?>
<p:tagLst xmlns:a="http://schemas.openxmlformats.org/drawingml/2006/main" xmlns:r="http://schemas.openxmlformats.org/officeDocument/2006/relationships" xmlns:p="http://schemas.openxmlformats.org/presentationml/2006/main">
  <p:tag name="NUM" val="3"/>
</p:tagLst>
</file>

<file path=ppt/tags/tag618.xml><?xml version="1.0" encoding="utf-8"?>
<p:tagLst xmlns:a="http://schemas.openxmlformats.org/drawingml/2006/main" xmlns:r="http://schemas.openxmlformats.org/officeDocument/2006/relationships" xmlns:p="http://schemas.openxmlformats.org/presentationml/2006/main">
  <p:tag name="NUM" val="6"/>
</p:tagLst>
</file>

<file path=ppt/tags/tag619.xml><?xml version="1.0" encoding="utf-8"?>
<p:tagLst xmlns:a="http://schemas.openxmlformats.org/drawingml/2006/main" xmlns:r="http://schemas.openxmlformats.org/officeDocument/2006/relationships" xmlns:p="http://schemas.openxmlformats.org/presentationml/2006/main">
  <p:tag name="NUM" val="4"/>
</p:tagLst>
</file>

<file path=ppt/tags/tag62.xml><?xml version="1.0" encoding="utf-8"?>
<p:tagLst xmlns:a="http://schemas.openxmlformats.org/drawingml/2006/main" xmlns:r="http://schemas.openxmlformats.org/officeDocument/2006/relationships" xmlns:p="http://schemas.openxmlformats.org/presentationml/2006/main">
  <p:tag name="NUM" val="4"/>
</p:tagLst>
</file>

<file path=ppt/tags/tag620.xml><?xml version="1.0" encoding="utf-8"?>
<p:tagLst xmlns:a="http://schemas.openxmlformats.org/drawingml/2006/main" xmlns:r="http://schemas.openxmlformats.org/officeDocument/2006/relationships" xmlns:p="http://schemas.openxmlformats.org/presentationml/2006/main">
  <p:tag name="NUM" val="1"/>
</p:tagLst>
</file>

<file path=ppt/tags/tag621.xml><?xml version="1.0" encoding="utf-8"?>
<p:tagLst xmlns:a="http://schemas.openxmlformats.org/drawingml/2006/main" xmlns:r="http://schemas.openxmlformats.org/officeDocument/2006/relationships" xmlns:p="http://schemas.openxmlformats.org/presentationml/2006/main">
  <p:tag name="NUM" val="2"/>
</p:tagLst>
</file>

<file path=ppt/tags/tag622.xml><?xml version="1.0" encoding="utf-8"?>
<p:tagLst xmlns:a="http://schemas.openxmlformats.org/drawingml/2006/main" xmlns:r="http://schemas.openxmlformats.org/officeDocument/2006/relationships" xmlns:p="http://schemas.openxmlformats.org/presentationml/2006/main">
  <p:tag name="NUM" val="3"/>
</p:tagLst>
</file>

<file path=ppt/tags/tag623.xml><?xml version="1.0" encoding="utf-8"?>
<p:tagLst xmlns:a="http://schemas.openxmlformats.org/drawingml/2006/main" xmlns:r="http://schemas.openxmlformats.org/officeDocument/2006/relationships" xmlns:p="http://schemas.openxmlformats.org/presentationml/2006/main">
  <p:tag name="NUM" val="6"/>
</p:tagLst>
</file>

<file path=ppt/tags/tag624.xml><?xml version="1.0" encoding="utf-8"?>
<p:tagLst xmlns:a="http://schemas.openxmlformats.org/drawingml/2006/main" xmlns:r="http://schemas.openxmlformats.org/officeDocument/2006/relationships" xmlns:p="http://schemas.openxmlformats.org/presentationml/2006/main">
  <p:tag name="NUM" val="4"/>
</p:tagLst>
</file>

<file path=ppt/tags/tag625.xml><?xml version="1.0" encoding="utf-8"?>
<p:tagLst xmlns:a="http://schemas.openxmlformats.org/drawingml/2006/main" xmlns:r="http://schemas.openxmlformats.org/officeDocument/2006/relationships" xmlns:p="http://schemas.openxmlformats.org/presentationml/2006/main">
  <p:tag name="NUM" val="2"/>
</p:tagLst>
</file>

<file path=ppt/tags/tag626.xml><?xml version="1.0" encoding="utf-8"?>
<p:tagLst xmlns:a="http://schemas.openxmlformats.org/drawingml/2006/main" xmlns:r="http://schemas.openxmlformats.org/officeDocument/2006/relationships" xmlns:p="http://schemas.openxmlformats.org/presentationml/2006/main">
  <p:tag name="NUM" val="3"/>
</p:tagLst>
</file>

<file path=ppt/tags/tag627.xml><?xml version="1.0" encoding="utf-8"?>
<p:tagLst xmlns:a="http://schemas.openxmlformats.org/drawingml/2006/main" xmlns:r="http://schemas.openxmlformats.org/officeDocument/2006/relationships" xmlns:p="http://schemas.openxmlformats.org/presentationml/2006/main">
  <p:tag name="NUM" val="5"/>
</p:tagLst>
</file>

<file path=ppt/tags/tag628.xml><?xml version="1.0" encoding="utf-8"?>
<p:tagLst xmlns:a="http://schemas.openxmlformats.org/drawingml/2006/main" xmlns:r="http://schemas.openxmlformats.org/officeDocument/2006/relationships" xmlns:p="http://schemas.openxmlformats.org/presentationml/2006/main">
  <p:tag name="NUM" val="3"/>
</p:tagLst>
</file>

<file path=ppt/tags/tag629.xml><?xml version="1.0" encoding="utf-8"?>
<p:tagLst xmlns:a="http://schemas.openxmlformats.org/drawingml/2006/main" xmlns:r="http://schemas.openxmlformats.org/officeDocument/2006/relationships" xmlns:p="http://schemas.openxmlformats.org/presentationml/2006/main">
  <p:tag name="NUM" val="6"/>
</p:tagLst>
</file>

<file path=ppt/tags/tag63.xml><?xml version="1.0" encoding="utf-8"?>
<p:tagLst xmlns:a="http://schemas.openxmlformats.org/drawingml/2006/main" xmlns:r="http://schemas.openxmlformats.org/officeDocument/2006/relationships" xmlns:p="http://schemas.openxmlformats.org/presentationml/2006/main">
  <p:tag name="NUM" val="1"/>
</p:tagLst>
</file>

<file path=ppt/tags/tag630.xml><?xml version="1.0" encoding="utf-8"?>
<p:tagLst xmlns:a="http://schemas.openxmlformats.org/drawingml/2006/main" xmlns:r="http://schemas.openxmlformats.org/officeDocument/2006/relationships" xmlns:p="http://schemas.openxmlformats.org/presentationml/2006/main">
  <p:tag name="NUM" val="4"/>
</p:tagLst>
</file>

<file path=ppt/tags/tag631.xml><?xml version="1.0" encoding="utf-8"?>
<p:tagLst xmlns:a="http://schemas.openxmlformats.org/drawingml/2006/main" xmlns:r="http://schemas.openxmlformats.org/officeDocument/2006/relationships" xmlns:p="http://schemas.openxmlformats.org/presentationml/2006/main">
  <p:tag name="NUM" val="1"/>
</p:tagLst>
</file>

<file path=ppt/tags/tag632.xml><?xml version="1.0" encoding="utf-8"?>
<p:tagLst xmlns:a="http://schemas.openxmlformats.org/drawingml/2006/main" xmlns:r="http://schemas.openxmlformats.org/officeDocument/2006/relationships" xmlns:p="http://schemas.openxmlformats.org/presentationml/2006/main">
  <p:tag name="NUM" val="2"/>
</p:tagLst>
</file>

<file path=ppt/tags/tag633.xml><?xml version="1.0" encoding="utf-8"?>
<p:tagLst xmlns:a="http://schemas.openxmlformats.org/drawingml/2006/main" xmlns:r="http://schemas.openxmlformats.org/officeDocument/2006/relationships" xmlns:p="http://schemas.openxmlformats.org/presentationml/2006/main">
  <p:tag name="NUM" val="3"/>
</p:tagLst>
</file>

<file path=ppt/tags/tag634.xml><?xml version="1.0" encoding="utf-8"?>
<p:tagLst xmlns:a="http://schemas.openxmlformats.org/drawingml/2006/main" xmlns:r="http://schemas.openxmlformats.org/officeDocument/2006/relationships" xmlns:p="http://schemas.openxmlformats.org/presentationml/2006/main">
  <p:tag name="NUM" val="6"/>
</p:tagLst>
</file>

<file path=ppt/tags/tag635.xml><?xml version="1.0" encoding="utf-8"?>
<p:tagLst xmlns:a="http://schemas.openxmlformats.org/drawingml/2006/main" xmlns:r="http://schemas.openxmlformats.org/officeDocument/2006/relationships" xmlns:p="http://schemas.openxmlformats.org/presentationml/2006/main">
  <p:tag name="NUM" val="4"/>
</p:tagLst>
</file>

<file path=ppt/tags/tag636.xml><?xml version="1.0" encoding="utf-8"?>
<p:tagLst xmlns:a="http://schemas.openxmlformats.org/drawingml/2006/main" xmlns:r="http://schemas.openxmlformats.org/officeDocument/2006/relationships" xmlns:p="http://schemas.openxmlformats.org/presentationml/2006/main">
  <p:tag name="NUM" val="1"/>
</p:tagLst>
</file>

<file path=ppt/tags/tag637.xml><?xml version="1.0" encoding="utf-8"?>
<p:tagLst xmlns:a="http://schemas.openxmlformats.org/drawingml/2006/main" xmlns:r="http://schemas.openxmlformats.org/officeDocument/2006/relationships" xmlns:p="http://schemas.openxmlformats.org/presentationml/2006/main">
  <p:tag name="NUM" val="2"/>
</p:tagLst>
</file>

<file path=ppt/tags/tag638.xml><?xml version="1.0" encoding="utf-8"?>
<p:tagLst xmlns:a="http://schemas.openxmlformats.org/drawingml/2006/main" xmlns:r="http://schemas.openxmlformats.org/officeDocument/2006/relationships" xmlns:p="http://schemas.openxmlformats.org/presentationml/2006/main">
  <p:tag name="NUM" val="3"/>
</p:tagLst>
</file>

<file path=ppt/tags/tag639.xml><?xml version="1.0" encoding="utf-8"?>
<p:tagLst xmlns:a="http://schemas.openxmlformats.org/drawingml/2006/main" xmlns:r="http://schemas.openxmlformats.org/officeDocument/2006/relationships" xmlns:p="http://schemas.openxmlformats.org/presentationml/2006/main">
  <p:tag name="NUM" val="6"/>
</p:tagLst>
</file>

<file path=ppt/tags/tag64.xml><?xml version="1.0" encoding="utf-8"?>
<p:tagLst xmlns:a="http://schemas.openxmlformats.org/drawingml/2006/main" xmlns:r="http://schemas.openxmlformats.org/officeDocument/2006/relationships" xmlns:p="http://schemas.openxmlformats.org/presentationml/2006/main">
  <p:tag name="NUM" val="2"/>
</p:tagLst>
</file>

<file path=ppt/tags/tag640.xml><?xml version="1.0" encoding="utf-8"?>
<p:tagLst xmlns:a="http://schemas.openxmlformats.org/drawingml/2006/main" xmlns:r="http://schemas.openxmlformats.org/officeDocument/2006/relationships" xmlns:p="http://schemas.openxmlformats.org/presentationml/2006/main">
  <p:tag name="NUM" val="4"/>
</p:tagLst>
</file>

<file path=ppt/tags/tag641.xml><?xml version="1.0" encoding="utf-8"?>
<p:tagLst xmlns:a="http://schemas.openxmlformats.org/drawingml/2006/main" xmlns:r="http://schemas.openxmlformats.org/officeDocument/2006/relationships" xmlns:p="http://schemas.openxmlformats.org/presentationml/2006/main">
  <p:tag name="NUM" val="1"/>
</p:tagLst>
</file>

<file path=ppt/tags/tag642.xml><?xml version="1.0" encoding="utf-8"?>
<p:tagLst xmlns:a="http://schemas.openxmlformats.org/drawingml/2006/main" xmlns:r="http://schemas.openxmlformats.org/officeDocument/2006/relationships" xmlns:p="http://schemas.openxmlformats.org/presentationml/2006/main">
  <p:tag name="NUM" val="2"/>
</p:tagLst>
</file>

<file path=ppt/tags/tag643.xml><?xml version="1.0" encoding="utf-8"?>
<p:tagLst xmlns:a="http://schemas.openxmlformats.org/drawingml/2006/main" xmlns:r="http://schemas.openxmlformats.org/officeDocument/2006/relationships" xmlns:p="http://schemas.openxmlformats.org/presentationml/2006/main">
  <p:tag name="NUM" val="3"/>
</p:tagLst>
</file>

<file path=ppt/tags/tag644.xml><?xml version="1.0" encoding="utf-8"?>
<p:tagLst xmlns:a="http://schemas.openxmlformats.org/drawingml/2006/main" xmlns:r="http://schemas.openxmlformats.org/officeDocument/2006/relationships" xmlns:p="http://schemas.openxmlformats.org/presentationml/2006/main">
  <p:tag name="NUM" val="6"/>
</p:tagLst>
</file>

<file path=ppt/tags/tag645.xml><?xml version="1.0" encoding="utf-8"?>
<p:tagLst xmlns:a="http://schemas.openxmlformats.org/drawingml/2006/main" xmlns:r="http://schemas.openxmlformats.org/officeDocument/2006/relationships" xmlns:p="http://schemas.openxmlformats.org/presentationml/2006/main">
  <p:tag name="NUM" val="4"/>
</p:tagLst>
</file>

<file path=ppt/tags/tag646.xml><?xml version="1.0" encoding="utf-8"?>
<p:tagLst xmlns:a="http://schemas.openxmlformats.org/drawingml/2006/main" xmlns:r="http://schemas.openxmlformats.org/officeDocument/2006/relationships" xmlns:p="http://schemas.openxmlformats.org/presentationml/2006/main">
  <p:tag name="NUM" val="1"/>
</p:tagLst>
</file>

<file path=ppt/tags/tag647.xml><?xml version="1.0" encoding="utf-8"?>
<p:tagLst xmlns:a="http://schemas.openxmlformats.org/drawingml/2006/main" xmlns:r="http://schemas.openxmlformats.org/officeDocument/2006/relationships" xmlns:p="http://schemas.openxmlformats.org/presentationml/2006/main">
  <p:tag name="NUM" val="2"/>
</p:tagLst>
</file>

<file path=ppt/tags/tag648.xml><?xml version="1.0" encoding="utf-8"?>
<p:tagLst xmlns:a="http://schemas.openxmlformats.org/drawingml/2006/main" xmlns:r="http://schemas.openxmlformats.org/officeDocument/2006/relationships" xmlns:p="http://schemas.openxmlformats.org/presentationml/2006/main">
  <p:tag name="NUM" val="3"/>
</p:tagLst>
</file>

<file path=ppt/tags/tag649.xml><?xml version="1.0" encoding="utf-8"?>
<p:tagLst xmlns:a="http://schemas.openxmlformats.org/drawingml/2006/main" xmlns:r="http://schemas.openxmlformats.org/officeDocument/2006/relationships" xmlns:p="http://schemas.openxmlformats.org/presentationml/2006/main">
  <p:tag name="NUM" val="6"/>
</p:tagLst>
</file>

<file path=ppt/tags/tag65.xml><?xml version="1.0" encoding="utf-8"?>
<p:tagLst xmlns:a="http://schemas.openxmlformats.org/drawingml/2006/main" xmlns:r="http://schemas.openxmlformats.org/officeDocument/2006/relationships" xmlns:p="http://schemas.openxmlformats.org/presentationml/2006/main">
  <p:tag name="NUM" val="3"/>
</p:tagLst>
</file>

<file path=ppt/tags/tag650.xml><?xml version="1.0" encoding="utf-8"?>
<p:tagLst xmlns:a="http://schemas.openxmlformats.org/drawingml/2006/main" xmlns:r="http://schemas.openxmlformats.org/officeDocument/2006/relationships" xmlns:p="http://schemas.openxmlformats.org/presentationml/2006/main">
  <p:tag name="NUM" val="4"/>
</p:tagLst>
</file>

<file path=ppt/tags/tag651.xml><?xml version="1.0" encoding="utf-8"?>
<p:tagLst xmlns:a="http://schemas.openxmlformats.org/drawingml/2006/main" xmlns:r="http://schemas.openxmlformats.org/officeDocument/2006/relationships" xmlns:p="http://schemas.openxmlformats.org/presentationml/2006/main">
  <p:tag name="NUM" val="2"/>
</p:tagLst>
</file>

<file path=ppt/tags/tag652.xml><?xml version="1.0" encoding="utf-8"?>
<p:tagLst xmlns:a="http://schemas.openxmlformats.org/drawingml/2006/main" xmlns:r="http://schemas.openxmlformats.org/officeDocument/2006/relationships" xmlns:p="http://schemas.openxmlformats.org/presentationml/2006/main">
  <p:tag name="NUM" val="3"/>
</p:tagLst>
</file>

<file path=ppt/tags/tag653.xml><?xml version="1.0" encoding="utf-8"?>
<p:tagLst xmlns:a="http://schemas.openxmlformats.org/drawingml/2006/main" xmlns:r="http://schemas.openxmlformats.org/officeDocument/2006/relationships" xmlns:p="http://schemas.openxmlformats.org/presentationml/2006/main">
  <p:tag name="NUM" val="3"/>
</p:tagLst>
</file>

<file path=ppt/tags/tag654.xml><?xml version="1.0" encoding="utf-8"?>
<p:tagLst xmlns:a="http://schemas.openxmlformats.org/drawingml/2006/main" xmlns:r="http://schemas.openxmlformats.org/officeDocument/2006/relationships" xmlns:p="http://schemas.openxmlformats.org/presentationml/2006/main">
  <p:tag name="NUM" val="6"/>
</p:tagLst>
</file>

<file path=ppt/tags/tag655.xml><?xml version="1.0" encoding="utf-8"?>
<p:tagLst xmlns:a="http://schemas.openxmlformats.org/drawingml/2006/main" xmlns:r="http://schemas.openxmlformats.org/officeDocument/2006/relationships" xmlns:p="http://schemas.openxmlformats.org/presentationml/2006/main">
  <p:tag name="NUM" val="4"/>
</p:tagLst>
</file>

<file path=ppt/tags/tag656.xml><?xml version="1.0" encoding="utf-8"?>
<p:tagLst xmlns:a="http://schemas.openxmlformats.org/drawingml/2006/main" xmlns:r="http://schemas.openxmlformats.org/officeDocument/2006/relationships" xmlns:p="http://schemas.openxmlformats.org/presentationml/2006/main">
  <p:tag name="NUM" val="1"/>
</p:tagLst>
</file>

<file path=ppt/tags/tag657.xml><?xml version="1.0" encoding="utf-8"?>
<p:tagLst xmlns:a="http://schemas.openxmlformats.org/drawingml/2006/main" xmlns:r="http://schemas.openxmlformats.org/officeDocument/2006/relationships" xmlns:p="http://schemas.openxmlformats.org/presentationml/2006/main">
  <p:tag name="NUM" val="2"/>
</p:tagLst>
</file>

<file path=ppt/tags/tag658.xml><?xml version="1.0" encoding="utf-8"?>
<p:tagLst xmlns:a="http://schemas.openxmlformats.org/drawingml/2006/main" xmlns:r="http://schemas.openxmlformats.org/officeDocument/2006/relationships" xmlns:p="http://schemas.openxmlformats.org/presentationml/2006/main">
  <p:tag name="NUM" val="3"/>
</p:tagLst>
</file>

<file path=ppt/tags/tag659.xml><?xml version="1.0" encoding="utf-8"?>
<p:tagLst xmlns:a="http://schemas.openxmlformats.org/drawingml/2006/main" xmlns:r="http://schemas.openxmlformats.org/officeDocument/2006/relationships" xmlns:p="http://schemas.openxmlformats.org/presentationml/2006/main">
  <p:tag name="NUM" val="4"/>
</p:tagLst>
</file>

<file path=ppt/tags/tag66.xml><?xml version="1.0" encoding="utf-8"?>
<p:tagLst xmlns:a="http://schemas.openxmlformats.org/drawingml/2006/main" xmlns:r="http://schemas.openxmlformats.org/officeDocument/2006/relationships" xmlns:p="http://schemas.openxmlformats.org/presentationml/2006/main">
  <p:tag name="NUM" val="4"/>
</p:tagLst>
</file>

<file path=ppt/tags/tag660.xml><?xml version="1.0" encoding="utf-8"?>
<p:tagLst xmlns:a="http://schemas.openxmlformats.org/drawingml/2006/main" xmlns:r="http://schemas.openxmlformats.org/officeDocument/2006/relationships" xmlns:p="http://schemas.openxmlformats.org/presentationml/2006/main">
  <p:tag name="NUM" val="6"/>
</p:tagLst>
</file>

<file path=ppt/tags/tag661.xml><?xml version="1.0" encoding="utf-8"?>
<p:tagLst xmlns:a="http://schemas.openxmlformats.org/drawingml/2006/main" xmlns:r="http://schemas.openxmlformats.org/officeDocument/2006/relationships" xmlns:p="http://schemas.openxmlformats.org/presentationml/2006/main">
  <p:tag name="NUM" val="1"/>
</p:tagLst>
</file>

<file path=ppt/tags/tag662.xml><?xml version="1.0" encoding="utf-8"?>
<p:tagLst xmlns:a="http://schemas.openxmlformats.org/drawingml/2006/main" xmlns:r="http://schemas.openxmlformats.org/officeDocument/2006/relationships" xmlns:p="http://schemas.openxmlformats.org/presentationml/2006/main">
  <p:tag name="NUM" val="2"/>
</p:tagLst>
</file>

<file path=ppt/tags/tag663.xml><?xml version="1.0" encoding="utf-8"?>
<p:tagLst xmlns:a="http://schemas.openxmlformats.org/drawingml/2006/main" xmlns:r="http://schemas.openxmlformats.org/officeDocument/2006/relationships" xmlns:p="http://schemas.openxmlformats.org/presentationml/2006/main">
  <p:tag name="NUM" val="3"/>
</p:tagLst>
</file>

<file path=ppt/tags/tag664.xml><?xml version="1.0" encoding="utf-8"?>
<p:tagLst xmlns:a="http://schemas.openxmlformats.org/drawingml/2006/main" xmlns:r="http://schemas.openxmlformats.org/officeDocument/2006/relationships" xmlns:p="http://schemas.openxmlformats.org/presentationml/2006/main">
  <p:tag name="NUM" val="6"/>
</p:tagLst>
</file>

<file path=ppt/tags/tag665.xml><?xml version="1.0" encoding="utf-8"?>
<p:tagLst xmlns:a="http://schemas.openxmlformats.org/drawingml/2006/main" xmlns:r="http://schemas.openxmlformats.org/officeDocument/2006/relationships" xmlns:p="http://schemas.openxmlformats.org/presentationml/2006/main">
  <p:tag name="NUM" val="4"/>
</p:tagLst>
</file>

<file path=ppt/tags/tag666.xml><?xml version="1.0" encoding="utf-8"?>
<p:tagLst xmlns:a="http://schemas.openxmlformats.org/drawingml/2006/main" xmlns:r="http://schemas.openxmlformats.org/officeDocument/2006/relationships" xmlns:p="http://schemas.openxmlformats.org/presentationml/2006/main">
  <p:tag name="NUM" val="1"/>
</p:tagLst>
</file>

<file path=ppt/tags/tag667.xml><?xml version="1.0" encoding="utf-8"?>
<p:tagLst xmlns:a="http://schemas.openxmlformats.org/drawingml/2006/main" xmlns:r="http://schemas.openxmlformats.org/officeDocument/2006/relationships" xmlns:p="http://schemas.openxmlformats.org/presentationml/2006/main">
  <p:tag name="NUM" val="2"/>
</p:tagLst>
</file>

<file path=ppt/tags/tag668.xml><?xml version="1.0" encoding="utf-8"?>
<p:tagLst xmlns:a="http://schemas.openxmlformats.org/drawingml/2006/main" xmlns:r="http://schemas.openxmlformats.org/officeDocument/2006/relationships" xmlns:p="http://schemas.openxmlformats.org/presentationml/2006/main">
  <p:tag name="NUM" val="3"/>
</p:tagLst>
</file>

<file path=ppt/tags/tag669.xml><?xml version="1.0" encoding="utf-8"?>
<p:tagLst xmlns:a="http://schemas.openxmlformats.org/drawingml/2006/main" xmlns:r="http://schemas.openxmlformats.org/officeDocument/2006/relationships" xmlns:p="http://schemas.openxmlformats.org/presentationml/2006/main">
  <p:tag name="NUM" val="4"/>
</p:tagLst>
</file>

<file path=ppt/tags/tag67.xml><?xml version="1.0" encoding="utf-8"?>
<p:tagLst xmlns:a="http://schemas.openxmlformats.org/drawingml/2006/main" xmlns:r="http://schemas.openxmlformats.org/officeDocument/2006/relationships" xmlns:p="http://schemas.openxmlformats.org/presentationml/2006/main">
  <p:tag name="NUM" val="1"/>
</p:tagLst>
</file>

<file path=ppt/tags/tag670.xml><?xml version="1.0" encoding="utf-8"?>
<p:tagLst xmlns:a="http://schemas.openxmlformats.org/drawingml/2006/main" xmlns:r="http://schemas.openxmlformats.org/officeDocument/2006/relationships" xmlns:p="http://schemas.openxmlformats.org/presentationml/2006/main">
  <p:tag name="NUM" val="6"/>
</p:tagLst>
</file>

<file path=ppt/tags/tag671.xml><?xml version="1.0" encoding="utf-8"?>
<p:tagLst xmlns:a="http://schemas.openxmlformats.org/drawingml/2006/main" xmlns:r="http://schemas.openxmlformats.org/officeDocument/2006/relationships" xmlns:p="http://schemas.openxmlformats.org/presentationml/2006/main">
  <p:tag name="NUM" val="2"/>
</p:tagLst>
</file>

<file path=ppt/tags/tag672.xml><?xml version="1.0" encoding="utf-8"?>
<p:tagLst xmlns:a="http://schemas.openxmlformats.org/drawingml/2006/main" xmlns:r="http://schemas.openxmlformats.org/officeDocument/2006/relationships" xmlns:p="http://schemas.openxmlformats.org/presentationml/2006/main">
  <p:tag name="NUM" val="3"/>
</p:tagLst>
</file>

<file path=ppt/tags/tag673.xml><?xml version="1.0" encoding="utf-8"?>
<p:tagLst xmlns:a="http://schemas.openxmlformats.org/drawingml/2006/main" xmlns:r="http://schemas.openxmlformats.org/officeDocument/2006/relationships" xmlns:p="http://schemas.openxmlformats.org/presentationml/2006/main">
  <p:tag name="NUM" val="3"/>
</p:tagLst>
</file>

<file path=ppt/tags/tag674.xml><?xml version="1.0" encoding="utf-8"?>
<p:tagLst xmlns:a="http://schemas.openxmlformats.org/drawingml/2006/main" xmlns:r="http://schemas.openxmlformats.org/officeDocument/2006/relationships" xmlns:p="http://schemas.openxmlformats.org/presentationml/2006/main">
  <p:tag name="NUM" val="6"/>
</p:tagLst>
</file>

<file path=ppt/tags/tag675.xml><?xml version="1.0" encoding="utf-8"?>
<p:tagLst xmlns:a="http://schemas.openxmlformats.org/drawingml/2006/main" xmlns:r="http://schemas.openxmlformats.org/officeDocument/2006/relationships" xmlns:p="http://schemas.openxmlformats.org/presentationml/2006/main">
  <p:tag name="NUM" val="4"/>
</p:tagLst>
</file>

<file path=ppt/tags/tag676.xml><?xml version="1.0" encoding="utf-8"?>
<p:tagLst xmlns:a="http://schemas.openxmlformats.org/drawingml/2006/main" xmlns:r="http://schemas.openxmlformats.org/officeDocument/2006/relationships" xmlns:p="http://schemas.openxmlformats.org/presentationml/2006/main">
  <p:tag name="NUM" val="5"/>
</p:tagLst>
</file>

<file path=ppt/tags/tag677.xml><?xml version="1.0" encoding="utf-8"?>
<p:tagLst xmlns:a="http://schemas.openxmlformats.org/drawingml/2006/main" xmlns:r="http://schemas.openxmlformats.org/officeDocument/2006/relationships" xmlns:p="http://schemas.openxmlformats.org/presentationml/2006/main">
  <p:tag name="NUM" val="1"/>
</p:tagLst>
</file>

<file path=ppt/tags/tag678.xml><?xml version="1.0" encoding="utf-8"?>
<p:tagLst xmlns:a="http://schemas.openxmlformats.org/drawingml/2006/main" xmlns:r="http://schemas.openxmlformats.org/officeDocument/2006/relationships" xmlns:p="http://schemas.openxmlformats.org/presentationml/2006/main">
  <p:tag name="NUM" val="2"/>
</p:tagLst>
</file>

<file path=ppt/tags/tag679.xml><?xml version="1.0" encoding="utf-8"?>
<p:tagLst xmlns:a="http://schemas.openxmlformats.org/drawingml/2006/main" xmlns:r="http://schemas.openxmlformats.org/officeDocument/2006/relationships" xmlns:p="http://schemas.openxmlformats.org/presentationml/2006/main">
  <p:tag name="NUM" val="3"/>
</p:tagLst>
</file>

<file path=ppt/tags/tag68.xml><?xml version="1.0" encoding="utf-8"?>
<p:tagLst xmlns:a="http://schemas.openxmlformats.org/drawingml/2006/main" xmlns:r="http://schemas.openxmlformats.org/officeDocument/2006/relationships" xmlns:p="http://schemas.openxmlformats.org/presentationml/2006/main">
  <p:tag name="NUM" val="2"/>
</p:tagLst>
</file>

<file path=ppt/tags/tag680.xml><?xml version="1.0" encoding="utf-8"?>
<p:tagLst xmlns:a="http://schemas.openxmlformats.org/drawingml/2006/main" xmlns:r="http://schemas.openxmlformats.org/officeDocument/2006/relationships" xmlns:p="http://schemas.openxmlformats.org/presentationml/2006/main">
  <p:tag name="NUM" val="6"/>
</p:tagLst>
</file>

<file path=ppt/tags/tag681.xml><?xml version="1.0" encoding="utf-8"?>
<p:tagLst xmlns:a="http://schemas.openxmlformats.org/drawingml/2006/main" xmlns:r="http://schemas.openxmlformats.org/officeDocument/2006/relationships" xmlns:p="http://schemas.openxmlformats.org/presentationml/2006/main">
  <p:tag name="NUM" val="4"/>
</p:tagLst>
</file>

<file path=ppt/tags/tag682.xml><?xml version="1.0" encoding="utf-8"?>
<p:tagLst xmlns:a="http://schemas.openxmlformats.org/drawingml/2006/main" xmlns:r="http://schemas.openxmlformats.org/officeDocument/2006/relationships" xmlns:p="http://schemas.openxmlformats.org/presentationml/2006/main">
  <p:tag name="NUM" val="1"/>
</p:tagLst>
</file>

<file path=ppt/tags/tag683.xml><?xml version="1.0" encoding="utf-8"?>
<p:tagLst xmlns:a="http://schemas.openxmlformats.org/drawingml/2006/main" xmlns:r="http://schemas.openxmlformats.org/officeDocument/2006/relationships" xmlns:p="http://schemas.openxmlformats.org/presentationml/2006/main">
  <p:tag name="NUM" val="2"/>
</p:tagLst>
</file>

<file path=ppt/tags/tag684.xml><?xml version="1.0" encoding="utf-8"?>
<p:tagLst xmlns:a="http://schemas.openxmlformats.org/drawingml/2006/main" xmlns:r="http://schemas.openxmlformats.org/officeDocument/2006/relationships" xmlns:p="http://schemas.openxmlformats.org/presentationml/2006/main">
  <p:tag name="NUM" val="3"/>
</p:tagLst>
</file>

<file path=ppt/tags/tag685.xml><?xml version="1.0" encoding="utf-8"?>
<p:tagLst xmlns:a="http://schemas.openxmlformats.org/drawingml/2006/main" xmlns:r="http://schemas.openxmlformats.org/officeDocument/2006/relationships" xmlns:p="http://schemas.openxmlformats.org/presentationml/2006/main">
  <p:tag name="NUM" val="6"/>
</p:tagLst>
</file>

<file path=ppt/tags/tag686.xml><?xml version="1.0" encoding="utf-8"?>
<p:tagLst xmlns:a="http://schemas.openxmlformats.org/drawingml/2006/main" xmlns:r="http://schemas.openxmlformats.org/officeDocument/2006/relationships" xmlns:p="http://schemas.openxmlformats.org/presentationml/2006/main">
  <p:tag name="NUM" val="4"/>
</p:tagLst>
</file>

<file path=ppt/tags/tag687.xml><?xml version="1.0" encoding="utf-8"?>
<p:tagLst xmlns:a="http://schemas.openxmlformats.org/drawingml/2006/main" xmlns:r="http://schemas.openxmlformats.org/officeDocument/2006/relationships" xmlns:p="http://schemas.openxmlformats.org/presentationml/2006/main">
  <p:tag name="NUM" val="1"/>
</p:tagLst>
</file>

<file path=ppt/tags/tag688.xml><?xml version="1.0" encoding="utf-8"?>
<p:tagLst xmlns:a="http://schemas.openxmlformats.org/drawingml/2006/main" xmlns:r="http://schemas.openxmlformats.org/officeDocument/2006/relationships" xmlns:p="http://schemas.openxmlformats.org/presentationml/2006/main">
  <p:tag name="NUM" val="2"/>
</p:tagLst>
</file>

<file path=ppt/tags/tag689.xml><?xml version="1.0" encoding="utf-8"?>
<p:tagLst xmlns:a="http://schemas.openxmlformats.org/drawingml/2006/main" xmlns:r="http://schemas.openxmlformats.org/officeDocument/2006/relationships" xmlns:p="http://schemas.openxmlformats.org/presentationml/2006/main">
  <p:tag name="NUM" val="3"/>
</p:tagLst>
</file>

<file path=ppt/tags/tag69.xml><?xml version="1.0" encoding="utf-8"?>
<p:tagLst xmlns:a="http://schemas.openxmlformats.org/drawingml/2006/main" xmlns:r="http://schemas.openxmlformats.org/officeDocument/2006/relationships" xmlns:p="http://schemas.openxmlformats.org/presentationml/2006/main">
  <p:tag name="NUM" val="3"/>
</p:tagLst>
</file>

<file path=ppt/tags/tag690.xml><?xml version="1.0" encoding="utf-8"?>
<p:tagLst xmlns:a="http://schemas.openxmlformats.org/drawingml/2006/main" xmlns:r="http://schemas.openxmlformats.org/officeDocument/2006/relationships" xmlns:p="http://schemas.openxmlformats.org/presentationml/2006/main">
  <p:tag name="NUM" val="6"/>
</p:tagLst>
</file>

<file path=ppt/tags/tag691.xml><?xml version="1.0" encoding="utf-8"?>
<p:tagLst xmlns:a="http://schemas.openxmlformats.org/drawingml/2006/main" xmlns:r="http://schemas.openxmlformats.org/officeDocument/2006/relationships" xmlns:p="http://schemas.openxmlformats.org/presentationml/2006/main">
  <p:tag name="NUM" val="4"/>
</p:tagLst>
</file>

<file path=ppt/tags/tag692.xml><?xml version="1.0" encoding="utf-8"?>
<p:tagLst xmlns:a="http://schemas.openxmlformats.org/drawingml/2006/main" xmlns:r="http://schemas.openxmlformats.org/officeDocument/2006/relationships" xmlns:p="http://schemas.openxmlformats.org/presentationml/2006/main">
  <p:tag name="NUM" val="1"/>
</p:tagLst>
</file>

<file path=ppt/tags/tag693.xml><?xml version="1.0" encoding="utf-8"?>
<p:tagLst xmlns:a="http://schemas.openxmlformats.org/drawingml/2006/main" xmlns:r="http://schemas.openxmlformats.org/officeDocument/2006/relationships" xmlns:p="http://schemas.openxmlformats.org/presentationml/2006/main">
  <p:tag name="NUM" val="2"/>
</p:tagLst>
</file>

<file path=ppt/tags/tag694.xml><?xml version="1.0" encoding="utf-8"?>
<p:tagLst xmlns:a="http://schemas.openxmlformats.org/drawingml/2006/main" xmlns:r="http://schemas.openxmlformats.org/officeDocument/2006/relationships" xmlns:p="http://schemas.openxmlformats.org/presentationml/2006/main">
  <p:tag name="NUM" val="3"/>
</p:tagLst>
</file>

<file path=ppt/tags/tag695.xml><?xml version="1.0" encoding="utf-8"?>
<p:tagLst xmlns:a="http://schemas.openxmlformats.org/drawingml/2006/main" xmlns:r="http://schemas.openxmlformats.org/officeDocument/2006/relationships" xmlns:p="http://schemas.openxmlformats.org/presentationml/2006/main">
  <p:tag name="NUM" val="6"/>
</p:tagLst>
</file>

<file path=ppt/tags/tag696.xml><?xml version="1.0" encoding="utf-8"?>
<p:tagLst xmlns:a="http://schemas.openxmlformats.org/drawingml/2006/main" xmlns:r="http://schemas.openxmlformats.org/officeDocument/2006/relationships" xmlns:p="http://schemas.openxmlformats.org/presentationml/2006/main">
  <p:tag name="NUM" val="4"/>
</p:tagLst>
</file>

<file path=ppt/tags/tag697.xml><?xml version="1.0" encoding="utf-8"?>
<p:tagLst xmlns:a="http://schemas.openxmlformats.org/drawingml/2006/main" xmlns:r="http://schemas.openxmlformats.org/officeDocument/2006/relationships" xmlns:p="http://schemas.openxmlformats.org/presentationml/2006/main">
  <p:tag name="NUM" val="1"/>
</p:tagLst>
</file>

<file path=ppt/tags/tag698.xml><?xml version="1.0" encoding="utf-8"?>
<p:tagLst xmlns:a="http://schemas.openxmlformats.org/drawingml/2006/main" xmlns:r="http://schemas.openxmlformats.org/officeDocument/2006/relationships" xmlns:p="http://schemas.openxmlformats.org/presentationml/2006/main">
  <p:tag name="NUM" val="2"/>
</p:tagLst>
</file>

<file path=ppt/tags/tag699.xml><?xml version="1.0" encoding="utf-8"?>
<p:tagLst xmlns:a="http://schemas.openxmlformats.org/drawingml/2006/main" xmlns:r="http://schemas.openxmlformats.org/officeDocument/2006/relationships" xmlns:p="http://schemas.openxmlformats.org/presentationml/2006/main">
  <p:tag name="NUM" val="3"/>
</p:tagLst>
</file>

<file path=ppt/tags/tag7.xml><?xml version="1.0" encoding="utf-8"?>
<p:tagLst xmlns:a="http://schemas.openxmlformats.org/drawingml/2006/main" xmlns:r="http://schemas.openxmlformats.org/officeDocument/2006/relationships" xmlns:p="http://schemas.openxmlformats.org/presentationml/2006/main">
  <p:tag name="NUM" val="1"/>
</p:tagLst>
</file>

<file path=ppt/tags/tag70.xml><?xml version="1.0" encoding="utf-8"?>
<p:tagLst xmlns:a="http://schemas.openxmlformats.org/drawingml/2006/main" xmlns:r="http://schemas.openxmlformats.org/officeDocument/2006/relationships" xmlns:p="http://schemas.openxmlformats.org/presentationml/2006/main">
  <p:tag name="NUM" val="4"/>
</p:tagLst>
</file>

<file path=ppt/tags/tag700.xml><?xml version="1.0" encoding="utf-8"?>
<p:tagLst xmlns:a="http://schemas.openxmlformats.org/drawingml/2006/main" xmlns:r="http://schemas.openxmlformats.org/officeDocument/2006/relationships" xmlns:p="http://schemas.openxmlformats.org/presentationml/2006/main">
  <p:tag name="NUM" val="6"/>
</p:tagLst>
</file>

<file path=ppt/tags/tag701.xml><?xml version="1.0" encoding="utf-8"?>
<p:tagLst xmlns:a="http://schemas.openxmlformats.org/drawingml/2006/main" xmlns:r="http://schemas.openxmlformats.org/officeDocument/2006/relationships" xmlns:p="http://schemas.openxmlformats.org/presentationml/2006/main">
  <p:tag name="NUM" val="4"/>
</p:tagLst>
</file>

<file path=ppt/tags/tag702.xml><?xml version="1.0" encoding="utf-8"?>
<p:tagLst xmlns:a="http://schemas.openxmlformats.org/drawingml/2006/main" xmlns:r="http://schemas.openxmlformats.org/officeDocument/2006/relationships" xmlns:p="http://schemas.openxmlformats.org/presentationml/2006/main">
  <p:tag name="NUM" val="1"/>
</p:tagLst>
</file>

<file path=ppt/tags/tag703.xml><?xml version="1.0" encoding="utf-8"?>
<p:tagLst xmlns:a="http://schemas.openxmlformats.org/drawingml/2006/main" xmlns:r="http://schemas.openxmlformats.org/officeDocument/2006/relationships" xmlns:p="http://schemas.openxmlformats.org/presentationml/2006/main">
  <p:tag name="NUM" val="2"/>
</p:tagLst>
</file>

<file path=ppt/tags/tag704.xml><?xml version="1.0" encoding="utf-8"?>
<p:tagLst xmlns:a="http://schemas.openxmlformats.org/drawingml/2006/main" xmlns:r="http://schemas.openxmlformats.org/officeDocument/2006/relationships" xmlns:p="http://schemas.openxmlformats.org/presentationml/2006/main">
  <p:tag name="NUM" val="3"/>
</p:tagLst>
</file>

<file path=ppt/tags/tag705.xml><?xml version="1.0" encoding="utf-8"?>
<p:tagLst xmlns:a="http://schemas.openxmlformats.org/drawingml/2006/main" xmlns:r="http://schemas.openxmlformats.org/officeDocument/2006/relationships" xmlns:p="http://schemas.openxmlformats.org/presentationml/2006/main">
  <p:tag name="NUM" val="6"/>
</p:tagLst>
</file>

<file path=ppt/tags/tag706.xml><?xml version="1.0" encoding="utf-8"?>
<p:tagLst xmlns:a="http://schemas.openxmlformats.org/drawingml/2006/main" xmlns:r="http://schemas.openxmlformats.org/officeDocument/2006/relationships" xmlns:p="http://schemas.openxmlformats.org/presentationml/2006/main">
  <p:tag name="NUM" val="4"/>
</p:tagLst>
</file>

<file path=ppt/tags/tag707.xml><?xml version="1.0" encoding="utf-8"?>
<p:tagLst xmlns:a="http://schemas.openxmlformats.org/drawingml/2006/main" xmlns:r="http://schemas.openxmlformats.org/officeDocument/2006/relationships" xmlns:p="http://schemas.openxmlformats.org/presentationml/2006/main">
  <p:tag name="NUM" val="2"/>
</p:tagLst>
</file>

<file path=ppt/tags/tag708.xml><?xml version="1.0" encoding="utf-8"?>
<p:tagLst xmlns:a="http://schemas.openxmlformats.org/drawingml/2006/main" xmlns:r="http://schemas.openxmlformats.org/officeDocument/2006/relationships" xmlns:p="http://schemas.openxmlformats.org/presentationml/2006/main">
  <p:tag name="NUM" val="3"/>
</p:tagLst>
</file>

<file path=ppt/tags/tag709.xml><?xml version="1.0" encoding="utf-8"?>
<p:tagLst xmlns:a="http://schemas.openxmlformats.org/drawingml/2006/main" xmlns:r="http://schemas.openxmlformats.org/officeDocument/2006/relationships" xmlns:p="http://schemas.openxmlformats.org/presentationml/2006/main">
  <p:tag name="NUM" val="3"/>
</p:tagLst>
</file>

<file path=ppt/tags/tag71.xml><?xml version="1.0" encoding="utf-8"?>
<p:tagLst xmlns:a="http://schemas.openxmlformats.org/drawingml/2006/main" xmlns:r="http://schemas.openxmlformats.org/officeDocument/2006/relationships" xmlns:p="http://schemas.openxmlformats.org/presentationml/2006/main">
  <p:tag name="NUM" val="1"/>
</p:tagLst>
</file>

<file path=ppt/tags/tag710.xml><?xml version="1.0" encoding="utf-8"?>
<p:tagLst xmlns:a="http://schemas.openxmlformats.org/drawingml/2006/main" xmlns:r="http://schemas.openxmlformats.org/officeDocument/2006/relationships" xmlns:p="http://schemas.openxmlformats.org/presentationml/2006/main">
  <p:tag name="NUM" val="4"/>
</p:tagLst>
</file>

<file path=ppt/tags/tag711.xml><?xml version="1.0" encoding="utf-8"?>
<p:tagLst xmlns:a="http://schemas.openxmlformats.org/drawingml/2006/main" xmlns:r="http://schemas.openxmlformats.org/officeDocument/2006/relationships" xmlns:p="http://schemas.openxmlformats.org/presentationml/2006/main">
  <p:tag name="NUM" val="5"/>
</p:tagLst>
</file>

<file path=ppt/tags/tag712.xml><?xml version="1.0" encoding="utf-8"?>
<p:tagLst xmlns:a="http://schemas.openxmlformats.org/drawingml/2006/main" xmlns:r="http://schemas.openxmlformats.org/officeDocument/2006/relationships" xmlns:p="http://schemas.openxmlformats.org/presentationml/2006/main">
  <p:tag name="NUM" val="1"/>
</p:tagLst>
</file>

<file path=ppt/tags/tag713.xml><?xml version="1.0" encoding="utf-8"?>
<p:tagLst xmlns:a="http://schemas.openxmlformats.org/drawingml/2006/main" xmlns:r="http://schemas.openxmlformats.org/officeDocument/2006/relationships" xmlns:p="http://schemas.openxmlformats.org/presentationml/2006/main">
  <p:tag name="NUM" val="2"/>
</p:tagLst>
</file>

<file path=ppt/tags/tag714.xml><?xml version="1.0" encoding="utf-8"?>
<p:tagLst xmlns:a="http://schemas.openxmlformats.org/drawingml/2006/main" xmlns:r="http://schemas.openxmlformats.org/officeDocument/2006/relationships" xmlns:p="http://schemas.openxmlformats.org/presentationml/2006/main">
  <p:tag name="NUM" val="2"/>
</p:tagLst>
</file>

<file path=ppt/tags/tag715.xml><?xml version="1.0" encoding="utf-8"?>
<p:tagLst xmlns:a="http://schemas.openxmlformats.org/drawingml/2006/main" xmlns:r="http://schemas.openxmlformats.org/officeDocument/2006/relationships" xmlns:p="http://schemas.openxmlformats.org/presentationml/2006/main">
  <p:tag name="NUM" val="3"/>
</p:tagLst>
</file>

<file path=ppt/tags/tag716.xml><?xml version="1.0" encoding="utf-8"?>
<p:tagLst xmlns:a="http://schemas.openxmlformats.org/drawingml/2006/main" xmlns:r="http://schemas.openxmlformats.org/officeDocument/2006/relationships" xmlns:p="http://schemas.openxmlformats.org/presentationml/2006/main">
  <p:tag name="NUM" val="4"/>
</p:tagLst>
</file>

<file path=ppt/tags/tag717.xml><?xml version="1.0" encoding="utf-8"?>
<p:tagLst xmlns:a="http://schemas.openxmlformats.org/drawingml/2006/main" xmlns:r="http://schemas.openxmlformats.org/officeDocument/2006/relationships" xmlns:p="http://schemas.openxmlformats.org/presentationml/2006/main">
  <p:tag name="NUM" val="5"/>
</p:tagLst>
</file>

<file path=ppt/tags/tag718.xml><?xml version="1.0" encoding="utf-8"?>
<p:tagLst xmlns:a="http://schemas.openxmlformats.org/drawingml/2006/main" xmlns:r="http://schemas.openxmlformats.org/officeDocument/2006/relationships" xmlns:p="http://schemas.openxmlformats.org/presentationml/2006/main">
  <p:tag name="NUM" val="3"/>
</p:tagLst>
</file>

<file path=ppt/tags/tag719.xml><?xml version="1.0" encoding="utf-8"?>
<p:tagLst xmlns:a="http://schemas.openxmlformats.org/drawingml/2006/main" xmlns:r="http://schemas.openxmlformats.org/officeDocument/2006/relationships" xmlns:p="http://schemas.openxmlformats.org/presentationml/2006/main">
  <p:tag name="NUM" val="6"/>
</p:tagLst>
</file>

<file path=ppt/tags/tag72.xml><?xml version="1.0" encoding="utf-8"?>
<p:tagLst xmlns:a="http://schemas.openxmlformats.org/drawingml/2006/main" xmlns:r="http://schemas.openxmlformats.org/officeDocument/2006/relationships" xmlns:p="http://schemas.openxmlformats.org/presentationml/2006/main">
  <p:tag name="NUM" val="2"/>
</p:tagLst>
</file>

<file path=ppt/tags/tag720.xml><?xml version="1.0" encoding="utf-8"?>
<p:tagLst xmlns:a="http://schemas.openxmlformats.org/drawingml/2006/main" xmlns:r="http://schemas.openxmlformats.org/officeDocument/2006/relationships" xmlns:p="http://schemas.openxmlformats.org/presentationml/2006/main">
  <p:tag name="NUM" val="2"/>
</p:tagLst>
</file>

<file path=ppt/tags/tag721.xml><?xml version="1.0" encoding="utf-8"?>
<p:tagLst xmlns:a="http://schemas.openxmlformats.org/drawingml/2006/main" xmlns:r="http://schemas.openxmlformats.org/officeDocument/2006/relationships" xmlns:p="http://schemas.openxmlformats.org/presentationml/2006/main">
  <p:tag name="NUM" val="3"/>
</p:tagLst>
</file>

<file path=ppt/tags/tag722.xml><?xml version="1.0" encoding="utf-8"?>
<p:tagLst xmlns:a="http://schemas.openxmlformats.org/drawingml/2006/main" xmlns:r="http://schemas.openxmlformats.org/officeDocument/2006/relationships" xmlns:p="http://schemas.openxmlformats.org/presentationml/2006/main">
  <p:tag name="NUM" val="5"/>
</p:tagLst>
</file>

<file path=ppt/tags/tag723.xml><?xml version="1.0" encoding="utf-8"?>
<p:tagLst xmlns:a="http://schemas.openxmlformats.org/drawingml/2006/main" xmlns:r="http://schemas.openxmlformats.org/officeDocument/2006/relationships" xmlns:p="http://schemas.openxmlformats.org/presentationml/2006/main">
  <p:tag name="NUM" val="3"/>
</p:tagLst>
</file>

<file path=ppt/tags/tag724.xml><?xml version="1.0" encoding="utf-8"?>
<p:tagLst xmlns:a="http://schemas.openxmlformats.org/drawingml/2006/main" xmlns:r="http://schemas.openxmlformats.org/officeDocument/2006/relationships" xmlns:p="http://schemas.openxmlformats.org/presentationml/2006/main">
  <p:tag name="NUM" val="5"/>
</p:tagLst>
</file>

<file path=ppt/tags/tag725.xml><?xml version="1.0" encoding="utf-8"?>
<p:tagLst xmlns:a="http://schemas.openxmlformats.org/drawingml/2006/main" xmlns:r="http://schemas.openxmlformats.org/officeDocument/2006/relationships" xmlns:p="http://schemas.openxmlformats.org/presentationml/2006/main">
  <p:tag name="NUM" val="4"/>
</p:tagLst>
</file>

<file path=ppt/tags/tag726.xml><?xml version="1.0" encoding="utf-8"?>
<p:tagLst xmlns:a="http://schemas.openxmlformats.org/drawingml/2006/main" xmlns:r="http://schemas.openxmlformats.org/officeDocument/2006/relationships" xmlns:p="http://schemas.openxmlformats.org/presentationml/2006/main">
  <p:tag name="NUM" val="6"/>
</p:tagLst>
</file>

<file path=ppt/tags/tag727.xml><?xml version="1.0" encoding="utf-8"?>
<p:tagLst xmlns:a="http://schemas.openxmlformats.org/drawingml/2006/main" xmlns:r="http://schemas.openxmlformats.org/officeDocument/2006/relationships" xmlns:p="http://schemas.openxmlformats.org/presentationml/2006/main">
  <p:tag name="NUM" val="1"/>
</p:tagLst>
</file>

<file path=ppt/tags/tag728.xml><?xml version="1.0" encoding="utf-8"?>
<p:tagLst xmlns:a="http://schemas.openxmlformats.org/drawingml/2006/main" xmlns:r="http://schemas.openxmlformats.org/officeDocument/2006/relationships" xmlns:p="http://schemas.openxmlformats.org/presentationml/2006/main">
  <p:tag name="NUM" val="2"/>
</p:tagLst>
</file>

<file path=ppt/tags/tag729.xml><?xml version="1.0" encoding="utf-8"?>
<p:tagLst xmlns:a="http://schemas.openxmlformats.org/drawingml/2006/main" xmlns:r="http://schemas.openxmlformats.org/officeDocument/2006/relationships" xmlns:p="http://schemas.openxmlformats.org/presentationml/2006/main">
  <p:tag name="NUM" val="6"/>
</p:tagLst>
</file>

<file path=ppt/tags/tag73.xml><?xml version="1.0" encoding="utf-8"?>
<p:tagLst xmlns:a="http://schemas.openxmlformats.org/drawingml/2006/main" xmlns:r="http://schemas.openxmlformats.org/officeDocument/2006/relationships" xmlns:p="http://schemas.openxmlformats.org/presentationml/2006/main">
  <p:tag name="NUM" val="3"/>
</p:tagLst>
</file>

<file path=ppt/tags/tag730.xml><?xml version="1.0" encoding="utf-8"?>
<p:tagLst xmlns:a="http://schemas.openxmlformats.org/drawingml/2006/main" xmlns:r="http://schemas.openxmlformats.org/officeDocument/2006/relationships" xmlns:p="http://schemas.openxmlformats.org/presentationml/2006/main">
  <p:tag name="NUM" val="6"/>
</p:tagLst>
</file>

<file path=ppt/tags/tag731.xml><?xml version="1.0" encoding="utf-8"?>
<p:tagLst xmlns:a="http://schemas.openxmlformats.org/drawingml/2006/main" xmlns:r="http://schemas.openxmlformats.org/officeDocument/2006/relationships" xmlns:p="http://schemas.openxmlformats.org/presentationml/2006/main">
  <p:tag name="NUM" val="4"/>
</p:tagLst>
</file>

<file path=ppt/tags/tag732.xml><?xml version="1.0" encoding="utf-8"?>
<p:tagLst xmlns:a="http://schemas.openxmlformats.org/drawingml/2006/main" xmlns:r="http://schemas.openxmlformats.org/officeDocument/2006/relationships" xmlns:p="http://schemas.openxmlformats.org/presentationml/2006/main">
  <p:tag name="NUM" val="3"/>
</p:tagLst>
</file>

<file path=ppt/tags/tag733.xml><?xml version="1.0" encoding="utf-8"?>
<p:tagLst xmlns:a="http://schemas.openxmlformats.org/drawingml/2006/main" xmlns:r="http://schemas.openxmlformats.org/officeDocument/2006/relationships" xmlns:p="http://schemas.openxmlformats.org/presentationml/2006/main">
  <p:tag name="NUM" val="1"/>
</p:tagLst>
</file>

<file path=ppt/tags/tag734.xml><?xml version="1.0" encoding="utf-8"?>
<p:tagLst xmlns:a="http://schemas.openxmlformats.org/drawingml/2006/main" xmlns:r="http://schemas.openxmlformats.org/officeDocument/2006/relationships" xmlns:p="http://schemas.openxmlformats.org/presentationml/2006/main">
  <p:tag name="NUM" val="2"/>
</p:tagLst>
</file>

<file path=ppt/tags/tag735.xml><?xml version="1.0" encoding="utf-8"?>
<p:tagLst xmlns:a="http://schemas.openxmlformats.org/drawingml/2006/main" xmlns:r="http://schemas.openxmlformats.org/officeDocument/2006/relationships" xmlns:p="http://schemas.openxmlformats.org/presentationml/2006/main">
  <p:tag name="NUM" val="6"/>
</p:tagLst>
</file>

<file path=ppt/tags/tag736.xml><?xml version="1.0" encoding="utf-8"?>
<p:tagLst xmlns:a="http://schemas.openxmlformats.org/drawingml/2006/main" xmlns:r="http://schemas.openxmlformats.org/officeDocument/2006/relationships" xmlns:p="http://schemas.openxmlformats.org/presentationml/2006/main">
  <p:tag name="NUM" val="3"/>
</p:tagLst>
</file>

<file path=ppt/tags/tag737.xml><?xml version="1.0" encoding="utf-8"?>
<p:tagLst xmlns:a="http://schemas.openxmlformats.org/drawingml/2006/main" xmlns:r="http://schemas.openxmlformats.org/officeDocument/2006/relationships" xmlns:p="http://schemas.openxmlformats.org/presentationml/2006/main">
  <p:tag name="NUM" val="6"/>
</p:tagLst>
</file>

<file path=ppt/tags/tag738.xml><?xml version="1.0" encoding="utf-8"?>
<p:tagLst xmlns:a="http://schemas.openxmlformats.org/drawingml/2006/main" xmlns:r="http://schemas.openxmlformats.org/officeDocument/2006/relationships" xmlns:p="http://schemas.openxmlformats.org/presentationml/2006/main">
  <p:tag name="NUM" val="4"/>
</p:tagLst>
</file>

<file path=ppt/tags/tag739.xml><?xml version="1.0" encoding="utf-8"?>
<p:tagLst xmlns:a="http://schemas.openxmlformats.org/drawingml/2006/main" xmlns:r="http://schemas.openxmlformats.org/officeDocument/2006/relationships" xmlns:p="http://schemas.openxmlformats.org/presentationml/2006/main">
  <p:tag name="NUM" val="1"/>
</p:tagLst>
</file>

<file path=ppt/tags/tag74.xml><?xml version="1.0" encoding="utf-8"?>
<p:tagLst xmlns:a="http://schemas.openxmlformats.org/drawingml/2006/main" xmlns:r="http://schemas.openxmlformats.org/officeDocument/2006/relationships" xmlns:p="http://schemas.openxmlformats.org/presentationml/2006/main">
  <p:tag name="NUM" val="4"/>
</p:tagLst>
</file>

<file path=ppt/tags/tag740.xml><?xml version="1.0" encoding="utf-8"?>
<p:tagLst xmlns:a="http://schemas.openxmlformats.org/drawingml/2006/main" xmlns:r="http://schemas.openxmlformats.org/officeDocument/2006/relationships" xmlns:p="http://schemas.openxmlformats.org/presentationml/2006/main">
  <p:tag name="NUM" val="2"/>
</p:tagLst>
</file>

<file path=ppt/tags/tag741.xml><?xml version="1.0" encoding="utf-8"?>
<p:tagLst xmlns:a="http://schemas.openxmlformats.org/drawingml/2006/main" xmlns:r="http://schemas.openxmlformats.org/officeDocument/2006/relationships" xmlns:p="http://schemas.openxmlformats.org/presentationml/2006/main">
  <p:tag name="NUM" val="6"/>
</p:tagLst>
</file>

<file path=ppt/tags/tag742.xml><?xml version="1.0" encoding="utf-8"?>
<p:tagLst xmlns:a="http://schemas.openxmlformats.org/drawingml/2006/main" xmlns:r="http://schemas.openxmlformats.org/officeDocument/2006/relationships" xmlns:p="http://schemas.openxmlformats.org/presentationml/2006/main">
  <p:tag name="NUM" val="3"/>
</p:tagLst>
</file>

<file path=ppt/tags/tag743.xml><?xml version="1.0" encoding="utf-8"?>
<p:tagLst xmlns:a="http://schemas.openxmlformats.org/drawingml/2006/main" xmlns:r="http://schemas.openxmlformats.org/officeDocument/2006/relationships" xmlns:p="http://schemas.openxmlformats.org/presentationml/2006/main">
  <p:tag name="NUM" val="6"/>
</p:tagLst>
</file>

<file path=ppt/tags/tag744.xml><?xml version="1.0" encoding="utf-8"?>
<p:tagLst xmlns:a="http://schemas.openxmlformats.org/drawingml/2006/main" xmlns:r="http://schemas.openxmlformats.org/officeDocument/2006/relationships" xmlns:p="http://schemas.openxmlformats.org/presentationml/2006/main">
  <p:tag name="NUM" val="4"/>
</p:tagLst>
</file>

<file path=ppt/tags/tag745.xml><?xml version="1.0" encoding="utf-8"?>
<p:tagLst xmlns:a="http://schemas.openxmlformats.org/drawingml/2006/main" xmlns:r="http://schemas.openxmlformats.org/officeDocument/2006/relationships" xmlns:p="http://schemas.openxmlformats.org/presentationml/2006/main">
  <p:tag name="NUM" val="1"/>
</p:tagLst>
</file>

<file path=ppt/tags/tag746.xml><?xml version="1.0" encoding="utf-8"?>
<p:tagLst xmlns:a="http://schemas.openxmlformats.org/drawingml/2006/main" xmlns:r="http://schemas.openxmlformats.org/officeDocument/2006/relationships" xmlns:p="http://schemas.openxmlformats.org/presentationml/2006/main">
  <p:tag name="NUM" val="2"/>
</p:tagLst>
</file>

<file path=ppt/tags/tag747.xml><?xml version="1.0" encoding="utf-8"?>
<p:tagLst xmlns:a="http://schemas.openxmlformats.org/drawingml/2006/main" xmlns:r="http://schemas.openxmlformats.org/officeDocument/2006/relationships" xmlns:p="http://schemas.openxmlformats.org/presentationml/2006/main">
  <p:tag name="NUM" val="6"/>
</p:tagLst>
</file>

<file path=ppt/tags/tag748.xml><?xml version="1.0" encoding="utf-8"?>
<p:tagLst xmlns:a="http://schemas.openxmlformats.org/drawingml/2006/main" xmlns:r="http://schemas.openxmlformats.org/officeDocument/2006/relationships" xmlns:p="http://schemas.openxmlformats.org/presentationml/2006/main">
  <p:tag name="NUM" val="6"/>
</p:tagLst>
</file>

<file path=ppt/tags/tag749.xml><?xml version="1.0" encoding="utf-8"?>
<p:tagLst xmlns:a="http://schemas.openxmlformats.org/drawingml/2006/main" xmlns:r="http://schemas.openxmlformats.org/officeDocument/2006/relationships" xmlns:p="http://schemas.openxmlformats.org/presentationml/2006/main">
  <p:tag name="NUM" val="4"/>
</p:tagLst>
</file>

<file path=ppt/tags/tag75.xml><?xml version="1.0" encoding="utf-8"?>
<p:tagLst xmlns:a="http://schemas.openxmlformats.org/drawingml/2006/main" xmlns:r="http://schemas.openxmlformats.org/officeDocument/2006/relationships" xmlns:p="http://schemas.openxmlformats.org/presentationml/2006/main">
  <p:tag name="NUM" val="1"/>
</p:tagLst>
</file>

<file path=ppt/tags/tag750.xml><?xml version="1.0" encoding="utf-8"?>
<p:tagLst xmlns:a="http://schemas.openxmlformats.org/drawingml/2006/main" xmlns:r="http://schemas.openxmlformats.org/officeDocument/2006/relationships" xmlns:p="http://schemas.openxmlformats.org/presentationml/2006/main">
  <p:tag name="NUM" val="3"/>
</p:tagLst>
</file>

<file path=ppt/tags/tag751.xml><?xml version="1.0" encoding="utf-8"?>
<p:tagLst xmlns:a="http://schemas.openxmlformats.org/drawingml/2006/main" xmlns:r="http://schemas.openxmlformats.org/officeDocument/2006/relationships" xmlns:p="http://schemas.openxmlformats.org/presentationml/2006/main">
  <p:tag name="NUM" val="1"/>
</p:tagLst>
</file>

<file path=ppt/tags/tag752.xml><?xml version="1.0" encoding="utf-8"?>
<p:tagLst xmlns:a="http://schemas.openxmlformats.org/drawingml/2006/main" xmlns:r="http://schemas.openxmlformats.org/officeDocument/2006/relationships" xmlns:p="http://schemas.openxmlformats.org/presentationml/2006/main">
  <p:tag name="NUM" val="2"/>
</p:tagLst>
</file>

<file path=ppt/tags/tag753.xml><?xml version="1.0" encoding="utf-8"?>
<p:tagLst xmlns:a="http://schemas.openxmlformats.org/drawingml/2006/main" xmlns:r="http://schemas.openxmlformats.org/officeDocument/2006/relationships" xmlns:p="http://schemas.openxmlformats.org/presentationml/2006/main">
  <p:tag name="NUM" val="6"/>
</p:tagLst>
</file>

<file path=ppt/tags/tag754.xml><?xml version="1.0" encoding="utf-8"?>
<p:tagLst xmlns:a="http://schemas.openxmlformats.org/drawingml/2006/main" xmlns:r="http://schemas.openxmlformats.org/officeDocument/2006/relationships" xmlns:p="http://schemas.openxmlformats.org/presentationml/2006/main">
  <p:tag name="NUM" val="3"/>
</p:tagLst>
</file>

<file path=ppt/tags/tag755.xml><?xml version="1.0" encoding="utf-8"?>
<p:tagLst xmlns:a="http://schemas.openxmlformats.org/drawingml/2006/main" xmlns:r="http://schemas.openxmlformats.org/officeDocument/2006/relationships" xmlns:p="http://schemas.openxmlformats.org/presentationml/2006/main">
  <p:tag name="NUM" val="6"/>
</p:tagLst>
</file>

<file path=ppt/tags/tag756.xml><?xml version="1.0" encoding="utf-8"?>
<p:tagLst xmlns:a="http://schemas.openxmlformats.org/drawingml/2006/main" xmlns:r="http://schemas.openxmlformats.org/officeDocument/2006/relationships" xmlns:p="http://schemas.openxmlformats.org/presentationml/2006/main">
  <p:tag name="NUM" val="4"/>
</p:tagLst>
</file>

<file path=ppt/tags/tag757.xml><?xml version="1.0" encoding="utf-8"?>
<p:tagLst xmlns:a="http://schemas.openxmlformats.org/drawingml/2006/main" xmlns:r="http://schemas.openxmlformats.org/officeDocument/2006/relationships" xmlns:p="http://schemas.openxmlformats.org/presentationml/2006/main">
  <p:tag name="NUM" val="1"/>
</p:tagLst>
</file>

<file path=ppt/tags/tag758.xml><?xml version="1.0" encoding="utf-8"?>
<p:tagLst xmlns:a="http://schemas.openxmlformats.org/drawingml/2006/main" xmlns:r="http://schemas.openxmlformats.org/officeDocument/2006/relationships" xmlns:p="http://schemas.openxmlformats.org/presentationml/2006/main">
  <p:tag name="NUM" val="2"/>
</p:tagLst>
</file>

<file path=ppt/tags/tag759.xml><?xml version="1.0" encoding="utf-8"?>
<p:tagLst xmlns:a="http://schemas.openxmlformats.org/drawingml/2006/main" xmlns:r="http://schemas.openxmlformats.org/officeDocument/2006/relationships" xmlns:p="http://schemas.openxmlformats.org/presentationml/2006/main">
  <p:tag name="NUM" val="6"/>
</p:tagLst>
</file>

<file path=ppt/tags/tag76.xml><?xml version="1.0" encoding="utf-8"?>
<p:tagLst xmlns:a="http://schemas.openxmlformats.org/drawingml/2006/main" xmlns:r="http://schemas.openxmlformats.org/officeDocument/2006/relationships" xmlns:p="http://schemas.openxmlformats.org/presentationml/2006/main">
  <p:tag name="NUM" val="2"/>
</p:tagLst>
</file>

<file path=ppt/tags/tag760.xml><?xml version="1.0" encoding="utf-8"?>
<p:tagLst xmlns:a="http://schemas.openxmlformats.org/drawingml/2006/main" xmlns:r="http://schemas.openxmlformats.org/officeDocument/2006/relationships" xmlns:p="http://schemas.openxmlformats.org/presentationml/2006/main">
  <p:tag name="NUM" val="6"/>
</p:tagLst>
</file>

<file path=ppt/tags/tag761.xml><?xml version="1.0" encoding="utf-8"?>
<p:tagLst xmlns:a="http://schemas.openxmlformats.org/drawingml/2006/main" xmlns:r="http://schemas.openxmlformats.org/officeDocument/2006/relationships" xmlns:p="http://schemas.openxmlformats.org/presentationml/2006/main">
  <p:tag name="NUM" val="4"/>
</p:tagLst>
</file>

<file path=ppt/tags/tag762.xml><?xml version="1.0" encoding="utf-8"?>
<p:tagLst xmlns:a="http://schemas.openxmlformats.org/drawingml/2006/main" xmlns:r="http://schemas.openxmlformats.org/officeDocument/2006/relationships" xmlns:p="http://schemas.openxmlformats.org/presentationml/2006/main">
  <p:tag name="NUM" val="3"/>
</p:tagLst>
</file>

<file path=ppt/tags/tag763.xml><?xml version="1.0" encoding="utf-8"?>
<p:tagLst xmlns:a="http://schemas.openxmlformats.org/drawingml/2006/main" xmlns:r="http://schemas.openxmlformats.org/officeDocument/2006/relationships" xmlns:p="http://schemas.openxmlformats.org/presentationml/2006/main">
  <p:tag name="NUM" val="2"/>
</p:tagLst>
</file>

<file path=ppt/tags/tag764.xml><?xml version="1.0" encoding="utf-8"?>
<p:tagLst xmlns:a="http://schemas.openxmlformats.org/drawingml/2006/main" xmlns:r="http://schemas.openxmlformats.org/officeDocument/2006/relationships" xmlns:p="http://schemas.openxmlformats.org/presentationml/2006/main">
  <p:tag name="NUM" val="3"/>
</p:tagLst>
</file>

<file path=ppt/tags/tag765.xml><?xml version="1.0" encoding="utf-8"?>
<p:tagLst xmlns:a="http://schemas.openxmlformats.org/drawingml/2006/main" xmlns:r="http://schemas.openxmlformats.org/officeDocument/2006/relationships" xmlns:p="http://schemas.openxmlformats.org/presentationml/2006/main">
  <p:tag name="NUM" val="3"/>
</p:tagLst>
</file>

<file path=ppt/tags/tag766.xml><?xml version="1.0" encoding="utf-8"?>
<p:tagLst xmlns:a="http://schemas.openxmlformats.org/drawingml/2006/main" xmlns:r="http://schemas.openxmlformats.org/officeDocument/2006/relationships" xmlns:p="http://schemas.openxmlformats.org/presentationml/2006/main">
  <p:tag name="NUM" val="6"/>
</p:tagLst>
</file>

<file path=ppt/tags/tag767.xml><?xml version="1.0" encoding="utf-8"?>
<p:tagLst xmlns:a="http://schemas.openxmlformats.org/drawingml/2006/main" xmlns:r="http://schemas.openxmlformats.org/officeDocument/2006/relationships" xmlns:p="http://schemas.openxmlformats.org/presentationml/2006/main">
  <p:tag name="NUM" val="4"/>
</p:tagLst>
</file>

<file path=ppt/tags/tag768.xml><?xml version="1.0" encoding="utf-8"?>
<p:tagLst xmlns:a="http://schemas.openxmlformats.org/drawingml/2006/main" xmlns:r="http://schemas.openxmlformats.org/officeDocument/2006/relationships" xmlns:p="http://schemas.openxmlformats.org/presentationml/2006/main">
  <p:tag name="NUM" val="1"/>
</p:tagLst>
</file>

<file path=ppt/tags/tag769.xml><?xml version="1.0" encoding="utf-8"?>
<p:tagLst xmlns:a="http://schemas.openxmlformats.org/drawingml/2006/main" xmlns:r="http://schemas.openxmlformats.org/officeDocument/2006/relationships" xmlns:p="http://schemas.openxmlformats.org/presentationml/2006/main">
  <p:tag name="NUM" val="2"/>
</p:tagLst>
</file>

<file path=ppt/tags/tag77.xml><?xml version="1.0" encoding="utf-8"?>
<p:tagLst xmlns:a="http://schemas.openxmlformats.org/drawingml/2006/main" xmlns:r="http://schemas.openxmlformats.org/officeDocument/2006/relationships" xmlns:p="http://schemas.openxmlformats.org/presentationml/2006/main">
  <p:tag name="NUM" val="3"/>
</p:tagLst>
</file>

<file path=ppt/tags/tag770.xml><?xml version="1.0" encoding="utf-8"?>
<p:tagLst xmlns:a="http://schemas.openxmlformats.org/drawingml/2006/main" xmlns:r="http://schemas.openxmlformats.org/officeDocument/2006/relationships" xmlns:p="http://schemas.openxmlformats.org/presentationml/2006/main">
  <p:tag name="NUM" val="6"/>
</p:tagLst>
</file>

<file path=ppt/tags/tag771.xml><?xml version="1.0" encoding="utf-8"?>
<p:tagLst xmlns:a="http://schemas.openxmlformats.org/drawingml/2006/main" xmlns:r="http://schemas.openxmlformats.org/officeDocument/2006/relationships" xmlns:p="http://schemas.openxmlformats.org/presentationml/2006/main">
  <p:tag name="NUM" val="6"/>
</p:tagLst>
</file>

<file path=ppt/tags/tag772.xml><?xml version="1.0" encoding="utf-8"?>
<p:tagLst xmlns:a="http://schemas.openxmlformats.org/drawingml/2006/main" xmlns:r="http://schemas.openxmlformats.org/officeDocument/2006/relationships" xmlns:p="http://schemas.openxmlformats.org/presentationml/2006/main">
  <p:tag name="NUM" val="3"/>
</p:tagLst>
</file>

<file path=ppt/tags/tag773.xml><?xml version="1.0" encoding="utf-8"?>
<p:tagLst xmlns:a="http://schemas.openxmlformats.org/drawingml/2006/main" xmlns:r="http://schemas.openxmlformats.org/officeDocument/2006/relationships" xmlns:p="http://schemas.openxmlformats.org/presentationml/2006/main">
  <p:tag name="NUM" val="4"/>
</p:tagLst>
</file>

<file path=ppt/tags/tag774.xml><?xml version="1.0" encoding="utf-8"?>
<p:tagLst xmlns:a="http://schemas.openxmlformats.org/drawingml/2006/main" xmlns:r="http://schemas.openxmlformats.org/officeDocument/2006/relationships" xmlns:p="http://schemas.openxmlformats.org/presentationml/2006/main">
  <p:tag name="NUM" val="1"/>
</p:tagLst>
</file>

<file path=ppt/tags/tag775.xml><?xml version="1.0" encoding="utf-8"?>
<p:tagLst xmlns:a="http://schemas.openxmlformats.org/drawingml/2006/main" xmlns:r="http://schemas.openxmlformats.org/officeDocument/2006/relationships" xmlns:p="http://schemas.openxmlformats.org/presentationml/2006/main">
  <p:tag name="NUM" val="2"/>
</p:tagLst>
</file>

<file path=ppt/tags/tag776.xml><?xml version="1.0" encoding="utf-8"?>
<p:tagLst xmlns:a="http://schemas.openxmlformats.org/drawingml/2006/main" xmlns:r="http://schemas.openxmlformats.org/officeDocument/2006/relationships" xmlns:p="http://schemas.openxmlformats.org/presentationml/2006/main">
  <p:tag name="NUM" val="6"/>
</p:tagLst>
</file>

<file path=ppt/tags/tag777.xml><?xml version="1.0" encoding="utf-8"?>
<p:tagLst xmlns:a="http://schemas.openxmlformats.org/drawingml/2006/main" xmlns:r="http://schemas.openxmlformats.org/officeDocument/2006/relationships" xmlns:p="http://schemas.openxmlformats.org/presentationml/2006/main">
  <p:tag name="NUM" val="6"/>
</p:tagLst>
</file>

<file path=ppt/tags/tag778.xml><?xml version="1.0" encoding="utf-8"?>
<p:tagLst xmlns:a="http://schemas.openxmlformats.org/drawingml/2006/main" xmlns:r="http://schemas.openxmlformats.org/officeDocument/2006/relationships" xmlns:p="http://schemas.openxmlformats.org/presentationml/2006/main">
  <p:tag name="NUM" val="4"/>
</p:tagLst>
</file>

<file path=ppt/tags/tag779.xml><?xml version="1.0" encoding="utf-8"?>
<p:tagLst xmlns:a="http://schemas.openxmlformats.org/drawingml/2006/main" xmlns:r="http://schemas.openxmlformats.org/officeDocument/2006/relationships" xmlns:p="http://schemas.openxmlformats.org/presentationml/2006/main">
  <p:tag name="NUM" val="3"/>
</p:tagLst>
</file>

<file path=ppt/tags/tag78.xml><?xml version="1.0" encoding="utf-8"?>
<p:tagLst xmlns:a="http://schemas.openxmlformats.org/drawingml/2006/main" xmlns:r="http://schemas.openxmlformats.org/officeDocument/2006/relationships" xmlns:p="http://schemas.openxmlformats.org/presentationml/2006/main">
  <p:tag name="NUM" val="4"/>
</p:tagLst>
</file>

<file path=ppt/tags/tag780.xml><?xml version="1.0" encoding="utf-8"?>
<p:tagLst xmlns:a="http://schemas.openxmlformats.org/drawingml/2006/main" xmlns:r="http://schemas.openxmlformats.org/officeDocument/2006/relationships" xmlns:p="http://schemas.openxmlformats.org/presentationml/2006/main">
  <p:tag name="NUM" val="1"/>
</p:tagLst>
</file>

<file path=ppt/tags/tag781.xml><?xml version="1.0" encoding="utf-8"?>
<p:tagLst xmlns:a="http://schemas.openxmlformats.org/drawingml/2006/main" xmlns:r="http://schemas.openxmlformats.org/officeDocument/2006/relationships" xmlns:p="http://schemas.openxmlformats.org/presentationml/2006/main">
  <p:tag name="NUM" val="2"/>
</p:tagLst>
</file>

<file path=ppt/tags/tag782.xml><?xml version="1.0" encoding="utf-8"?>
<p:tagLst xmlns:a="http://schemas.openxmlformats.org/drawingml/2006/main" xmlns:r="http://schemas.openxmlformats.org/officeDocument/2006/relationships" xmlns:p="http://schemas.openxmlformats.org/presentationml/2006/main">
  <p:tag name="NUM" val="6"/>
</p:tagLst>
</file>

<file path=ppt/tags/tag783.xml><?xml version="1.0" encoding="utf-8"?>
<p:tagLst xmlns:a="http://schemas.openxmlformats.org/drawingml/2006/main" xmlns:r="http://schemas.openxmlformats.org/officeDocument/2006/relationships" xmlns:p="http://schemas.openxmlformats.org/presentationml/2006/main">
  <p:tag name="NUM" val="6"/>
</p:tagLst>
</file>

<file path=ppt/tags/tag784.xml><?xml version="1.0" encoding="utf-8"?>
<p:tagLst xmlns:a="http://schemas.openxmlformats.org/drawingml/2006/main" xmlns:r="http://schemas.openxmlformats.org/officeDocument/2006/relationships" xmlns:p="http://schemas.openxmlformats.org/presentationml/2006/main">
  <p:tag name="NUM" val="4"/>
</p:tagLst>
</file>

<file path=ppt/tags/tag785.xml><?xml version="1.0" encoding="utf-8"?>
<p:tagLst xmlns:a="http://schemas.openxmlformats.org/drawingml/2006/main" xmlns:r="http://schemas.openxmlformats.org/officeDocument/2006/relationships" xmlns:p="http://schemas.openxmlformats.org/presentationml/2006/main">
  <p:tag name="NUM" val="3"/>
</p:tagLst>
</file>

<file path=ppt/tags/tag786.xml><?xml version="1.0" encoding="utf-8"?>
<p:tagLst xmlns:a="http://schemas.openxmlformats.org/drawingml/2006/main" xmlns:r="http://schemas.openxmlformats.org/officeDocument/2006/relationships" xmlns:p="http://schemas.openxmlformats.org/presentationml/2006/main">
  <p:tag name="NUM" val="2"/>
</p:tagLst>
</file>

<file path=ppt/tags/tag787.xml><?xml version="1.0" encoding="utf-8"?>
<p:tagLst xmlns:a="http://schemas.openxmlformats.org/drawingml/2006/main" xmlns:r="http://schemas.openxmlformats.org/officeDocument/2006/relationships" xmlns:p="http://schemas.openxmlformats.org/presentationml/2006/main">
  <p:tag name="NUM" val="3"/>
</p:tagLst>
</file>

<file path=ppt/tags/tag788.xml><?xml version="1.0" encoding="utf-8"?>
<p:tagLst xmlns:a="http://schemas.openxmlformats.org/drawingml/2006/main" xmlns:r="http://schemas.openxmlformats.org/officeDocument/2006/relationships" xmlns:p="http://schemas.openxmlformats.org/presentationml/2006/main">
  <p:tag name="NUM" val="4"/>
</p:tagLst>
</file>

<file path=ppt/tags/tag789.xml><?xml version="1.0" encoding="utf-8"?>
<p:tagLst xmlns:a="http://schemas.openxmlformats.org/drawingml/2006/main" xmlns:r="http://schemas.openxmlformats.org/officeDocument/2006/relationships" xmlns:p="http://schemas.openxmlformats.org/presentationml/2006/main">
  <p:tag name="NUM" val="5"/>
</p:tagLst>
</file>

<file path=ppt/tags/tag79.xml><?xml version="1.0" encoding="utf-8"?>
<p:tagLst xmlns:a="http://schemas.openxmlformats.org/drawingml/2006/main" xmlns:r="http://schemas.openxmlformats.org/officeDocument/2006/relationships" xmlns:p="http://schemas.openxmlformats.org/presentationml/2006/main">
  <p:tag name="NUM" val="1"/>
</p:tagLst>
</file>

<file path=ppt/tags/tag790.xml><?xml version="1.0" encoding="utf-8"?>
<p:tagLst xmlns:a="http://schemas.openxmlformats.org/drawingml/2006/main" xmlns:r="http://schemas.openxmlformats.org/officeDocument/2006/relationships" xmlns:p="http://schemas.openxmlformats.org/presentationml/2006/main">
  <p:tag name="NUM" val="3"/>
</p:tagLst>
</file>

<file path=ppt/tags/tag791.xml><?xml version="1.0" encoding="utf-8"?>
<p:tagLst xmlns:a="http://schemas.openxmlformats.org/drawingml/2006/main" xmlns:r="http://schemas.openxmlformats.org/officeDocument/2006/relationships" xmlns:p="http://schemas.openxmlformats.org/presentationml/2006/main">
  <p:tag name="NUM" val="6"/>
</p:tagLst>
</file>

<file path=ppt/tags/tag792.xml><?xml version="1.0" encoding="utf-8"?>
<p:tagLst xmlns:a="http://schemas.openxmlformats.org/drawingml/2006/main" xmlns:r="http://schemas.openxmlformats.org/officeDocument/2006/relationships" xmlns:p="http://schemas.openxmlformats.org/presentationml/2006/main">
  <p:tag name="NUM" val="2"/>
</p:tagLst>
</file>

<file path=ppt/tags/tag793.xml><?xml version="1.0" encoding="utf-8"?>
<p:tagLst xmlns:a="http://schemas.openxmlformats.org/drawingml/2006/main" xmlns:r="http://schemas.openxmlformats.org/officeDocument/2006/relationships" xmlns:p="http://schemas.openxmlformats.org/presentationml/2006/main">
  <p:tag name="NUM" val="3"/>
</p:tagLst>
</file>

<file path=ppt/tags/tag794.xml><?xml version="1.0" encoding="utf-8"?>
<p:tagLst xmlns:a="http://schemas.openxmlformats.org/drawingml/2006/main" xmlns:r="http://schemas.openxmlformats.org/officeDocument/2006/relationships" xmlns:p="http://schemas.openxmlformats.org/presentationml/2006/main">
  <p:tag name="NUM" val="4"/>
</p:tagLst>
</file>

<file path=ppt/tags/tag795.xml><?xml version="1.0" encoding="utf-8"?>
<p:tagLst xmlns:a="http://schemas.openxmlformats.org/drawingml/2006/main" xmlns:r="http://schemas.openxmlformats.org/officeDocument/2006/relationships" xmlns:p="http://schemas.openxmlformats.org/presentationml/2006/main">
  <p:tag name="NUM" val="5"/>
</p:tagLst>
</file>

<file path=ppt/tags/tag796.xml><?xml version="1.0" encoding="utf-8"?>
<p:tagLst xmlns:a="http://schemas.openxmlformats.org/drawingml/2006/main" xmlns:r="http://schemas.openxmlformats.org/officeDocument/2006/relationships" xmlns:p="http://schemas.openxmlformats.org/presentationml/2006/main">
  <p:tag name="NUM" val="3"/>
</p:tagLst>
</file>

<file path=ppt/tags/tag797.xml><?xml version="1.0" encoding="utf-8"?>
<p:tagLst xmlns:a="http://schemas.openxmlformats.org/drawingml/2006/main" xmlns:r="http://schemas.openxmlformats.org/officeDocument/2006/relationships" xmlns:p="http://schemas.openxmlformats.org/presentationml/2006/main">
  <p:tag name="NUM" val="6"/>
</p:tagLst>
</file>

<file path=ppt/tags/tag798.xml><?xml version="1.0" encoding="utf-8"?>
<p:tagLst xmlns:a="http://schemas.openxmlformats.org/drawingml/2006/main" xmlns:r="http://schemas.openxmlformats.org/officeDocument/2006/relationships" xmlns:p="http://schemas.openxmlformats.org/presentationml/2006/main">
  <p:tag name="NUM" val="2"/>
</p:tagLst>
</file>

<file path=ppt/tags/tag799.xml><?xml version="1.0" encoding="utf-8"?>
<p:tagLst xmlns:a="http://schemas.openxmlformats.org/drawingml/2006/main" xmlns:r="http://schemas.openxmlformats.org/officeDocument/2006/relationships" xmlns:p="http://schemas.openxmlformats.org/presentationml/2006/main">
  <p:tag name="NUM" val="3"/>
</p:tagLst>
</file>

<file path=ppt/tags/tag8.xml><?xml version="1.0" encoding="utf-8"?>
<p:tagLst xmlns:a="http://schemas.openxmlformats.org/drawingml/2006/main" xmlns:r="http://schemas.openxmlformats.org/officeDocument/2006/relationships" xmlns:p="http://schemas.openxmlformats.org/presentationml/2006/main">
  <p:tag name="NUM" val="2"/>
</p:tagLst>
</file>

<file path=ppt/tags/tag80.xml><?xml version="1.0" encoding="utf-8"?>
<p:tagLst xmlns:a="http://schemas.openxmlformats.org/drawingml/2006/main" xmlns:r="http://schemas.openxmlformats.org/officeDocument/2006/relationships" xmlns:p="http://schemas.openxmlformats.org/presentationml/2006/main">
  <p:tag name="NUM" val="2"/>
</p:tagLst>
</file>

<file path=ppt/tags/tag800.xml><?xml version="1.0" encoding="utf-8"?>
<p:tagLst xmlns:a="http://schemas.openxmlformats.org/drawingml/2006/main" xmlns:r="http://schemas.openxmlformats.org/officeDocument/2006/relationships" xmlns:p="http://schemas.openxmlformats.org/presentationml/2006/main">
  <p:tag name="NUM" val="3"/>
</p:tagLst>
</file>

<file path=ppt/tags/tag801.xml><?xml version="1.0" encoding="utf-8"?>
<p:tagLst xmlns:a="http://schemas.openxmlformats.org/drawingml/2006/main" xmlns:r="http://schemas.openxmlformats.org/officeDocument/2006/relationships" xmlns:p="http://schemas.openxmlformats.org/presentationml/2006/main">
  <p:tag name="NUM" val="4"/>
</p:tagLst>
</file>

<file path=ppt/tags/tag802.xml><?xml version="1.0" encoding="utf-8"?>
<p:tagLst xmlns:a="http://schemas.openxmlformats.org/drawingml/2006/main" xmlns:r="http://schemas.openxmlformats.org/officeDocument/2006/relationships" xmlns:p="http://schemas.openxmlformats.org/presentationml/2006/main">
  <p:tag name="NUM" val="6"/>
</p:tagLst>
</file>

<file path=ppt/tags/tag803.xml><?xml version="1.0" encoding="utf-8"?>
<p:tagLst xmlns:a="http://schemas.openxmlformats.org/drawingml/2006/main" xmlns:r="http://schemas.openxmlformats.org/officeDocument/2006/relationships" xmlns:p="http://schemas.openxmlformats.org/presentationml/2006/main">
  <p:tag name="NUM" val="1"/>
</p:tagLst>
</file>

<file path=ppt/tags/tag804.xml><?xml version="1.0" encoding="utf-8"?>
<p:tagLst xmlns:a="http://schemas.openxmlformats.org/drawingml/2006/main" xmlns:r="http://schemas.openxmlformats.org/officeDocument/2006/relationships" xmlns:p="http://schemas.openxmlformats.org/presentationml/2006/main">
  <p:tag name="NUM" val="2"/>
</p:tagLst>
</file>

<file path=ppt/tags/tag805.xml><?xml version="1.0" encoding="utf-8"?>
<p:tagLst xmlns:a="http://schemas.openxmlformats.org/drawingml/2006/main" xmlns:r="http://schemas.openxmlformats.org/officeDocument/2006/relationships" xmlns:p="http://schemas.openxmlformats.org/presentationml/2006/main">
  <p:tag name="NUM" val="6"/>
</p:tagLst>
</file>

<file path=ppt/tags/tag806.xml><?xml version="1.0" encoding="utf-8"?>
<p:tagLst xmlns:a="http://schemas.openxmlformats.org/drawingml/2006/main" xmlns:r="http://schemas.openxmlformats.org/officeDocument/2006/relationships" xmlns:p="http://schemas.openxmlformats.org/presentationml/2006/main">
  <p:tag name="NUM" val="6"/>
</p:tagLst>
</file>

<file path=ppt/tags/tag807.xml><?xml version="1.0" encoding="utf-8"?>
<p:tagLst xmlns:a="http://schemas.openxmlformats.org/drawingml/2006/main" xmlns:r="http://schemas.openxmlformats.org/officeDocument/2006/relationships" xmlns:p="http://schemas.openxmlformats.org/presentationml/2006/main">
  <p:tag name="NUM" val="3"/>
</p:tagLst>
</file>

<file path=ppt/tags/tag808.xml><?xml version="1.0" encoding="utf-8"?>
<p:tagLst xmlns:a="http://schemas.openxmlformats.org/drawingml/2006/main" xmlns:r="http://schemas.openxmlformats.org/officeDocument/2006/relationships" xmlns:p="http://schemas.openxmlformats.org/presentationml/2006/main">
  <p:tag name="NUM" val="4"/>
</p:tagLst>
</file>

<file path=ppt/tags/tag809.xml><?xml version="1.0" encoding="utf-8"?>
<p:tagLst xmlns:a="http://schemas.openxmlformats.org/drawingml/2006/main" xmlns:r="http://schemas.openxmlformats.org/officeDocument/2006/relationships" xmlns:p="http://schemas.openxmlformats.org/presentationml/2006/main">
  <p:tag name="NUM" val="1"/>
</p:tagLst>
</file>

<file path=ppt/tags/tag81.xml><?xml version="1.0" encoding="utf-8"?>
<p:tagLst xmlns:a="http://schemas.openxmlformats.org/drawingml/2006/main" xmlns:r="http://schemas.openxmlformats.org/officeDocument/2006/relationships" xmlns:p="http://schemas.openxmlformats.org/presentationml/2006/main">
  <p:tag name="NUM" val="3"/>
</p:tagLst>
</file>

<file path=ppt/tags/tag810.xml><?xml version="1.0" encoding="utf-8"?>
<p:tagLst xmlns:a="http://schemas.openxmlformats.org/drawingml/2006/main" xmlns:r="http://schemas.openxmlformats.org/officeDocument/2006/relationships" xmlns:p="http://schemas.openxmlformats.org/presentationml/2006/main">
  <p:tag name="NUM" val="2"/>
</p:tagLst>
</file>

<file path=ppt/tags/tag811.xml><?xml version="1.0" encoding="utf-8"?>
<p:tagLst xmlns:a="http://schemas.openxmlformats.org/drawingml/2006/main" xmlns:r="http://schemas.openxmlformats.org/officeDocument/2006/relationships" xmlns:p="http://schemas.openxmlformats.org/presentationml/2006/main">
  <p:tag name="NUM" val="6"/>
</p:tagLst>
</file>

<file path=ppt/tags/tag812.xml><?xml version="1.0" encoding="utf-8"?>
<p:tagLst xmlns:a="http://schemas.openxmlformats.org/drawingml/2006/main" xmlns:r="http://schemas.openxmlformats.org/officeDocument/2006/relationships" xmlns:p="http://schemas.openxmlformats.org/presentationml/2006/main">
  <p:tag name="NUM" val="6"/>
</p:tagLst>
</file>

<file path=ppt/tags/tag813.xml><?xml version="1.0" encoding="utf-8"?>
<p:tagLst xmlns:a="http://schemas.openxmlformats.org/drawingml/2006/main" xmlns:r="http://schemas.openxmlformats.org/officeDocument/2006/relationships" xmlns:p="http://schemas.openxmlformats.org/presentationml/2006/main">
  <p:tag name="NUM" val="4"/>
</p:tagLst>
</file>

<file path=ppt/tags/tag814.xml><?xml version="1.0" encoding="utf-8"?>
<p:tagLst xmlns:a="http://schemas.openxmlformats.org/drawingml/2006/main" xmlns:r="http://schemas.openxmlformats.org/officeDocument/2006/relationships" xmlns:p="http://schemas.openxmlformats.org/presentationml/2006/main">
  <p:tag name="NUM" val="3"/>
</p:tagLst>
</file>

<file path=ppt/tags/tag815.xml><?xml version="1.0" encoding="utf-8"?>
<p:tagLst xmlns:a="http://schemas.openxmlformats.org/drawingml/2006/main" xmlns:r="http://schemas.openxmlformats.org/officeDocument/2006/relationships" xmlns:p="http://schemas.openxmlformats.org/presentationml/2006/main">
  <p:tag name="NUM" val="2"/>
</p:tagLst>
</file>

<file path=ppt/tags/tag816.xml><?xml version="1.0" encoding="utf-8"?>
<p:tagLst xmlns:a="http://schemas.openxmlformats.org/drawingml/2006/main" xmlns:r="http://schemas.openxmlformats.org/officeDocument/2006/relationships" xmlns:p="http://schemas.openxmlformats.org/presentationml/2006/main">
  <p:tag name="NUM" val="3"/>
</p:tagLst>
</file>

<file path=ppt/tags/tag817.xml><?xml version="1.0" encoding="utf-8"?>
<p:tagLst xmlns:a="http://schemas.openxmlformats.org/drawingml/2006/main" xmlns:r="http://schemas.openxmlformats.org/officeDocument/2006/relationships" xmlns:p="http://schemas.openxmlformats.org/presentationml/2006/main">
  <p:tag name="NUM" val="5"/>
</p:tagLst>
</file>

<file path=ppt/tags/tag818.xml><?xml version="1.0" encoding="utf-8"?>
<p:tagLst xmlns:a="http://schemas.openxmlformats.org/drawingml/2006/main" xmlns:r="http://schemas.openxmlformats.org/officeDocument/2006/relationships" xmlns:p="http://schemas.openxmlformats.org/presentationml/2006/main">
  <p:tag name="NUM" val="3"/>
</p:tagLst>
</file>

<file path=ppt/tags/tag819.xml><?xml version="1.0" encoding="utf-8"?>
<p:tagLst xmlns:a="http://schemas.openxmlformats.org/drawingml/2006/main" xmlns:r="http://schemas.openxmlformats.org/officeDocument/2006/relationships" xmlns:p="http://schemas.openxmlformats.org/presentationml/2006/main">
  <p:tag name="NUM" val="5"/>
</p:tagLst>
</file>

<file path=ppt/tags/tag82.xml><?xml version="1.0" encoding="utf-8"?>
<p:tagLst xmlns:a="http://schemas.openxmlformats.org/drawingml/2006/main" xmlns:r="http://schemas.openxmlformats.org/officeDocument/2006/relationships" xmlns:p="http://schemas.openxmlformats.org/presentationml/2006/main">
  <p:tag name="NUM" val="4"/>
</p:tagLst>
</file>

<file path=ppt/tags/tag820.xml><?xml version="1.0" encoding="utf-8"?>
<p:tagLst xmlns:a="http://schemas.openxmlformats.org/drawingml/2006/main" xmlns:r="http://schemas.openxmlformats.org/officeDocument/2006/relationships" xmlns:p="http://schemas.openxmlformats.org/presentationml/2006/main">
  <p:tag name="NUM" val="6"/>
</p:tagLst>
</file>

<file path=ppt/tags/tag821.xml><?xml version="1.0" encoding="utf-8"?>
<p:tagLst xmlns:a="http://schemas.openxmlformats.org/drawingml/2006/main" xmlns:r="http://schemas.openxmlformats.org/officeDocument/2006/relationships" xmlns:p="http://schemas.openxmlformats.org/presentationml/2006/main">
  <p:tag name="NUM" val="4"/>
</p:tagLst>
</file>

<file path=ppt/tags/tag822.xml><?xml version="1.0" encoding="utf-8"?>
<p:tagLst xmlns:a="http://schemas.openxmlformats.org/drawingml/2006/main" xmlns:r="http://schemas.openxmlformats.org/officeDocument/2006/relationships" xmlns:p="http://schemas.openxmlformats.org/presentationml/2006/main">
  <p:tag name="NUM" val="1"/>
</p:tagLst>
</file>

<file path=ppt/tags/tag823.xml><?xml version="1.0" encoding="utf-8"?>
<p:tagLst xmlns:a="http://schemas.openxmlformats.org/drawingml/2006/main" xmlns:r="http://schemas.openxmlformats.org/officeDocument/2006/relationships" xmlns:p="http://schemas.openxmlformats.org/presentationml/2006/main">
  <p:tag name="NUM" val="2"/>
</p:tagLst>
</file>

<file path=ppt/tags/tag824.xml><?xml version="1.0" encoding="utf-8"?>
<p:tagLst xmlns:a="http://schemas.openxmlformats.org/drawingml/2006/main" xmlns:r="http://schemas.openxmlformats.org/officeDocument/2006/relationships" xmlns:p="http://schemas.openxmlformats.org/presentationml/2006/main">
  <p:tag name="NUM" val="6"/>
</p:tagLst>
</file>

<file path=ppt/tags/tag825.xml><?xml version="1.0" encoding="utf-8"?>
<p:tagLst xmlns:a="http://schemas.openxmlformats.org/drawingml/2006/main" xmlns:r="http://schemas.openxmlformats.org/officeDocument/2006/relationships" xmlns:p="http://schemas.openxmlformats.org/presentationml/2006/main">
  <p:tag name="NUM" val="4"/>
</p:tagLst>
</file>

<file path=ppt/tags/tag826.xml><?xml version="1.0" encoding="utf-8"?>
<p:tagLst xmlns:a="http://schemas.openxmlformats.org/drawingml/2006/main" xmlns:r="http://schemas.openxmlformats.org/officeDocument/2006/relationships" xmlns:p="http://schemas.openxmlformats.org/presentationml/2006/main">
  <p:tag name="NUM" val="3"/>
</p:tagLst>
</file>

<file path=ppt/tags/tag827.xml><?xml version="1.0" encoding="utf-8"?>
<p:tagLst xmlns:a="http://schemas.openxmlformats.org/drawingml/2006/main" xmlns:r="http://schemas.openxmlformats.org/officeDocument/2006/relationships" xmlns:p="http://schemas.openxmlformats.org/presentationml/2006/main">
  <p:tag name="NUM" val="6"/>
</p:tagLst>
</file>

<file path=ppt/tags/tag828.xml><?xml version="1.0" encoding="utf-8"?>
<p:tagLst xmlns:a="http://schemas.openxmlformats.org/drawingml/2006/main" xmlns:r="http://schemas.openxmlformats.org/officeDocument/2006/relationships" xmlns:p="http://schemas.openxmlformats.org/presentationml/2006/main">
  <p:tag name="NUM" val="1"/>
</p:tagLst>
</file>

<file path=ppt/tags/tag829.xml><?xml version="1.0" encoding="utf-8"?>
<p:tagLst xmlns:a="http://schemas.openxmlformats.org/drawingml/2006/main" xmlns:r="http://schemas.openxmlformats.org/officeDocument/2006/relationships" xmlns:p="http://schemas.openxmlformats.org/presentationml/2006/main">
  <p:tag name="NUM" val="2"/>
</p:tagLst>
</file>

<file path=ppt/tags/tag83.xml><?xml version="1.0" encoding="utf-8"?>
<p:tagLst xmlns:a="http://schemas.openxmlformats.org/drawingml/2006/main" xmlns:r="http://schemas.openxmlformats.org/officeDocument/2006/relationships" xmlns:p="http://schemas.openxmlformats.org/presentationml/2006/main">
  <p:tag name="NUM" val="1"/>
</p:tagLst>
</file>

<file path=ppt/tags/tag830.xml><?xml version="1.0" encoding="utf-8"?>
<p:tagLst xmlns:a="http://schemas.openxmlformats.org/drawingml/2006/main" xmlns:r="http://schemas.openxmlformats.org/officeDocument/2006/relationships" xmlns:p="http://schemas.openxmlformats.org/presentationml/2006/main">
  <p:tag name="NUM" val="6"/>
</p:tagLst>
</file>

<file path=ppt/tags/tag831.xml><?xml version="1.0" encoding="utf-8"?>
<p:tagLst xmlns:a="http://schemas.openxmlformats.org/drawingml/2006/main" xmlns:r="http://schemas.openxmlformats.org/officeDocument/2006/relationships" xmlns:p="http://schemas.openxmlformats.org/presentationml/2006/main">
  <p:tag name="NUM" val="4"/>
</p:tagLst>
</file>

<file path=ppt/tags/tag832.xml><?xml version="1.0" encoding="utf-8"?>
<p:tagLst xmlns:a="http://schemas.openxmlformats.org/drawingml/2006/main" xmlns:r="http://schemas.openxmlformats.org/officeDocument/2006/relationships" xmlns:p="http://schemas.openxmlformats.org/presentationml/2006/main">
  <p:tag name="NUM" val="3"/>
</p:tagLst>
</file>

<file path=ppt/tags/tag833.xml><?xml version="1.0" encoding="utf-8"?>
<p:tagLst xmlns:a="http://schemas.openxmlformats.org/drawingml/2006/main" xmlns:r="http://schemas.openxmlformats.org/officeDocument/2006/relationships" xmlns:p="http://schemas.openxmlformats.org/presentationml/2006/main">
  <p:tag name="NUM" val="6"/>
</p:tagLst>
</file>

<file path=ppt/tags/tag834.xml><?xml version="1.0" encoding="utf-8"?>
<p:tagLst xmlns:a="http://schemas.openxmlformats.org/drawingml/2006/main" xmlns:r="http://schemas.openxmlformats.org/officeDocument/2006/relationships" xmlns:p="http://schemas.openxmlformats.org/presentationml/2006/main">
  <p:tag name="NUM" val="1"/>
</p:tagLst>
</file>

<file path=ppt/tags/tag835.xml><?xml version="1.0" encoding="utf-8"?>
<p:tagLst xmlns:a="http://schemas.openxmlformats.org/drawingml/2006/main" xmlns:r="http://schemas.openxmlformats.org/officeDocument/2006/relationships" xmlns:p="http://schemas.openxmlformats.org/presentationml/2006/main">
  <p:tag name="NUM" val="2"/>
</p:tagLst>
</file>

<file path=ppt/tags/tag836.xml><?xml version="1.0" encoding="utf-8"?>
<p:tagLst xmlns:a="http://schemas.openxmlformats.org/drawingml/2006/main" xmlns:r="http://schemas.openxmlformats.org/officeDocument/2006/relationships" xmlns:p="http://schemas.openxmlformats.org/presentationml/2006/main">
  <p:tag name="NUM" val="6"/>
</p:tagLst>
</file>

<file path=ppt/tags/tag837.xml><?xml version="1.0" encoding="utf-8"?>
<p:tagLst xmlns:a="http://schemas.openxmlformats.org/drawingml/2006/main" xmlns:r="http://schemas.openxmlformats.org/officeDocument/2006/relationships" xmlns:p="http://schemas.openxmlformats.org/presentationml/2006/main">
  <p:tag name="NUM" val="4"/>
</p:tagLst>
</file>

<file path=ppt/tags/tag838.xml><?xml version="1.0" encoding="utf-8"?>
<p:tagLst xmlns:a="http://schemas.openxmlformats.org/drawingml/2006/main" xmlns:r="http://schemas.openxmlformats.org/officeDocument/2006/relationships" xmlns:p="http://schemas.openxmlformats.org/presentationml/2006/main">
  <p:tag name="NUM" val="3"/>
</p:tagLst>
</file>

<file path=ppt/tags/tag839.xml><?xml version="1.0" encoding="utf-8"?>
<p:tagLst xmlns:a="http://schemas.openxmlformats.org/drawingml/2006/main" xmlns:r="http://schemas.openxmlformats.org/officeDocument/2006/relationships" xmlns:p="http://schemas.openxmlformats.org/presentationml/2006/main">
  <p:tag name="NUM" val="6"/>
</p:tagLst>
</file>

<file path=ppt/tags/tag84.xml><?xml version="1.0" encoding="utf-8"?>
<p:tagLst xmlns:a="http://schemas.openxmlformats.org/drawingml/2006/main" xmlns:r="http://schemas.openxmlformats.org/officeDocument/2006/relationships" xmlns:p="http://schemas.openxmlformats.org/presentationml/2006/main">
  <p:tag name="NUM" val="2"/>
</p:tagLst>
</file>

<file path=ppt/tags/tag840.xml><?xml version="1.0" encoding="utf-8"?>
<p:tagLst xmlns:a="http://schemas.openxmlformats.org/drawingml/2006/main" xmlns:r="http://schemas.openxmlformats.org/officeDocument/2006/relationships" xmlns:p="http://schemas.openxmlformats.org/presentationml/2006/main">
  <p:tag name="NUM" val="2"/>
</p:tagLst>
</file>

<file path=ppt/tags/tag841.xml><?xml version="1.0" encoding="utf-8"?>
<p:tagLst xmlns:a="http://schemas.openxmlformats.org/drawingml/2006/main" xmlns:r="http://schemas.openxmlformats.org/officeDocument/2006/relationships" xmlns:p="http://schemas.openxmlformats.org/presentationml/2006/main">
  <p:tag name="NUM" val="3"/>
</p:tagLst>
</file>

<file path=ppt/tags/tag842.xml><?xml version="1.0" encoding="utf-8"?>
<p:tagLst xmlns:a="http://schemas.openxmlformats.org/drawingml/2006/main" xmlns:r="http://schemas.openxmlformats.org/officeDocument/2006/relationships" xmlns:p="http://schemas.openxmlformats.org/presentationml/2006/main">
  <p:tag name="NUM" val="5"/>
</p:tagLst>
</file>

<file path=ppt/tags/tag843.xml><?xml version="1.0" encoding="utf-8"?>
<p:tagLst xmlns:a="http://schemas.openxmlformats.org/drawingml/2006/main" xmlns:r="http://schemas.openxmlformats.org/officeDocument/2006/relationships" xmlns:p="http://schemas.openxmlformats.org/presentationml/2006/main">
  <p:tag name="NUM" val="3"/>
</p:tagLst>
</file>

<file path=ppt/tags/tag844.xml><?xml version="1.0" encoding="utf-8"?>
<p:tagLst xmlns:a="http://schemas.openxmlformats.org/drawingml/2006/main" xmlns:r="http://schemas.openxmlformats.org/officeDocument/2006/relationships" xmlns:p="http://schemas.openxmlformats.org/presentationml/2006/main">
  <p:tag name="NUM" val="6"/>
</p:tagLst>
</file>

<file path=ppt/tags/tag845.xml><?xml version="1.0" encoding="utf-8"?>
<p:tagLst xmlns:a="http://schemas.openxmlformats.org/drawingml/2006/main" xmlns:r="http://schemas.openxmlformats.org/officeDocument/2006/relationships" xmlns:p="http://schemas.openxmlformats.org/presentationml/2006/main">
  <p:tag name="NUM" val="4"/>
</p:tagLst>
</file>

<file path=ppt/tags/tag846.xml><?xml version="1.0" encoding="utf-8"?>
<p:tagLst xmlns:a="http://schemas.openxmlformats.org/drawingml/2006/main" xmlns:r="http://schemas.openxmlformats.org/officeDocument/2006/relationships" xmlns:p="http://schemas.openxmlformats.org/presentationml/2006/main">
  <p:tag name="NUM" val="1"/>
</p:tagLst>
</file>

<file path=ppt/tags/tag847.xml><?xml version="1.0" encoding="utf-8"?>
<p:tagLst xmlns:a="http://schemas.openxmlformats.org/drawingml/2006/main" xmlns:r="http://schemas.openxmlformats.org/officeDocument/2006/relationships" xmlns:p="http://schemas.openxmlformats.org/presentationml/2006/main">
  <p:tag name="NUM" val="2"/>
</p:tagLst>
</file>

<file path=ppt/tags/tag848.xml><?xml version="1.0" encoding="utf-8"?>
<p:tagLst xmlns:a="http://schemas.openxmlformats.org/drawingml/2006/main" xmlns:r="http://schemas.openxmlformats.org/officeDocument/2006/relationships" xmlns:p="http://schemas.openxmlformats.org/presentationml/2006/main">
  <p:tag name="NUM" val="6"/>
</p:tagLst>
</file>

<file path=ppt/tags/tag849.xml><?xml version="1.0" encoding="utf-8"?>
<p:tagLst xmlns:a="http://schemas.openxmlformats.org/drawingml/2006/main" xmlns:r="http://schemas.openxmlformats.org/officeDocument/2006/relationships" xmlns:p="http://schemas.openxmlformats.org/presentationml/2006/main">
  <p:tag name="NUM" val="6"/>
</p:tagLst>
</file>

<file path=ppt/tags/tag85.xml><?xml version="1.0" encoding="utf-8"?>
<p:tagLst xmlns:a="http://schemas.openxmlformats.org/drawingml/2006/main" xmlns:r="http://schemas.openxmlformats.org/officeDocument/2006/relationships" xmlns:p="http://schemas.openxmlformats.org/presentationml/2006/main">
  <p:tag name="NUM" val="3"/>
</p:tagLst>
</file>

<file path=ppt/tags/tag850.xml><?xml version="1.0" encoding="utf-8"?>
<p:tagLst xmlns:a="http://schemas.openxmlformats.org/drawingml/2006/main" xmlns:r="http://schemas.openxmlformats.org/officeDocument/2006/relationships" xmlns:p="http://schemas.openxmlformats.org/presentationml/2006/main">
  <p:tag name="NUM" val="3"/>
</p:tagLst>
</file>

<file path=ppt/tags/tag851.xml><?xml version="1.0" encoding="utf-8"?>
<p:tagLst xmlns:a="http://schemas.openxmlformats.org/drawingml/2006/main" xmlns:r="http://schemas.openxmlformats.org/officeDocument/2006/relationships" xmlns:p="http://schemas.openxmlformats.org/presentationml/2006/main">
  <p:tag name="NUM" val="4"/>
</p:tagLst>
</file>

<file path=ppt/tags/tag852.xml><?xml version="1.0" encoding="utf-8"?>
<p:tagLst xmlns:a="http://schemas.openxmlformats.org/drawingml/2006/main" xmlns:r="http://schemas.openxmlformats.org/officeDocument/2006/relationships" xmlns:p="http://schemas.openxmlformats.org/presentationml/2006/main">
  <p:tag name="NUM" val="1"/>
</p:tagLst>
</file>

<file path=ppt/tags/tag853.xml><?xml version="1.0" encoding="utf-8"?>
<p:tagLst xmlns:a="http://schemas.openxmlformats.org/drawingml/2006/main" xmlns:r="http://schemas.openxmlformats.org/officeDocument/2006/relationships" xmlns:p="http://schemas.openxmlformats.org/presentationml/2006/main">
  <p:tag name="NUM" val="2"/>
</p:tagLst>
</file>

<file path=ppt/tags/tag854.xml><?xml version="1.0" encoding="utf-8"?>
<p:tagLst xmlns:a="http://schemas.openxmlformats.org/drawingml/2006/main" xmlns:r="http://schemas.openxmlformats.org/officeDocument/2006/relationships" xmlns:p="http://schemas.openxmlformats.org/presentationml/2006/main">
  <p:tag name="NUM" val="6"/>
</p:tagLst>
</file>

<file path=ppt/tags/tag855.xml><?xml version="1.0" encoding="utf-8"?>
<p:tagLst xmlns:a="http://schemas.openxmlformats.org/drawingml/2006/main" xmlns:r="http://schemas.openxmlformats.org/officeDocument/2006/relationships" xmlns:p="http://schemas.openxmlformats.org/presentationml/2006/main">
  <p:tag name="NUM" val="6"/>
</p:tagLst>
</file>

<file path=ppt/tags/tag856.xml><?xml version="1.0" encoding="utf-8"?>
<p:tagLst xmlns:a="http://schemas.openxmlformats.org/drawingml/2006/main" xmlns:r="http://schemas.openxmlformats.org/officeDocument/2006/relationships" xmlns:p="http://schemas.openxmlformats.org/presentationml/2006/main">
  <p:tag name="NUM" val="4"/>
</p:tagLst>
</file>

<file path=ppt/tags/tag857.xml><?xml version="1.0" encoding="utf-8"?>
<p:tagLst xmlns:a="http://schemas.openxmlformats.org/drawingml/2006/main" xmlns:r="http://schemas.openxmlformats.org/officeDocument/2006/relationships" xmlns:p="http://schemas.openxmlformats.org/presentationml/2006/main">
  <p:tag name="NUM" val="3"/>
</p:tagLst>
</file>

<file path=ppt/tags/tag858.xml><?xml version="1.0" encoding="utf-8"?>
<p:tagLst xmlns:a="http://schemas.openxmlformats.org/drawingml/2006/main" xmlns:r="http://schemas.openxmlformats.org/officeDocument/2006/relationships" xmlns:p="http://schemas.openxmlformats.org/presentationml/2006/main">
  <p:tag name="NUM" val="1"/>
</p:tagLst>
</file>

<file path=ppt/tags/tag859.xml><?xml version="1.0" encoding="utf-8"?>
<p:tagLst xmlns:a="http://schemas.openxmlformats.org/drawingml/2006/main" xmlns:r="http://schemas.openxmlformats.org/officeDocument/2006/relationships" xmlns:p="http://schemas.openxmlformats.org/presentationml/2006/main">
  <p:tag name="NUM" val="2"/>
</p:tagLst>
</file>

<file path=ppt/tags/tag86.xml><?xml version="1.0" encoding="utf-8"?>
<p:tagLst xmlns:a="http://schemas.openxmlformats.org/drawingml/2006/main" xmlns:r="http://schemas.openxmlformats.org/officeDocument/2006/relationships" xmlns:p="http://schemas.openxmlformats.org/presentationml/2006/main">
  <p:tag name="NUM" val="4"/>
</p:tagLst>
</file>

<file path=ppt/tags/tag860.xml><?xml version="1.0" encoding="utf-8"?>
<p:tagLst xmlns:a="http://schemas.openxmlformats.org/drawingml/2006/main" xmlns:r="http://schemas.openxmlformats.org/officeDocument/2006/relationships" xmlns:p="http://schemas.openxmlformats.org/presentationml/2006/main">
  <p:tag name="NUM" val="6"/>
</p:tagLst>
</file>

<file path=ppt/tags/tag861.xml><?xml version="1.0" encoding="utf-8"?>
<p:tagLst xmlns:a="http://schemas.openxmlformats.org/drawingml/2006/main" xmlns:r="http://schemas.openxmlformats.org/officeDocument/2006/relationships" xmlns:p="http://schemas.openxmlformats.org/presentationml/2006/main">
  <p:tag name="NUM" val="6"/>
</p:tagLst>
</file>

<file path=ppt/tags/tag862.xml><?xml version="1.0" encoding="utf-8"?>
<p:tagLst xmlns:a="http://schemas.openxmlformats.org/drawingml/2006/main" xmlns:r="http://schemas.openxmlformats.org/officeDocument/2006/relationships" xmlns:p="http://schemas.openxmlformats.org/presentationml/2006/main">
  <p:tag name="NUM" val="4"/>
</p:tagLst>
</file>

<file path=ppt/tags/tag863.xml><?xml version="1.0" encoding="utf-8"?>
<p:tagLst xmlns:a="http://schemas.openxmlformats.org/drawingml/2006/main" xmlns:r="http://schemas.openxmlformats.org/officeDocument/2006/relationships" xmlns:p="http://schemas.openxmlformats.org/presentationml/2006/main">
  <p:tag name="NUM" val="3"/>
</p:tagLst>
</file>

<file path=ppt/tags/tag864.xml><?xml version="1.0" encoding="utf-8"?>
<p:tagLst xmlns:a="http://schemas.openxmlformats.org/drawingml/2006/main" xmlns:r="http://schemas.openxmlformats.org/officeDocument/2006/relationships" xmlns:p="http://schemas.openxmlformats.org/presentationml/2006/main">
  <p:tag name="NUM" val="2"/>
</p:tagLst>
</file>

<file path=ppt/tags/tag865.xml><?xml version="1.0" encoding="utf-8"?>
<p:tagLst xmlns:a="http://schemas.openxmlformats.org/drawingml/2006/main" xmlns:r="http://schemas.openxmlformats.org/officeDocument/2006/relationships" xmlns:p="http://schemas.openxmlformats.org/presentationml/2006/main">
  <p:tag name="NUM" val="3"/>
</p:tagLst>
</file>

<file path=ppt/tags/tag866.xml><?xml version="1.0" encoding="utf-8"?>
<p:tagLst xmlns:a="http://schemas.openxmlformats.org/drawingml/2006/main" xmlns:r="http://schemas.openxmlformats.org/officeDocument/2006/relationships" xmlns:p="http://schemas.openxmlformats.org/presentationml/2006/main">
  <p:tag name="NUM" val="5"/>
</p:tagLst>
</file>

<file path=ppt/tags/tag867.xml><?xml version="1.0" encoding="utf-8"?>
<p:tagLst xmlns:a="http://schemas.openxmlformats.org/drawingml/2006/main" xmlns:r="http://schemas.openxmlformats.org/officeDocument/2006/relationships" xmlns:p="http://schemas.openxmlformats.org/presentationml/2006/main">
  <p:tag name="NUM" val="3"/>
</p:tagLst>
</file>

<file path=ppt/tags/tag868.xml><?xml version="1.0" encoding="utf-8"?>
<p:tagLst xmlns:a="http://schemas.openxmlformats.org/drawingml/2006/main" xmlns:r="http://schemas.openxmlformats.org/officeDocument/2006/relationships" xmlns:p="http://schemas.openxmlformats.org/presentationml/2006/main">
  <p:tag name="NUM" val="6"/>
</p:tagLst>
</file>

<file path=ppt/tags/tag869.xml><?xml version="1.0" encoding="utf-8"?>
<p:tagLst xmlns:a="http://schemas.openxmlformats.org/drawingml/2006/main" xmlns:r="http://schemas.openxmlformats.org/officeDocument/2006/relationships" xmlns:p="http://schemas.openxmlformats.org/presentationml/2006/main">
  <p:tag name="NUM" val="4"/>
</p:tagLst>
</file>

<file path=ppt/tags/tag87.xml><?xml version="1.0" encoding="utf-8"?>
<p:tagLst xmlns:a="http://schemas.openxmlformats.org/drawingml/2006/main" xmlns:r="http://schemas.openxmlformats.org/officeDocument/2006/relationships" xmlns:p="http://schemas.openxmlformats.org/presentationml/2006/main">
  <p:tag name="NUM" val="1"/>
</p:tagLst>
</file>

<file path=ppt/tags/tag870.xml><?xml version="1.0" encoding="utf-8"?>
<p:tagLst xmlns:a="http://schemas.openxmlformats.org/drawingml/2006/main" xmlns:r="http://schemas.openxmlformats.org/officeDocument/2006/relationships" xmlns:p="http://schemas.openxmlformats.org/presentationml/2006/main">
  <p:tag name="NUM" val="1"/>
</p:tagLst>
</file>

<file path=ppt/tags/tag871.xml><?xml version="1.0" encoding="utf-8"?>
<p:tagLst xmlns:a="http://schemas.openxmlformats.org/drawingml/2006/main" xmlns:r="http://schemas.openxmlformats.org/officeDocument/2006/relationships" xmlns:p="http://schemas.openxmlformats.org/presentationml/2006/main">
  <p:tag name="NUM" val="2"/>
</p:tagLst>
</file>

<file path=ppt/tags/tag872.xml><?xml version="1.0" encoding="utf-8"?>
<p:tagLst xmlns:a="http://schemas.openxmlformats.org/drawingml/2006/main" xmlns:r="http://schemas.openxmlformats.org/officeDocument/2006/relationships" xmlns:p="http://schemas.openxmlformats.org/presentationml/2006/main">
  <p:tag name="NUM" val="6"/>
</p:tagLst>
</file>

<file path=ppt/tags/tag873.xml><?xml version="1.0" encoding="utf-8"?>
<p:tagLst xmlns:a="http://schemas.openxmlformats.org/drawingml/2006/main" xmlns:r="http://schemas.openxmlformats.org/officeDocument/2006/relationships" xmlns:p="http://schemas.openxmlformats.org/presentationml/2006/main">
  <p:tag name="NUM" val="6"/>
</p:tagLst>
</file>

<file path=ppt/tags/tag874.xml><?xml version="1.0" encoding="utf-8"?>
<p:tagLst xmlns:a="http://schemas.openxmlformats.org/drawingml/2006/main" xmlns:r="http://schemas.openxmlformats.org/officeDocument/2006/relationships" xmlns:p="http://schemas.openxmlformats.org/presentationml/2006/main">
  <p:tag name="NUM" val="3"/>
</p:tagLst>
</file>

<file path=ppt/tags/tag875.xml><?xml version="1.0" encoding="utf-8"?>
<p:tagLst xmlns:a="http://schemas.openxmlformats.org/drawingml/2006/main" xmlns:r="http://schemas.openxmlformats.org/officeDocument/2006/relationships" xmlns:p="http://schemas.openxmlformats.org/presentationml/2006/main">
  <p:tag name="NUM" val="4"/>
</p:tagLst>
</file>

<file path=ppt/tags/tag876.xml><?xml version="1.0" encoding="utf-8"?>
<p:tagLst xmlns:a="http://schemas.openxmlformats.org/drawingml/2006/main" xmlns:r="http://schemas.openxmlformats.org/officeDocument/2006/relationships" xmlns:p="http://schemas.openxmlformats.org/presentationml/2006/main">
  <p:tag name="NUM" val="1"/>
</p:tagLst>
</file>

<file path=ppt/tags/tag877.xml><?xml version="1.0" encoding="utf-8"?>
<p:tagLst xmlns:a="http://schemas.openxmlformats.org/drawingml/2006/main" xmlns:r="http://schemas.openxmlformats.org/officeDocument/2006/relationships" xmlns:p="http://schemas.openxmlformats.org/presentationml/2006/main">
  <p:tag name="NUM" val="2"/>
</p:tagLst>
</file>

<file path=ppt/tags/tag878.xml><?xml version="1.0" encoding="utf-8"?>
<p:tagLst xmlns:a="http://schemas.openxmlformats.org/drawingml/2006/main" xmlns:r="http://schemas.openxmlformats.org/officeDocument/2006/relationships" xmlns:p="http://schemas.openxmlformats.org/presentationml/2006/main">
  <p:tag name="NUM" val="6"/>
</p:tagLst>
</file>

<file path=ppt/tags/tag879.xml><?xml version="1.0" encoding="utf-8"?>
<p:tagLst xmlns:a="http://schemas.openxmlformats.org/drawingml/2006/main" xmlns:r="http://schemas.openxmlformats.org/officeDocument/2006/relationships" xmlns:p="http://schemas.openxmlformats.org/presentationml/2006/main">
  <p:tag name="NUM" val="6"/>
</p:tagLst>
</file>

<file path=ppt/tags/tag88.xml><?xml version="1.0" encoding="utf-8"?>
<p:tagLst xmlns:a="http://schemas.openxmlformats.org/drawingml/2006/main" xmlns:r="http://schemas.openxmlformats.org/officeDocument/2006/relationships" xmlns:p="http://schemas.openxmlformats.org/presentationml/2006/main">
  <p:tag name="NUM" val="2"/>
</p:tagLst>
</file>

<file path=ppt/tags/tag880.xml><?xml version="1.0" encoding="utf-8"?>
<p:tagLst xmlns:a="http://schemas.openxmlformats.org/drawingml/2006/main" xmlns:r="http://schemas.openxmlformats.org/officeDocument/2006/relationships" xmlns:p="http://schemas.openxmlformats.org/presentationml/2006/main">
  <p:tag name="NUM" val="3"/>
</p:tagLst>
</file>

<file path=ppt/tags/tag881.xml><?xml version="1.0" encoding="utf-8"?>
<p:tagLst xmlns:a="http://schemas.openxmlformats.org/drawingml/2006/main" xmlns:r="http://schemas.openxmlformats.org/officeDocument/2006/relationships" xmlns:p="http://schemas.openxmlformats.org/presentationml/2006/main">
  <p:tag name="NUM" val="4"/>
</p:tagLst>
</file>

<file path=ppt/tags/tag882.xml><?xml version="1.0" encoding="utf-8"?>
<p:tagLst xmlns:a="http://schemas.openxmlformats.org/drawingml/2006/main" xmlns:r="http://schemas.openxmlformats.org/officeDocument/2006/relationships" xmlns:p="http://schemas.openxmlformats.org/presentationml/2006/main">
  <p:tag name="NUM" val="1"/>
</p:tagLst>
</file>

<file path=ppt/tags/tag883.xml><?xml version="1.0" encoding="utf-8"?>
<p:tagLst xmlns:a="http://schemas.openxmlformats.org/drawingml/2006/main" xmlns:r="http://schemas.openxmlformats.org/officeDocument/2006/relationships" xmlns:p="http://schemas.openxmlformats.org/presentationml/2006/main">
  <p:tag name="NUM" val="2"/>
</p:tagLst>
</file>

<file path=ppt/tags/tag884.xml><?xml version="1.0" encoding="utf-8"?>
<p:tagLst xmlns:a="http://schemas.openxmlformats.org/drawingml/2006/main" xmlns:r="http://schemas.openxmlformats.org/officeDocument/2006/relationships" xmlns:p="http://schemas.openxmlformats.org/presentationml/2006/main">
  <p:tag name="NUM" val="6"/>
</p:tagLst>
</file>

<file path=ppt/tags/tag885.xml><?xml version="1.0" encoding="utf-8"?>
<p:tagLst xmlns:a="http://schemas.openxmlformats.org/drawingml/2006/main" xmlns:r="http://schemas.openxmlformats.org/officeDocument/2006/relationships" xmlns:p="http://schemas.openxmlformats.org/presentationml/2006/main">
  <p:tag name="NUM" val="6"/>
</p:tagLst>
</file>

<file path=ppt/tags/tag886.xml><?xml version="1.0" encoding="utf-8"?>
<p:tagLst xmlns:a="http://schemas.openxmlformats.org/drawingml/2006/main" xmlns:r="http://schemas.openxmlformats.org/officeDocument/2006/relationships" xmlns:p="http://schemas.openxmlformats.org/presentationml/2006/main">
  <p:tag name="NUM" val="3"/>
</p:tagLst>
</file>

<file path=ppt/tags/tag887.xml><?xml version="1.0" encoding="utf-8"?>
<p:tagLst xmlns:a="http://schemas.openxmlformats.org/drawingml/2006/main" xmlns:r="http://schemas.openxmlformats.org/officeDocument/2006/relationships" xmlns:p="http://schemas.openxmlformats.org/presentationml/2006/main">
  <p:tag name="NUM" val="4"/>
</p:tagLst>
</file>

<file path=ppt/tags/tag888.xml><?xml version="1.0" encoding="utf-8"?>
<p:tagLst xmlns:a="http://schemas.openxmlformats.org/drawingml/2006/main" xmlns:r="http://schemas.openxmlformats.org/officeDocument/2006/relationships" xmlns:p="http://schemas.openxmlformats.org/presentationml/2006/main">
  <p:tag name="NUM" val="1"/>
</p:tagLst>
</file>

<file path=ppt/tags/tag889.xml><?xml version="1.0" encoding="utf-8"?>
<p:tagLst xmlns:a="http://schemas.openxmlformats.org/drawingml/2006/main" xmlns:r="http://schemas.openxmlformats.org/officeDocument/2006/relationships" xmlns:p="http://schemas.openxmlformats.org/presentationml/2006/main">
  <p:tag name="NUM" val="2"/>
</p:tagLst>
</file>

<file path=ppt/tags/tag89.xml><?xml version="1.0" encoding="utf-8"?>
<p:tagLst xmlns:a="http://schemas.openxmlformats.org/drawingml/2006/main" xmlns:r="http://schemas.openxmlformats.org/officeDocument/2006/relationships" xmlns:p="http://schemas.openxmlformats.org/presentationml/2006/main">
  <p:tag name="NUM" val="3"/>
</p:tagLst>
</file>

<file path=ppt/tags/tag890.xml><?xml version="1.0" encoding="utf-8"?>
<p:tagLst xmlns:a="http://schemas.openxmlformats.org/drawingml/2006/main" xmlns:r="http://schemas.openxmlformats.org/officeDocument/2006/relationships" xmlns:p="http://schemas.openxmlformats.org/presentationml/2006/main">
  <p:tag name="NUM" val="6"/>
</p:tagLst>
</file>

<file path=ppt/tags/tag891.xml><?xml version="1.0" encoding="utf-8"?>
<p:tagLst xmlns:a="http://schemas.openxmlformats.org/drawingml/2006/main" xmlns:r="http://schemas.openxmlformats.org/officeDocument/2006/relationships" xmlns:p="http://schemas.openxmlformats.org/presentationml/2006/main">
  <p:tag name="NUM" val="6"/>
</p:tagLst>
</file>

<file path=ppt/tags/tag892.xml><?xml version="1.0" encoding="utf-8"?>
<p:tagLst xmlns:a="http://schemas.openxmlformats.org/drawingml/2006/main" xmlns:r="http://schemas.openxmlformats.org/officeDocument/2006/relationships" xmlns:p="http://schemas.openxmlformats.org/presentationml/2006/main">
  <p:tag name="NUM" val="3"/>
</p:tagLst>
</file>

<file path=ppt/tags/tag893.xml><?xml version="1.0" encoding="utf-8"?>
<p:tagLst xmlns:a="http://schemas.openxmlformats.org/drawingml/2006/main" xmlns:r="http://schemas.openxmlformats.org/officeDocument/2006/relationships" xmlns:p="http://schemas.openxmlformats.org/presentationml/2006/main">
  <p:tag name="NUM" val="4"/>
</p:tagLst>
</file>

<file path=ppt/tags/tag894.xml><?xml version="1.0" encoding="utf-8"?>
<p:tagLst xmlns:a="http://schemas.openxmlformats.org/drawingml/2006/main" xmlns:r="http://schemas.openxmlformats.org/officeDocument/2006/relationships" xmlns:p="http://schemas.openxmlformats.org/presentationml/2006/main">
  <p:tag name="NUM" val="2"/>
</p:tagLst>
</file>

<file path=ppt/tags/tag895.xml><?xml version="1.0" encoding="utf-8"?>
<p:tagLst xmlns:a="http://schemas.openxmlformats.org/drawingml/2006/main" xmlns:r="http://schemas.openxmlformats.org/officeDocument/2006/relationships" xmlns:p="http://schemas.openxmlformats.org/presentationml/2006/main">
  <p:tag name="NUM" val="3"/>
</p:tagLst>
</file>

<file path=ppt/tags/tag896.xml><?xml version="1.0" encoding="utf-8"?>
<p:tagLst xmlns:a="http://schemas.openxmlformats.org/drawingml/2006/main" xmlns:r="http://schemas.openxmlformats.org/officeDocument/2006/relationships" xmlns:p="http://schemas.openxmlformats.org/presentationml/2006/main">
  <p:tag name="NUM" val="3"/>
</p:tagLst>
</file>

<file path=ppt/tags/tag897.xml><?xml version="1.0" encoding="utf-8"?>
<p:tagLst xmlns:a="http://schemas.openxmlformats.org/drawingml/2006/main" xmlns:r="http://schemas.openxmlformats.org/officeDocument/2006/relationships" xmlns:p="http://schemas.openxmlformats.org/presentationml/2006/main">
  <p:tag name="NUM" val="4"/>
</p:tagLst>
</file>

<file path=ppt/tags/tag898.xml><?xml version="1.0" encoding="utf-8"?>
<p:tagLst xmlns:a="http://schemas.openxmlformats.org/drawingml/2006/main" xmlns:r="http://schemas.openxmlformats.org/officeDocument/2006/relationships" xmlns:p="http://schemas.openxmlformats.org/presentationml/2006/main">
  <p:tag name="NUM" val="5"/>
</p:tagLst>
</file>

<file path=ppt/tags/tag899.xml><?xml version="1.0" encoding="utf-8"?>
<p:tagLst xmlns:a="http://schemas.openxmlformats.org/drawingml/2006/main" xmlns:r="http://schemas.openxmlformats.org/officeDocument/2006/relationships" xmlns:p="http://schemas.openxmlformats.org/presentationml/2006/main">
  <p:tag name="NUM" val="1"/>
</p:tagLst>
</file>

<file path=ppt/tags/tag9.xml><?xml version="1.0" encoding="utf-8"?>
<p:tagLst xmlns:a="http://schemas.openxmlformats.org/drawingml/2006/main" xmlns:r="http://schemas.openxmlformats.org/officeDocument/2006/relationships" xmlns:p="http://schemas.openxmlformats.org/presentationml/2006/main">
  <p:tag name="NUM" val="3"/>
</p:tagLst>
</file>

<file path=ppt/tags/tag90.xml><?xml version="1.0" encoding="utf-8"?>
<p:tagLst xmlns:a="http://schemas.openxmlformats.org/drawingml/2006/main" xmlns:r="http://schemas.openxmlformats.org/officeDocument/2006/relationships" xmlns:p="http://schemas.openxmlformats.org/presentationml/2006/main">
  <p:tag name="NUM" val="4"/>
</p:tagLst>
</file>

<file path=ppt/tags/tag900.xml><?xml version="1.0" encoding="utf-8"?>
<p:tagLst xmlns:a="http://schemas.openxmlformats.org/drawingml/2006/main" xmlns:r="http://schemas.openxmlformats.org/officeDocument/2006/relationships" xmlns:p="http://schemas.openxmlformats.org/presentationml/2006/main">
  <p:tag name="NUM" val="2"/>
</p:tagLst>
</file>

<file path=ppt/tags/tag901.xml><?xml version="1.0" encoding="utf-8"?>
<p:tagLst xmlns:a="http://schemas.openxmlformats.org/drawingml/2006/main" xmlns:r="http://schemas.openxmlformats.org/officeDocument/2006/relationships" xmlns:p="http://schemas.openxmlformats.org/presentationml/2006/main">
  <p:tag name="NUM" val="6"/>
</p:tagLst>
</file>

<file path=ppt/tags/tag902.xml><?xml version="1.0" encoding="utf-8"?>
<p:tagLst xmlns:a="http://schemas.openxmlformats.org/drawingml/2006/main" xmlns:r="http://schemas.openxmlformats.org/officeDocument/2006/relationships" xmlns:p="http://schemas.openxmlformats.org/presentationml/2006/main">
  <p:tag name="NUM" val="6"/>
</p:tagLst>
</file>

<file path=ppt/tags/tag903.xml><?xml version="1.0" encoding="utf-8"?>
<p:tagLst xmlns:a="http://schemas.openxmlformats.org/drawingml/2006/main" xmlns:r="http://schemas.openxmlformats.org/officeDocument/2006/relationships" xmlns:p="http://schemas.openxmlformats.org/presentationml/2006/main">
  <p:tag name="NUM" val="4"/>
</p:tagLst>
</file>

<file path=ppt/tags/tag904.xml><?xml version="1.0" encoding="utf-8"?>
<p:tagLst xmlns:a="http://schemas.openxmlformats.org/drawingml/2006/main" xmlns:r="http://schemas.openxmlformats.org/officeDocument/2006/relationships" xmlns:p="http://schemas.openxmlformats.org/presentationml/2006/main">
  <p:tag name="NUM" val="3"/>
</p:tagLst>
</file>

<file path=ppt/tags/tag905.xml><?xml version="1.0" encoding="utf-8"?>
<p:tagLst xmlns:a="http://schemas.openxmlformats.org/drawingml/2006/main" xmlns:r="http://schemas.openxmlformats.org/officeDocument/2006/relationships" xmlns:p="http://schemas.openxmlformats.org/presentationml/2006/main">
  <p:tag name="NUM" val="1"/>
</p:tagLst>
</file>

<file path=ppt/tags/tag906.xml><?xml version="1.0" encoding="utf-8"?>
<p:tagLst xmlns:a="http://schemas.openxmlformats.org/drawingml/2006/main" xmlns:r="http://schemas.openxmlformats.org/officeDocument/2006/relationships" xmlns:p="http://schemas.openxmlformats.org/presentationml/2006/main">
  <p:tag name="NUM" val="2"/>
</p:tagLst>
</file>

<file path=ppt/tags/tag907.xml><?xml version="1.0" encoding="utf-8"?>
<p:tagLst xmlns:a="http://schemas.openxmlformats.org/drawingml/2006/main" xmlns:r="http://schemas.openxmlformats.org/officeDocument/2006/relationships" xmlns:p="http://schemas.openxmlformats.org/presentationml/2006/main">
  <p:tag name="NUM" val="6"/>
</p:tagLst>
</file>

<file path=ppt/tags/tag908.xml><?xml version="1.0" encoding="utf-8"?>
<p:tagLst xmlns:a="http://schemas.openxmlformats.org/drawingml/2006/main" xmlns:r="http://schemas.openxmlformats.org/officeDocument/2006/relationships" xmlns:p="http://schemas.openxmlformats.org/presentationml/2006/main">
  <p:tag name="NUM" val="6"/>
</p:tagLst>
</file>

<file path=ppt/tags/tag909.xml><?xml version="1.0" encoding="utf-8"?>
<p:tagLst xmlns:a="http://schemas.openxmlformats.org/drawingml/2006/main" xmlns:r="http://schemas.openxmlformats.org/officeDocument/2006/relationships" xmlns:p="http://schemas.openxmlformats.org/presentationml/2006/main">
  <p:tag name="NUM" val="4"/>
</p:tagLst>
</file>

<file path=ppt/tags/tag91.xml><?xml version="1.0" encoding="utf-8"?>
<p:tagLst xmlns:a="http://schemas.openxmlformats.org/drawingml/2006/main" xmlns:r="http://schemas.openxmlformats.org/officeDocument/2006/relationships" xmlns:p="http://schemas.openxmlformats.org/presentationml/2006/main">
  <p:tag name="NUM" val="1"/>
</p:tagLst>
</file>

<file path=ppt/tags/tag910.xml><?xml version="1.0" encoding="utf-8"?>
<p:tagLst xmlns:a="http://schemas.openxmlformats.org/drawingml/2006/main" xmlns:r="http://schemas.openxmlformats.org/officeDocument/2006/relationships" xmlns:p="http://schemas.openxmlformats.org/presentationml/2006/main">
  <p:tag name="NUM" val="3"/>
</p:tagLst>
</file>

<file path=ppt/tags/tag911.xml><?xml version="1.0" encoding="utf-8"?>
<p:tagLst xmlns:a="http://schemas.openxmlformats.org/drawingml/2006/main" xmlns:r="http://schemas.openxmlformats.org/officeDocument/2006/relationships" xmlns:p="http://schemas.openxmlformats.org/presentationml/2006/main">
  <p:tag name="NUM" val="1"/>
</p:tagLst>
</file>

<file path=ppt/tags/tag912.xml><?xml version="1.0" encoding="utf-8"?>
<p:tagLst xmlns:a="http://schemas.openxmlformats.org/drawingml/2006/main" xmlns:r="http://schemas.openxmlformats.org/officeDocument/2006/relationships" xmlns:p="http://schemas.openxmlformats.org/presentationml/2006/main">
  <p:tag name="NUM" val="2"/>
</p:tagLst>
</file>

<file path=ppt/tags/tag913.xml><?xml version="1.0" encoding="utf-8"?>
<p:tagLst xmlns:a="http://schemas.openxmlformats.org/drawingml/2006/main" xmlns:r="http://schemas.openxmlformats.org/officeDocument/2006/relationships" xmlns:p="http://schemas.openxmlformats.org/presentationml/2006/main">
  <p:tag name="NUM" val="6"/>
</p:tagLst>
</file>

<file path=ppt/tags/tag914.xml><?xml version="1.0" encoding="utf-8"?>
<p:tagLst xmlns:a="http://schemas.openxmlformats.org/drawingml/2006/main" xmlns:r="http://schemas.openxmlformats.org/officeDocument/2006/relationships" xmlns:p="http://schemas.openxmlformats.org/presentationml/2006/main">
  <p:tag name="NUM" val="6"/>
</p:tagLst>
</file>

<file path=ppt/tags/tag915.xml><?xml version="1.0" encoding="utf-8"?>
<p:tagLst xmlns:a="http://schemas.openxmlformats.org/drawingml/2006/main" xmlns:r="http://schemas.openxmlformats.org/officeDocument/2006/relationships" xmlns:p="http://schemas.openxmlformats.org/presentationml/2006/main">
  <p:tag name="NUM" val="4"/>
</p:tagLst>
</file>

<file path=ppt/tags/tag916.xml><?xml version="1.0" encoding="utf-8"?>
<p:tagLst xmlns:a="http://schemas.openxmlformats.org/drawingml/2006/main" xmlns:r="http://schemas.openxmlformats.org/officeDocument/2006/relationships" xmlns:p="http://schemas.openxmlformats.org/presentationml/2006/main">
  <p:tag name="NUM" val="3"/>
</p:tagLst>
</file>

<file path=ppt/tags/tag917.xml><?xml version="1.0" encoding="utf-8"?>
<p:tagLst xmlns:a="http://schemas.openxmlformats.org/drawingml/2006/main" xmlns:r="http://schemas.openxmlformats.org/officeDocument/2006/relationships" xmlns:p="http://schemas.openxmlformats.org/presentationml/2006/main">
  <p:tag name="NUM" val="1"/>
</p:tagLst>
</file>

<file path=ppt/tags/tag918.xml><?xml version="1.0" encoding="utf-8"?>
<p:tagLst xmlns:a="http://schemas.openxmlformats.org/drawingml/2006/main" xmlns:r="http://schemas.openxmlformats.org/officeDocument/2006/relationships" xmlns:p="http://schemas.openxmlformats.org/presentationml/2006/main">
  <p:tag name="NUM" val="2"/>
</p:tagLst>
</file>

<file path=ppt/tags/tag919.xml><?xml version="1.0" encoding="utf-8"?>
<p:tagLst xmlns:a="http://schemas.openxmlformats.org/drawingml/2006/main" xmlns:r="http://schemas.openxmlformats.org/officeDocument/2006/relationships" xmlns:p="http://schemas.openxmlformats.org/presentationml/2006/main">
  <p:tag name="NUM" val="2"/>
</p:tagLst>
</file>

<file path=ppt/tags/tag92.xml><?xml version="1.0" encoding="utf-8"?>
<p:tagLst xmlns:a="http://schemas.openxmlformats.org/drawingml/2006/main" xmlns:r="http://schemas.openxmlformats.org/officeDocument/2006/relationships" xmlns:p="http://schemas.openxmlformats.org/presentationml/2006/main">
  <p:tag name="NUM" val="2"/>
</p:tagLst>
</file>

<file path=ppt/tags/tag920.xml><?xml version="1.0" encoding="utf-8"?>
<p:tagLst xmlns:a="http://schemas.openxmlformats.org/drawingml/2006/main" xmlns:r="http://schemas.openxmlformats.org/officeDocument/2006/relationships" xmlns:p="http://schemas.openxmlformats.org/presentationml/2006/main">
  <p:tag name="NUM" val="3"/>
</p:tagLst>
</file>

<file path=ppt/tags/tag921.xml><?xml version="1.0" encoding="utf-8"?>
<p:tagLst xmlns:a="http://schemas.openxmlformats.org/drawingml/2006/main" xmlns:r="http://schemas.openxmlformats.org/officeDocument/2006/relationships" xmlns:p="http://schemas.openxmlformats.org/presentationml/2006/main">
  <p:tag name="NUM" val="3"/>
</p:tagLst>
</file>

<file path=ppt/tags/tag922.xml><?xml version="1.0" encoding="utf-8"?>
<p:tagLst xmlns:a="http://schemas.openxmlformats.org/drawingml/2006/main" xmlns:r="http://schemas.openxmlformats.org/officeDocument/2006/relationships" xmlns:p="http://schemas.openxmlformats.org/presentationml/2006/main">
  <p:tag name="NUM" val="4"/>
</p:tagLst>
</file>

<file path=ppt/tags/tag923.xml><?xml version="1.0" encoding="utf-8"?>
<p:tagLst xmlns:a="http://schemas.openxmlformats.org/drawingml/2006/main" xmlns:r="http://schemas.openxmlformats.org/officeDocument/2006/relationships" xmlns:p="http://schemas.openxmlformats.org/presentationml/2006/main">
  <p:tag name="NUM" val="6"/>
</p:tagLst>
</file>

<file path=ppt/tags/tag924.xml><?xml version="1.0" encoding="utf-8"?>
<p:tagLst xmlns:a="http://schemas.openxmlformats.org/drawingml/2006/main" xmlns:r="http://schemas.openxmlformats.org/officeDocument/2006/relationships" xmlns:p="http://schemas.openxmlformats.org/presentationml/2006/main">
  <p:tag name="NUM" val="1"/>
</p:tagLst>
</file>

<file path=ppt/tags/tag925.xml><?xml version="1.0" encoding="utf-8"?>
<p:tagLst xmlns:a="http://schemas.openxmlformats.org/drawingml/2006/main" xmlns:r="http://schemas.openxmlformats.org/officeDocument/2006/relationships" xmlns:p="http://schemas.openxmlformats.org/presentationml/2006/main">
  <p:tag name="NUM" val="2"/>
</p:tagLst>
</file>

<file path=ppt/tags/tag926.xml><?xml version="1.0" encoding="utf-8"?>
<p:tagLst xmlns:a="http://schemas.openxmlformats.org/drawingml/2006/main" xmlns:r="http://schemas.openxmlformats.org/officeDocument/2006/relationships" xmlns:p="http://schemas.openxmlformats.org/presentationml/2006/main">
  <p:tag name="NUM" val="6"/>
</p:tagLst>
</file>

<file path=ppt/tags/tag927.xml><?xml version="1.0" encoding="utf-8"?>
<p:tagLst xmlns:a="http://schemas.openxmlformats.org/drawingml/2006/main" xmlns:r="http://schemas.openxmlformats.org/officeDocument/2006/relationships" xmlns:p="http://schemas.openxmlformats.org/presentationml/2006/main">
  <p:tag name="NUM" val="4"/>
</p:tagLst>
</file>

<file path=ppt/tags/tag928.xml><?xml version="1.0" encoding="utf-8"?>
<p:tagLst xmlns:a="http://schemas.openxmlformats.org/drawingml/2006/main" xmlns:r="http://schemas.openxmlformats.org/officeDocument/2006/relationships" xmlns:p="http://schemas.openxmlformats.org/presentationml/2006/main">
  <p:tag name="NUM" val="3"/>
</p:tagLst>
</file>

<file path=ppt/tags/tag929.xml><?xml version="1.0" encoding="utf-8"?>
<p:tagLst xmlns:a="http://schemas.openxmlformats.org/drawingml/2006/main" xmlns:r="http://schemas.openxmlformats.org/officeDocument/2006/relationships" xmlns:p="http://schemas.openxmlformats.org/presentationml/2006/main">
  <p:tag name="NUM" val="6"/>
</p:tagLst>
</file>

<file path=ppt/tags/tag93.xml><?xml version="1.0" encoding="utf-8"?>
<p:tagLst xmlns:a="http://schemas.openxmlformats.org/drawingml/2006/main" xmlns:r="http://schemas.openxmlformats.org/officeDocument/2006/relationships" xmlns:p="http://schemas.openxmlformats.org/presentationml/2006/main">
  <p:tag name="NUM" val="3"/>
</p:tagLst>
</file>

<file path=ppt/tags/tag930.xml><?xml version="1.0" encoding="utf-8"?>
<p:tagLst xmlns:a="http://schemas.openxmlformats.org/drawingml/2006/main" xmlns:r="http://schemas.openxmlformats.org/officeDocument/2006/relationships" xmlns:p="http://schemas.openxmlformats.org/presentationml/2006/main">
  <p:tag name="NUM" val="1"/>
</p:tagLst>
</file>

<file path=ppt/tags/tag931.xml><?xml version="1.0" encoding="utf-8"?>
<p:tagLst xmlns:a="http://schemas.openxmlformats.org/drawingml/2006/main" xmlns:r="http://schemas.openxmlformats.org/officeDocument/2006/relationships" xmlns:p="http://schemas.openxmlformats.org/presentationml/2006/main">
  <p:tag name="NUM" val="2"/>
</p:tagLst>
</file>

<file path=ppt/tags/tag932.xml><?xml version="1.0" encoding="utf-8"?>
<p:tagLst xmlns:a="http://schemas.openxmlformats.org/drawingml/2006/main" xmlns:r="http://schemas.openxmlformats.org/officeDocument/2006/relationships" xmlns:p="http://schemas.openxmlformats.org/presentationml/2006/main">
  <p:tag name="NUM" val="6"/>
</p:tagLst>
</file>

<file path=ppt/tags/tag933.xml><?xml version="1.0" encoding="utf-8"?>
<p:tagLst xmlns:a="http://schemas.openxmlformats.org/drawingml/2006/main" xmlns:r="http://schemas.openxmlformats.org/officeDocument/2006/relationships" xmlns:p="http://schemas.openxmlformats.org/presentationml/2006/main">
  <p:tag name="NUM" val="4"/>
</p:tagLst>
</file>

<file path=ppt/tags/tag934.xml><?xml version="1.0" encoding="utf-8"?>
<p:tagLst xmlns:a="http://schemas.openxmlformats.org/drawingml/2006/main" xmlns:r="http://schemas.openxmlformats.org/officeDocument/2006/relationships" xmlns:p="http://schemas.openxmlformats.org/presentationml/2006/main">
  <p:tag name="NUM" val="3"/>
</p:tagLst>
</file>

<file path=ppt/tags/tag935.xml><?xml version="1.0" encoding="utf-8"?>
<p:tagLst xmlns:a="http://schemas.openxmlformats.org/drawingml/2006/main" xmlns:r="http://schemas.openxmlformats.org/officeDocument/2006/relationships" xmlns:p="http://schemas.openxmlformats.org/presentationml/2006/main">
  <p:tag name="NUM" val="6"/>
</p:tagLst>
</file>

<file path=ppt/tags/tag936.xml><?xml version="1.0" encoding="utf-8"?>
<p:tagLst xmlns:a="http://schemas.openxmlformats.org/drawingml/2006/main" xmlns:r="http://schemas.openxmlformats.org/officeDocument/2006/relationships" xmlns:p="http://schemas.openxmlformats.org/presentationml/2006/main">
  <p:tag name="NUM" val="1"/>
</p:tagLst>
</file>

<file path=ppt/tags/tag937.xml><?xml version="1.0" encoding="utf-8"?>
<p:tagLst xmlns:a="http://schemas.openxmlformats.org/drawingml/2006/main" xmlns:r="http://schemas.openxmlformats.org/officeDocument/2006/relationships" xmlns:p="http://schemas.openxmlformats.org/presentationml/2006/main">
  <p:tag name="NUM" val="2"/>
</p:tagLst>
</file>

<file path=ppt/tags/tag938.xml><?xml version="1.0" encoding="utf-8"?>
<p:tagLst xmlns:a="http://schemas.openxmlformats.org/drawingml/2006/main" xmlns:r="http://schemas.openxmlformats.org/officeDocument/2006/relationships" xmlns:p="http://schemas.openxmlformats.org/presentationml/2006/main">
  <p:tag name="NUM" val="6"/>
</p:tagLst>
</file>

<file path=ppt/tags/tag939.xml><?xml version="1.0" encoding="utf-8"?>
<p:tagLst xmlns:a="http://schemas.openxmlformats.org/drawingml/2006/main" xmlns:r="http://schemas.openxmlformats.org/officeDocument/2006/relationships" xmlns:p="http://schemas.openxmlformats.org/presentationml/2006/main">
  <p:tag name="NUM" val="4"/>
</p:tagLst>
</file>

<file path=ppt/tags/tag94.xml><?xml version="1.0" encoding="utf-8"?>
<p:tagLst xmlns:a="http://schemas.openxmlformats.org/drawingml/2006/main" xmlns:r="http://schemas.openxmlformats.org/officeDocument/2006/relationships" xmlns:p="http://schemas.openxmlformats.org/presentationml/2006/main">
  <p:tag name="NUM" val="4"/>
</p:tagLst>
</file>

<file path=ppt/tags/tag940.xml><?xml version="1.0" encoding="utf-8"?>
<p:tagLst xmlns:a="http://schemas.openxmlformats.org/drawingml/2006/main" xmlns:r="http://schemas.openxmlformats.org/officeDocument/2006/relationships" xmlns:p="http://schemas.openxmlformats.org/presentationml/2006/main">
  <p:tag name="NUM" val="3"/>
</p:tagLst>
</file>

<file path=ppt/tags/tag941.xml><?xml version="1.0" encoding="utf-8"?>
<p:tagLst xmlns:a="http://schemas.openxmlformats.org/drawingml/2006/main" xmlns:r="http://schemas.openxmlformats.org/officeDocument/2006/relationships" xmlns:p="http://schemas.openxmlformats.org/presentationml/2006/main">
  <p:tag name="NUM" val="6"/>
</p:tagLst>
</file>

<file path=ppt/tags/tag942.xml><?xml version="1.0" encoding="utf-8"?>
<p:tagLst xmlns:a="http://schemas.openxmlformats.org/drawingml/2006/main" xmlns:r="http://schemas.openxmlformats.org/officeDocument/2006/relationships" xmlns:p="http://schemas.openxmlformats.org/presentationml/2006/main">
  <p:tag name="NUM" val="2"/>
</p:tagLst>
</file>

<file path=ppt/tags/tag943.xml><?xml version="1.0" encoding="utf-8"?>
<p:tagLst xmlns:a="http://schemas.openxmlformats.org/drawingml/2006/main" xmlns:r="http://schemas.openxmlformats.org/officeDocument/2006/relationships" xmlns:p="http://schemas.openxmlformats.org/presentationml/2006/main">
  <p:tag name="NUM" val="3"/>
</p:tagLst>
</file>

<file path=ppt/tags/tag944.xml><?xml version="1.0" encoding="utf-8"?>
<p:tagLst xmlns:a="http://schemas.openxmlformats.org/drawingml/2006/main" xmlns:r="http://schemas.openxmlformats.org/officeDocument/2006/relationships" xmlns:p="http://schemas.openxmlformats.org/presentationml/2006/main">
  <p:tag name="NUM" val="4"/>
</p:tagLst>
</file>

<file path=ppt/tags/tag945.xml><?xml version="1.0" encoding="utf-8"?>
<p:tagLst xmlns:a="http://schemas.openxmlformats.org/drawingml/2006/main" xmlns:r="http://schemas.openxmlformats.org/officeDocument/2006/relationships" xmlns:p="http://schemas.openxmlformats.org/presentationml/2006/main">
  <p:tag name="NUM" val="5"/>
</p:tagLst>
</file>

<file path=ppt/tags/tag946.xml><?xml version="1.0" encoding="utf-8"?>
<p:tagLst xmlns:a="http://schemas.openxmlformats.org/drawingml/2006/main" xmlns:r="http://schemas.openxmlformats.org/officeDocument/2006/relationships" xmlns:p="http://schemas.openxmlformats.org/presentationml/2006/main">
  <p:tag name="NUM" val="3"/>
</p:tagLst>
</file>

<file path=ppt/tags/tag947.xml><?xml version="1.0" encoding="utf-8"?>
<p:tagLst xmlns:a="http://schemas.openxmlformats.org/drawingml/2006/main" xmlns:r="http://schemas.openxmlformats.org/officeDocument/2006/relationships" xmlns:p="http://schemas.openxmlformats.org/presentationml/2006/main">
  <p:tag name="NUM" val="6"/>
</p:tagLst>
</file>

<file path=ppt/tags/tag948.xml><?xml version="1.0" encoding="utf-8"?>
<p:tagLst xmlns:a="http://schemas.openxmlformats.org/drawingml/2006/main" xmlns:r="http://schemas.openxmlformats.org/officeDocument/2006/relationships" xmlns:p="http://schemas.openxmlformats.org/presentationml/2006/main">
  <p:tag name="NUM" val="1"/>
</p:tagLst>
</file>

<file path=ppt/tags/tag949.xml><?xml version="1.0" encoding="utf-8"?>
<p:tagLst xmlns:a="http://schemas.openxmlformats.org/drawingml/2006/main" xmlns:r="http://schemas.openxmlformats.org/officeDocument/2006/relationships" xmlns:p="http://schemas.openxmlformats.org/presentationml/2006/main">
  <p:tag name="NUM" val="2"/>
</p:tagLst>
</file>

<file path=ppt/tags/tag95.xml><?xml version="1.0" encoding="utf-8"?>
<p:tagLst xmlns:a="http://schemas.openxmlformats.org/drawingml/2006/main" xmlns:r="http://schemas.openxmlformats.org/officeDocument/2006/relationships" xmlns:p="http://schemas.openxmlformats.org/presentationml/2006/main">
  <p:tag name="NUM" val="1"/>
</p:tagLst>
</file>

<file path=ppt/tags/tag950.xml><?xml version="1.0" encoding="utf-8"?>
<p:tagLst xmlns:a="http://schemas.openxmlformats.org/drawingml/2006/main" xmlns:r="http://schemas.openxmlformats.org/officeDocument/2006/relationships" xmlns:p="http://schemas.openxmlformats.org/presentationml/2006/main">
  <p:tag name="NUM" val="6"/>
</p:tagLst>
</file>

<file path=ppt/tags/tag951.xml><?xml version="1.0" encoding="utf-8"?>
<p:tagLst xmlns:a="http://schemas.openxmlformats.org/drawingml/2006/main" xmlns:r="http://schemas.openxmlformats.org/officeDocument/2006/relationships" xmlns:p="http://schemas.openxmlformats.org/presentationml/2006/main">
  <p:tag name="NUM" val="4"/>
</p:tagLst>
</file>

<file path=ppt/tags/tag952.xml><?xml version="1.0" encoding="utf-8"?>
<p:tagLst xmlns:a="http://schemas.openxmlformats.org/drawingml/2006/main" xmlns:r="http://schemas.openxmlformats.org/officeDocument/2006/relationships" xmlns:p="http://schemas.openxmlformats.org/presentationml/2006/main">
  <p:tag name="NUM" val="6"/>
</p:tagLst>
</file>

<file path=ppt/tags/tag953.xml><?xml version="1.0" encoding="utf-8"?>
<p:tagLst xmlns:a="http://schemas.openxmlformats.org/drawingml/2006/main" xmlns:r="http://schemas.openxmlformats.org/officeDocument/2006/relationships" xmlns:p="http://schemas.openxmlformats.org/presentationml/2006/main">
  <p:tag name="NUM" val="3"/>
</p:tagLst>
</file>

<file path=ppt/tags/tag954.xml><?xml version="1.0" encoding="utf-8"?>
<p:tagLst xmlns:a="http://schemas.openxmlformats.org/drawingml/2006/main" xmlns:r="http://schemas.openxmlformats.org/officeDocument/2006/relationships" xmlns:p="http://schemas.openxmlformats.org/presentationml/2006/main">
  <p:tag name="NUM" val="1"/>
</p:tagLst>
</file>

<file path=ppt/tags/tag955.xml><?xml version="1.0" encoding="utf-8"?>
<p:tagLst xmlns:a="http://schemas.openxmlformats.org/drawingml/2006/main" xmlns:r="http://schemas.openxmlformats.org/officeDocument/2006/relationships" xmlns:p="http://schemas.openxmlformats.org/presentationml/2006/main">
  <p:tag name="NUM" val="2"/>
</p:tagLst>
</file>

<file path=ppt/tags/tag956.xml><?xml version="1.0" encoding="utf-8"?>
<p:tagLst xmlns:a="http://schemas.openxmlformats.org/drawingml/2006/main" xmlns:r="http://schemas.openxmlformats.org/officeDocument/2006/relationships" xmlns:p="http://schemas.openxmlformats.org/presentationml/2006/main">
  <p:tag name="NUM" val="6"/>
</p:tagLst>
</file>

<file path=ppt/tags/tag957.xml><?xml version="1.0" encoding="utf-8"?>
<p:tagLst xmlns:a="http://schemas.openxmlformats.org/drawingml/2006/main" xmlns:r="http://schemas.openxmlformats.org/officeDocument/2006/relationships" xmlns:p="http://schemas.openxmlformats.org/presentationml/2006/main">
  <p:tag name="NUM" val="4"/>
</p:tagLst>
</file>

<file path=ppt/tags/tag958.xml><?xml version="1.0" encoding="utf-8"?>
<p:tagLst xmlns:a="http://schemas.openxmlformats.org/drawingml/2006/main" xmlns:r="http://schemas.openxmlformats.org/officeDocument/2006/relationships" xmlns:p="http://schemas.openxmlformats.org/presentationml/2006/main">
  <p:tag name="NUM" val="3"/>
</p:tagLst>
</file>

<file path=ppt/tags/tag959.xml><?xml version="1.0" encoding="utf-8"?>
<p:tagLst xmlns:a="http://schemas.openxmlformats.org/drawingml/2006/main" xmlns:r="http://schemas.openxmlformats.org/officeDocument/2006/relationships" xmlns:p="http://schemas.openxmlformats.org/presentationml/2006/main">
  <p:tag name="NUM" val="6"/>
</p:tagLst>
</file>

<file path=ppt/tags/tag96.xml><?xml version="1.0" encoding="utf-8"?>
<p:tagLst xmlns:a="http://schemas.openxmlformats.org/drawingml/2006/main" xmlns:r="http://schemas.openxmlformats.org/officeDocument/2006/relationships" xmlns:p="http://schemas.openxmlformats.org/presentationml/2006/main">
  <p:tag name="NUM" val="2"/>
</p:tagLst>
</file>

<file path=ppt/tags/tag960.xml><?xml version="1.0" encoding="utf-8"?>
<p:tagLst xmlns:a="http://schemas.openxmlformats.org/drawingml/2006/main" xmlns:r="http://schemas.openxmlformats.org/officeDocument/2006/relationships" xmlns:p="http://schemas.openxmlformats.org/presentationml/2006/main">
  <p:tag name="NUM" val="1"/>
</p:tagLst>
</file>

<file path=ppt/tags/tag961.xml><?xml version="1.0" encoding="utf-8"?>
<p:tagLst xmlns:a="http://schemas.openxmlformats.org/drawingml/2006/main" xmlns:r="http://schemas.openxmlformats.org/officeDocument/2006/relationships" xmlns:p="http://schemas.openxmlformats.org/presentationml/2006/main">
  <p:tag name="NUM" val="2"/>
</p:tagLst>
</file>

<file path=ppt/tags/tag962.xml><?xml version="1.0" encoding="utf-8"?>
<p:tagLst xmlns:a="http://schemas.openxmlformats.org/drawingml/2006/main" xmlns:r="http://schemas.openxmlformats.org/officeDocument/2006/relationships" xmlns:p="http://schemas.openxmlformats.org/presentationml/2006/main">
  <p:tag name="NUM" val="6"/>
</p:tagLst>
</file>

<file path=ppt/tags/tag963.xml><?xml version="1.0" encoding="utf-8"?>
<p:tagLst xmlns:a="http://schemas.openxmlformats.org/drawingml/2006/main" xmlns:r="http://schemas.openxmlformats.org/officeDocument/2006/relationships" xmlns:p="http://schemas.openxmlformats.org/presentationml/2006/main">
  <p:tag name="NUM" val="4"/>
</p:tagLst>
</file>

<file path=ppt/tags/tag964.xml><?xml version="1.0" encoding="utf-8"?>
<p:tagLst xmlns:a="http://schemas.openxmlformats.org/drawingml/2006/main" xmlns:r="http://schemas.openxmlformats.org/officeDocument/2006/relationships" xmlns:p="http://schemas.openxmlformats.org/presentationml/2006/main">
  <p:tag name="NUM" val="3"/>
</p:tagLst>
</file>

<file path=ppt/tags/tag965.xml><?xml version="1.0" encoding="utf-8"?>
<p:tagLst xmlns:a="http://schemas.openxmlformats.org/drawingml/2006/main" xmlns:r="http://schemas.openxmlformats.org/officeDocument/2006/relationships" xmlns:p="http://schemas.openxmlformats.org/presentationml/2006/main">
  <p:tag name="NUM" val="6"/>
</p:tagLst>
</file>

<file path=ppt/tags/tag966.xml><?xml version="1.0" encoding="utf-8"?>
<p:tagLst xmlns:a="http://schemas.openxmlformats.org/drawingml/2006/main" xmlns:r="http://schemas.openxmlformats.org/officeDocument/2006/relationships" xmlns:p="http://schemas.openxmlformats.org/presentationml/2006/main">
  <p:tag name="NUM" val="1"/>
</p:tagLst>
</file>

<file path=ppt/tags/tag967.xml><?xml version="1.0" encoding="utf-8"?>
<p:tagLst xmlns:a="http://schemas.openxmlformats.org/drawingml/2006/main" xmlns:r="http://schemas.openxmlformats.org/officeDocument/2006/relationships" xmlns:p="http://schemas.openxmlformats.org/presentationml/2006/main">
  <p:tag name="NUM" val="2"/>
</p:tagLst>
</file>

<file path=ppt/tags/tag968.xml><?xml version="1.0" encoding="utf-8"?>
<p:tagLst xmlns:a="http://schemas.openxmlformats.org/drawingml/2006/main" xmlns:r="http://schemas.openxmlformats.org/officeDocument/2006/relationships" xmlns:p="http://schemas.openxmlformats.org/presentationml/2006/main">
  <p:tag name="NUM" val="6"/>
</p:tagLst>
</file>

<file path=ppt/tags/tag969.xml><?xml version="1.0" encoding="utf-8"?>
<p:tagLst xmlns:a="http://schemas.openxmlformats.org/drawingml/2006/main" xmlns:r="http://schemas.openxmlformats.org/officeDocument/2006/relationships" xmlns:p="http://schemas.openxmlformats.org/presentationml/2006/main">
  <p:tag name="NUM" val="4"/>
</p:tagLst>
</file>

<file path=ppt/tags/tag97.xml><?xml version="1.0" encoding="utf-8"?>
<p:tagLst xmlns:a="http://schemas.openxmlformats.org/drawingml/2006/main" xmlns:r="http://schemas.openxmlformats.org/officeDocument/2006/relationships" xmlns:p="http://schemas.openxmlformats.org/presentationml/2006/main">
  <p:tag name="NUM" val="3"/>
</p:tagLst>
</file>

<file path=ppt/tags/tag970.xml><?xml version="1.0" encoding="utf-8"?>
<p:tagLst xmlns:a="http://schemas.openxmlformats.org/drawingml/2006/main" xmlns:r="http://schemas.openxmlformats.org/officeDocument/2006/relationships" xmlns:p="http://schemas.openxmlformats.org/presentationml/2006/main">
  <p:tag name="NUM" val="6"/>
</p:tagLst>
</file>

<file path=ppt/tags/tag971.xml><?xml version="1.0" encoding="utf-8"?>
<p:tagLst xmlns:a="http://schemas.openxmlformats.org/drawingml/2006/main" xmlns:r="http://schemas.openxmlformats.org/officeDocument/2006/relationships" xmlns:p="http://schemas.openxmlformats.org/presentationml/2006/main">
  <p:tag name="NUM" val="3"/>
</p:tagLst>
</file>

<file path=ppt/tags/tag972.xml><?xml version="1.0" encoding="utf-8"?>
<p:tagLst xmlns:a="http://schemas.openxmlformats.org/drawingml/2006/main" xmlns:r="http://schemas.openxmlformats.org/officeDocument/2006/relationships" xmlns:p="http://schemas.openxmlformats.org/presentationml/2006/main">
  <p:tag name="NUM" val="2"/>
</p:tagLst>
</file>

<file path=ppt/tags/tag973.xml><?xml version="1.0" encoding="utf-8"?>
<p:tagLst xmlns:a="http://schemas.openxmlformats.org/drawingml/2006/main" xmlns:r="http://schemas.openxmlformats.org/officeDocument/2006/relationships" xmlns:p="http://schemas.openxmlformats.org/presentationml/2006/main">
  <p:tag name="NUM" val="3"/>
</p:tagLst>
</file>

<file path=ppt/tags/tag974.xml><?xml version="1.0" encoding="utf-8"?>
<p:tagLst xmlns:a="http://schemas.openxmlformats.org/drawingml/2006/main" xmlns:r="http://schemas.openxmlformats.org/officeDocument/2006/relationships" xmlns:p="http://schemas.openxmlformats.org/presentationml/2006/main">
  <p:tag name="NUM" val="3"/>
</p:tagLst>
</file>

<file path=ppt/tags/tag975.xml><?xml version="1.0" encoding="utf-8"?>
<p:tagLst xmlns:a="http://schemas.openxmlformats.org/drawingml/2006/main" xmlns:r="http://schemas.openxmlformats.org/officeDocument/2006/relationships" xmlns:p="http://schemas.openxmlformats.org/presentationml/2006/main">
  <p:tag name="NUM" val="5"/>
</p:tagLst>
</file>

<file path=ppt/tags/tag976.xml><?xml version="1.0" encoding="utf-8"?>
<p:tagLst xmlns:a="http://schemas.openxmlformats.org/drawingml/2006/main" xmlns:r="http://schemas.openxmlformats.org/officeDocument/2006/relationships" xmlns:p="http://schemas.openxmlformats.org/presentationml/2006/main">
  <p:tag name="NUM" val="5"/>
</p:tagLst>
</file>

<file path=ppt/tags/tag977.xml><?xml version="1.0" encoding="utf-8"?>
<p:tagLst xmlns:a="http://schemas.openxmlformats.org/drawingml/2006/main" xmlns:r="http://schemas.openxmlformats.org/officeDocument/2006/relationships" xmlns:p="http://schemas.openxmlformats.org/presentationml/2006/main">
  <p:tag name="NUM" val="4"/>
</p:tagLst>
</file>

<file path=ppt/tags/tag978.xml><?xml version="1.0" encoding="utf-8"?>
<p:tagLst xmlns:a="http://schemas.openxmlformats.org/drawingml/2006/main" xmlns:r="http://schemas.openxmlformats.org/officeDocument/2006/relationships" xmlns:p="http://schemas.openxmlformats.org/presentationml/2006/main">
  <p:tag name="NUM" val="1"/>
</p:tagLst>
</file>

<file path=ppt/tags/tag979.xml><?xml version="1.0" encoding="utf-8"?>
<p:tagLst xmlns:a="http://schemas.openxmlformats.org/drawingml/2006/main" xmlns:r="http://schemas.openxmlformats.org/officeDocument/2006/relationships" xmlns:p="http://schemas.openxmlformats.org/presentationml/2006/main">
  <p:tag name="NUM" val="2"/>
</p:tagLst>
</file>

<file path=ppt/tags/tag98.xml><?xml version="1.0" encoding="utf-8"?>
<p:tagLst xmlns:a="http://schemas.openxmlformats.org/drawingml/2006/main" xmlns:r="http://schemas.openxmlformats.org/officeDocument/2006/relationships" xmlns:p="http://schemas.openxmlformats.org/presentationml/2006/main">
  <p:tag name="NUM" val="4"/>
</p:tagLst>
</file>

<file path=ppt/tags/tag980.xml><?xml version="1.0" encoding="utf-8"?>
<p:tagLst xmlns:a="http://schemas.openxmlformats.org/drawingml/2006/main" xmlns:r="http://schemas.openxmlformats.org/officeDocument/2006/relationships" xmlns:p="http://schemas.openxmlformats.org/presentationml/2006/main">
  <p:tag name="NUM" val="6"/>
</p:tagLst>
</file>

<file path=ppt/tags/tag981.xml><?xml version="1.0" encoding="utf-8"?>
<p:tagLst xmlns:a="http://schemas.openxmlformats.org/drawingml/2006/main" xmlns:r="http://schemas.openxmlformats.org/officeDocument/2006/relationships" xmlns:p="http://schemas.openxmlformats.org/presentationml/2006/main">
  <p:tag name="NUM" val="4"/>
</p:tagLst>
</file>

<file path=ppt/tags/tag982.xml><?xml version="1.0" encoding="utf-8"?>
<p:tagLst xmlns:a="http://schemas.openxmlformats.org/drawingml/2006/main" xmlns:r="http://schemas.openxmlformats.org/officeDocument/2006/relationships" xmlns:p="http://schemas.openxmlformats.org/presentationml/2006/main">
  <p:tag name="NUM" val="3"/>
</p:tagLst>
</file>

<file path=ppt/tags/tag983.xml><?xml version="1.0" encoding="utf-8"?>
<p:tagLst xmlns:a="http://schemas.openxmlformats.org/drawingml/2006/main" xmlns:r="http://schemas.openxmlformats.org/officeDocument/2006/relationships" xmlns:p="http://schemas.openxmlformats.org/presentationml/2006/main">
  <p:tag name="NUM" val="1"/>
</p:tagLst>
</file>

<file path=ppt/tags/tag984.xml><?xml version="1.0" encoding="utf-8"?>
<p:tagLst xmlns:a="http://schemas.openxmlformats.org/drawingml/2006/main" xmlns:r="http://schemas.openxmlformats.org/officeDocument/2006/relationships" xmlns:p="http://schemas.openxmlformats.org/presentationml/2006/main">
  <p:tag name="NUM" val="2"/>
</p:tagLst>
</file>

<file path=ppt/tags/tag985.xml><?xml version="1.0" encoding="utf-8"?>
<p:tagLst xmlns:a="http://schemas.openxmlformats.org/drawingml/2006/main" xmlns:r="http://schemas.openxmlformats.org/officeDocument/2006/relationships" xmlns:p="http://schemas.openxmlformats.org/presentationml/2006/main">
  <p:tag name="NUM" val="6"/>
</p:tagLst>
</file>

<file path=ppt/tags/tag986.xml><?xml version="1.0" encoding="utf-8"?>
<p:tagLst xmlns:a="http://schemas.openxmlformats.org/drawingml/2006/main" xmlns:r="http://schemas.openxmlformats.org/officeDocument/2006/relationships" xmlns:p="http://schemas.openxmlformats.org/presentationml/2006/main">
  <p:tag name="NUM" val="4"/>
</p:tagLst>
</file>

<file path=ppt/tags/tag987.xml><?xml version="1.0" encoding="utf-8"?>
<p:tagLst xmlns:a="http://schemas.openxmlformats.org/drawingml/2006/main" xmlns:r="http://schemas.openxmlformats.org/officeDocument/2006/relationships" xmlns:p="http://schemas.openxmlformats.org/presentationml/2006/main">
  <p:tag name="NUM" val="3"/>
</p:tagLst>
</file>

<file path=ppt/tags/tag988.xml><?xml version="1.0" encoding="utf-8"?>
<p:tagLst xmlns:a="http://schemas.openxmlformats.org/drawingml/2006/main" xmlns:r="http://schemas.openxmlformats.org/officeDocument/2006/relationships" xmlns:p="http://schemas.openxmlformats.org/presentationml/2006/main">
  <p:tag name="NUM" val="1"/>
</p:tagLst>
</file>

<file path=ppt/tags/tag989.xml><?xml version="1.0" encoding="utf-8"?>
<p:tagLst xmlns:a="http://schemas.openxmlformats.org/drawingml/2006/main" xmlns:r="http://schemas.openxmlformats.org/officeDocument/2006/relationships" xmlns:p="http://schemas.openxmlformats.org/presentationml/2006/main">
  <p:tag name="NUM" val="2"/>
</p:tagLst>
</file>

<file path=ppt/tags/tag99.xml><?xml version="1.0" encoding="utf-8"?>
<p:tagLst xmlns:a="http://schemas.openxmlformats.org/drawingml/2006/main" xmlns:r="http://schemas.openxmlformats.org/officeDocument/2006/relationships" xmlns:p="http://schemas.openxmlformats.org/presentationml/2006/main">
  <p:tag name="NUM" val="1"/>
</p:tagLst>
</file>

<file path=ppt/tags/tag990.xml><?xml version="1.0" encoding="utf-8"?>
<p:tagLst xmlns:a="http://schemas.openxmlformats.org/drawingml/2006/main" xmlns:r="http://schemas.openxmlformats.org/officeDocument/2006/relationships" xmlns:p="http://schemas.openxmlformats.org/presentationml/2006/main">
  <p:tag name="NUM" val="6"/>
</p:tagLst>
</file>

<file path=ppt/tags/tag991.xml><?xml version="1.0" encoding="utf-8"?>
<p:tagLst xmlns:a="http://schemas.openxmlformats.org/drawingml/2006/main" xmlns:r="http://schemas.openxmlformats.org/officeDocument/2006/relationships" xmlns:p="http://schemas.openxmlformats.org/presentationml/2006/main">
  <p:tag name="NUM" val="4"/>
</p:tagLst>
</file>

<file path=ppt/tags/tag992.xml><?xml version="1.0" encoding="utf-8"?>
<p:tagLst xmlns:a="http://schemas.openxmlformats.org/drawingml/2006/main" xmlns:r="http://schemas.openxmlformats.org/officeDocument/2006/relationships" xmlns:p="http://schemas.openxmlformats.org/presentationml/2006/main">
  <p:tag name="NUM" val="3"/>
</p:tagLst>
</file>

<file path=ppt/tags/tag993.xml><?xml version="1.0" encoding="utf-8"?>
<p:tagLst xmlns:a="http://schemas.openxmlformats.org/drawingml/2006/main" xmlns:r="http://schemas.openxmlformats.org/officeDocument/2006/relationships" xmlns:p="http://schemas.openxmlformats.org/presentationml/2006/main">
  <p:tag name="NUM" val="2"/>
</p:tagLst>
</file>

<file path=ppt/tags/tag994.xml><?xml version="1.0" encoding="utf-8"?>
<p:tagLst xmlns:a="http://schemas.openxmlformats.org/drawingml/2006/main" xmlns:r="http://schemas.openxmlformats.org/officeDocument/2006/relationships" xmlns:p="http://schemas.openxmlformats.org/presentationml/2006/main">
  <p:tag name="NUM" val="3"/>
</p:tagLst>
</file>

<file path=ppt/tags/tag995.xml><?xml version="1.0" encoding="utf-8"?>
<p:tagLst xmlns:a="http://schemas.openxmlformats.org/drawingml/2006/main" xmlns:r="http://schemas.openxmlformats.org/officeDocument/2006/relationships" xmlns:p="http://schemas.openxmlformats.org/presentationml/2006/main">
  <p:tag name="NUM" val="3"/>
</p:tagLst>
</file>

<file path=ppt/tags/tag996.xml><?xml version="1.0" encoding="utf-8"?>
<p:tagLst xmlns:a="http://schemas.openxmlformats.org/drawingml/2006/main" xmlns:r="http://schemas.openxmlformats.org/officeDocument/2006/relationships" xmlns:p="http://schemas.openxmlformats.org/presentationml/2006/main">
  <p:tag name="NUM" val="4"/>
</p:tagLst>
</file>

<file path=ppt/tags/tag997.xml><?xml version="1.0" encoding="utf-8"?>
<p:tagLst xmlns:a="http://schemas.openxmlformats.org/drawingml/2006/main" xmlns:r="http://schemas.openxmlformats.org/officeDocument/2006/relationships" xmlns:p="http://schemas.openxmlformats.org/presentationml/2006/main">
  <p:tag name="NUM" val="6"/>
</p:tagLst>
</file>

<file path=ppt/tags/tag998.xml><?xml version="1.0" encoding="utf-8"?>
<p:tagLst xmlns:a="http://schemas.openxmlformats.org/drawingml/2006/main" xmlns:r="http://schemas.openxmlformats.org/officeDocument/2006/relationships" xmlns:p="http://schemas.openxmlformats.org/presentationml/2006/main">
  <p:tag name="NUM" val="1"/>
</p:tagLst>
</file>

<file path=ppt/tags/tag999.xml><?xml version="1.0" encoding="utf-8"?>
<p:tagLst xmlns:a="http://schemas.openxmlformats.org/drawingml/2006/main" xmlns:r="http://schemas.openxmlformats.org/officeDocument/2006/relationships" xmlns:p="http://schemas.openxmlformats.org/presentationml/2006/main">
  <p:tag name="NUM" val="2"/>
</p:tagLst>
</file>

<file path=ppt/theme/theme1.xml><?xml version="1.0" encoding="utf-8"?>
<a:theme xmlns:a="http://schemas.openxmlformats.org/drawingml/2006/main" name="1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7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8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0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6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1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4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25938</TotalTime>
  <Words>44399</Words>
  <Application>Microsoft Macintosh PowerPoint</Application>
  <PresentationFormat>Présentation à l'écran (4:3)</PresentationFormat>
  <Paragraphs>15518</Paragraphs>
  <Slides>296</Slides>
  <Notes>53</Notes>
  <HiddenSlides>0</HiddenSlides>
  <MMClips>0</MMClips>
  <ScaleCrop>false</ScaleCrop>
  <HeadingPairs>
    <vt:vector size="4" baseType="variant">
      <vt:variant>
        <vt:lpstr>Thème</vt:lpstr>
      </vt:variant>
      <vt:variant>
        <vt:i4>11</vt:i4>
      </vt:variant>
      <vt:variant>
        <vt:lpstr>Titres des diapositives</vt:lpstr>
      </vt:variant>
      <vt:variant>
        <vt:i4>296</vt:i4>
      </vt:variant>
    </vt:vector>
  </HeadingPairs>
  <TitlesOfParts>
    <vt:vector size="307" baseType="lpstr">
      <vt:lpstr>1_Thème Office</vt:lpstr>
      <vt:lpstr>2_Thème Office</vt:lpstr>
      <vt:lpstr>10_Thème Office</vt:lpstr>
      <vt:lpstr>3_Thème Office</vt:lpstr>
      <vt:lpstr>6_Thème Office</vt:lpstr>
      <vt:lpstr>5_Thème Office</vt:lpstr>
      <vt:lpstr>Thème Office</vt:lpstr>
      <vt:lpstr>11_Thème Office</vt:lpstr>
      <vt:lpstr>4_Thème Office</vt:lpstr>
      <vt:lpstr>7_Thème Office</vt:lpstr>
      <vt:lpstr>8_Thème Office</vt:lpstr>
      <vt:lpstr>Présentation PowerPoint</vt:lpstr>
      <vt:lpstr>TABLE OF CONTENTS</vt:lpstr>
      <vt:lpstr>Présentation PowerPoint</vt:lpstr>
      <vt:lpstr>Context</vt:lpstr>
      <vt:lpstr>Methodology</vt:lpstr>
      <vt:lpstr>Methodology</vt:lpstr>
      <vt:lpstr>Methodology</vt:lpstr>
      <vt:lpstr>Methodology</vt:lpstr>
      <vt:lpstr>Methodology</vt:lpstr>
      <vt:lpstr>Présentation PowerPoint</vt:lpstr>
      <vt:lpstr>Key findings</vt:lpstr>
      <vt:lpstr>Key findings</vt:lpstr>
      <vt:lpstr>Key findings</vt:lpstr>
      <vt:lpstr>Key findings</vt:lpstr>
      <vt:lpstr>Key findings</vt:lpstr>
      <vt:lpstr>Key findings</vt:lpstr>
      <vt:lpstr>Key findings</vt:lpstr>
      <vt:lpstr>Key findings</vt:lpstr>
      <vt:lpstr>Key findings</vt:lpstr>
      <vt:lpstr>Key findings</vt:lpstr>
      <vt:lpstr>Key findings </vt:lpstr>
      <vt:lpstr>Key findings</vt:lpstr>
      <vt:lpstr>Key findings</vt:lpstr>
      <vt:lpstr>Key findings</vt:lpstr>
      <vt:lpstr>Key findings</vt:lpstr>
      <vt:lpstr>Key findings</vt:lpstr>
      <vt:lpstr>Présentation PowerPoint</vt:lpstr>
      <vt:lpstr>Caveat</vt:lpstr>
      <vt:lpstr>More people identifying as transgender and/or non-binary among LGBT youth </vt:lpstr>
      <vt:lpstr>More people identifying as bisexual, pansexual or asexual among LGBT youth </vt:lpstr>
      <vt:lpstr>Correlation between sexual orientation and gender </vt:lpstr>
      <vt:lpstr>A combination of elements that results in a  non-linear gender distribution across age groups within our sample </vt:lpstr>
      <vt:lpstr>Estimation of the incidence of LGBT people in Canada </vt:lpstr>
      <vt:lpstr>Présentation PowerPoint</vt:lpstr>
      <vt:lpstr>Level of acknowledgement of one’s sexual orientation and gender identity </vt:lpstr>
      <vt:lpstr>Level of acknowledgement of one’s sexual orientation </vt:lpstr>
      <vt:lpstr>Level of acknowledgement of one’s sexual orientation </vt:lpstr>
      <vt:lpstr>Level of acknowledgement of one’s gender identity</vt:lpstr>
      <vt:lpstr>Level of acknowledgement of one’s gender identity</vt:lpstr>
      <vt:lpstr>Revealing one’s sexual orientation to family and friends</vt:lpstr>
      <vt:lpstr>Revealing one’s gender identity to family and friends</vt:lpstr>
      <vt:lpstr>Gender identity: age when the coming out process started (when they wondered, knew, told)</vt:lpstr>
      <vt:lpstr>Sexual orientation: age when the coming out process started (when they wondered, knew, told)</vt:lpstr>
      <vt:lpstr>Group of relatives, friends or acquaintances to whom the revelation was made </vt:lpstr>
      <vt:lpstr>Group of relatives, friends or acquaintances to whom the revelation was made </vt:lpstr>
      <vt:lpstr>Group of relatives, friends or acquaintances to whom the revelation was made </vt:lpstr>
      <vt:lpstr>Group of relatives, friends or acquaintances to whom the revelation was made </vt:lpstr>
      <vt:lpstr>Group of relatives, friends or acquaintances to whom the revelation was made </vt:lpstr>
      <vt:lpstr>Présentation PowerPoint</vt:lpstr>
      <vt:lpstr>Group of relatives, friends or acquaintances to whom the revelation was made first </vt:lpstr>
      <vt:lpstr>Group of relatives, friends or acquaintances to whom the revelation was made last</vt:lpstr>
      <vt:lpstr>Group of relatives, friends or acquaintances to whom the revelation was made first </vt:lpstr>
      <vt:lpstr>Group of relatives, friends or acquaintances to whom the revelation was made last</vt:lpstr>
      <vt:lpstr>Degree of hesitation before “coming out” to the various groups of people around them</vt:lpstr>
      <vt:lpstr>Reasons for hesitating to reveal one's sexual orientation/gender identity to family members </vt:lpstr>
      <vt:lpstr>Reasons for hesitating to reveal one's sexual orientation/gender identity to family members </vt:lpstr>
      <vt:lpstr>Reasons for hesitating to reveal one's sexual orientation/gender identity to family members </vt:lpstr>
      <vt:lpstr>Reasons for hesitating to reveal one's sexual orientation/gender identity to family members </vt:lpstr>
      <vt:lpstr>Reasons for hesitating to reveal one's sexual orientation/gender identity to family members </vt:lpstr>
      <vt:lpstr>Reasons for hesitating to reveal one's sexual orientation/gender identity to friends </vt:lpstr>
      <vt:lpstr>Reasons for hesitating to reveal one's sexual orientation/gender identity to friends </vt:lpstr>
      <vt:lpstr>Reasons for hesitating to reveal one's sexual orientation/gender identity to friends </vt:lpstr>
      <vt:lpstr>Reasons for hesitating to reveal one's sexual orientation/gender identity to friends </vt:lpstr>
      <vt:lpstr>Reasons for hesitating to reveal one's sexual orientation/gender identity to friends </vt:lpstr>
      <vt:lpstr>Reasons for hesitating to reveal one's sexual orientation/gender identity in the workplace</vt:lpstr>
      <vt:lpstr>Reasons for hesitating to reveal one's sexual orientation/gender identity in the workplace </vt:lpstr>
      <vt:lpstr>Reasons for hesitating to reveal one's sexual orientation/gender identity in the workplace </vt:lpstr>
      <vt:lpstr>Reasons for hesitating to reveal one's sexual orientation/gender identity in the workplace </vt:lpstr>
      <vt:lpstr>Reasons for hesitating to reveal one's sexual orientation/gender identity in the workplace </vt:lpstr>
      <vt:lpstr>Reasons for hesitating to reveal one's sexual orientation/gender identity at school </vt:lpstr>
      <vt:lpstr>Reasons for hesitating to reveal one's sexual orientation/gender identity at school </vt:lpstr>
      <vt:lpstr>Reasons for hesitating to reveal one's sexual orientation/gender identity at school </vt:lpstr>
      <vt:lpstr>Reasons for hesitating to reveal one's sexual orientation/gender identity at school </vt:lpstr>
      <vt:lpstr>Reasons for hesitating to reveal one's sexual orientation/gender identity at school </vt:lpstr>
      <vt:lpstr>Reasons for hesitating to reveal one’s sexual orientation/gender identity – comparison of common worries by type of relationship</vt:lpstr>
      <vt:lpstr>Level of acceptance by the various groups of people around them</vt:lpstr>
      <vt:lpstr>Level of acceptance by the various groups of people around them</vt:lpstr>
      <vt:lpstr>Level of acceptance by the various groups of people around them (cont’d)</vt:lpstr>
      <vt:lpstr>Level of acceptance by the various groups of people around them (cont’d)</vt:lpstr>
      <vt:lpstr>Level of acceptance by the various groups of people around them (cont’d)</vt:lpstr>
      <vt:lpstr>Level of acceptance by the various groups of people around them (cont’d)</vt:lpstr>
      <vt:lpstr>Level of acceptance by the various groups of people around them (cont’d)</vt:lpstr>
      <vt:lpstr>Level of acceptance by the various groups of people around them (cont’d)</vt:lpstr>
      <vt:lpstr>Frequency of reactions of unease among the various groups of people around them</vt:lpstr>
      <vt:lpstr>Frequency of reactions of unease among the various groups of people around them</vt:lpstr>
      <vt:lpstr>Frequency of reactions of unease among the various groups of people around them</vt:lpstr>
      <vt:lpstr>Reactions of unease among the various groups of people around them</vt:lpstr>
      <vt:lpstr>Level of receptiveness and support from the close family</vt:lpstr>
      <vt:lpstr>Level of receptiveness and support from the close family</vt:lpstr>
      <vt:lpstr>Level of receptiveness and support from the close family</vt:lpstr>
      <vt:lpstr>Level of receptiveness and support from the close family</vt:lpstr>
      <vt:lpstr>Level of receptiveness and support from the close family</vt:lpstr>
      <vt:lpstr>Family reactions to coming out </vt:lpstr>
      <vt:lpstr>Family reactions to coming out</vt:lpstr>
      <vt:lpstr>Family reactions to coming out</vt:lpstr>
      <vt:lpstr>Family reactions to coming out</vt:lpstr>
      <vt:lpstr>The effects of coming out on the relationship with the family </vt:lpstr>
      <vt:lpstr>The effects of coming out on the relationship with the family</vt:lpstr>
      <vt:lpstr>The effects of coming out on the relationship with the family</vt:lpstr>
      <vt:lpstr>The effects of coming out on the relationship with the family</vt:lpstr>
      <vt:lpstr>Friends’ reactions to coming out </vt:lpstr>
      <vt:lpstr>Friends’ reactions to coming out </vt:lpstr>
      <vt:lpstr>Friends’ reactions to coming out </vt:lpstr>
      <vt:lpstr>Friends’ reactions to coming out </vt:lpstr>
      <vt:lpstr>Friends’ reactions to coming out </vt:lpstr>
      <vt:lpstr>Friends’ reactions to coming out </vt:lpstr>
      <vt:lpstr>Friends’ reactions to coming out </vt:lpstr>
      <vt:lpstr>Reactions to coming out in the workplace </vt:lpstr>
      <vt:lpstr>Reactions to coming out in the workplace </vt:lpstr>
      <vt:lpstr>Reactions to coming out in the workplace </vt:lpstr>
      <vt:lpstr>Reactions to coming out in the workplace </vt:lpstr>
      <vt:lpstr>Reactions to coming out at school </vt:lpstr>
      <vt:lpstr>Reactions to coming out at school </vt:lpstr>
      <vt:lpstr>Reactions to coming out at school </vt:lpstr>
      <vt:lpstr>Reactions to coming out at school </vt:lpstr>
      <vt:lpstr>A parallel reading of the reasons for hesitating and recipient reactions: family</vt:lpstr>
      <vt:lpstr>A parallel reading of the reasons for hesitating and recipient reactions: friends</vt:lpstr>
      <vt:lpstr>A parallel reading of the reasons for hesitating and recipient reactions: workplace</vt:lpstr>
      <vt:lpstr>A parallel reading of the reasons for hesitating and recipient reactions: school</vt:lpstr>
      <vt:lpstr>Most helpful sources of support </vt:lpstr>
      <vt:lpstr>Most helpful sources of support</vt:lpstr>
      <vt:lpstr>Most helpful sources of support (cont’d)</vt:lpstr>
      <vt:lpstr>Greatest benefits of the support they received </vt:lpstr>
      <vt:lpstr>Greatest benefits of the support they received</vt:lpstr>
      <vt:lpstr>Greatest benefits of the support they received</vt:lpstr>
      <vt:lpstr>Greatest benefits of the support they received</vt:lpstr>
      <vt:lpstr>Greatest benefits of the support they received</vt:lpstr>
      <vt:lpstr>Perceived adequacy of resources </vt:lpstr>
      <vt:lpstr>Perceived adequacy of resources</vt:lpstr>
      <vt:lpstr>Perceived adequacy of resources</vt:lpstr>
      <vt:lpstr>Perceived adequacy of resources</vt:lpstr>
      <vt:lpstr>Needs in terms of resources </vt:lpstr>
      <vt:lpstr>Needs in terms of resources</vt:lpstr>
      <vt:lpstr>Needs in terms of resources (cont’d) </vt:lpstr>
      <vt:lpstr>Needs in terms of resources (cont’d)</vt:lpstr>
      <vt:lpstr>Needs in terms of resources (cont’d) </vt:lpstr>
      <vt:lpstr>Needs in terms of resources (cont’d)</vt:lpstr>
      <vt:lpstr>Needs in terms of resources (cont’d) </vt:lpstr>
      <vt:lpstr>Proportion of transgender people who underwent medical treatment or intend to in the future</vt:lpstr>
      <vt:lpstr>Présentation PowerPoint</vt:lpstr>
      <vt:lpstr>Perceived openness of various social groups toward sexual and gender diversity</vt:lpstr>
      <vt:lpstr>Perceived openness of Canadian society to making efforts toward LGBT integration</vt:lpstr>
      <vt:lpstr>Perceived openness of Canadian society to making efforts toward LGBT integration </vt:lpstr>
      <vt:lpstr>Perceived openness of Canadian society to making efforts toward LGBT integration </vt:lpstr>
      <vt:lpstr>Perceived openness of Canadian society to making efforts toward LGBT integration </vt:lpstr>
      <vt:lpstr>Level of worry regarding the rise in conservative ideologies </vt:lpstr>
      <vt:lpstr>Level of worry regarding the rise in conservative ideologies </vt:lpstr>
      <vt:lpstr>Level of worry regarding the rise in conservative ideologies </vt:lpstr>
      <vt:lpstr>Feeling of being personally integrated into Canadian society </vt:lpstr>
      <vt:lpstr>Feeling of being personally integrated into Canadian society </vt:lpstr>
      <vt:lpstr>Feeling of being personally integrated into Canadian society </vt:lpstr>
      <vt:lpstr>Feeling of being personally integrated into Canadian society </vt:lpstr>
      <vt:lpstr>Comfort level with showing affection to one’s partner in various situations</vt:lpstr>
      <vt:lpstr>Feelings of discomfort in others regarding the appearance or behavior of transgender people</vt:lpstr>
      <vt:lpstr>Feeling of having been discriminated against </vt:lpstr>
      <vt:lpstr>Feeling of having been discriminated against</vt:lpstr>
      <vt:lpstr>Feeling of having been discriminated against</vt:lpstr>
      <vt:lpstr>Context and type of discrimination experienced </vt:lpstr>
      <vt:lpstr>Context and type of discrimination experienced </vt:lpstr>
      <vt:lpstr>Context and type of discrimination experienced </vt:lpstr>
      <vt:lpstr>Context and type of discrimination experienced </vt:lpstr>
      <vt:lpstr>Interventions that should be reinforced to promote the wellbeing and integration of LGBT people in Canadian society</vt:lpstr>
      <vt:lpstr>Interventions that should be reinforced to promote the wellbeing and integration of LGBT people in Canadian society</vt:lpstr>
      <vt:lpstr>Interventions that should be reinforced to promote the wellbeing and integration of LGBT people in Canadian society</vt:lpstr>
      <vt:lpstr>Interventions that should be reinforced to promote the wellbeing and integration of LGBT people in Canadian society</vt:lpstr>
      <vt:lpstr>Stereotypes that need to be changed to promote the wellbeing and integration of LGBT people in Canadian society</vt:lpstr>
      <vt:lpstr>Stereotypes that need to be changed to promote the wellbeing and integration of LGBT people in Canadian society </vt:lpstr>
      <vt:lpstr>Stereotypes that need to be changed to promote the wellbeing and integration of LGBT people in Canadian society </vt:lpstr>
      <vt:lpstr>Stereotypes that need to be changed to promote the wellbeing and integration of LGBT people in Canadian society </vt:lpstr>
      <vt:lpstr>Stereotypes that need to be changed to promote the wellbeing and integration of LGBT people in Canadian society </vt:lpstr>
      <vt:lpstr>Perception of LGBT representation in Canadian media</vt:lpstr>
      <vt:lpstr>Perception of LGBT representation in Canadian media</vt:lpstr>
      <vt:lpstr>Perception of LGBT representation in Canadian media</vt:lpstr>
      <vt:lpstr>Perception of LGBT representation in Canadian media</vt:lpstr>
      <vt:lpstr>Présentation PowerPoint</vt:lpstr>
      <vt:lpstr>Feeling of belonging to the LGBT movement</vt:lpstr>
      <vt:lpstr>Feeling of belonging to the LGBT movement</vt:lpstr>
      <vt:lpstr>Feeling of belonging to the LGBT movement</vt:lpstr>
      <vt:lpstr>Feeling of belonging to the LGBT movement</vt:lpstr>
      <vt:lpstr>Ability of LGBT movements to represent the values of all members</vt:lpstr>
      <vt:lpstr>Ability of LGBT movements to represent the values of all members</vt:lpstr>
      <vt:lpstr>Ability of LGBT movements to represent the values of all members</vt:lpstr>
      <vt:lpstr>Ability of LGBT movements to represent the values of all members</vt:lpstr>
      <vt:lpstr>Ability of LGBT movements to represent the values of all members</vt:lpstr>
      <vt:lpstr>Suggestions on how to improve LGBT movements’ representation of the values of most members</vt:lpstr>
      <vt:lpstr>Suggestions on how to improve LGBT movements’ representation of the values of most members</vt:lpstr>
      <vt:lpstr>Suggestions on how to improve LGBT movements’ representation of the values of most members</vt:lpstr>
      <vt:lpstr>Suggestions on how to improve LGBT movements’ representation of the values of most members</vt:lpstr>
      <vt:lpstr>Perceived existence of stereotypes among LGBT communities</vt:lpstr>
      <vt:lpstr>Perceived existence of stereotypes among LGBT communities</vt:lpstr>
      <vt:lpstr>Perceived existence of stereotypes among LGBT communities</vt:lpstr>
      <vt:lpstr>Perceived existence of stereotypes among LGBT communities</vt:lpstr>
      <vt:lpstr>Perceived stereotypes within the LGBT community</vt:lpstr>
      <vt:lpstr>Perceived stereotypes within the LGBT community</vt:lpstr>
      <vt:lpstr>Perceived stereotypes within the LGBT community</vt:lpstr>
      <vt:lpstr>Perceived stereotypes within the LGBT community</vt:lpstr>
      <vt:lpstr>Présentation PowerPoint</vt:lpstr>
      <vt:lpstr>Ability to live well with one’s sexual orientation/ gender identity</vt:lpstr>
      <vt:lpstr>Présentation PowerPoint</vt:lpstr>
      <vt:lpstr>Ability to live well with one’s sexual orientation/ gender identity</vt:lpstr>
      <vt:lpstr>Présentation PowerPoint</vt:lpstr>
      <vt:lpstr>Impact of sexual orientation / gender identity on quality of life</vt:lpstr>
      <vt:lpstr>Impact of sexual orientation / gender identity on the place of residence </vt:lpstr>
      <vt:lpstr>Impact of sexual orientation / gender identity on the place of residence </vt:lpstr>
      <vt:lpstr>Impact of sexual orientation / gender identity on the place of residence </vt:lpstr>
      <vt:lpstr>Impact of sexual orientation / gender identity on the place of residence </vt:lpstr>
      <vt:lpstr>Impact of sexual orientation / gender identity on the place of residence </vt:lpstr>
      <vt:lpstr>Experiencing negative or depressive feelings in connection with the sexual orientation / gender identity </vt:lpstr>
      <vt:lpstr>Experiencing negative or depressive feelings in connection with the sexual orientation / gender identity </vt:lpstr>
      <vt:lpstr>Experiencing negative or depressive feelings in connection with the sexual orientation / gender identity </vt:lpstr>
      <vt:lpstr>Experiencing negative or depressive feelings in connection with the sexual orientation / gender identity </vt:lpstr>
      <vt:lpstr>The main challenges LGBT people face </vt:lpstr>
      <vt:lpstr>The main challenges LGBT people face </vt:lpstr>
      <vt:lpstr>The main challenges LGBT people face </vt:lpstr>
      <vt:lpstr>The main challenges LGBT people face </vt:lpstr>
      <vt:lpstr>Perceived advantages or possibilities</vt:lpstr>
      <vt:lpstr>Présentation PowerPoint</vt:lpstr>
      <vt:lpstr>Présentation PowerPoint</vt:lpstr>
      <vt:lpstr>Présentation PowerPoint</vt:lpstr>
      <vt:lpstr>Présentation PowerPoint</vt:lpstr>
      <vt:lpstr>Présentation PowerPoint</vt:lpstr>
      <vt:lpstr>Présentation PowerPoint</vt:lpstr>
      <vt:lpstr>Going out to places where LGBT people hang out</vt:lpstr>
      <vt:lpstr>Going out to places where LGBT people hang out</vt:lpstr>
      <vt:lpstr>Going out to places where LGBT people hang out</vt:lpstr>
      <vt:lpstr>Going out to places where LGBT people hang out</vt:lpstr>
      <vt:lpstr>Composition of the circle of friends</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Type of partner at the first sexual encounter</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Anne Bouchart d’Orval</dc:creator>
  <cp:lastModifiedBy>Allain Basque</cp:lastModifiedBy>
  <cp:revision>1932</cp:revision>
  <cp:lastPrinted>2017-07-28T15:17:14Z</cp:lastPrinted>
  <dcterms:created xsi:type="dcterms:W3CDTF">2011-04-13T12:46:45Z</dcterms:created>
  <dcterms:modified xsi:type="dcterms:W3CDTF">2017-08-03T18:27:44Z</dcterms:modified>
</cp:coreProperties>
</file>