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5.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6.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charts/chart6.xml" ContentType="application/vnd.openxmlformats-officedocument.drawingml.chart+xml"/>
  <Override PartName="/ppt/drawings/drawing6.xml" ContentType="application/vnd.openxmlformats-officedocument.drawingml.chartshape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4.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drawings/drawing9.xml" ContentType="application/vnd.openxmlformats-officedocument.drawingml.chartshape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drawings/drawing10.xml" ContentType="application/vnd.openxmlformats-officedocument.drawingml.chartshape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7.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8.xml" ContentType="application/vnd.openxmlformats-officedocument.presentationml.notesSlide+xml"/>
  <Override PartName="/ppt/charts/chart12.xml" ContentType="application/vnd.openxmlformats-officedocument.drawingml.chart+xml"/>
  <Override PartName="/ppt/drawings/drawing12.xml" ContentType="application/vnd.openxmlformats-officedocument.drawingml.chartshape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charts/chart14.xml" ContentType="application/vnd.openxmlformats-officedocument.drawingml.chart+xml"/>
  <Override PartName="/ppt/drawings/drawing14.xml" ContentType="application/vnd.openxmlformats-officedocument.drawingml.chartshape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10.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11.xml" ContentType="application/vnd.openxmlformats-officedocument.presentationml.notesSlide+xml"/>
  <Override PartName="/ppt/charts/chart16.xml" ContentType="application/vnd.openxmlformats-officedocument.drawingml.chart+xml"/>
  <Override PartName="/ppt/drawings/drawing16.xml" ContentType="application/vnd.openxmlformats-officedocument.drawingml.chartshape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4" r:id="rId2"/>
    <p:sldMasterId id="2147483735" r:id="rId3"/>
    <p:sldMasterId id="2147483776" r:id="rId4"/>
    <p:sldMasterId id="2147483848" r:id="rId5"/>
    <p:sldMasterId id="2147483886" r:id="rId6"/>
    <p:sldMasterId id="2147483918" r:id="rId7"/>
  </p:sldMasterIdLst>
  <p:notesMasterIdLst>
    <p:notesMasterId r:id="rId57"/>
  </p:notesMasterIdLst>
  <p:handoutMasterIdLst>
    <p:handoutMasterId r:id="rId58"/>
  </p:handoutMasterIdLst>
  <p:sldIdLst>
    <p:sldId id="498" r:id="rId8"/>
    <p:sldId id="445" r:id="rId9"/>
    <p:sldId id="522" r:id="rId10"/>
    <p:sldId id="523" r:id="rId11"/>
    <p:sldId id="524" r:id="rId12"/>
    <p:sldId id="500" r:id="rId13"/>
    <p:sldId id="501" r:id="rId14"/>
    <p:sldId id="519" r:id="rId15"/>
    <p:sldId id="520" r:id="rId16"/>
    <p:sldId id="521" r:id="rId17"/>
    <p:sldId id="518" r:id="rId18"/>
    <p:sldId id="443" r:id="rId19"/>
    <p:sldId id="473" r:id="rId20"/>
    <p:sldId id="504" r:id="rId21"/>
    <p:sldId id="486" r:id="rId22"/>
    <p:sldId id="477" r:id="rId23"/>
    <p:sldId id="516" r:id="rId24"/>
    <p:sldId id="505" r:id="rId25"/>
    <p:sldId id="487" r:id="rId26"/>
    <p:sldId id="517" r:id="rId27"/>
    <p:sldId id="479" r:id="rId28"/>
    <p:sldId id="480" r:id="rId29"/>
    <p:sldId id="495" r:id="rId30"/>
    <p:sldId id="506" r:id="rId31"/>
    <p:sldId id="488" r:id="rId32"/>
    <p:sldId id="507" r:id="rId33"/>
    <p:sldId id="489" r:id="rId34"/>
    <p:sldId id="508" r:id="rId35"/>
    <p:sldId id="496" r:id="rId36"/>
    <p:sldId id="482" r:id="rId37"/>
    <p:sldId id="476" r:id="rId38"/>
    <p:sldId id="481" r:id="rId39"/>
    <p:sldId id="511" r:id="rId40"/>
    <p:sldId id="497" r:id="rId41"/>
    <p:sldId id="509" r:id="rId42"/>
    <p:sldId id="493" r:id="rId43"/>
    <p:sldId id="510" r:id="rId44"/>
    <p:sldId id="491" r:id="rId45"/>
    <p:sldId id="483" r:id="rId46"/>
    <p:sldId id="513" r:id="rId47"/>
    <p:sldId id="514" r:id="rId48"/>
    <p:sldId id="485" r:id="rId49"/>
    <p:sldId id="512" r:id="rId50"/>
    <p:sldId id="494" r:id="rId51"/>
    <p:sldId id="484" r:id="rId52"/>
    <p:sldId id="515" r:id="rId53"/>
    <p:sldId id="468" r:id="rId54"/>
    <p:sldId id="458" r:id="rId55"/>
    <p:sldId id="289" r:id="rId56"/>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595959"/>
    <a:srgbClr val="5A5A5A"/>
    <a:srgbClr val="EFF4E4"/>
    <a:srgbClr val="D7E4BD"/>
    <a:srgbClr val="C3D69B"/>
    <a:srgbClr val="EFF6C6"/>
    <a:srgbClr val="EAF2B8"/>
    <a:srgbClr val="C5F3FF"/>
    <a:srgbClr val="EB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817" autoAdjust="0"/>
    <p:restoredTop sz="94660" autoAdjust="0"/>
  </p:normalViewPr>
  <p:slideViewPr>
    <p:cSldViewPr>
      <p:cViewPr>
        <p:scale>
          <a:sx n="90" d="100"/>
          <a:sy n="90" d="100"/>
        </p:scale>
        <p:origin x="-2312" y="-80"/>
      </p:cViewPr>
      <p:guideLst>
        <p:guide orient="horz" pos="1162"/>
        <p:guide pos="510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63" Type="http://schemas.openxmlformats.org/officeDocument/2006/relationships/tableStyles" Target="tableStyles.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Microsoft_Excel10.xlsx"/><Relationship Id="rId2" Type="http://schemas.openxmlformats.org/officeDocument/2006/relationships/chartUserShapes" Target="../drawings/drawing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Excel11.xlsx"/><Relationship Id="rId2" Type="http://schemas.openxmlformats.org/officeDocument/2006/relationships/chartUserShapes" Target="../drawings/drawing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Excel12.xlsx"/><Relationship Id="rId2" Type="http://schemas.openxmlformats.org/officeDocument/2006/relationships/chartUserShapes" Target="../drawings/drawing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Excel13.xlsx"/><Relationship Id="rId2" Type="http://schemas.openxmlformats.org/officeDocument/2006/relationships/chartUserShapes" Target="../drawings/drawing13.xml"/></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Microsoft_Excel14.xlsx"/><Relationship Id="rId2" Type="http://schemas.openxmlformats.org/officeDocument/2006/relationships/chartUserShapes" Target="../drawings/drawing14.xml"/></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Excel15.xlsx"/><Relationship Id="rId2" Type="http://schemas.openxmlformats.org/officeDocument/2006/relationships/chartUserShapes" Target="../drawings/drawing15.xml"/></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Microsoft_Excel16.xlsx"/><Relationship Id="rId2" Type="http://schemas.openxmlformats.org/officeDocument/2006/relationships/chartUserShapes" Target="../drawings/drawing16.xml"/></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Excel3.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Excel4.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Excel5.xlsx"/><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Excel6.xlsx"/><Relationship Id="rId2"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Excel7.xlsx"/><Relationship Id="rId2"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Excel8.xlsx"/><Relationship Id="rId2"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Excel9.xlsx"/><Relationship Id="rId2"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Fréquentation totale</c:v>
                </c:pt>
              </c:strCache>
            </c:strRef>
          </c:tx>
          <c:spPr>
            <a:solidFill>
              <a:schemeClr val="accent3">
                <a:lumMod val="75000"/>
              </a:schemeClr>
            </a:solidFill>
          </c:spPr>
          <c:invertIfNegative val="0"/>
          <c:dLbls>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0710670138759677"/>
                  <c:y val="-0.00284098917162313"/>
                </c:manualLayout>
              </c:layout>
              <c:dLblPos val="ctr"/>
              <c:showLegendKey val="0"/>
              <c:showVal val="1"/>
              <c:showCatName val="0"/>
              <c:showSerName val="0"/>
              <c:showPercent val="0"/>
              <c:showBubbleSize val="0"/>
            </c:dLbl>
            <c:dLbl>
              <c:idx val="7"/>
              <c:layout>
                <c:manualLayout>
                  <c:x val="0.00710684128604722"/>
                  <c:y val="0.00568242577834702"/>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Feuil1!$A$2:$A$8</c:f>
              <c:strCache>
                <c:ptCount val="7"/>
                <c:pt idx="0">
                  <c:v>People of a religious faith that is different from yours</c:v>
                </c:pt>
                <c:pt idx="1">
                  <c:v>People of a different skin color than yours</c:v>
                </c:pt>
                <c:pt idx="2">
                  <c:v>People from an ethnic background that is different from yours</c:v>
                </c:pt>
                <c:pt idx="3">
                  <c:v>People who are homosexual or bisexual</c:v>
                </c:pt>
                <c:pt idx="4">
                  <c:v>People with a mental disability</c:v>
                </c:pt>
                <c:pt idx="5">
                  <c:v>People with a physical disability</c:v>
                </c:pt>
                <c:pt idx="6">
                  <c:v>Transgender people</c:v>
                </c:pt>
              </c:strCache>
            </c:strRef>
          </c:cat>
          <c:val>
            <c:numRef>
              <c:f>Feuil1!$B$2:$B$8</c:f>
              <c:numCache>
                <c:formatCode>0%</c:formatCode>
                <c:ptCount val="7"/>
                <c:pt idx="0">
                  <c:v>0.64</c:v>
                </c:pt>
                <c:pt idx="1">
                  <c:v>0.63</c:v>
                </c:pt>
                <c:pt idx="2">
                  <c:v>0.62</c:v>
                </c:pt>
                <c:pt idx="3">
                  <c:v>0.56</c:v>
                </c:pt>
                <c:pt idx="4">
                  <c:v>0.37</c:v>
                </c:pt>
                <c:pt idx="5">
                  <c:v>0.35</c:v>
                </c:pt>
                <c:pt idx="6">
                  <c:v>0.09</c:v>
                </c:pt>
              </c:numCache>
            </c:numRef>
          </c:val>
        </c:ser>
        <c:dLbls>
          <c:showLegendKey val="0"/>
          <c:showVal val="0"/>
          <c:showCatName val="0"/>
          <c:showSerName val="0"/>
          <c:showPercent val="0"/>
          <c:showBubbleSize val="0"/>
        </c:dLbls>
        <c:gapWidth val="60"/>
        <c:overlap val="100"/>
        <c:axId val="-2045860120"/>
        <c:axId val="-2045868056"/>
      </c:barChart>
      <c:catAx>
        <c:axId val="-2045860120"/>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5868056"/>
        <c:crosses val="autoZero"/>
        <c:auto val="1"/>
        <c:lblAlgn val="ctr"/>
        <c:lblOffset val="100"/>
        <c:noMultiLvlLbl val="0"/>
      </c:catAx>
      <c:valAx>
        <c:axId val="-2045868056"/>
        <c:scaling>
          <c:orientation val="minMax"/>
          <c:max val="1.1"/>
          <c:min val="0.0"/>
        </c:scaling>
        <c:delete val="1"/>
        <c:axPos val="t"/>
        <c:numFmt formatCode="0%" sourceLinked="1"/>
        <c:majorTickMark val="out"/>
        <c:minorTickMark val="none"/>
        <c:tickLblPos val="nextTo"/>
        <c:crossAx val="-2045860120"/>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
          <c:y val="0.0231150158559052"/>
          <c:w val="0.521652513081136"/>
          <c:h val="0.674549310257443"/>
        </c:manualLayout>
      </c:layout>
      <c:barChart>
        <c:barDir val="bar"/>
        <c:grouping val="stacked"/>
        <c:varyColors val="0"/>
        <c:ser>
          <c:idx val="0"/>
          <c:order val="0"/>
          <c:tx>
            <c:strRef>
              <c:f>Feuil1!$B$1</c:f>
              <c:strCache>
                <c:ptCount val="1"/>
                <c:pt idx="0">
                  <c:v>Totally agree</c:v>
                </c:pt>
              </c:strCache>
            </c:strRef>
          </c:tx>
          <c:spPr>
            <a:solidFill>
              <a:schemeClr val="accent3">
                <a:lumMod val="75000"/>
              </a:schemeClr>
            </a:solidFill>
          </c:spPr>
          <c:invertIfNegative val="0"/>
          <c:dLbls>
            <c:dLbl>
              <c:idx val="0"/>
              <c:layout>
                <c:manualLayout>
                  <c:x val="0.0113975011651776"/>
                  <c:y val="0.00285570440446308"/>
                </c:manualLayout>
              </c:layout>
              <c:dLblPos val="ctr"/>
              <c:showLegendKey val="0"/>
              <c:showVal val="1"/>
              <c:showCatName val="0"/>
              <c:showSerName val="0"/>
              <c:showPercent val="0"/>
              <c:showBubbleSize val="0"/>
            </c:dLbl>
            <c:dLbl>
              <c:idx val="1"/>
              <c:layout>
                <c:manualLayout>
                  <c:x val="0.0113975011651776"/>
                  <c:y val="0.0"/>
                </c:manualLayout>
              </c:layout>
              <c:dLblPos val="ctr"/>
              <c:showLegendKey val="0"/>
              <c:showVal val="1"/>
              <c:showCatName val="0"/>
              <c:showSerName val="0"/>
              <c:showPercent val="0"/>
              <c:showBubbleSize val="0"/>
            </c:dLbl>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When I am in the presence of a homosexual or bisexual person of the same sex as me, I have a tendency to think they will want to hit on me</c:v>
                </c:pt>
                <c:pt idx="1">
                  <c:v>I have the impression that if someone is in regular contact with a homosexual, bisexual or transgender person, they can become one themselves</c:v>
                </c:pt>
              </c:strCache>
            </c:strRef>
          </c:cat>
          <c:val>
            <c:numRef>
              <c:f>Feuil1!$B$2:$B$3</c:f>
              <c:numCache>
                <c:formatCode>0%</c:formatCode>
                <c:ptCount val="2"/>
                <c:pt idx="0">
                  <c:v>0.02</c:v>
                </c:pt>
                <c:pt idx="1">
                  <c:v>0.02</c:v>
                </c:pt>
              </c:numCache>
            </c:numRef>
          </c:val>
        </c:ser>
        <c:ser>
          <c:idx val="1"/>
          <c:order val="1"/>
          <c:tx>
            <c:strRef>
              <c:f>Feuil1!$C$1</c:f>
              <c:strCache>
                <c:ptCount val="1"/>
                <c:pt idx="0">
                  <c:v>Rather agree</c:v>
                </c:pt>
              </c:strCache>
            </c:strRef>
          </c:tx>
          <c:spPr>
            <a:solidFill>
              <a:schemeClr val="accent3">
                <a:lumMod val="60000"/>
                <a:lumOff val="40000"/>
              </a:schemeClr>
            </a:solidFill>
          </c:spPr>
          <c:invertIfNegative val="0"/>
          <c:dLbls>
            <c:dLbl>
              <c:idx val="0"/>
              <c:layout>
                <c:manualLayout>
                  <c:x val="0.0246945858578848"/>
                  <c:y val="0.00285592926307761"/>
                </c:manualLayout>
              </c:layout>
              <c:dLblPos val="ctr"/>
              <c:showLegendKey val="0"/>
              <c:showVal val="1"/>
              <c:showCatName val="0"/>
              <c:showSerName val="0"/>
              <c:showPercent val="0"/>
              <c:showBubbleSize val="0"/>
            </c:dLbl>
            <c:dLbl>
              <c:idx val="1"/>
              <c:layout>
                <c:manualLayout>
                  <c:x val="0.0227950023303552"/>
                  <c:y val="2.24858614524652E-7"/>
                </c:manualLayout>
              </c:layout>
              <c:dLblPos val="ctr"/>
              <c:showLegendKey val="0"/>
              <c:showVal val="1"/>
              <c:showCatName val="0"/>
              <c:showSerName val="0"/>
              <c:showPercent val="0"/>
              <c:showBubbleSize val="0"/>
            </c:dLbl>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When I am in the presence of a homosexual or bisexual person of the same sex as me, I have a tendency to think they will want to hit on me</c:v>
                </c:pt>
                <c:pt idx="1">
                  <c:v>I have the impression that if someone is in regular contact with a homosexual, bisexual or transgender person, they can become one themselves</c:v>
                </c:pt>
              </c:strCache>
            </c:strRef>
          </c:cat>
          <c:val>
            <c:numRef>
              <c:f>Feuil1!$C$2:$C$3</c:f>
              <c:numCache>
                <c:formatCode>0%</c:formatCode>
                <c:ptCount val="2"/>
                <c:pt idx="0">
                  <c:v>0.11</c:v>
                </c:pt>
                <c:pt idx="1">
                  <c:v>0.08</c:v>
                </c:pt>
              </c:numCache>
            </c:numRef>
          </c:val>
        </c:ser>
        <c:ser>
          <c:idx val="2"/>
          <c:order val="2"/>
          <c:tx>
            <c:strRef>
              <c:f>Feuil1!$D$1</c:f>
              <c:strCache>
                <c:ptCount val="1"/>
                <c:pt idx="0">
                  <c:v>Rather disagree</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Feuil1!$A$2:$A$3</c:f>
              <c:strCache>
                <c:ptCount val="2"/>
                <c:pt idx="0">
                  <c:v>When I am in the presence of a homosexual or bisexual person of the same sex as me, I have a tendency to think they will want to hit on me</c:v>
                </c:pt>
                <c:pt idx="1">
                  <c:v>I have the impression that if someone is in regular contact with a homosexual, bisexual or transgender person, they can become one themselves</c:v>
                </c:pt>
              </c:strCache>
            </c:strRef>
          </c:cat>
          <c:val>
            <c:numRef>
              <c:f>Feuil1!$D$2:$D$3</c:f>
              <c:numCache>
                <c:formatCode>0%</c:formatCode>
                <c:ptCount val="2"/>
                <c:pt idx="0">
                  <c:v>0.33</c:v>
                </c:pt>
                <c:pt idx="1">
                  <c:v>0.2</c:v>
                </c:pt>
              </c:numCache>
            </c:numRef>
          </c:val>
        </c:ser>
        <c:ser>
          <c:idx val="3"/>
          <c:order val="3"/>
          <c:tx>
            <c:strRef>
              <c:f>Feuil1!$E$1</c:f>
              <c:strCache>
                <c:ptCount val="1"/>
                <c:pt idx="0">
                  <c:v>Totally disagree</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Feuil1!$A$2:$A$3</c:f>
              <c:strCache>
                <c:ptCount val="2"/>
                <c:pt idx="0">
                  <c:v>When I am in the presence of a homosexual or bisexual person of the same sex as me, I have a tendency to think they will want to hit on me</c:v>
                </c:pt>
                <c:pt idx="1">
                  <c:v>I have the impression that if someone is in regular contact with a homosexual, bisexual or transgender person, they can become one themselves</c:v>
                </c:pt>
              </c:strCache>
            </c:strRef>
          </c:cat>
          <c:val>
            <c:numRef>
              <c:f>Feuil1!$E$2:$E$3</c:f>
              <c:numCache>
                <c:formatCode>0%</c:formatCode>
                <c:ptCount val="2"/>
                <c:pt idx="0">
                  <c:v>0.54</c:v>
                </c:pt>
                <c:pt idx="1">
                  <c:v>0.7</c:v>
                </c:pt>
              </c:numCache>
            </c:numRef>
          </c:val>
        </c:ser>
        <c:dLbls>
          <c:showLegendKey val="0"/>
          <c:showVal val="0"/>
          <c:showCatName val="0"/>
          <c:showSerName val="0"/>
          <c:showPercent val="0"/>
          <c:showBubbleSize val="0"/>
        </c:dLbls>
        <c:gapWidth val="60"/>
        <c:overlap val="100"/>
        <c:axId val="2120920056"/>
        <c:axId val="2120923272"/>
      </c:barChart>
      <c:catAx>
        <c:axId val="2120920056"/>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120923272"/>
        <c:crosses val="autoZero"/>
        <c:auto val="1"/>
        <c:lblAlgn val="ctr"/>
        <c:lblOffset val="100"/>
        <c:noMultiLvlLbl val="0"/>
      </c:catAx>
      <c:valAx>
        <c:axId val="2120923272"/>
        <c:scaling>
          <c:orientation val="minMax"/>
          <c:max val="1.1"/>
          <c:min val="0.0"/>
        </c:scaling>
        <c:delete val="1"/>
        <c:axPos val="t"/>
        <c:numFmt formatCode="0%" sourceLinked="1"/>
        <c:majorTickMark val="out"/>
        <c:minorTickMark val="none"/>
        <c:tickLblPos val="nextTo"/>
        <c:crossAx val="2120920056"/>
        <c:crosses val="autoZero"/>
        <c:crossBetween val="between"/>
        <c:majorUnit val="0.2"/>
        <c:minorUnit val="0.02"/>
      </c:valAx>
    </c:plotArea>
    <c:legend>
      <c:legendPos val="b"/>
      <c:layout>
        <c:manualLayout>
          <c:xMode val="edge"/>
          <c:yMode val="edge"/>
          <c:x val="0.192468644905915"/>
          <c:y val="0.891302671162939"/>
          <c:w val="0.806920347321647"/>
          <c:h val="0.091563102410282"/>
        </c:manualLayout>
      </c:layout>
      <c:overlay val="0"/>
      <c:txPr>
        <a:bodyPr/>
        <a:lstStyle/>
        <a:p>
          <a:pPr>
            <a:defRPr sz="1000">
              <a:solidFill>
                <a:srgbClr val="595959"/>
              </a:solidFill>
              <a:latin typeface="Arial" panose="020B060402020202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
          <c:y val="0.0231150158559052"/>
          <c:w val="0.521652513081136"/>
          <c:h val="0.883015731783248"/>
        </c:manualLayout>
      </c:layout>
      <c:barChart>
        <c:barDir val="bar"/>
        <c:grouping val="stacked"/>
        <c:varyColors val="0"/>
        <c:ser>
          <c:idx val="0"/>
          <c:order val="0"/>
          <c:tx>
            <c:strRef>
              <c:f>Feuil1!$B$1</c:f>
              <c:strCache>
                <c:ptCount val="1"/>
                <c:pt idx="0">
                  <c:v>Very close to A</c:v>
                </c:pt>
              </c:strCache>
            </c:strRef>
          </c:tx>
          <c:spPr>
            <a:solidFill>
              <a:schemeClr val="accent3">
                <a:lumMod val="75000"/>
              </a:schemeClr>
            </a:solidFill>
          </c:spPr>
          <c:invertIfNegative val="0"/>
          <c:dLbls>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Homosexual or bisexual people are no more sexually attracted to children than are heterosexuals, and can therefore be just as well trusted to work with children</c:v>
                </c:pt>
                <c:pt idx="1">
                  <c:v>I think human nature is very diversified and that it`s perfectly normal to have some people who are sexually attracted to people of the opposite sex and others who are attracted to people of the same sex as them.</c:v>
                </c:pt>
                <c:pt idx="2">
                  <c:v>As long as they get love and attention from their parents, I think a child can develop just as well with homosexual parents as with heterosexual parents</c:v>
                </c:pt>
              </c:strCache>
            </c:strRef>
          </c:cat>
          <c:val>
            <c:numRef>
              <c:f>Feuil1!$B$2:$B$4</c:f>
              <c:numCache>
                <c:formatCode>0%</c:formatCode>
                <c:ptCount val="3"/>
                <c:pt idx="0">
                  <c:v>0.66</c:v>
                </c:pt>
                <c:pt idx="1">
                  <c:v>0.55</c:v>
                </c:pt>
                <c:pt idx="2">
                  <c:v>0.49</c:v>
                </c:pt>
              </c:numCache>
            </c:numRef>
          </c:val>
        </c:ser>
        <c:ser>
          <c:idx val="1"/>
          <c:order val="1"/>
          <c:tx>
            <c:strRef>
              <c:f>Feuil1!$C$1</c:f>
              <c:strCache>
                <c:ptCount val="1"/>
                <c:pt idx="0">
                  <c:v>A little closer to A than to B</c:v>
                </c:pt>
              </c:strCache>
            </c:strRef>
          </c:tx>
          <c:spPr>
            <a:solidFill>
              <a:schemeClr val="accent3">
                <a:lumMod val="60000"/>
                <a:lumOff val="40000"/>
              </a:schemeClr>
            </a:solidFill>
          </c:spPr>
          <c:invertIfNegative val="0"/>
          <c:dLbls>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Homosexual or bisexual people are no more sexually attracted to children than are heterosexuals, and can therefore be just as well trusted to work with children</c:v>
                </c:pt>
                <c:pt idx="1">
                  <c:v>I think human nature is very diversified and that it`s perfectly normal to have some people who are sexually attracted to people of the opposite sex and others who are attracted to people of the same sex as them.</c:v>
                </c:pt>
                <c:pt idx="2">
                  <c:v>As long as they get love and attention from their parents, I think a child can develop just as well with homosexual parents as with heterosexual parents</c:v>
                </c:pt>
              </c:strCache>
            </c:strRef>
          </c:cat>
          <c:val>
            <c:numRef>
              <c:f>Feuil1!$C$2:$C$4</c:f>
              <c:numCache>
                <c:formatCode>0%</c:formatCode>
                <c:ptCount val="3"/>
                <c:pt idx="0">
                  <c:v>0.2</c:v>
                </c:pt>
                <c:pt idx="1">
                  <c:v>0.25</c:v>
                </c:pt>
                <c:pt idx="2">
                  <c:v>0.25</c:v>
                </c:pt>
              </c:numCache>
            </c:numRef>
          </c:val>
        </c:ser>
        <c:ser>
          <c:idx val="2"/>
          <c:order val="2"/>
          <c:tx>
            <c:strRef>
              <c:f>Feuil1!$D$1</c:f>
              <c:strCache>
                <c:ptCount val="1"/>
                <c:pt idx="0">
                  <c:v>A little closer to B than to A</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Homosexual or bisexual people are no more sexually attracted to children than are heterosexuals, and can therefore be just as well trusted to work with children</c:v>
                </c:pt>
                <c:pt idx="1">
                  <c:v>I think human nature is very diversified and that it`s perfectly normal to have some people who are sexually attracted to people of the opposite sex and others who are attracted to people of the same sex as them.</c:v>
                </c:pt>
                <c:pt idx="2">
                  <c:v>As long as they get love and attention from their parents, I think a child can develop just as well with homosexual parents as with heterosexual parents</c:v>
                </c:pt>
              </c:strCache>
            </c:strRef>
          </c:cat>
          <c:val>
            <c:numRef>
              <c:f>Feuil1!$D$2:$D$4</c:f>
              <c:numCache>
                <c:formatCode>0%</c:formatCode>
                <c:ptCount val="3"/>
                <c:pt idx="0">
                  <c:v>0.07</c:v>
                </c:pt>
                <c:pt idx="1">
                  <c:v>0.13</c:v>
                </c:pt>
                <c:pt idx="2">
                  <c:v>0.16</c:v>
                </c:pt>
              </c:numCache>
            </c:numRef>
          </c:val>
        </c:ser>
        <c:ser>
          <c:idx val="3"/>
          <c:order val="3"/>
          <c:tx>
            <c:strRef>
              <c:f>Feuil1!$E$1</c:f>
              <c:strCache>
                <c:ptCount val="1"/>
                <c:pt idx="0">
                  <c:v>Very close to B </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Homosexual or bisexual people are no more sexually attracted to children than are heterosexuals, and can therefore be just as well trusted to work with children</c:v>
                </c:pt>
                <c:pt idx="1">
                  <c:v>I think human nature is very diversified and that it`s perfectly normal to have some people who are sexually attracted to people of the opposite sex and others who are attracted to people of the same sex as them.</c:v>
                </c:pt>
                <c:pt idx="2">
                  <c:v>As long as they get love and attention from their parents, I think a child can develop just as well with homosexual parents as with heterosexual parents</c:v>
                </c:pt>
              </c:strCache>
            </c:strRef>
          </c:cat>
          <c:val>
            <c:numRef>
              <c:f>Feuil1!$E$2:$E$4</c:f>
              <c:numCache>
                <c:formatCode>0%</c:formatCode>
                <c:ptCount val="3"/>
                <c:pt idx="0">
                  <c:v>0.06</c:v>
                </c:pt>
                <c:pt idx="1">
                  <c:v>0.08</c:v>
                </c:pt>
                <c:pt idx="2">
                  <c:v>0.1</c:v>
                </c:pt>
              </c:numCache>
            </c:numRef>
          </c:val>
        </c:ser>
        <c:dLbls>
          <c:showLegendKey val="0"/>
          <c:showVal val="0"/>
          <c:showCatName val="0"/>
          <c:showSerName val="0"/>
          <c:showPercent val="0"/>
          <c:showBubbleSize val="0"/>
        </c:dLbls>
        <c:gapWidth val="60"/>
        <c:overlap val="100"/>
        <c:axId val="2124803432"/>
        <c:axId val="2124795288"/>
      </c:barChart>
      <c:catAx>
        <c:axId val="2124803432"/>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124795288"/>
        <c:crosses val="autoZero"/>
        <c:auto val="1"/>
        <c:lblAlgn val="ctr"/>
        <c:lblOffset val="100"/>
        <c:noMultiLvlLbl val="0"/>
      </c:catAx>
      <c:valAx>
        <c:axId val="2124795288"/>
        <c:scaling>
          <c:orientation val="minMax"/>
          <c:max val="1.1"/>
          <c:min val="0.0"/>
        </c:scaling>
        <c:delete val="1"/>
        <c:axPos val="t"/>
        <c:numFmt formatCode="0%" sourceLinked="1"/>
        <c:majorTickMark val="out"/>
        <c:minorTickMark val="none"/>
        <c:tickLblPos val="nextTo"/>
        <c:crossAx val="2124803432"/>
        <c:crosses val="autoZero"/>
        <c:crossBetween val="between"/>
        <c:majorUnit val="0.2"/>
        <c:minorUnit val="0.02"/>
      </c:valAx>
    </c:plotArea>
    <c:legend>
      <c:legendPos val="b"/>
      <c:layout>
        <c:manualLayout>
          <c:xMode val="edge"/>
          <c:yMode val="edge"/>
          <c:x val="0.321878436005468"/>
          <c:y val="0.901418835371789"/>
          <c:w val="0.678121563994533"/>
          <c:h val="0.0814469382014324"/>
        </c:manualLayout>
      </c:layout>
      <c:overlay val="0"/>
      <c:txPr>
        <a:bodyPr/>
        <a:lstStyle/>
        <a:p>
          <a:pPr>
            <a:defRPr sz="1100">
              <a:solidFill>
                <a:srgbClr val="595959"/>
              </a:solidFill>
              <a:latin typeface="Arial Narrow" panose="020B060602020203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
          <c:y val="0.0231150158559052"/>
          <c:w val="0.521652513081136"/>
          <c:h val="0.883015731783248"/>
        </c:manualLayout>
      </c:layout>
      <c:barChart>
        <c:barDir val="bar"/>
        <c:grouping val="stacked"/>
        <c:varyColors val="0"/>
        <c:ser>
          <c:idx val="0"/>
          <c:order val="0"/>
          <c:tx>
            <c:strRef>
              <c:f>Feuil1!$B$1</c:f>
              <c:strCache>
                <c:ptCount val="1"/>
                <c:pt idx="0">
                  <c:v>Very close to A</c:v>
                </c:pt>
              </c:strCache>
            </c:strRef>
          </c:tx>
          <c:spPr>
            <a:solidFill>
              <a:schemeClr val="accent3">
                <a:lumMod val="75000"/>
              </a:schemeClr>
            </a:solidFill>
          </c:spPr>
          <c:invertIfNegative val="0"/>
          <c:dLbls>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I think the increasingly visible presence of homosexual, bisexual or transgender people is proof that the values of our society are becoming more and more humane</c:v>
                </c:pt>
                <c:pt idx="1">
                  <c:v>I think it is totally possible that the gender (male or female) that nature assigns someone at birth could be different from the gender the person feels they really belong to</c:v>
                </c:pt>
                <c:pt idx="2">
                  <c:v>I think that a person's gender is not necessarily binary (male OR female) but that there are different variants of this notion that can also evolve over the course of life</c:v>
                </c:pt>
              </c:strCache>
            </c:strRef>
          </c:cat>
          <c:val>
            <c:numRef>
              <c:f>Feuil1!$B$2:$B$4</c:f>
              <c:numCache>
                <c:formatCode>0%</c:formatCode>
                <c:ptCount val="3"/>
                <c:pt idx="0">
                  <c:v>0.42</c:v>
                </c:pt>
                <c:pt idx="1">
                  <c:v>0.39</c:v>
                </c:pt>
                <c:pt idx="2">
                  <c:v>0.25</c:v>
                </c:pt>
              </c:numCache>
            </c:numRef>
          </c:val>
        </c:ser>
        <c:ser>
          <c:idx val="1"/>
          <c:order val="1"/>
          <c:tx>
            <c:strRef>
              <c:f>Feuil1!$C$1</c:f>
              <c:strCache>
                <c:ptCount val="1"/>
                <c:pt idx="0">
                  <c:v>A little closer to A than to B</c:v>
                </c:pt>
              </c:strCache>
            </c:strRef>
          </c:tx>
          <c:spPr>
            <a:solidFill>
              <a:schemeClr val="accent3">
                <a:lumMod val="60000"/>
                <a:lumOff val="40000"/>
              </a:schemeClr>
            </a:solidFill>
          </c:spPr>
          <c:invertIfNegative val="0"/>
          <c:dLbls>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I think the increasingly visible presence of homosexual, bisexual or transgender people is proof that the values of our society are becoming more and more humane</c:v>
                </c:pt>
                <c:pt idx="1">
                  <c:v>I think it is totally possible that the gender (male or female) that nature assigns someone at birth could be different from the gender the person feels they really belong to</c:v>
                </c:pt>
                <c:pt idx="2">
                  <c:v>I think that a person's gender is not necessarily binary (male OR female) but that there are different variants of this notion that can also evolve over the course of life</c:v>
                </c:pt>
              </c:strCache>
            </c:strRef>
          </c:cat>
          <c:val>
            <c:numRef>
              <c:f>Feuil1!$C$2:$C$4</c:f>
              <c:numCache>
                <c:formatCode>0%</c:formatCode>
                <c:ptCount val="3"/>
                <c:pt idx="0">
                  <c:v>0.37</c:v>
                </c:pt>
                <c:pt idx="1">
                  <c:v>0.33</c:v>
                </c:pt>
                <c:pt idx="2">
                  <c:v>0.31</c:v>
                </c:pt>
              </c:numCache>
            </c:numRef>
          </c:val>
        </c:ser>
        <c:ser>
          <c:idx val="2"/>
          <c:order val="2"/>
          <c:tx>
            <c:strRef>
              <c:f>Feuil1!$D$1</c:f>
              <c:strCache>
                <c:ptCount val="1"/>
                <c:pt idx="0">
                  <c:v>A little closer to B than to A</c:v>
                </c:pt>
              </c:strCache>
            </c:strRef>
          </c:tx>
          <c:spPr>
            <a:solidFill>
              <a:schemeClr val="accent3">
                <a:lumMod val="40000"/>
                <a:lumOff val="60000"/>
              </a:schemeClr>
            </a:solidFill>
          </c:spPr>
          <c:invertIfNegative val="0"/>
          <c:dLbls>
            <c:dLbl>
              <c:idx val="0"/>
              <c:layout>
                <c:manualLayout>
                  <c:x val="-0.0101541057446973"/>
                  <c:y val="3.81376617036856E-6"/>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I think the increasingly visible presence of homosexual, bisexual or transgender people is proof that the values of our society are becoming more and more humane</c:v>
                </c:pt>
                <c:pt idx="1">
                  <c:v>I think it is totally possible that the gender (male or female) that nature assigns someone at birth could be different from the gender the person feels they really belong to</c:v>
                </c:pt>
                <c:pt idx="2">
                  <c:v>I think that a person's gender is not necessarily binary (male OR female) but that there are different variants of this notion that can also evolve over the course of life</c:v>
                </c:pt>
              </c:strCache>
            </c:strRef>
          </c:cat>
          <c:val>
            <c:numRef>
              <c:f>Feuil1!$D$2:$D$4</c:f>
              <c:numCache>
                <c:formatCode>0%</c:formatCode>
                <c:ptCount val="3"/>
                <c:pt idx="0">
                  <c:v>0.11</c:v>
                </c:pt>
                <c:pt idx="1">
                  <c:v>0.18</c:v>
                </c:pt>
                <c:pt idx="2">
                  <c:v>0.23</c:v>
                </c:pt>
              </c:numCache>
            </c:numRef>
          </c:val>
        </c:ser>
        <c:ser>
          <c:idx val="3"/>
          <c:order val="3"/>
          <c:tx>
            <c:strRef>
              <c:f>Feuil1!$E$1</c:f>
              <c:strCache>
                <c:ptCount val="1"/>
                <c:pt idx="0">
                  <c:v>Very close to B </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I think the increasingly visible presence of homosexual, bisexual or transgender people is proof that the values of our society are becoming more and more humane</c:v>
                </c:pt>
                <c:pt idx="1">
                  <c:v>I think it is totally possible that the gender (male or female) that nature assigns someone at birth could be different from the gender the person feels they really belong to</c:v>
                </c:pt>
                <c:pt idx="2">
                  <c:v>I think that a person's gender is not necessarily binary (male OR female) but that there are different variants of this notion that can also evolve over the course of life</c:v>
                </c:pt>
              </c:strCache>
            </c:strRef>
          </c:cat>
          <c:val>
            <c:numRef>
              <c:f>Feuil1!$E$2:$E$4</c:f>
              <c:numCache>
                <c:formatCode>0%</c:formatCode>
                <c:ptCount val="3"/>
                <c:pt idx="0">
                  <c:v>0.1</c:v>
                </c:pt>
                <c:pt idx="1">
                  <c:v>0.1</c:v>
                </c:pt>
                <c:pt idx="2">
                  <c:v>0.21</c:v>
                </c:pt>
              </c:numCache>
            </c:numRef>
          </c:val>
        </c:ser>
        <c:dLbls>
          <c:showLegendKey val="0"/>
          <c:showVal val="0"/>
          <c:showCatName val="0"/>
          <c:showSerName val="0"/>
          <c:showPercent val="0"/>
          <c:showBubbleSize val="0"/>
        </c:dLbls>
        <c:gapWidth val="60"/>
        <c:overlap val="100"/>
        <c:axId val="2120830488"/>
        <c:axId val="2120833960"/>
      </c:barChart>
      <c:catAx>
        <c:axId val="2120830488"/>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120833960"/>
        <c:crosses val="autoZero"/>
        <c:auto val="1"/>
        <c:lblAlgn val="ctr"/>
        <c:lblOffset val="100"/>
        <c:noMultiLvlLbl val="0"/>
      </c:catAx>
      <c:valAx>
        <c:axId val="2120833960"/>
        <c:scaling>
          <c:orientation val="minMax"/>
          <c:max val="1.1"/>
          <c:min val="0.0"/>
        </c:scaling>
        <c:delete val="1"/>
        <c:axPos val="t"/>
        <c:numFmt formatCode="0%" sourceLinked="1"/>
        <c:majorTickMark val="out"/>
        <c:minorTickMark val="none"/>
        <c:tickLblPos val="nextTo"/>
        <c:crossAx val="2120830488"/>
        <c:crosses val="autoZero"/>
        <c:crossBetween val="between"/>
        <c:majorUnit val="0.2"/>
        <c:minorUnit val="0.02"/>
      </c:valAx>
    </c:plotArea>
    <c:legend>
      <c:legendPos val="b"/>
      <c:layout>
        <c:manualLayout>
          <c:xMode val="edge"/>
          <c:yMode val="edge"/>
          <c:x val="0.31172433026077"/>
          <c:y val="0.901418835371789"/>
          <c:w val="0.68827566973923"/>
          <c:h val="0.0814469382014324"/>
        </c:manualLayout>
      </c:layout>
      <c:overlay val="0"/>
      <c:txPr>
        <a:bodyPr/>
        <a:lstStyle/>
        <a:p>
          <a:pPr>
            <a:defRPr sz="1100">
              <a:solidFill>
                <a:srgbClr val="595959"/>
              </a:solidFill>
              <a:latin typeface="Arial Narrow" panose="020B060602020203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3"/>
              <c:layout>
                <c:manualLayout>
                  <c:x val="0.062167073442138"/>
                  <c:y val="-0.00568220206079659"/>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577682416192623"/>
                  <c:y val="0.00568287321344757"/>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0710670138759677"/>
                  <c:y val="-0.00284098917162313"/>
                </c:manualLayout>
              </c:layout>
              <c:dLblPos val="ctr"/>
              <c:showLegendKey val="0"/>
              <c:showVal val="1"/>
              <c:showCatName val="0"/>
              <c:showSerName val="0"/>
              <c:showPercent val="0"/>
              <c:showBubbleSize val="0"/>
            </c:dLbl>
            <c:dLbl>
              <c:idx val="7"/>
              <c:layout>
                <c:manualLayout>
                  <c:x val="0.00710684128604722"/>
                  <c:y val="0.00568242577834702"/>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The toilets reserved for the gender with which they were born</c:v>
                </c:pt>
                <c:pt idx="1">
                  <c:v>The toilets reserved for the gender they identify with</c:v>
                </c:pt>
                <c:pt idx="2">
                  <c:v>Mixed toilets reserved for people with special needs (e.g., children with disabilities)</c:v>
                </c:pt>
                <c:pt idx="3">
                  <c:v>Toilets reserved specifically for them</c:v>
                </c:pt>
                <c:pt idx="4">
                  <c:v>Other</c:v>
                </c:pt>
              </c:strCache>
            </c:strRef>
          </c:cat>
          <c:val>
            <c:numRef>
              <c:f>Feuil1!$B$2:$B$6</c:f>
              <c:numCache>
                <c:formatCode>0%</c:formatCode>
                <c:ptCount val="5"/>
                <c:pt idx="0">
                  <c:v>0.19</c:v>
                </c:pt>
                <c:pt idx="1">
                  <c:v>0.46</c:v>
                </c:pt>
                <c:pt idx="2">
                  <c:v>0.17</c:v>
                </c:pt>
                <c:pt idx="3">
                  <c:v>0.1</c:v>
                </c:pt>
                <c:pt idx="4">
                  <c:v>0.08</c:v>
                </c:pt>
              </c:numCache>
            </c:numRef>
          </c:val>
        </c:ser>
        <c:dLbls>
          <c:showLegendKey val="0"/>
          <c:showVal val="0"/>
          <c:showCatName val="0"/>
          <c:showSerName val="0"/>
          <c:showPercent val="0"/>
          <c:showBubbleSize val="0"/>
        </c:dLbls>
        <c:gapWidth val="60"/>
        <c:overlap val="100"/>
        <c:axId val="-2047903736"/>
        <c:axId val="-2047900616"/>
      </c:barChart>
      <c:catAx>
        <c:axId val="-2047903736"/>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7900616"/>
        <c:crosses val="autoZero"/>
        <c:auto val="1"/>
        <c:lblAlgn val="ctr"/>
        <c:lblOffset val="100"/>
        <c:noMultiLvlLbl val="0"/>
      </c:catAx>
      <c:valAx>
        <c:axId val="-2047900616"/>
        <c:scaling>
          <c:orientation val="minMax"/>
          <c:max val="1.1"/>
          <c:min val="0.0"/>
        </c:scaling>
        <c:delete val="1"/>
        <c:axPos val="t"/>
        <c:numFmt formatCode="0%" sourceLinked="1"/>
        <c:majorTickMark val="out"/>
        <c:minorTickMark val="none"/>
        <c:tickLblPos val="nextTo"/>
        <c:crossAx val="-2047903736"/>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3"/>
              <c:layout>
                <c:manualLayout>
                  <c:x val="0.0569232414479087"/>
                  <c:y val="2.23717550328619E-7"/>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0710670138759677"/>
                  <c:y val="-0.00284098917162313"/>
                </c:manualLayout>
              </c:layout>
              <c:dLblPos val="ctr"/>
              <c:showLegendKey val="0"/>
              <c:showVal val="1"/>
              <c:showCatName val="0"/>
              <c:showSerName val="0"/>
              <c:showPercent val="0"/>
              <c:showBubbleSize val="0"/>
            </c:dLbl>
            <c:dLbl>
              <c:idx val="7"/>
              <c:layout>
                <c:manualLayout>
                  <c:x val="0.00710684128604722"/>
                  <c:y val="0.00568242577834702"/>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The toilets reserved for the gender with which they were born</c:v>
                </c:pt>
                <c:pt idx="1">
                  <c:v>The toilets reserved for the gender they identify with</c:v>
                </c:pt>
                <c:pt idx="2">
                  <c:v>Changing rooms in which they can be alone or among themselves</c:v>
                </c:pt>
                <c:pt idx="3">
                  <c:v>Other</c:v>
                </c:pt>
              </c:strCache>
            </c:strRef>
          </c:cat>
          <c:val>
            <c:numRef>
              <c:f>Feuil1!$B$2:$B$5</c:f>
              <c:numCache>
                <c:formatCode>0%</c:formatCode>
                <c:ptCount val="4"/>
                <c:pt idx="0">
                  <c:v>0.19</c:v>
                </c:pt>
                <c:pt idx="1">
                  <c:v>0.43</c:v>
                </c:pt>
                <c:pt idx="2">
                  <c:v>0.29</c:v>
                </c:pt>
                <c:pt idx="3">
                  <c:v>0.09</c:v>
                </c:pt>
              </c:numCache>
            </c:numRef>
          </c:val>
        </c:ser>
        <c:dLbls>
          <c:showLegendKey val="0"/>
          <c:showVal val="0"/>
          <c:showCatName val="0"/>
          <c:showSerName val="0"/>
          <c:showPercent val="0"/>
          <c:showBubbleSize val="0"/>
        </c:dLbls>
        <c:gapWidth val="60"/>
        <c:overlap val="100"/>
        <c:axId val="-2047953128"/>
        <c:axId val="-2047950008"/>
      </c:barChart>
      <c:catAx>
        <c:axId val="-2047953128"/>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7950008"/>
        <c:crosses val="autoZero"/>
        <c:auto val="1"/>
        <c:lblAlgn val="ctr"/>
        <c:lblOffset val="100"/>
        <c:noMultiLvlLbl val="0"/>
      </c:catAx>
      <c:valAx>
        <c:axId val="-2047950008"/>
        <c:scaling>
          <c:orientation val="minMax"/>
          <c:max val="1.1"/>
          <c:min val="0.0"/>
        </c:scaling>
        <c:delete val="1"/>
        <c:axPos val="t"/>
        <c:numFmt formatCode="0%" sourceLinked="1"/>
        <c:majorTickMark val="out"/>
        <c:minorTickMark val="none"/>
        <c:tickLblPos val="nextTo"/>
        <c:crossAx val="-2047953128"/>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
          <c:y val="0.200709402882868"/>
          <c:w val="0.521652513081136"/>
          <c:h val="0.447102215713395"/>
        </c:manualLayout>
      </c:layout>
      <c:barChart>
        <c:barDir val="bar"/>
        <c:grouping val="stacked"/>
        <c:varyColors val="0"/>
        <c:ser>
          <c:idx val="0"/>
          <c:order val="0"/>
          <c:tx>
            <c:strRef>
              <c:f>Feuil1!$B$1</c:f>
              <c:strCache>
                <c:ptCount val="1"/>
                <c:pt idx="0">
                  <c:v>Very close to A</c:v>
                </c:pt>
              </c:strCache>
            </c:strRef>
          </c:tx>
          <c:spPr>
            <a:solidFill>
              <a:schemeClr val="accent3">
                <a:lumMod val="75000"/>
              </a:schemeClr>
            </a:solidFill>
          </c:spPr>
          <c:invertIfNegative val="0"/>
          <c:dLbls>
            <c:dLbl>
              <c:idx val="0"/>
              <c:layout>
                <c:manualLayout>
                  <c:x val="0.00203082114893946"/>
                  <c:y val="2.96626257695333E-6"/>
                </c:manualLayout>
              </c:layout>
              <c:dLblPos val="ctr"/>
              <c:showLegendKey val="0"/>
              <c:showVal val="1"/>
              <c:showCatName val="0"/>
              <c:showSerName val="0"/>
              <c:showPercent val="0"/>
              <c:showBubbleSize val="0"/>
            </c:dLbl>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 the past 20-30 years, Canadian society has advanced a lot in its acceptance of homosexuality, but there is still a lot to be done to stop homophobic behaviour and gay bashing</c:v>
                </c:pt>
              </c:strCache>
            </c:strRef>
          </c:cat>
          <c:val>
            <c:numRef>
              <c:f>Feuil1!$B$2</c:f>
              <c:numCache>
                <c:formatCode>0%</c:formatCode>
                <c:ptCount val="1"/>
                <c:pt idx="0">
                  <c:v>0.36</c:v>
                </c:pt>
              </c:numCache>
            </c:numRef>
          </c:val>
        </c:ser>
        <c:ser>
          <c:idx val="1"/>
          <c:order val="1"/>
          <c:tx>
            <c:strRef>
              <c:f>Feuil1!$C$1</c:f>
              <c:strCache>
                <c:ptCount val="1"/>
                <c:pt idx="0">
                  <c:v>A little closer to A than to B</c:v>
                </c:pt>
              </c:strCache>
            </c:strRef>
          </c:tx>
          <c:spPr>
            <a:solidFill>
              <a:schemeClr val="accent3">
                <a:lumMod val="60000"/>
                <a:lumOff val="40000"/>
              </a:schemeClr>
            </a:solidFill>
          </c:spPr>
          <c:invertIfNegative val="0"/>
          <c:dLbls>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Over the past 20-30 years, Canadian society has advanced a lot in its acceptance of homosexuality, but there is still a lot to be done to stop homophobic behaviour and gay bashing</c:v>
                </c:pt>
              </c:strCache>
            </c:strRef>
          </c:cat>
          <c:val>
            <c:numRef>
              <c:f>Feuil1!$C$2</c:f>
              <c:numCache>
                <c:formatCode>0%</c:formatCode>
                <c:ptCount val="1"/>
                <c:pt idx="0">
                  <c:v>0.37</c:v>
                </c:pt>
              </c:numCache>
            </c:numRef>
          </c:val>
        </c:ser>
        <c:ser>
          <c:idx val="2"/>
          <c:order val="2"/>
          <c:tx>
            <c:strRef>
              <c:f>Feuil1!$D$1</c:f>
              <c:strCache>
                <c:ptCount val="1"/>
                <c:pt idx="0">
                  <c:v>A little closer to B than to A</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c:f>
              <c:strCache>
                <c:ptCount val="1"/>
                <c:pt idx="0">
                  <c:v>Over the past 20-30 years, Canadian society has advanced a lot in its acceptance of homosexuality, but there is still a lot to be done to stop homophobic behaviour and gay bashing</c:v>
                </c:pt>
              </c:strCache>
            </c:strRef>
          </c:cat>
          <c:val>
            <c:numRef>
              <c:f>Feuil1!$D$2</c:f>
              <c:numCache>
                <c:formatCode>0%</c:formatCode>
                <c:ptCount val="1"/>
                <c:pt idx="0">
                  <c:v>0.19</c:v>
                </c:pt>
              </c:numCache>
            </c:numRef>
          </c:val>
        </c:ser>
        <c:ser>
          <c:idx val="3"/>
          <c:order val="3"/>
          <c:tx>
            <c:strRef>
              <c:f>Feuil1!$E$1</c:f>
              <c:strCache>
                <c:ptCount val="1"/>
                <c:pt idx="0">
                  <c:v>Very close to B </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c:f>
              <c:strCache>
                <c:ptCount val="1"/>
                <c:pt idx="0">
                  <c:v>Over the past 20-30 years, Canadian society has advanced a lot in its acceptance of homosexuality, but there is still a lot to be done to stop homophobic behaviour and gay bashing</c:v>
                </c:pt>
              </c:strCache>
            </c:strRef>
          </c:cat>
          <c:val>
            <c:numRef>
              <c:f>Feuil1!$E$2</c:f>
              <c:numCache>
                <c:formatCode>0%</c:formatCode>
                <c:ptCount val="1"/>
                <c:pt idx="0">
                  <c:v>0.08</c:v>
                </c:pt>
              </c:numCache>
            </c:numRef>
          </c:val>
        </c:ser>
        <c:dLbls>
          <c:showLegendKey val="0"/>
          <c:showVal val="0"/>
          <c:showCatName val="0"/>
          <c:showSerName val="0"/>
          <c:showPercent val="0"/>
          <c:showBubbleSize val="0"/>
        </c:dLbls>
        <c:gapWidth val="60"/>
        <c:overlap val="100"/>
        <c:axId val="-2049407816"/>
        <c:axId val="-2049434664"/>
      </c:barChart>
      <c:catAx>
        <c:axId val="-2049407816"/>
        <c:scaling>
          <c:orientation val="maxMin"/>
        </c:scaling>
        <c:delete val="0"/>
        <c:axPos val="l"/>
        <c:numFmt formatCode="General" sourceLinked="1"/>
        <c:majorTickMark val="out"/>
        <c:minorTickMark val="none"/>
        <c:tickLblPos val="nextTo"/>
        <c:spPr>
          <a:ln>
            <a:noFill/>
          </a:ln>
        </c:spPr>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9434664"/>
        <c:crosses val="autoZero"/>
        <c:auto val="1"/>
        <c:lblAlgn val="ctr"/>
        <c:lblOffset val="100"/>
        <c:noMultiLvlLbl val="0"/>
      </c:catAx>
      <c:valAx>
        <c:axId val="-2049434664"/>
        <c:scaling>
          <c:orientation val="minMax"/>
          <c:max val="1.1"/>
          <c:min val="0.0"/>
        </c:scaling>
        <c:delete val="1"/>
        <c:axPos val="t"/>
        <c:numFmt formatCode="0%" sourceLinked="1"/>
        <c:majorTickMark val="out"/>
        <c:minorTickMark val="none"/>
        <c:tickLblPos val="nextTo"/>
        <c:crossAx val="-2049407816"/>
        <c:crosses val="autoZero"/>
        <c:crossBetween val="between"/>
        <c:majorUnit val="0.2"/>
        <c:minorUnit val="0.02"/>
      </c:valAx>
    </c:plotArea>
    <c:legend>
      <c:legendPos val="b"/>
      <c:layout>
        <c:manualLayout>
          <c:xMode val="edge"/>
          <c:yMode val="edge"/>
          <c:x val="0.42545031460138"/>
          <c:y val="0.750732666856508"/>
          <c:w val="0.57454968539862"/>
          <c:h val="0.229442317210425"/>
        </c:manualLayout>
      </c:layout>
      <c:overlay val="0"/>
      <c:txPr>
        <a:bodyPr/>
        <a:lstStyle/>
        <a:p>
          <a:pPr>
            <a:defRPr sz="1200">
              <a:solidFill>
                <a:srgbClr val="595959"/>
              </a:solidFill>
              <a:latin typeface="Arial Narrow" panose="020B060602020203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
          <c:y val="0.0231150158559052"/>
          <c:w val="0.521652513081136"/>
          <c:h val="0.883015731783248"/>
        </c:manualLayout>
      </c:layout>
      <c:barChart>
        <c:barDir val="bar"/>
        <c:grouping val="stacked"/>
        <c:varyColors val="0"/>
        <c:ser>
          <c:idx val="0"/>
          <c:order val="0"/>
          <c:tx>
            <c:strRef>
              <c:f>Feuil1!$B$1</c:f>
              <c:strCache>
                <c:ptCount val="1"/>
                <c:pt idx="0">
                  <c:v>Yes, very well</c:v>
                </c:pt>
              </c:strCache>
            </c:strRef>
          </c:tx>
          <c:spPr>
            <a:solidFill>
              <a:schemeClr val="accent3">
                <a:lumMod val="75000"/>
              </a:schemeClr>
            </a:solidFill>
          </c:spPr>
          <c:invertIfNegative val="0"/>
          <c:dLbls>
            <c:dLbl>
              <c:idx val="2"/>
              <c:layout>
                <c:manualLayout>
                  <c:x val="0.00890754001519466"/>
                  <c:y val="-9.86624035769185E-17"/>
                </c:manualLayout>
              </c:layout>
              <c:dLblPos val="ctr"/>
              <c:showLegendKey val="0"/>
              <c:showVal val="1"/>
              <c:showCatName val="0"/>
              <c:showSerName val="0"/>
              <c:showPercent val="0"/>
              <c:showBubbleSize val="0"/>
            </c:dLbl>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LGBT</c:v>
                </c:pt>
                <c:pt idx="1">
                  <c:v>LGBTQ</c:v>
                </c:pt>
                <c:pt idx="2">
                  <c:v>LGBTTIQ2S+</c:v>
                </c:pt>
              </c:strCache>
            </c:strRef>
          </c:cat>
          <c:val>
            <c:numRef>
              <c:f>Feuil1!$B$2:$B$4</c:f>
              <c:numCache>
                <c:formatCode>0%</c:formatCode>
                <c:ptCount val="3"/>
                <c:pt idx="0">
                  <c:v>0.57</c:v>
                </c:pt>
                <c:pt idx="1">
                  <c:v>0.35</c:v>
                </c:pt>
                <c:pt idx="2">
                  <c:v>0.03</c:v>
                </c:pt>
              </c:numCache>
            </c:numRef>
          </c:val>
        </c:ser>
        <c:ser>
          <c:idx val="1"/>
          <c:order val="1"/>
          <c:tx>
            <c:strRef>
              <c:f>Feuil1!$C$1</c:f>
              <c:strCache>
                <c:ptCount val="1"/>
                <c:pt idx="0">
                  <c:v>Yes, vaguely</c:v>
                </c:pt>
              </c:strCache>
            </c:strRef>
          </c:tx>
          <c:spPr>
            <a:solidFill>
              <a:schemeClr val="accent3">
                <a:lumMod val="60000"/>
                <a:lumOff val="40000"/>
              </a:schemeClr>
            </a:solidFill>
          </c:spPr>
          <c:invertIfNegative val="0"/>
          <c:dLbls>
            <c:dLbl>
              <c:idx val="2"/>
              <c:layout>
                <c:manualLayout>
                  <c:x val="0.0160335720273506"/>
                  <c:y val="-9.86624035769185E-17"/>
                </c:manualLayout>
              </c:layout>
              <c:dLblPos val="ctr"/>
              <c:showLegendKey val="0"/>
              <c:showVal val="1"/>
              <c:showCatName val="0"/>
              <c:showSerName val="0"/>
              <c:showPercent val="0"/>
              <c:showBubbleSize val="0"/>
            </c:dLbl>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Feuil1!$A$2:$A$4</c:f>
              <c:strCache>
                <c:ptCount val="3"/>
                <c:pt idx="0">
                  <c:v>LGBT</c:v>
                </c:pt>
                <c:pt idx="1">
                  <c:v>LGBTQ</c:v>
                </c:pt>
                <c:pt idx="2">
                  <c:v>LGBTTIQ2S+</c:v>
                </c:pt>
              </c:strCache>
            </c:strRef>
          </c:cat>
          <c:val>
            <c:numRef>
              <c:f>Feuil1!$C$2:$C$4</c:f>
              <c:numCache>
                <c:formatCode>0%</c:formatCode>
                <c:ptCount val="3"/>
                <c:pt idx="0">
                  <c:v>0.18</c:v>
                </c:pt>
                <c:pt idx="1">
                  <c:v>0.22</c:v>
                </c:pt>
                <c:pt idx="2">
                  <c:v>0.07</c:v>
                </c:pt>
              </c:numCache>
            </c:numRef>
          </c:val>
        </c:ser>
        <c:ser>
          <c:idx val="2"/>
          <c:order val="2"/>
          <c:tx>
            <c:strRef>
              <c:f>Feuil1!$D$1</c:f>
              <c:strCache>
                <c:ptCount val="1"/>
                <c:pt idx="0">
                  <c:v>By nam e only</c:v>
                </c:pt>
              </c:strCache>
            </c:strRef>
          </c:tx>
          <c:spPr>
            <a:solidFill>
              <a:schemeClr val="bg1">
                <a:lumMod val="65000"/>
              </a:schemeClr>
            </a:solidFill>
          </c:spPr>
          <c:invertIfNegative val="0"/>
          <c:dLbls>
            <c:dLbl>
              <c:idx val="0"/>
              <c:layout>
                <c:manualLayout>
                  <c:x val="0.030285636051662"/>
                  <c:y val="-0.00537486778943943"/>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1"/>
              <c:layout>
                <c:manualLayout>
                  <c:x val="-0.00890754001519472"/>
                  <c:y val="0.0"/>
                </c:manualLayout>
              </c:layout>
              <c:showLegendKey val="0"/>
              <c:showVal val="1"/>
              <c:showCatName val="0"/>
              <c:showSerName val="0"/>
              <c:showPercent val="0"/>
              <c:showBubbleSize val="0"/>
            </c:dLbl>
            <c:dLbl>
              <c:idx val="2"/>
              <c:layout>
                <c:manualLayout>
                  <c:x val="0.0249411120425452"/>
                  <c:y val="-9.86624035769185E-17"/>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Feuil1!$A$2:$A$4</c:f>
              <c:strCache>
                <c:ptCount val="3"/>
                <c:pt idx="0">
                  <c:v>LGBT</c:v>
                </c:pt>
                <c:pt idx="1">
                  <c:v>LGBTQ</c:v>
                </c:pt>
                <c:pt idx="2">
                  <c:v>LGBTTIQ2S+</c:v>
                </c:pt>
              </c:strCache>
            </c:strRef>
          </c:cat>
          <c:val>
            <c:numRef>
              <c:f>Feuil1!$D$2:$D$4</c:f>
              <c:numCache>
                <c:formatCode>0%</c:formatCode>
                <c:ptCount val="3"/>
                <c:pt idx="0">
                  <c:v>0.02</c:v>
                </c:pt>
                <c:pt idx="1">
                  <c:v>0.04</c:v>
                </c:pt>
                <c:pt idx="2">
                  <c:v>0.02</c:v>
                </c:pt>
              </c:numCache>
            </c:numRef>
          </c:val>
        </c:ser>
        <c:dLbls>
          <c:showLegendKey val="0"/>
          <c:showVal val="0"/>
          <c:showCatName val="0"/>
          <c:showSerName val="0"/>
          <c:showPercent val="0"/>
          <c:showBubbleSize val="0"/>
        </c:dLbls>
        <c:gapWidth val="60"/>
        <c:overlap val="100"/>
        <c:axId val="-2049599800"/>
        <c:axId val="-2049596680"/>
      </c:barChart>
      <c:catAx>
        <c:axId val="-2049599800"/>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9596680"/>
        <c:crosses val="autoZero"/>
        <c:auto val="1"/>
        <c:lblAlgn val="ctr"/>
        <c:lblOffset val="100"/>
        <c:noMultiLvlLbl val="0"/>
      </c:catAx>
      <c:valAx>
        <c:axId val="-2049596680"/>
        <c:scaling>
          <c:orientation val="minMax"/>
          <c:max val="1.1"/>
          <c:min val="0.0"/>
        </c:scaling>
        <c:delete val="1"/>
        <c:axPos val="t"/>
        <c:numFmt formatCode="0%" sourceLinked="1"/>
        <c:majorTickMark val="out"/>
        <c:minorTickMark val="none"/>
        <c:tickLblPos val="nextTo"/>
        <c:crossAx val="-2049599800"/>
        <c:crosses val="autoZero"/>
        <c:crossBetween val="between"/>
        <c:majorUnit val="0.2"/>
        <c:minorUnit val="0.02"/>
      </c:valAx>
    </c:plotArea>
    <c:legend>
      <c:legendPos val="b"/>
      <c:layout>
        <c:manualLayout>
          <c:xMode val="edge"/>
          <c:yMode val="edge"/>
          <c:x val="0.444023194953647"/>
          <c:y val="0.901418835371789"/>
          <c:w val="0.555976805046353"/>
          <c:h val="0.0814469382014324"/>
        </c:manualLayout>
      </c:layout>
      <c:overlay val="0"/>
      <c:txPr>
        <a:bodyPr/>
        <a:lstStyle/>
        <a:p>
          <a:pPr>
            <a:defRPr sz="1200">
              <a:solidFill>
                <a:srgbClr val="595959"/>
              </a:solidFill>
              <a:latin typeface="Arial Narrow" panose="020B060602020203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1"/>
              <c:layout>
                <c:manualLayout>
                  <c:x val="0.0555155138733501"/>
                  <c:y val="0.0"/>
                </c:manualLayout>
              </c:layout>
              <c:spPr>
                <a:noFill/>
                <a:ln>
                  <a:noFill/>
                </a:ln>
                <a:effectLs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2"/>
              <c:layout>
                <c:manualLayout>
                  <c:x val="0.00653072265565236"/>
                  <c:y val="-0.00536833620484766"/>
                </c:manualLayout>
              </c:layout>
              <c:dLblPos val="ctr"/>
              <c:showLegendKey val="0"/>
              <c:showVal val="1"/>
              <c:showCatName val="0"/>
              <c:showSerName val="0"/>
              <c:showPercent val="0"/>
              <c:showBubbleSize val="0"/>
            </c:dLbl>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0710670138759677"/>
                  <c:y val="-0.00284098917162313"/>
                </c:manualLayout>
              </c:layout>
              <c:dLblPos val="ctr"/>
              <c:showLegendKey val="0"/>
              <c:showVal val="1"/>
              <c:showCatName val="0"/>
              <c:showSerName val="0"/>
              <c:showPercent val="0"/>
              <c:showBubbleSize val="0"/>
            </c:dLbl>
            <c:dLbl>
              <c:idx val="7"/>
              <c:layout>
                <c:manualLayout>
                  <c:x val="0.00710684128604722"/>
                  <c:y val="0.00568242577834702"/>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Work environment</c:v>
                </c:pt>
                <c:pt idx="1">
                  <c:v>School environment</c:v>
                </c:pt>
                <c:pt idx="2">
                  <c:v>Your close family circle (parents, brothers, sisters)</c:v>
                </c:pt>
                <c:pt idx="3">
                  <c:v>Your extended family circle (uncle, aunt, cousin, etc.)</c:v>
                </c:pt>
                <c:pt idx="4">
                  <c:v>Your circle of friends</c:v>
                </c:pt>
              </c:strCache>
            </c:strRef>
          </c:cat>
          <c:val>
            <c:numRef>
              <c:f>Feuil1!$B$2:$B$6</c:f>
              <c:numCache>
                <c:formatCode>0%</c:formatCode>
                <c:ptCount val="5"/>
                <c:pt idx="0">
                  <c:v>0.25</c:v>
                </c:pt>
                <c:pt idx="1">
                  <c:v>0.09</c:v>
                </c:pt>
                <c:pt idx="2">
                  <c:v>0.12</c:v>
                </c:pt>
                <c:pt idx="3">
                  <c:v>0.2</c:v>
                </c:pt>
                <c:pt idx="4">
                  <c:v>0.34</c:v>
                </c:pt>
              </c:numCache>
            </c:numRef>
          </c:val>
        </c:ser>
        <c:dLbls>
          <c:showLegendKey val="0"/>
          <c:showVal val="0"/>
          <c:showCatName val="0"/>
          <c:showSerName val="0"/>
          <c:showPercent val="0"/>
          <c:showBubbleSize val="0"/>
        </c:dLbls>
        <c:gapWidth val="60"/>
        <c:overlap val="100"/>
        <c:axId val="-2046764072"/>
        <c:axId val="-2046760952"/>
      </c:barChart>
      <c:catAx>
        <c:axId val="-2046764072"/>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6760952"/>
        <c:crosses val="autoZero"/>
        <c:auto val="1"/>
        <c:lblAlgn val="ctr"/>
        <c:lblOffset val="100"/>
        <c:noMultiLvlLbl val="0"/>
      </c:catAx>
      <c:valAx>
        <c:axId val="-2046760952"/>
        <c:scaling>
          <c:orientation val="minMax"/>
          <c:max val="1.1"/>
          <c:min val="0.0"/>
        </c:scaling>
        <c:delete val="1"/>
        <c:axPos val="t"/>
        <c:numFmt formatCode="0%" sourceLinked="1"/>
        <c:majorTickMark val="out"/>
        <c:minorTickMark val="none"/>
        <c:tickLblPos val="nextTo"/>
        <c:crossAx val="-2046764072"/>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0"/>
              <c:layout>
                <c:manualLayout>
                  <c:x val="0.0489842769470736"/>
                  <c:y val="-0.00537002781858796"/>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1"/>
              <c:layout>
                <c:manualLayout>
                  <c:x val="0.0522498954102118"/>
                  <c:y val="-0.00537087362545811"/>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2"/>
              <c:layout>
                <c:manualLayout>
                  <c:x val="0.0424530400207971"/>
                  <c:y val="0.0107421701543513"/>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3"/>
              <c:layout>
                <c:manualLayout>
                  <c:x val="0.0522498954102119"/>
                  <c:y val="0.00537087362545811"/>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4"/>
              <c:layout>
                <c:manualLayout>
                  <c:x val="0.0489842769470736"/>
                  <c:y val="0.0"/>
                </c:manualLayout>
              </c:layout>
              <c:spPr/>
              <c:txPr>
                <a:bodyPr/>
                <a:lstStyle/>
                <a:p>
                  <a:pPr>
                    <a:defRPr sz="12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Feuil1!$A$2:$A$6</c:f>
              <c:strCache>
                <c:ptCount val="5"/>
                <c:pt idx="0">
                  <c:v>Work environment</c:v>
                </c:pt>
                <c:pt idx="1">
                  <c:v>School environment</c:v>
                </c:pt>
                <c:pt idx="2">
                  <c:v>Your close family circle (parents, brothers, sisters)</c:v>
                </c:pt>
                <c:pt idx="3">
                  <c:v>Your extended family circle (uncle, aunt, cousin, etc.)</c:v>
                </c:pt>
                <c:pt idx="4">
                  <c:v>Your circle of friends</c:v>
                </c:pt>
              </c:strCache>
            </c:strRef>
          </c:cat>
          <c:val>
            <c:numRef>
              <c:f>Feuil1!$B$2:$B$6</c:f>
              <c:numCache>
                <c:formatCode>0%</c:formatCode>
                <c:ptCount val="5"/>
                <c:pt idx="0">
                  <c:v>0.04</c:v>
                </c:pt>
                <c:pt idx="1">
                  <c:v>0.03</c:v>
                </c:pt>
                <c:pt idx="2">
                  <c:v>0.01</c:v>
                </c:pt>
                <c:pt idx="3">
                  <c:v>0.02</c:v>
                </c:pt>
                <c:pt idx="4">
                  <c:v>0.03</c:v>
                </c:pt>
              </c:numCache>
            </c:numRef>
          </c:val>
        </c:ser>
        <c:dLbls>
          <c:showLegendKey val="0"/>
          <c:showVal val="0"/>
          <c:showCatName val="0"/>
          <c:showSerName val="0"/>
          <c:showPercent val="0"/>
          <c:showBubbleSize val="0"/>
        </c:dLbls>
        <c:gapWidth val="60"/>
        <c:overlap val="100"/>
        <c:axId val="-2046800088"/>
        <c:axId val="-2044759384"/>
      </c:barChart>
      <c:catAx>
        <c:axId val="-2046800088"/>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4759384"/>
        <c:crosses val="autoZero"/>
        <c:auto val="1"/>
        <c:lblAlgn val="ctr"/>
        <c:lblOffset val="100"/>
        <c:noMultiLvlLbl val="0"/>
      </c:catAx>
      <c:valAx>
        <c:axId val="-2044759384"/>
        <c:scaling>
          <c:orientation val="minMax"/>
          <c:max val="1.1"/>
          <c:min val="0.0"/>
        </c:scaling>
        <c:delete val="1"/>
        <c:axPos val="t"/>
        <c:numFmt formatCode="0%" sourceLinked="1"/>
        <c:majorTickMark val="out"/>
        <c:minorTickMark val="none"/>
        <c:tickLblPos val="nextTo"/>
        <c:crossAx val="-2046800088"/>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1"/>
              <c:layout>
                <c:manualLayout>
                  <c:x val="0.0751092246521795"/>
                  <c:y val="4.22903435075442E-7"/>
                </c:manualLayout>
              </c:layout>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2"/>
              <c:layout>
                <c:manualLayout>
                  <c:x val="0.0751092246521794"/>
                  <c:y val="-0.00537087362545811"/>
                </c:manualLayout>
              </c:layout>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dLbl>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0710670138759677"/>
                  <c:y val="-0.00284098917162313"/>
                </c:manualLayout>
              </c:layout>
              <c:dLblPos val="ctr"/>
              <c:showLegendKey val="0"/>
              <c:showVal val="1"/>
              <c:showCatName val="0"/>
              <c:showSerName val="0"/>
              <c:showPercent val="0"/>
              <c:showBubbleSize val="0"/>
            </c:dLbl>
            <c:dLbl>
              <c:idx val="7"/>
              <c:layout>
                <c:manualLayout>
                  <c:x val="0.00710684128604722"/>
                  <c:y val="0.00568242577834702"/>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Work environment</c:v>
                </c:pt>
                <c:pt idx="1">
                  <c:v>School environment</c:v>
                </c:pt>
                <c:pt idx="2">
                  <c:v>Your close family circle (parents, brothers, sisters)</c:v>
                </c:pt>
                <c:pt idx="3">
                  <c:v>Your extended family circle (uncle, aunt, cousin, etc.)</c:v>
                </c:pt>
                <c:pt idx="4">
                  <c:v>Your circle of friends</c:v>
                </c:pt>
              </c:strCache>
            </c:strRef>
          </c:cat>
          <c:val>
            <c:numRef>
              <c:f>Feuil1!$B$2:$B$6</c:f>
              <c:numCache>
                <c:formatCode>0%</c:formatCode>
                <c:ptCount val="5"/>
                <c:pt idx="0">
                  <c:v>0.39</c:v>
                </c:pt>
                <c:pt idx="1">
                  <c:v>0.1</c:v>
                </c:pt>
                <c:pt idx="2">
                  <c:v>0.11</c:v>
                </c:pt>
                <c:pt idx="3">
                  <c:v>0.13</c:v>
                </c:pt>
                <c:pt idx="4">
                  <c:v>0.42</c:v>
                </c:pt>
              </c:numCache>
            </c:numRef>
          </c:val>
        </c:ser>
        <c:dLbls>
          <c:showLegendKey val="0"/>
          <c:showVal val="0"/>
          <c:showCatName val="0"/>
          <c:showSerName val="0"/>
          <c:showPercent val="0"/>
          <c:showBubbleSize val="0"/>
        </c:dLbls>
        <c:gapWidth val="60"/>
        <c:overlap val="100"/>
        <c:axId val="-2045092216"/>
        <c:axId val="-2045115336"/>
      </c:barChart>
      <c:catAx>
        <c:axId val="-2045092216"/>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5115336"/>
        <c:crosses val="autoZero"/>
        <c:auto val="1"/>
        <c:lblAlgn val="ctr"/>
        <c:lblOffset val="100"/>
        <c:noMultiLvlLbl val="0"/>
      </c:catAx>
      <c:valAx>
        <c:axId val="-2045115336"/>
        <c:scaling>
          <c:orientation val="minMax"/>
          <c:max val="1.1"/>
          <c:min val="0.0"/>
        </c:scaling>
        <c:delete val="1"/>
        <c:axPos val="t"/>
        <c:numFmt formatCode="0%" sourceLinked="1"/>
        <c:majorTickMark val="out"/>
        <c:minorTickMark val="none"/>
        <c:tickLblPos val="nextTo"/>
        <c:crossAx val="-2045092216"/>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7725508607812"/>
          <c:y val="0.0259706148060225"/>
          <c:w val="0.522274491392188"/>
          <c:h val="0.880159968878923"/>
        </c:manualLayout>
      </c:layout>
      <c:barChart>
        <c:barDir val="bar"/>
        <c:grouping val="stacked"/>
        <c:varyColors val="0"/>
        <c:ser>
          <c:idx val="0"/>
          <c:order val="0"/>
          <c:tx>
            <c:strRef>
              <c:f>Feuil1!$B$1</c:f>
              <c:strCache>
                <c:ptCount val="1"/>
                <c:pt idx="0">
                  <c:v>Colonne2</c:v>
                </c:pt>
              </c:strCache>
            </c:strRef>
          </c:tx>
          <c:spPr>
            <a:solidFill>
              <a:schemeClr val="accent3">
                <a:lumMod val="75000"/>
              </a:schemeClr>
            </a:solidFill>
          </c:spPr>
          <c:invertIfNegative val="0"/>
          <c:dLbls>
            <c:dLbl>
              <c:idx val="1"/>
              <c:layout>
                <c:manualLayout>
                  <c:x val="0.0391874215576589"/>
                  <c:y val="0.0107421701543513"/>
                </c:manualLayout>
              </c:layou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2"/>
              <c:layout>
                <c:manualLayout>
                  <c:x val="0.068577987725903"/>
                  <c:y val="0.0107425930577864"/>
                </c:manualLayout>
              </c:layout>
              <c:spPr/>
              <c:txPr>
                <a:bodyPr/>
                <a:lstStyle/>
                <a:p>
                  <a:pPr>
                    <a:defRPr sz="1100" b="1">
                      <a:solidFill>
                        <a:schemeClr val="bg1">
                          <a:lumMod val="50000"/>
                        </a:schemeClr>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1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Feuil1!$A$2:$A$6</c:f>
              <c:strCache>
                <c:ptCount val="5"/>
                <c:pt idx="0">
                  <c:v>Work environment</c:v>
                </c:pt>
                <c:pt idx="1">
                  <c:v>School environment</c:v>
                </c:pt>
                <c:pt idx="2">
                  <c:v>Your close family circle (parents, brothers, sisters)</c:v>
                </c:pt>
                <c:pt idx="3">
                  <c:v>Your extended family circle (uncle, aunt, cousin, etc.)</c:v>
                </c:pt>
                <c:pt idx="4">
                  <c:v>Your circle of friends</c:v>
                </c:pt>
              </c:strCache>
            </c:strRef>
          </c:cat>
          <c:val>
            <c:numRef>
              <c:f>Feuil1!$B$2:$B$6</c:f>
              <c:numCache>
                <c:formatCode>0%</c:formatCode>
                <c:ptCount val="5"/>
                <c:pt idx="0">
                  <c:v>0.14</c:v>
                </c:pt>
                <c:pt idx="1">
                  <c:v>0.05</c:v>
                </c:pt>
                <c:pt idx="2">
                  <c:v>0.1</c:v>
                </c:pt>
                <c:pt idx="3">
                  <c:v>0.13</c:v>
                </c:pt>
                <c:pt idx="4">
                  <c:v>0.16</c:v>
                </c:pt>
              </c:numCache>
            </c:numRef>
          </c:val>
        </c:ser>
        <c:dLbls>
          <c:showLegendKey val="0"/>
          <c:showVal val="0"/>
          <c:showCatName val="0"/>
          <c:showSerName val="0"/>
          <c:showPercent val="0"/>
          <c:showBubbleSize val="0"/>
        </c:dLbls>
        <c:gapWidth val="60"/>
        <c:overlap val="100"/>
        <c:axId val="-2040255144"/>
        <c:axId val="-2040252024"/>
      </c:barChart>
      <c:catAx>
        <c:axId val="-2040255144"/>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0252024"/>
        <c:crosses val="autoZero"/>
        <c:auto val="1"/>
        <c:lblAlgn val="ctr"/>
        <c:lblOffset val="100"/>
        <c:noMultiLvlLbl val="0"/>
      </c:catAx>
      <c:valAx>
        <c:axId val="-2040252024"/>
        <c:scaling>
          <c:orientation val="minMax"/>
          <c:max val="1.1"/>
          <c:min val="0.0"/>
        </c:scaling>
        <c:delete val="1"/>
        <c:axPos val="t"/>
        <c:numFmt formatCode="0%" sourceLinked="1"/>
        <c:majorTickMark val="out"/>
        <c:minorTickMark val="none"/>
        <c:tickLblPos val="nextTo"/>
        <c:crossAx val="-2040255144"/>
        <c:crosses val="autoZero"/>
        <c:crossBetween val="between"/>
        <c:majorUnit val="0.2"/>
        <c:minorUnit val="0.02"/>
      </c:valAx>
    </c:plotArea>
    <c:plotVisOnly val="1"/>
    <c:dispBlanksAs val="gap"/>
    <c:showDLblsOverMax val="0"/>
  </c:chart>
  <c:txPr>
    <a:bodyPr/>
    <a:lstStyle/>
    <a:p>
      <a:pPr>
        <a:defRPr sz="1800"/>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0598163512825"/>
          <c:y val="0.0231150158559052"/>
          <c:w val="0.549401836487175"/>
          <c:h val="0.883015731783248"/>
        </c:manualLayout>
      </c:layout>
      <c:barChart>
        <c:barDir val="bar"/>
        <c:grouping val="stacked"/>
        <c:varyColors val="0"/>
        <c:ser>
          <c:idx val="0"/>
          <c:order val="0"/>
          <c:tx>
            <c:strRef>
              <c:f>Feuil1!$B$1</c:f>
              <c:strCache>
                <c:ptCount val="1"/>
                <c:pt idx="0">
                  <c:v>Very comfortable</c:v>
                </c:pt>
              </c:strCache>
            </c:strRef>
          </c:tx>
          <c:spPr>
            <a:solidFill>
              <a:schemeClr val="accent3">
                <a:lumMod val="75000"/>
              </a:schemeClr>
            </a:solidFill>
          </c:spPr>
          <c:invertIfNegative val="0"/>
          <c:dLbls>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...with a skin color that is different from yours</c:v>
                </c:pt>
                <c:pt idx="1">
                  <c:v>...of an ethnic background that is different from yours</c:v>
                </c:pt>
                <c:pt idx="2">
                  <c:v>...of a religious faith that is different from yours</c:v>
                </c:pt>
                <c:pt idx="3">
                  <c:v>...who are homosexual or bisexual</c:v>
                </c:pt>
                <c:pt idx="4">
                  <c:v>...who are homosexual or bisexual and of the opposite gender</c:v>
                </c:pt>
                <c:pt idx="5">
                  <c:v>...who are homosexual or bisexual and of the same gender as you</c:v>
                </c:pt>
                <c:pt idx="6">
                  <c:v>...with a physical disability</c:v>
                </c:pt>
                <c:pt idx="7">
                  <c:v>...with a mental disability</c:v>
                </c:pt>
                <c:pt idx="8">
                  <c:v>Transgender people</c:v>
                </c:pt>
              </c:strCache>
            </c:strRef>
          </c:cat>
          <c:val>
            <c:numRef>
              <c:f>Feuil1!$B$2:$B$10</c:f>
              <c:numCache>
                <c:formatCode>0%</c:formatCode>
                <c:ptCount val="9"/>
                <c:pt idx="0">
                  <c:v>0.68</c:v>
                </c:pt>
                <c:pt idx="1">
                  <c:v>0.61</c:v>
                </c:pt>
                <c:pt idx="2">
                  <c:v>0.52</c:v>
                </c:pt>
                <c:pt idx="3">
                  <c:v>0.52</c:v>
                </c:pt>
                <c:pt idx="4">
                  <c:v>0.52</c:v>
                </c:pt>
                <c:pt idx="5">
                  <c:v>0.48</c:v>
                </c:pt>
                <c:pt idx="6">
                  <c:v>0.43</c:v>
                </c:pt>
                <c:pt idx="7">
                  <c:v>0.27</c:v>
                </c:pt>
                <c:pt idx="8">
                  <c:v>0.26</c:v>
                </c:pt>
              </c:numCache>
            </c:numRef>
          </c:val>
        </c:ser>
        <c:ser>
          <c:idx val="1"/>
          <c:order val="1"/>
          <c:tx>
            <c:strRef>
              <c:f>Feuil1!$C$1</c:f>
              <c:strCache>
                <c:ptCount val="1"/>
                <c:pt idx="0">
                  <c:v>Fairly comfortable</c:v>
                </c:pt>
              </c:strCache>
            </c:strRef>
          </c:tx>
          <c:spPr>
            <a:solidFill>
              <a:srgbClr val="C3D69B"/>
            </a:solidFill>
          </c:spPr>
          <c:invertIfNegative val="0"/>
          <c:dLbls>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Feuil1!$A$2:$A$10</c:f>
              <c:strCache>
                <c:ptCount val="9"/>
                <c:pt idx="0">
                  <c:v>...with a skin color that is different from yours</c:v>
                </c:pt>
                <c:pt idx="1">
                  <c:v>...of an ethnic background that is different from yours</c:v>
                </c:pt>
                <c:pt idx="2">
                  <c:v>...of a religious faith that is different from yours</c:v>
                </c:pt>
                <c:pt idx="3">
                  <c:v>...who are homosexual or bisexual</c:v>
                </c:pt>
                <c:pt idx="4">
                  <c:v>...who are homosexual or bisexual and of the opposite gender</c:v>
                </c:pt>
                <c:pt idx="5">
                  <c:v>...who are homosexual or bisexual and of the same gender as you</c:v>
                </c:pt>
                <c:pt idx="6">
                  <c:v>...with a physical disability</c:v>
                </c:pt>
                <c:pt idx="7">
                  <c:v>...with a mental disability</c:v>
                </c:pt>
                <c:pt idx="8">
                  <c:v>Transgender people</c:v>
                </c:pt>
              </c:strCache>
            </c:strRef>
          </c:cat>
          <c:val>
            <c:numRef>
              <c:f>Feuil1!$C$2:$C$10</c:f>
              <c:numCache>
                <c:formatCode>0%</c:formatCode>
                <c:ptCount val="9"/>
                <c:pt idx="0">
                  <c:v>0.25</c:v>
                </c:pt>
                <c:pt idx="1">
                  <c:v>0.31</c:v>
                </c:pt>
                <c:pt idx="2">
                  <c:v>0.38</c:v>
                </c:pt>
                <c:pt idx="3">
                  <c:v>0.34</c:v>
                </c:pt>
                <c:pt idx="4">
                  <c:v>0.34</c:v>
                </c:pt>
                <c:pt idx="5">
                  <c:v>0.33</c:v>
                </c:pt>
                <c:pt idx="6">
                  <c:v>0.44</c:v>
                </c:pt>
                <c:pt idx="7">
                  <c:v>0.49</c:v>
                </c:pt>
                <c:pt idx="8">
                  <c:v>0.34</c:v>
                </c:pt>
              </c:numCache>
            </c:numRef>
          </c:val>
        </c:ser>
        <c:ser>
          <c:idx val="2"/>
          <c:order val="2"/>
          <c:tx>
            <c:strRef>
              <c:f>Feuil1!$D$1</c:f>
              <c:strCache>
                <c:ptCount val="1"/>
                <c:pt idx="0">
                  <c:v>Fairly uncomfortable</c:v>
                </c:pt>
              </c:strCache>
            </c:strRef>
          </c:tx>
          <c:spPr>
            <a:solidFill>
              <a:srgbClr val="D7E4BD"/>
            </a:solidFill>
          </c:spPr>
          <c:invertIfNegative val="0"/>
          <c:dLbls>
            <c:dLbl>
              <c:idx val="0"/>
              <c:layout>
                <c:manualLayout>
                  <c:x val="-0.00563802628237722"/>
                  <c:y val="0.00285570440446308"/>
                </c:manualLayout>
              </c:layout>
              <c:showLegendKey val="0"/>
              <c:showVal val="1"/>
              <c:showCatName val="0"/>
              <c:showSerName val="0"/>
              <c:showPercent val="0"/>
              <c:showBubbleSize val="0"/>
            </c:dLbl>
            <c:dLbl>
              <c:idx val="1"/>
              <c:layout>
                <c:manualLayout>
                  <c:x val="-0.00187934209412574"/>
                  <c:y val="-0.0142785220223154"/>
                </c:manualLayout>
              </c:layout>
              <c:showLegendKey val="0"/>
              <c:showVal val="1"/>
              <c:showCatName val="0"/>
              <c:showSerName val="0"/>
              <c:showPercent val="0"/>
              <c:showBubbleSize val="0"/>
            </c:dLbl>
            <c:dLbl>
              <c:idx val="2"/>
              <c:layout>
                <c:manualLayout>
                  <c:x val="-0.0150347367530059"/>
                  <c:y val="0.0"/>
                </c:manualLayout>
              </c:layout>
              <c:showLegendKey val="0"/>
              <c:showVal val="1"/>
              <c:showCatName val="0"/>
              <c:showSerName val="0"/>
              <c:showPercent val="0"/>
              <c:showBubbleSize val="0"/>
            </c:dLbl>
            <c:dLbl>
              <c:idx val="3"/>
              <c:layout>
                <c:manualLayout>
                  <c:x val="-0.0112760525647544"/>
                  <c:y val="0.0"/>
                </c:manualLayout>
              </c:layout>
              <c:showLegendKey val="0"/>
              <c:showVal val="1"/>
              <c:showCatName val="0"/>
              <c:showSerName val="0"/>
              <c:showPercent val="0"/>
              <c:showBubbleSize val="0"/>
            </c:dLbl>
            <c:dLbl>
              <c:idx val="4"/>
              <c:layout>
                <c:manualLayout>
                  <c:x val="-0.0093967104706287"/>
                  <c:y val="0.00285637898030666"/>
                </c:manualLayout>
              </c:layout>
              <c:showLegendKey val="0"/>
              <c:showVal val="1"/>
              <c:showCatName val="0"/>
              <c:showSerName val="0"/>
              <c:showPercent val="0"/>
              <c:showBubbleSize val="0"/>
            </c:dLbl>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Feuil1!$A$2:$A$10</c:f>
              <c:strCache>
                <c:ptCount val="9"/>
                <c:pt idx="0">
                  <c:v>...with a skin color that is different from yours</c:v>
                </c:pt>
                <c:pt idx="1">
                  <c:v>...of an ethnic background that is different from yours</c:v>
                </c:pt>
                <c:pt idx="2">
                  <c:v>...of a religious faith that is different from yours</c:v>
                </c:pt>
                <c:pt idx="3">
                  <c:v>...who are homosexual or bisexual</c:v>
                </c:pt>
                <c:pt idx="4">
                  <c:v>...who are homosexual or bisexual and of the opposite gender</c:v>
                </c:pt>
                <c:pt idx="5">
                  <c:v>...who are homosexual or bisexual and of the same gender as you</c:v>
                </c:pt>
                <c:pt idx="6">
                  <c:v>...with a physical disability</c:v>
                </c:pt>
                <c:pt idx="7">
                  <c:v>...with a mental disability</c:v>
                </c:pt>
                <c:pt idx="8">
                  <c:v>Transgender people</c:v>
                </c:pt>
              </c:strCache>
            </c:strRef>
          </c:cat>
          <c:val>
            <c:numRef>
              <c:f>Feuil1!$D$2:$D$10</c:f>
              <c:numCache>
                <c:formatCode>0%</c:formatCode>
                <c:ptCount val="9"/>
                <c:pt idx="0">
                  <c:v>0.03</c:v>
                </c:pt>
                <c:pt idx="1">
                  <c:v>0.04</c:v>
                </c:pt>
                <c:pt idx="2">
                  <c:v>0.05</c:v>
                </c:pt>
                <c:pt idx="3">
                  <c:v>0.05</c:v>
                </c:pt>
                <c:pt idx="4">
                  <c:v>0.05</c:v>
                </c:pt>
                <c:pt idx="5">
                  <c:v>0.07</c:v>
                </c:pt>
                <c:pt idx="6">
                  <c:v>0.08</c:v>
                </c:pt>
                <c:pt idx="7">
                  <c:v>0.13</c:v>
                </c:pt>
                <c:pt idx="8">
                  <c:v>0.12</c:v>
                </c:pt>
              </c:numCache>
            </c:numRef>
          </c:val>
        </c:ser>
        <c:ser>
          <c:idx val="3"/>
          <c:order val="3"/>
          <c:tx>
            <c:strRef>
              <c:f>Feuil1!$E$1</c:f>
              <c:strCache>
                <c:ptCount val="1"/>
                <c:pt idx="0">
                  <c:v>Very uncomfortable</c:v>
                </c:pt>
              </c:strCache>
            </c:strRef>
          </c:tx>
          <c:spPr>
            <a:solidFill>
              <a:schemeClr val="bg1">
                <a:lumMod val="65000"/>
              </a:schemeClr>
            </a:solidFill>
          </c:spPr>
          <c:invertIfNegative val="0"/>
          <c:dLbls>
            <c:dLbl>
              <c:idx val="0"/>
              <c:layout>
                <c:manualLayout>
                  <c:x val="0.00187934209412574"/>
                  <c:y val="0.0171346761440076"/>
                </c:manualLayout>
              </c:layout>
              <c:showLegendKey val="0"/>
              <c:showVal val="1"/>
              <c:showCatName val="0"/>
              <c:showSerName val="0"/>
              <c:showPercent val="0"/>
              <c:showBubbleSize val="0"/>
            </c:dLbl>
            <c:dLbl>
              <c:idx val="1"/>
              <c:layout>
                <c:manualLayout>
                  <c:x val="0.00620108901215268"/>
                  <c:y val="0.014279196598159"/>
                </c:manualLayout>
              </c:layout>
              <c:showLegendKey val="0"/>
              <c:showVal val="1"/>
              <c:showCatName val="0"/>
              <c:showSerName val="0"/>
              <c:showPercent val="0"/>
              <c:showBubbleSize val="0"/>
            </c:dLbl>
            <c:dLbl>
              <c:idx val="2"/>
              <c:layout>
                <c:manualLayout>
                  <c:x val="-0.000332658348629501"/>
                  <c:y val="0.0171349010026221"/>
                </c:manualLayout>
              </c:layout>
              <c:showLegendKey val="0"/>
              <c:showVal val="1"/>
              <c:showCatName val="0"/>
              <c:showSerName val="0"/>
              <c:showPercent val="0"/>
              <c:showBubbleSize val="0"/>
            </c:dLbl>
            <c:dLbl>
              <c:idx val="3"/>
              <c:layout>
                <c:manualLayout>
                  <c:x val="0.0"/>
                  <c:y val="4.49717229049305E-7"/>
                </c:manualLayout>
              </c:layout>
              <c:showLegendKey val="0"/>
              <c:showVal val="1"/>
              <c:showCatName val="0"/>
              <c:showSerName val="0"/>
              <c:showPercent val="0"/>
              <c:showBubbleSize val="0"/>
            </c:dLbl>
            <c:dLbl>
              <c:idx val="4"/>
              <c:layout>
                <c:manualLayout>
                  <c:x val="0.00293428932160782"/>
                  <c:y val="0.00285682869753571"/>
                </c:manualLayout>
              </c:layout>
              <c:showLegendKey val="0"/>
              <c:showVal val="1"/>
              <c:showCatName val="0"/>
              <c:showSerName val="0"/>
              <c:showPercent val="0"/>
              <c:showBubbleSize val="0"/>
            </c:dLbl>
            <c:dLbl>
              <c:idx val="5"/>
              <c:layout>
                <c:manualLayout>
                  <c:x val="0.00767659452558007"/>
                  <c:y val="0.00285615412169213"/>
                </c:manualLayout>
              </c:layout>
              <c:showLegendKey val="0"/>
              <c:showVal val="1"/>
              <c:showCatName val="0"/>
              <c:showSerName val="0"/>
              <c:showPercent val="0"/>
              <c:showBubbleSize val="0"/>
            </c:dLbl>
            <c:dLbl>
              <c:idx val="6"/>
              <c:layout>
                <c:manualLayout>
                  <c:x val="0.00563802628237722"/>
                  <c:y val="0.00285615412169213"/>
                </c:manualLayout>
              </c:layout>
              <c:showLegendKey val="0"/>
              <c:showVal val="1"/>
              <c:showCatName val="0"/>
              <c:showSerName val="0"/>
              <c:showPercent val="0"/>
              <c:showBubbleSize val="0"/>
            </c:dLbl>
            <c:dLbl>
              <c:idx val="7"/>
              <c:layout>
                <c:manualLayout>
                  <c:x val="0.00620108901215268"/>
                  <c:y val="-0.00571028451585344"/>
                </c:manualLayout>
              </c:layout>
              <c:showLegendKey val="0"/>
              <c:showVal val="1"/>
              <c:showCatName val="0"/>
              <c:showSerName val="0"/>
              <c:showPercent val="0"/>
              <c:showBubbleSize val="0"/>
            </c:dLbl>
            <c:dLbl>
              <c:idx val="8"/>
              <c:layout>
                <c:manualLayout>
                  <c:x val="0.00187934209412574"/>
                  <c:y val="0.00571298281922784"/>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Feuil1!$A$2:$A$10</c:f>
              <c:strCache>
                <c:ptCount val="9"/>
                <c:pt idx="0">
                  <c:v>...with a skin color that is different from yours</c:v>
                </c:pt>
                <c:pt idx="1">
                  <c:v>...of an ethnic background that is different from yours</c:v>
                </c:pt>
                <c:pt idx="2">
                  <c:v>...of a religious faith that is different from yours</c:v>
                </c:pt>
                <c:pt idx="3">
                  <c:v>...who are homosexual or bisexual</c:v>
                </c:pt>
                <c:pt idx="4">
                  <c:v>...who are homosexual or bisexual and of the opposite gender</c:v>
                </c:pt>
                <c:pt idx="5">
                  <c:v>...who are homosexual or bisexual and of the same gender as you</c:v>
                </c:pt>
                <c:pt idx="6">
                  <c:v>...with a physical disability</c:v>
                </c:pt>
                <c:pt idx="7">
                  <c:v>...with a mental disability</c:v>
                </c:pt>
                <c:pt idx="8">
                  <c:v>Transgender people</c:v>
                </c:pt>
              </c:strCache>
            </c:strRef>
          </c:cat>
          <c:val>
            <c:numRef>
              <c:f>Feuil1!$E$2:$E$10</c:f>
              <c:numCache>
                <c:formatCode>0%</c:formatCode>
                <c:ptCount val="9"/>
                <c:pt idx="0">
                  <c:v>0.01</c:v>
                </c:pt>
                <c:pt idx="1">
                  <c:v>0.01</c:v>
                </c:pt>
                <c:pt idx="2">
                  <c:v>0.02</c:v>
                </c:pt>
                <c:pt idx="3">
                  <c:v>0.03</c:v>
                </c:pt>
                <c:pt idx="4">
                  <c:v>0.03</c:v>
                </c:pt>
                <c:pt idx="5">
                  <c:v>0.04</c:v>
                </c:pt>
                <c:pt idx="6">
                  <c:v>0.02</c:v>
                </c:pt>
                <c:pt idx="7">
                  <c:v>0.04</c:v>
                </c:pt>
                <c:pt idx="8">
                  <c:v>0.07</c:v>
                </c:pt>
              </c:numCache>
            </c:numRef>
          </c:val>
        </c:ser>
        <c:ser>
          <c:idx val="4"/>
          <c:order val="4"/>
          <c:tx>
            <c:strRef>
              <c:f>Feuil1!$F$1</c:f>
              <c:strCache>
                <c:ptCount val="1"/>
                <c:pt idx="0">
                  <c:v>DNK/Prefer not to answer</c:v>
                </c:pt>
              </c:strCache>
            </c:strRef>
          </c:tx>
          <c:spPr>
            <a:solidFill>
              <a:srgbClr val="595959"/>
            </a:solidFill>
          </c:spPr>
          <c:invertIfNegative val="0"/>
          <c:dLbls>
            <c:dLbl>
              <c:idx val="0"/>
              <c:layout>
                <c:manualLayout>
                  <c:x val="0.0093967104706287"/>
                  <c:y val="-0.0142782971637009"/>
                </c:manualLayout>
              </c:layout>
              <c:showLegendKey val="0"/>
              <c:showVal val="1"/>
              <c:showCatName val="0"/>
              <c:showSerName val="0"/>
              <c:showPercent val="0"/>
              <c:showBubbleSize val="0"/>
            </c:dLbl>
            <c:dLbl>
              <c:idx val="1"/>
              <c:layout>
                <c:manualLayout>
                  <c:x val="0.00751736837650296"/>
                  <c:y val="-0.0142782971637009"/>
                </c:manualLayout>
              </c:layout>
              <c:showLegendKey val="0"/>
              <c:showVal val="1"/>
              <c:showCatName val="0"/>
              <c:showSerName val="0"/>
              <c:showPercent val="0"/>
              <c:showBubbleSize val="0"/>
            </c:dLbl>
            <c:dLbl>
              <c:idx val="2"/>
              <c:layout>
                <c:manualLayout>
                  <c:x val="0.0112760525647544"/>
                  <c:y val="-0.0142780723050864"/>
                </c:manualLayout>
              </c:layout>
              <c:showLegendKey val="0"/>
              <c:showVal val="1"/>
              <c:showCatName val="0"/>
              <c:showSerName val="0"/>
              <c:showPercent val="0"/>
              <c:showBubbleSize val="0"/>
            </c:dLbl>
            <c:dLbl>
              <c:idx val="3"/>
              <c:layout>
                <c:manualLayout>
                  <c:x val="0.0112760525647544"/>
                  <c:y val="0.0"/>
                </c:manualLayout>
              </c:layout>
              <c:showLegendKey val="0"/>
              <c:showVal val="1"/>
              <c:showCatName val="0"/>
              <c:showSerName val="0"/>
              <c:showPercent val="0"/>
              <c:showBubbleSize val="0"/>
            </c:dLbl>
            <c:dLbl>
              <c:idx val="4"/>
              <c:layout>
                <c:manualLayout>
                  <c:x val="0.0150347367530059"/>
                  <c:y val="0.00285615412169218"/>
                </c:manualLayout>
              </c:layout>
              <c:showLegendKey val="0"/>
              <c:showVal val="1"/>
              <c:showCatName val="0"/>
              <c:showSerName val="0"/>
              <c:showPercent val="0"/>
              <c:showBubbleSize val="0"/>
            </c:dLbl>
            <c:dLbl>
              <c:idx val="5"/>
              <c:layout>
                <c:manualLayout>
                  <c:x val="0.0112760525647544"/>
                  <c:y val="0.00285570440446308"/>
                </c:manualLayout>
              </c:layout>
              <c:showLegendKey val="0"/>
              <c:showVal val="1"/>
              <c:showCatName val="0"/>
              <c:showSerName val="0"/>
              <c:showPercent val="0"/>
              <c:showBubbleSize val="0"/>
            </c:dLbl>
            <c:dLbl>
              <c:idx val="6"/>
              <c:layout>
                <c:manualLayout>
                  <c:x val="0.0244314472236346"/>
                  <c:y val="0.00285570440446308"/>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7"/>
              <c:layout>
                <c:manualLayout>
                  <c:x val="0.0112760525647544"/>
                  <c:y val="0.0"/>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Feuil1!$A$2:$A$10</c:f>
              <c:strCache>
                <c:ptCount val="9"/>
                <c:pt idx="0">
                  <c:v>...with a skin color that is different from yours</c:v>
                </c:pt>
                <c:pt idx="1">
                  <c:v>...of an ethnic background that is different from yours</c:v>
                </c:pt>
                <c:pt idx="2">
                  <c:v>...of a religious faith that is different from yours</c:v>
                </c:pt>
                <c:pt idx="3">
                  <c:v>...who are homosexual or bisexual</c:v>
                </c:pt>
                <c:pt idx="4">
                  <c:v>...who are homosexual or bisexual and of the opposite gender</c:v>
                </c:pt>
                <c:pt idx="5">
                  <c:v>...who are homosexual or bisexual and of the same gender as you</c:v>
                </c:pt>
                <c:pt idx="6">
                  <c:v>...with a physical disability</c:v>
                </c:pt>
                <c:pt idx="7">
                  <c:v>...with a mental disability</c:v>
                </c:pt>
                <c:pt idx="8">
                  <c:v>Transgender people</c:v>
                </c:pt>
              </c:strCache>
            </c:strRef>
          </c:cat>
          <c:val>
            <c:numRef>
              <c:f>Feuil1!$F$2:$F$10</c:f>
              <c:numCache>
                <c:formatCode>0%</c:formatCode>
                <c:ptCount val="9"/>
                <c:pt idx="0">
                  <c:v>0.03</c:v>
                </c:pt>
                <c:pt idx="1">
                  <c:v>0.03</c:v>
                </c:pt>
                <c:pt idx="2">
                  <c:v>0.03</c:v>
                </c:pt>
                <c:pt idx="3">
                  <c:v>0.05</c:v>
                </c:pt>
                <c:pt idx="4">
                  <c:v>0.07</c:v>
                </c:pt>
                <c:pt idx="5">
                  <c:v>0.07</c:v>
                </c:pt>
                <c:pt idx="6">
                  <c:v>0.03</c:v>
                </c:pt>
                <c:pt idx="7">
                  <c:v>0.07</c:v>
                </c:pt>
                <c:pt idx="8">
                  <c:v>0.2</c:v>
                </c:pt>
              </c:numCache>
            </c:numRef>
          </c:val>
        </c:ser>
        <c:dLbls>
          <c:showLegendKey val="0"/>
          <c:showVal val="0"/>
          <c:showCatName val="0"/>
          <c:showSerName val="0"/>
          <c:showPercent val="0"/>
          <c:showBubbleSize val="0"/>
        </c:dLbls>
        <c:gapWidth val="60"/>
        <c:overlap val="100"/>
        <c:axId val="-2042549992"/>
        <c:axId val="-2042371512"/>
      </c:barChart>
      <c:catAx>
        <c:axId val="-2042549992"/>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2371512"/>
        <c:crosses val="autoZero"/>
        <c:auto val="1"/>
        <c:lblAlgn val="ctr"/>
        <c:lblOffset val="100"/>
        <c:noMultiLvlLbl val="0"/>
      </c:catAx>
      <c:valAx>
        <c:axId val="-2042371512"/>
        <c:scaling>
          <c:orientation val="minMax"/>
          <c:max val="1.1"/>
          <c:min val="0.0"/>
        </c:scaling>
        <c:delete val="1"/>
        <c:axPos val="t"/>
        <c:numFmt formatCode="0%" sourceLinked="1"/>
        <c:majorTickMark val="out"/>
        <c:minorTickMark val="none"/>
        <c:tickLblPos val="nextTo"/>
        <c:crossAx val="-2042549992"/>
        <c:crosses val="autoZero"/>
        <c:crossBetween val="between"/>
        <c:majorUnit val="0.2"/>
        <c:minorUnit val="0.02"/>
      </c:valAx>
    </c:plotArea>
    <c:legend>
      <c:legendPos val="b"/>
      <c:layout>
        <c:manualLayout>
          <c:xMode val="edge"/>
          <c:yMode val="edge"/>
          <c:x val="0.00645842569732472"/>
          <c:y val="0.933714153882892"/>
          <c:w val="0.898571907180034"/>
          <c:h val="0.0491516196903292"/>
        </c:manualLayout>
      </c:layout>
      <c:overlay val="0"/>
      <c:txPr>
        <a:bodyPr/>
        <a:lstStyle/>
        <a:p>
          <a:pPr>
            <a:defRPr sz="1000">
              <a:solidFill>
                <a:srgbClr val="595959"/>
              </a:solidFill>
              <a:latin typeface="Arial Narrow" panose="020B060602020203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
          <c:y val="0.0231150158559052"/>
          <c:w val="0.521652513081136"/>
          <c:h val="0.883015731783248"/>
        </c:manualLayout>
      </c:layout>
      <c:barChart>
        <c:barDir val="bar"/>
        <c:grouping val="stacked"/>
        <c:varyColors val="0"/>
        <c:ser>
          <c:idx val="0"/>
          <c:order val="0"/>
          <c:tx>
            <c:strRef>
              <c:f>Feuil1!$B$1</c:f>
              <c:strCache>
                <c:ptCount val="1"/>
                <c:pt idx="0">
                  <c:v>Very comfortable</c:v>
                </c:pt>
              </c:strCache>
            </c:strRef>
          </c:tx>
          <c:spPr>
            <a:solidFill>
              <a:schemeClr val="accent3">
                <a:lumMod val="75000"/>
              </a:schemeClr>
            </a:solidFill>
          </c:spPr>
          <c:invertIfNegative val="0"/>
          <c:dLbls>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When you see people of the opposite sex holding hands in public</c:v>
                </c:pt>
                <c:pt idx="1">
                  <c:v>The idea of children seeing people of the opposite sex holding hands in public</c:v>
                </c:pt>
                <c:pt idx="2">
                  <c:v>When you see people of the opposite sex kissing on the lips in public</c:v>
                </c:pt>
                <c:pt idx="3">
                  <c:v>The idea of children seeing people of the opposite sex kissing on the lips in public</c:v>
                </c:pt>
              </c:strCache>
            </c:strRef>
          </c:cat>
          <c:val>
            <c:numRef>
              <c:f>Feuil1!$B$2:$B$5</c:f>
              <c:numCache>
                <c:formatCode>0%</c:formatCode>
                <c:ptCount val="4"/>
                <c:pt idx="0">
                  <c:v>0.68</c:v>
                </c:pt>
                <c:pt idx="1">
                  <c:v>0.59</c:v>
                </c:pt>
                <c:pt idx="2">
                  <c:v>0.41</c:v>
                </c:pt>
                <c:pt idx="3">
                  <c:v>0.34</c:v>
                </c:pt>
              </c:numCache>
            </c:numRef>
          </c:val>
        </c:ser>
        <c:ser>
          <c:idx val="1"/>
          <c:order val="1"/>
          <c:tx>
            <c:strRef>
              <c:f>Feuil1!$C$1</c:f>
              <c:strCache>
                <c:ptCount val="1"/>
                <c:pt idx="0">
                  <c:v>Fairly comfortable</c:v>
                </c:pt>
              </c:strCache>
            </c:strRef>
          </c:tx>
          <c:spPr>
            <a:solidFill>
              <a:schemeClr val="accent3">
                <a:lumMod val="60000"/>
                <a:lumOff val="40000"/>
              </a:schemeClr>
            </a:solidFill>
          </c:spPr>
          <c:invertIfNegative val="0"/>
          <c:dLbls>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When you see people of the opposite sex holding hands in public</c:v>
                </c:pt>
                <c:pt idx="1">
                  <c:v>The idea of children seeing people of the opposite sex holding hands in public</c:v>
                </c:pt>
                <c:pt idx="2">
                  <c:v>When you see people of the opposite sex kissing on the lips in public</c:v>
                </c:pt>
                <c:pt idx="3">
                  <c:v>The idea of children seeing people of the opposite sex kissing on the lips in public</c:v>
                </c:pt>
              </c:strCache>
            </c:strRef>
          </c:cat>
          <c:val>
            <c:numRef>
              <c:f>Feuil1!$C$2:$C$5</c:f>
              <c:numCache>
                <c:formatCode>0%</c:formatCode>
                <c:ptCount val="4"/>
                <c:pt idx="0">
                  <c:v>0.26</c:v>
                </c:pt>
                <c:pt idx="1">
                  <c:v>0.3</c:v>
                </c:pt>
                <c:pt idx="2">
                  <c:v>0.39</c:v>
                </c:pt>
                <c:pt idx="3">
                  <c:v>0.38</c:v>
                </c:pt>
              </c:numCache>
            </c:numRef>
          </c:val>
        </c:ser>
        <c:ser>
          <c:idx val="2"/>
          <c:order val="2"/>
          <c:tx>
            <c:strRef>
              <c:f>Feuil1!$D$1</c:f>
              <c:strCache>
                <c:ptCount val="1"/>
                <c:pt idx="0">
                  <c:v>Fairly uncomfortable</c:v>
                </c:pt>
              </c:strCache>
            </c:strRef>
          </c:tx>
          <c:spPr>
            <a:solidFill>
              <a:schemeClr val="accent3">
                <a:lumMod val="40000"/>
                <a:lumOff val="60000"/>
              </a:schemeClr>
            </a:solidFill>
          </c:spPr>
          <c:invertIfNegative val="0"/>
          <c:dLbls>
            <c:dLbl>
              <c:idx val="0"/>
              <c:layout>
                <c:manualLayout>
                  <c:x val="-0.00812328459575785"/>
                  <c:y val="-0.00285570440446308"/>
                </c:manualLayout>
              </c:layout>
              <c:showLegendKey val="0"/>
              <c:showVal val="1"/>
              <c:showCatName val="0"/>
              <c:showSerName val="0"/>
              <c:showPercent val="0"/>
              <c:showBubbleSize val="0"/>
            </c:dLbl>
            <c:dLbl>
              <c:idx val="1"/>
              <c:layout>
                <c:manualLayout>
                  <c:x val="-0.0243699248063346"/>
                  <c:y val="0.00571455682952951"/>
                </c:manualLayout>
              </c:layout>
              <c:showLegendKey val="0"/>
              <c:showVal val="1"/>
              <c:showCatName val="0"/>
              <c:showSerName val="0"/>
              <c:showPercent val="0"/>
              <c:showBubbleSize val="0"/>
            </c:dLbl>
            <c:dLbl>
              <c:idx val="2"/>
              <c:layout>
                <c:manualLayout>
                  <c:x val="-0.0142157480425762"/>
                  <c:y val="0.0"/>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When you see people of the opposite sex holding hands in public</c:v>
                </c:pt>
                <c:pt idx="1">
                  <c:v>The idea of children seeing people of the opposite sex holding hands in public</c:v>
                </c:pt>
                <c:pt idx="2">
                  <c:v>When you see people of the opposite sex kissing on the lips in public</c:v>
                </c:pt>
                <c:pt idx="3">
                  <c:v>The idea of children seeing people of the opposite sex kissing on the lips in public</c:v>
                </c:pt>
              </c:strCache>
            </c:strRef>
          </c:cat>
          <c:val>
            <c:numRef>
              <c:f>Feuil1!$D$2:$D$5</c:f>
              <c:numCache>
                <c:formatCode>0%</c:formatCode>
                <c:ptCount val="4"/>
                <c:pt idx="0">
                  <c:v>0.03</c:v>
                </c:pt>
                <c:pt idx="1">
                  <c:v>0.05</c:v>
                </c:pt>
                <c:pt idx="2">
                  <c:v>0.15</c:v>
                </c:pt>
                <c:pt idx="3">
                  <c:v>0.17</c:v>
                </c:pt>
              </c:numCache>
            </c:numRef>
          </c:val>
        </c:ser>
        <c:ser>
          <c:idx val="3"/>
          <c:order val="3"/>
          <c:tx>
            <c:strRef>
              <c:f>Feuil1!$E$1</c:f>
              <c:strCache>
                <c:ptCount val="1"/>
                <c:pt idx="0">
                  <c:v>Very uncomfortable</c:v>
                </c:pt>
              </c:strCache>
            </c:strRef>
          </c:tx>
          <c:spPr>
            <a:solidFill>
              <a:schemeClr val="bg1">
                <a:lumMod val="65000"/>
              </a:schemeClr>
            </a:solidFill>
          </c:spPr>
          <c:invertIfNegative val="0"/>
          <c:dLbls>
            <c:dLbl>
              <c:idx val="0"/>
              <c:layout>
                <c:manualLayout>
                  <c:x val="0.00406164229787893"/>
                  <c:y val="0.0257013396401678"/>
                </c:manualLayout>
              </c:layout>
              <c:showLegendKey val="0"/>
              <c:showVal val="1"/>
              <c:showCatName val="0"/>
              <c:showSerName val="0"/>
              <c:showPercent val="0"/>
              <c:showBubbleSize val="0"/>
            </c:dLbl>
            <c:dLbl>
              <c:idx val="2"/>
              <c:layout>
                <c:manualLayout>
                  <c:x val="-0.00609246344681839"/>
                  <c:y val="0.0"/>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When you see people of the opposite sex holding hands in public</c:v>
                </c:pt>
                <c:pt idx="1">
                  <c:v>The idea of children seeing people of the opposite sex holding hands in public</c:v>
                </c:pt>
                <c:pt idx="2">
                  <c:v>When you see people of the opposite sex kissing on the lips in public</c:v>
                </c:pt>
                <c:pt idx="3">
                  <c:v>The idea of children seeing people of the opposite sex kissing on the lips in public</c:v>
                </c:pt>
              </c:strCache>
            </c:strRef>
          </c:cat>
          <c:val>
            <c:numRef>
              <c:f>Feuil1!$E$2:$E$5</c:f>
              <c:numCache>
                <c:formatCode>0%</c:formatCode>
                <c:ptCount val="4"/>
                <c:pt idx="0">
                  <c:v>0.01</c:v>
                </c:pt>
                <c:pt idx="1">
                  <c:v>0.03</c:v>
                </c:pt>
                <c:pt idx="2">
                  <c:v>0.03</c:v>
                </c:pt>
                <c:pt idx="3">
                  <c:v>0.06</c:v>
                </c:pt>
              </c:numCache>
            </c:numRef>
          </c:val>
        </c:ser>
        <c:ser>
          <c:idx val="4"/>
          <c:order val="4"/>
          <c:tx>
            <c:strRef>
              <c:f>Feuil1!$F$1</c:f>
              <c:strCache>
                <c:ptCount val="1"/>
                <c:pt idx="0">
                  <c:v>I don`t know / prefer not to answer</c:v>
                </c:pt>
              </c:strCache>
            </c:strRef>
          </c:tx>
          <c:spPr>
            <a:solidFill>
              <a:srgbClr val="595959"/>
            </a:solidFill>
          </c:spPr>
          <c:invertIfNegative val="0"/>
          <c:dLbls>
            <c:dLbl>
              <c:idx val="0"/>
              <c:layout>
                <c:manualLayout>
                  <c:x val="0.0243698537872736"/>
                  <c:y val="-0.00285525468723403"/>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1"/>
              <c:layout>
                <c:manualLayout>
                  <c:x val="0.026400674936213"/>
                  <c:y val="-0.00856711321338926"/>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2"/>
              <c:layout>
                <c:manualLayout>
                  <c:x val="0.0182773252466898"/>
                  <c:y val="4.49717229049305E-7"/>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dLbl>
              <c:idx val="3"/>
              <c:layout>
                <c:manualLayout>
                  <c:x val="0.030462317234092"/>
                  <c:y val="-0.00285547954584866"/>
                </c:manualLayout>
              </c:layout>
              <c:spPr/>
              <c:txPr>
                <a:bodyPr/>
                <a:lstStyle/>
                <a:p>
                  <a:pPr>
                    <a:defRPr sz="1200" b="1">
                      <a:solidFill>
                        <a:srgbClr val="595959"/>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200" b="1">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When you see people of the opposite sex holding hands in public</c:v>
                </c:pt>
                <c:pt idx="1">
                  <c:v>The idea of children seeing people of the opposite sex holding hands in public</c:v>
                </c:pt>
                <c:pt idx="2">
                  <c:v>When you see people of the opposite sex kissing on the lips in public</c:v>
                </c:pt>
                <c:pt idx="3">
                  <c:v>The idea of children seeing people of the opposite sex kissing on the lips in public</c:v>
                </c:pt>
              </c:strCache>
            </c:strRef>
          </c:cat>
          <c:val>
            <c:numRef>
              <c:f>Feuil1!$F$2:$F$5</c:f>
              <c:numCache>
                <c:formatCode>0%</c:formatCode>
                <c:ptCount val="4"/>
                <c:pt idx="0">
                  <c:v>0.02</c:v>
                </c:pt>
                <c:pt idx="1">
                  <c:v>0.03</c:v>
                </c:pt>
                <c:pt idx="2">
                  <c:v>0.02</c:v>
                </c:pt>
                <c:pt idx="3">
                  <c:v>0.05</c:v>
                </c:pt>
              </c:numCache>
            </c:numRef>
          </c:val>
        </c:ser>
        <c:dLbls>
          <c:showLegendKey val="0"/>
          <c:showVal val="0"/>
          <c:showCatName val="0"/>
          <c:showSerName val="0"/>
          <c:showPercent val="0"/>
          <c:showBubbleSize val="0"/>
        </c:dLbls>
        <c:gapWidth val="60"/>
        <c:overlap val="100"/>
        <c:axId val="-2045614888"/>
        <c:axId val="-2045615736"/>
      </c:barChart>
      <c:catAx>
        <c:axId val="-2045614888"/>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5615736"/>
        <c:crosses val="autoZero"/>
        <c:auto val="1"/>
        <c:lblAlgn val="ctr"/>
        <c:lblOffset val="100"/>
        <c:noMultiLvlLbl val="0"/>
      </c:catAx>
      <c:valAx>
        <c:axId val="-2045615736"/>
        <c:scaling>
          <c:orientation val="minMax"/>
          <c:max val="1.1"/>
          <c:min val="0.0"/>
        </c:scaling>
        <c:delete val="1"/>
        <c:axPos val="t"/>
        <c:numFmt formatCode="0%" sourceLinked="1"/>
        <c:majorTickMark val="out"/>
        <c:minorTickMark val="none"/>
        <c:tickLblPos val="nextTo"/>
        <c:crossAx val="-2045614888"/>
        <c:crosses val="autoZero"/>
        <c:crossBetween val="between"/>
        <c:majorUnit val="0.2"/>
        <c:minorUnit val="0.02"/>
      </c:valAx>
    </c:plotArea>
    <c:legend>
      <c:legendPos val="b"/>
      <c:layout>
        <c:manualLayout>
          <c:xMode val="edge"/>
          <c:yMode val="edge"/>
          <c:x val="0.0450398188080112"/>
          <c:y val="0.933714153882892"/>
          <c:w val="0.954960181191989"/>
          <c:h val="0.0491516196903292"/>
        </c:manualLayout>
      </c:layout>
      <c:overlay val="0"/>
      <c:txPr>
        <a:bodyPr/>
        <a:lstStyle/>
        <a:p>
          <a:pPr>
            <a:defRPr sz="1000">
              <a:solidFill>
                <a:srgbClr val="595959"/>
              </a:solidFill>
              <a:latin typeface="Arial Narrow" panose="020B060602020203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
          <c:y val="0.0231150158559052"/>
          <c:w val="0.521652513081136"/>
          <c:h val="0.883015731783248"/>
        </c:manualLayout>
      </c:layout>
      <c:barChart>
        <c:barDir val="bar"/>
        <c:grouping val="stacked"/>
        <c:varyColors val="0"/>
        <c:ser>
          <c:idx val="0"/>
          <c:order val="0"/>
          <c:tx>
            <c:strRef>
              <c:f>Feuil1!$B$1</c:f>
              <c:strCache>
                <c:ptCount val="1"/>
                <c:pt idx="0">
                  <c:v>Very comfortable</c:v>
                </c:pt>
              </c:strCache>
            </c:strRef>
          </c:tx>
          <c:spPr>
            <a:solidFill>
              <a:schemeClr val="accent3">
                <a:lumMod val="75000"/>
              </a:schemeClr>
            </a:solidFill>
          </c:spPr>
          <c:invertIfNegative val="0"/>
          <c:dLbls>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When you see people of the same sex holding hands in public</c:v>
                </c:pt>
                <c:pt idx="1">
                  <c:v>The idea of children seeing people of the same sex holding hands in public</c:v>
                </c:pt>
                <c:pt idx="2">
                  <c:v>When you see people of the same sex kissing on the lips in public</c:v>
                </c:pt>
                <c:pt idx="3">
                  <c:v>The idea of children seeing people of the same sex kissing on the lips in public</c:v>
                </c:pt>
              </c:strCache>
            </c:strRef>
          </c:cat>
          <c:val>
            <c:numRef>
              <c:f>Feuil1!$B$2:$B$5</c:f>
              <c:numCache>
                <c:formatCode>0%</c:formatCode>
                <c:ptCount val="4"/>
                <c:pt idx="0">
                  <c:v>0.44</c:v>
                </c:pt>
                <c:pt idx="1">
                  <c:v>0.38</c:v>
                </c:pt>
                <c:pt idx="2">
                  <c:v>0.27</c:v>
                </c:pt>
                <c:pt idx="3">
                  <c:v>0.25</c:v>
                </c:pt>
              </c:numCache>
            </c:numRef>
          </c:val>
        </c:ser>
        <c:ser>
          <c:idx val="1"/>
          <c:order val="1"/>
          <c:tx>
            <c:strRef>
              <c:f>Feuil1!$C$1</c:f>
              <c:strCache>
                <c:ptCount val="1"/>
                <c:pt idx="0">
                  <c:v>Fairly comfortable</c:v>
                </c:pt>
              </c:strCache>
            </c:strRef>
          </c:tx>
          <c:spPr>
            <a:solidFill>
              <a:schemeClr val="accent3">
                <a:lumMod val="60000"/>
                <a:lumOff val="40000"/>
              </a:schemeClr>
            </a:solidFill>
          </c:spPr>
          <c:invertIfNegative val="0"/>
          <c:dLbls>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When you see people of the same sex holding hands in public</c:v>
                </c:pt>
                <c:pt idx="1">
                  <c:v>The idea of children seeing people of the same sex holding hands in public</c:v>
                </c:pt>
                <c:pt idx="2">
                  <c:v>When you see people of the same sex kissing on the lips in public</c:v>
                </c:pt>
                <c:pt idx="3">
                  <c:v>The idea of children seeing people of the same sex kissing on the lips in public</c:v>
                </c:pt>
              </c:strCache>
            </c:strRef>
          </c:cat>
          <c:val>
            <c:numRef>
              <c:f>Feuil1!$C$2:$C$5</c:f>
              <c:numCache>
                <c:formatCode>0%</c:formatCode>
                <c:ptCount val="4"/>
                <c:pt idx="0">
                  <c:v>0.37</c:v>
                </c:pt>
                <c:pt idx="1">
                  <c:v>0.37</c:v>
                </c:pt>
                <c:pt idx="2">
                  <c:v>0.35</c:v>
                </c:pt>
                <c:pt idx="3">
                  <c:v>0.3</c:v>
                </c:pt>
              </c:numCache>
            </c:numRef>
          </c:val>
        </c:ser>
        <c:ser>
          <c:idx val="2"/>
          <c:order val="2"/>
          <c:tx>
            <c:strRef>
              <c:f>Feuil1!$D$1</c:f>
              <c:strCache>
                <c:ptCount val="1"/>
                <c:pt idx="0">
                  <c:v>Fairly uncomfortable</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When you see people of the same sex holding hands in public</c:v>
                </c:pt>
                <c:pt idx="1">
                  <c:v>The idea of children seeing people of the same sex holding hands in public</c:v>
                </c:pt>
                <c:pt idx="2">
                  <c:v>When you see people of the same sex kissing on the lips in public</c:v>
                </c:pt>
                <c:pt idx="3">
                  <c:v>The idea of children seeing people of the same sex kissing on the lips in public</c:v>
                </c:pt>
              </c:strCache>
            </c:strRef>
          </c:cat>
          <c:val>
            <c:numRef>
              <c:f>Feuil1!$D$2:$D$5</c:f>
              <c:numCache>
                <c:formatCode>0%</c:formatCode>
                <c:ptCount val="4"/>
                <c:pt idx="0">
                  <c:v>0.13</c:v>
                </c:pt>
                <c:pt idx="1">
                  <c:v>0.13</c:v>
                </c:pt>
                <c:pt idx="2">
                  <c:v>0.23</c:v>
                </c:pt>
                <c:pt idx="3">
                  <c:v>0.23</c:v>
                </c:pt>
              </c:numCache>
            </c:numRef>
          </c:val>
        </c:ser>
        <c:ser>
          <c:idx val="3"/>
          <c:order val="3"/>
          <c:tx>
            <c:strRef>
              <c:f>Feuil1!$E$1</c:f>
              <c:strCache>
                <c:ptCount val="1"/>
                <c:pt idx="0">
                  <c:v>Very uncomfortable</c:v>
                </c:pt>
              </c:strCache>
            </c:strRef>
          </c:tx>
          <c:spPr>
            <a:solidFill>
              <a:schemeClr val="bg1">
                <a:lumMod val="65000"/>
              </a:schemeClr>
            </a:solidFill>
          </c:spPr>
          <c:invertIfNegative val="0"/>
          <c:dLbls>
            <c:dLbl>
              <c:idx val="0"/>
              <c:layout>
                <c:manualLayout>
                  <c:x val="0.0120251790205129"/>
                  <c:y val="-0.00285570440446308"/>
                </c:manualLayout>
              </c:layout>
              <c:showLegendKey val="0"/>
              <c:showVal val="1"/>
              <c:showCatName val="0"/>
              <c:showSerName val="0"/>
              <c:showPercent val="0"/>
              <c:showBubbleSize val="0"/>
            </c:dLbl>
            <c:dLbl>
              <c:idx val="1"/>
              <c:layout>
                <c:manualLayout>
                  <c:x val="0.00609246344681839"/>
                  <c:y val="0.00571140880892617"/>
                </c:manualLayout>
              </c:layout>
              <c:showLegendKey val="0"/>
              <c:showVal val="1"/>
              <c:showCatName val="0"/>
              <c:showSerName val="0"/>
              <c:showPercent val="0"/>
              <c:showBubbleSize val="0"/>
            </c:dLbl>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When you see people of the same sex holding hands in public</c:v>
                </c:pt>
                <c:pt idx="1">
                  <c:v>The idea of children seeing people of the same sex holding hands in public</c:v>
                </c:pt>
                <c:pt idx="2">
                  <c:v>When you see people of the same sex kissing on the lips in public</c:v>
                </c:pt>
                <c:pt idx="3">
                  <c:v>The idea of children seeing people of the same sex kissing on the lips in public</c:v>
                </c:pt>
              </c:strCache>
            </c:strRef>
          </c:cat>
          <c:val>
            <c:numRef>
              <c:f>Feuil1!$E$2:$E$5</c:f>
              <c:numCache>
                <c:formatCode>0%</c:formatCode>
                <c:ptCount val="4"/>
                <c:pt idx="0">
                  <c:v>0.03</c:v>
                </c:pt>
                <c:pt idx="1">
                  <c:v>0.06</c:v>
                </c:pt>
                <c:pt idx="2">
                  <c:v>0.11</c:v>
                </c:pt>
                <c:pt idx="3">
                  <c:v>0.14</c:v>
                </c:pt>
              </c:numCache>
            </c:numRef>
          </c:val>
        </c:ser>
        <c:ser>
          <c:idx val="4"/>
          <c:order val="4"/>
          <c:tx>
            <c:strRef>
              <c:f>Feuil1!$F$1</c:f>
              <c:strCache>
                <c:ptCount val="1"/>
                <c:pt idx="0">
                  <c:v>I don`t know / prefer not to answer</c:v>
                </c:pt>
              </c:strCache>
            </c:strRef>
          </c:tx>
          <c:spPr>
            <a:solidFill>
              <a:srgbClr val="595959"/>
            </a:solidFill>
          </c:spPr>
          <c:invertIfNegative val="0"/>
          <c:dLbls>
            <c:dLbl>
              <c:idx val="0"/>
              <c:layout>
                <c:manualLayout>
                  <c:x val="0.0311423730696589"/>
                  <c:y val="-0.00285570440446308"/>
                </c:manualLayout>
              </c:layout>
              <c:showLegendKey val="0"/>
              <c:showVal val="1"/>
              <c:showCatName val="0"/>
              <c:showSerName val="0"/>
              <c:showPercent val="0"/>
              <c:showBubbleSize val="0"/>
            </c:dLbl>
            <c:dLbl>
              <c:idx val="1"/>
              <c:layout>
                <c:manualLayout>
                  <c:x val="0.0335136373736252"/>
                  <c:y val="0.00571208338476974"/>
                </c:manualLayout>
              </c:layout>
              <c:showLegendKey val="0"/>
              <c:showVal val="1"/>
              <c:showCatName val="0"/>
              <c:showSerName val="0"/>
              <c:showPercent val="0"/>
              <c:showBubbleSize val="0"/>
            </c:dLbl>
            <c:dLbl>
              <c:idx val="2"/>
              <c:layout>
                <c:manualLayout>
                  <c:x val="0.0284314960851525"/>
                  <c:y val="0.0"/>
                </c:manualLayout>
              </c:layout>
              <c:showLegendKey val="0"/>
              <c:showVal val="1"/>
              <c:showCatName val="0"/>
              <c:showSerName val="0"/>
              <c:showPercent val="0"/>
              <c:showBubbleSize val="0"/>
            </c:dLbl>
            <c:dLbl>
              <c:idx val="3"/>
              <c:layout>
                <c:manualLayout>
                  <c:x val="-0.00200419650341881"/>
                  <c:y val="-0.00571005965723902"/>
                </c:manualLayout>
              </c:layou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dLbl>
            <c:txPr>
              <a:bodyPr/>
              <a:lstStyle/>
              <a:p>
                <a:pPr>
                  <a:defRPr sz="1200" b="1">
                    <a:solidFill>
                      <a:srgbClr val="5A5A5A"/>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When you see people of the same sex holding hands in public</c:v>
                </c:pt>
                <c:pt idx="1">
                  <c:v>The idea of children seeing people of the same sex holding hands in public</c:v>
                </c:pt>
                <c:pt idx="2">
                  <c:v>When you see people of the same sex kissing on the lips in public</c:v>
                </c:pt>
                <c:pt idx="3">
                  <c:v>The idea of children seeing people of the same sex kissing on the lips in public</c:v>
                </c:pt>
              </c:strCache>
            </c:strRef>
          </c:cat>
          <c:val>
            <c:numRef>
              <c:f>Feuil1!$F$2:$F$5</c:f>
              <c:numCache>
                <c:formatCode>0%</c:formatCode>
                <c:ptCount val="4"/>
                <c:pt idx="0">
                  <c:v>0.03</c:v>
                </c:pt>
                <c:pt idx="1">
                  <c:v>0.06</c:v>
                </c:pt>
                <c:pt idx="2">
                  <c:v>0.04</c:v>
                </c:pt>
                <c:pt idx="3">
                  <c:v>0.07</c:v>
                </c:pt>
              </c:numCache>
            </c:numRef>
          </c:val>
        </c:ser>
        <c:dLbls>
          <c:showLegendKey val="0"/>
          <c:showVal val="0"/>
          <c:showCatName val="0"/>
          <c:showSerName val="0"/>
          <c:showPercent val="0"/>
          <c:showBubbleSize val="0"/>
        </c:dLbls>
        <c:gapWidth val="60"/>
        <c:overlap val="100"/>
        <c:axId val="-2045771672"/>
        <c:axId val="-2045768584"/>
      </c:barChart>
      <c:catAx>
        <c:axId val="-2045771672"/>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045768584"/>
        <c:crosses val="autoZero"/>
        <c:auto val="1"/>
        <c:lblAlgn val="ctr"/>
        <c:lblOffset val="100"/>
        <c:noMultiLvlLbl val="0"/>
      </c:catAx>
      <c:valAx>
        <c:axId val="-2045768584"/>
        <c:scaling>
          <c:orientation val="minMax"/>
          <c:max val="1.1"/>
          <c:min val="0.0"/>
        </c:scaling>
        <c:delete val="1"/>
        <c:axPos val="t"/>
        <c:numFmt formatCode="0%" sourceLinked="1"/>
        <c:majorTickMark val="out"/>
        <c:minorTickMark val="none"/>
        <c:tickLblPos val="nextTo"/>
        <c:crossAx val="-2045771672"/>
        <c:crosses val="autoZero"/>
        <c:crossBetween val="between"/>
        <c:majorUnit val="0.2"/>
        <c:minorUnit val="0.02"/>
      </c:valAx>
    </c:plotArea>
    <c:legend>
      <c:legendPos val="b"/>
      <c:layout>
        <c:manualLayout>
          <c:xMode val="edge"/>
          <c:yMode val="edge"/>
          <c:x val="0.0109419660441769"/>
          <c:y val="0.933714153882892"/>
          <c:w val="0.989058033955823"/>
          <c:h val="0.0491516196903292"/>
        </c:manualLayout>
      </c:layout>
      <c:overlay val="0"/>
      <c:txPr>
        <a:bodyPr/>
        <a:lstStyle/>
        <a:p>
          <a:pPr>
            <a:defRPr sz="1000">
              <a:solidFill>
                <a:srgbClr val="595959"/>
              </a:solidFill>
              <a:latin typeface="Arial Narrow" panose="020B060602020203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8347486918864"/>
          <c:y val="0.0231150158559052"/>
          <c:w val="0.521652513081136"/>
          <c:h val="0.883015731783248"/>
        </c:manualLayout>
      </c:layout>
      <c:barChart>
        <c:barDir val="bar"/>
        <c:grouping val="stacked"/>
        <c:varyColors val="0"/>
        <c:ser>
          <c:idx val="0"/>
          <c:order val="0"/>
          <c:tx>
            <c:strRef>
              <c:f>Feuil1!$B$1</c:f>
              <c:strCache>
                <c:ptCount val="1"/>
                <c:pt idx="0">
                  <c:v>Very comfortable</c:v>
                </c:pt>
              </c:strCache>
            </c:strRef>
          </c:tx>
          <c:spPr>
            <a:solidFill>
              <a:schemeClr val="accent3">
                <a:lumMod val="75000"/>
              </a:schemeClr>
            </a:solidFill>
          </c:spPr>
          <c:invertIfNegative val="0"/>
          <c:dLbls>
            <c:dLbl>
              <c:idx val="3"/>
              <c:layout>
                <c:manualLayout>
                  <c:x val="0.00710684128604722"/>
                  <c:y val="-5.00963805941385E-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0532999106608495"/>
                  <c:y val="2.15162316299793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005330130964535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5"/>
              <c:layout>
                <c:manualLayout>
                  <c:x val="0.00771605032031324"/>
                  <c:y val="0.0"/>
                </c:manualLayout>
              </c:layout>
              <c:dLblPos val="ctr"/>
              <c:showLegendKey val="0"/>
              <c:showVal val="1"/>
              <c:showCatName val="0"/>
              <c:showSerName val="0"/>
              <c:showPercent val="0"/>
              <c:showBubbleSize val="0"/>
            </c:dLbl>
            <c:dLbl>
              <c:idx val="16"/>
              <c:layout>
                <c:manualLayout>
                  <c:x val="0.00771605032031324"/>
                  <c:y val="0.0"/>
                </c:manualLayout>
              </c:layout>
              <c:dLblPos val="ctr"/>
              <c:showLegendKey val="0"/>
              <c:showVal val="1"/>
              <c:showCatName val="0"/>
              <c:showSerName val="0"/>
              <c:showPercent val="0"/>
              <c:showBubbleSize val="0"/>
            </c:dLbl>
            <c:dLbl>
              <c:idx val="17"/>
              <c:layout>
                <c:manualLayout>
                  <c:x val="0.00617284025625058"/>
                  <c:y val="9.50620746134456E-17"/>
                </c:manualLayout>
              </c:layout>
              <c:dLblPos val="ctr"/>
              <c:showLegendKey val="0"/>
              <c:showVal val="1"/>
              <c:showCatName val="0"/>
              <c:showSerName val="0"/>
              <c:showPercent val="0"/>
              <c:showBubbleSize val="0"/>
            </c:dLbl>
            <c:dLbl>
              <c:idx val="18"/>
              <c:layout>
                <c:manualLayout>
                  <c:x val="0.00771605032031335"/>
                  <c:y val="0.0"/>
                </c:manualLayout>
              </c:layout>
              <c:dLblPos val="ctr"/>
              <c:showLegendKey val="0"/>
              <c:showVal val="1"/>
              <c:showCatName val="0"/>
              <c:showSerName val="0"/>
              <c:showPercent val="0"/>
              <c:showBubbleSize val="0"/>
            </c:dLbl>
            <c:dLbl>
              <c:idx val="19"/>
              <c:layout>
                <c:manualLayout>
                  <c:x val="0.0169753107046893"/>
                  <c:y val="2.0414425077733E-7"/>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The idea of a transgender person using the same public toilets as you</c:v>
                </c:pt>
                <c:pt idx="1">
                  <c:v>The idea of a transgender child using the same toilets as your child at school (or a child you feel close to if you do not have any children yourself)</c:v>
                </c:pt>
                <c:pt idx="2">
                  <c:v>The idea of a transgender person using the same changing room as you in sports facilities or establishments</c:v>
                </c:pt>
                <c:pt idx="3">
                  <c:v>The idea of a transgender child using the same changing room as your child at school during physical education classes (or a child you feel close to if you don`t have any children yourself)</c:v>
                </c:pt>
              </c:strCache>
            </c:strRef>
          </c:cat>
          <c:val>
            <c:numRef>
              <c:f>Feuil1!$B$2:$B$5</c:f>
              <c:numCache>
                <c:formatCode>0%</c:formatCode>
                <c:ptCount val="4"/>
                <c:pt idx="0">
                  <c:v>0.38</c:v>
                </c:pt>
                <c:pt idx="1">
                  <c:v>0.36</c:v>
                </c:pt>
                <c:pt idx="2">
                  <c:v>0.31</c:v>
                </c:pt>
                <c:pt idx="3">
                  <c:v>0.31</c:v>
                </c:pt>
              </c:numCache>
            </c:numRef>
          </c:val>
        </c:ser>
        <c:ser>
          <c:idx val="1"/>
          <c:order val="1"/>
          <c:tx>
            <c:strRef>
              <c:f>Feuil1!$C$1</c:f>
              <c:strCache>
                <c:ptCount val="1"/>
                <c:pt idx="0">
                  <c:v>Fairly comfortable</c:v>
                </c:pt>
              </c:strCache>
            </c:strRef>
          </c:tx>
          <c:spPr>
            <a:solidFill>
              <a:schemeClr val="accent3">
                <a:lumMod val="60000"/>
                <a:lumOff val="40000"/>
              </a:schemeClr>
            </a:solidFill>
          </c:spPr>
          <c:invertIfNegative val="0"/>
          <c:dLbls>
            <c:dLbl>
              <c:idx val="19"/>
              <c:layout>
                <c:manualLayout>
                  <c:x val="0.0154321006406266"/>
                  <c:y val="0.0"/>
                </c:manualLayout>
              </c:layout>
              <c:dLblPos val="ctr"/>
              <c:showLegendKey val="0"/>
              <c:showVal val="1"/>
              <c:showCatName val="0"/>
              <c:showSerName val="0"/>
              <c:showPercent val="0"/>
              <c:showBubbleSize val="0"/>
            </c:dLbl>
            <c:spPr>
              <a:noFill/>
              <a:ln>
                <a:noFill/>
              </a:ln>
              <a:effectLst/>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Feuil1!$A$2:$A$5</c:f>
              <c:strCache>
                <c:ptCount val="4"/>
                <c:pt idx="0">
                  <c:v>The idea of a transgender person using the same public toilets as you</c:v>
                </c:pt>
                <c:pt idx="1">
                  <c:v>The idea of a transgender child using the same toilets as your child at school (or a child you feel close to if you do not have any children yourself)</c:v>
                </c:pt>
                <c:pt idx="2">
                  <c:v>The idea of a transgender person using the same changing room as you in sports facilities or establishments</c:v>
                </c:pt>
                <c:pt idx="3">
                  <c:v>The idea of a transgender child using the same changing room as your child at school during physical education classes (or a child you feel close to if you don`t have any children yourself)</c:v>
                </c:pt>
              </c:strCache>
            </c:strRef>
          </c:cat>
          <c:val>
            <c:numRef>
              <c:f>Feuil1!$C$2:$C$5</c:f>
              <c:numCache>
                <c:formatCode>0%</c:formatCode>
                <c:ptCount val="4"/>
                <c:pt idx="0">
                  <c:v>0.28</c:v>
                </c:pt>
                <c:pt idx="1">
                  <c:v>0.25</c:v>
                </c:pt>
                <c:pt idx="2">
                  <c:v>0.27</c:v>
                </c:pt>
                <c:pt idx="3">
                  <c:v>0.24</c:v>
                </c:pt>
              </c:numCache>
            </c:numRef>
          </c:val>
        </c:ser>
        <c:ser>
          <c:idx val="2"/>
          <c:order val="2"/>
          <c:tx>
            <c:strRef>
              <c:f>Feuil1!$D$1</c:f>
              <c:strCache>
                <c:ptCount val="1"/>
                <c:pt idx="0">
                  <c:v>Fairly uncomfortable</c:v>
                </c:pt>
              </c:strCache>
            </c:strRef>
          </c:tx>
          <c:spPr>
            <a:solidFill>
              <a:schemeClr val="accent3">
                <a:lumMod val="40000"/>
                <a:lumOff val="60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The idea of a transgender person using the same public toilets as you</c:v>
                </c:pt>
                <c:pt idx="1">
                  <c:v>The idea of a transgender child using the same toilets as your child at school (or a child you feel close to if you do not have any children yourself)</c:v>
                </c:pt>
                <c:pt idx="2">
                  <c:v>The idea of a transgender person using the same changing room as you in sports facilities or establishments</c:v>
                </c:pt>
                <c:pt idx="3">
                  <c:v>The idea of a transgender child using the same changing room as your child at school during physical education classes (or a child you feel close to if you don`t have any children yourself)</c:v>
                </c:pt>
              </c:strCache>
            </c:strRef>
          </c:cat>
          <c:val>
            <c:numRef>
              <c:f>Feuil1!$D$2:$D$5</c:f>
              <c:numCache>
                <c:formatCode>0%</c:formatCode>
                <c:ptCount val="4"/>
                <c:pt idx="0">
                  <c:v>0.14</c:v>
                </c:pt>
                <c:pt idx="1">
                  <c:v>0.16</c:v>
                </c:pt>
                <c:pt idx="2">
                  <c:v>0.18</c:v>
                </c:pt>
                <c:pt idx="3">
                  <c:v>0.2</c:v>
                </c:pt>
              </c:numCache>
            </c:numRef>
          </c:val>
        </c:ser>
        <c:ser>
          <c:idx val="3"/>
          <c:order val="3"/>
          <c:tx>
            <c:strRef>
              <c:f>Feuil1!$E$1</c:f>
              <c:strCache>
                <c:ptCount val="1"/>
                <c:pt idx="0">
                  <c:v>Very uncomfortable</c:v>
                </c:pt>
              </c:strCache>
            </c:strRef>
          </c:tx>
          <c:spPr>
            <a:solidFill>
              <a:schemeClr val="bg1">
                <a:lumMod val="65000"/>
              </a:schemeClr>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The idea of a transgender person using the same public toilets as you</c:v>
                </c:pt>
                <c:pt idx="1">
                  <c:v>The idea of a transgender child using the same toilets as your child at school (or a child you feel close to if you do not have any children yourself)</c:v>
                </c:pt>
                <c:pt idx="2">
                  <c:v>The idea of a transgender person using the same changing room as you in sports facilities or establishments</c:v>
                </c:pt>
                <c:pt idx="3">
                  <c:v>The idea of a transgender child using the same changing room as your child at school during physical education classes (or a child you feel close to if you don`t have any children yourself)</c:v>
                </c:pt>
              </c:strCache>
            </c:strRef>
          </c:cat>
          <c:val>
            <c:numRef>
              <c:f>Feuil1!$E$2:$E$5</c:f>
              <c:numCache>
                <c:formatCode>0%</c:formatCode>
                <c:ptCount val="4"/>
                <c:pt idx="0">
                  <c:v>0.11</c:v>
                </c:pt>
                <c:pt idx="1">
                  <c:v>0.1</c:v>
                </c:pt>
                <c:pt idx="2">
                  <c:v>0.13</c:v>
                </c:pt>
                <c:pt idx="3">
                  <c:v>0.13</c:v>
                </c:pt>
              </c:numCache>
            </c:numRef>
          </c:val>
        </c:ser>
        <c:ser>
          <c:idx val="4"/>
          <c:order val="4"/>
          <c:tx>
            <c:strRef>
              <c:f>Feuil1!$F$1</c:f>
              <c:strCache>
                <c:ptCount val="1"/>
                <c:pt idx="0">
                  <c:v>I don`t know / prefer not to answer</c:v>
                </c:pt>
              </c:strCache>
            </c:strRef>
          </c:tx>
          <c:spPr>
            <a:solidFill>
              <a:srgbClr val="595959"/>
            </a:solidFill>
          </c:spPr>
          <c:invertIfNegative val="0"/>
          <c:dLbls>
            <c:txPr>
              <a:bodyPr/>
              <a:lstStyle/>
              <a:p>
                <a:pPr>
                  <a:defRPr sz="1200" b="1">
                    <a:solidFill>
                      <a:schemeClr val="bg1"/>
                    </a:solidFill>
                    <a:latin typeface="Arial" panose="020B0604020202020204" pitchFamily="34" charset="0"/>
                    <a:cs typeface="Arial" panose="020B0604020202020204" pitchFamily="34" charset="0"/>
                  </a:defRPr>
                </a:pPr>
                <a:endParaRPr lang="fr-FR"/>
              </a:p>
            </c:txPr>
            <c:showLegendKey val="0"/>
            <c:showVal val="1"/>
            <c:showCatName val="0"/>
            <c:showSerName val="0"/>
            <c:showPercent val="0"/>
            <c:showBubbleSize val="0"/>
            <c:showLeaderLines val="0"/>
          </c:dLbls>
          <c:cat>
            <c:strRef>
              <c:f>Feuil1!$A$2:$A$5</c:f>
              <c:strCache>
                <c:ptCount val="4"/>
                <c:pt idx="0">
                  <c:v>The idea of a transgender person using the same public toilets as you</c:v>
                </c:pt>
                <c:pt idx="1">
                  <c:v>The idea of a transgender child using the same toilets as your child at school (or a child you feel close to if you do not have any children yourself)</c:v>
                </c:pt>
                <c:pt idx="2">
                  <c:v>The idea of a transgender person using the same changing room as you in sports facilities or establishments</c:v>
                </c:pt>
                <c:pt idx="3">
                  <c:v>The idea of a transgender child using the same changing room as your child at school during physical education classes (or a child you feel close to if you don`t have any children yourself)</c:v>
                </c:pt>
              </c:strCache>
            </c:strRef>
          </c:cat>
          <c:val>
            <c:numRef>
              <c:f>Feuil1!$F$2:$F$5</c:f>
              <c:numCache>
                <c:formatCode>0%</c:formatCode>
                <c:ptCount val="4"/>
                <c:pt idx="0">
                  <c:v>0.09</c:v>
                </c:pt>
                <c:pt idx="1">
                  <c:v>0.12</c:v>
                </c:pt>
                <c:pt idx="2">
                  <c:v>0.1</c:v>
                </c:pt>
                <c:pt idx="3">
                  <c:v>0.13</c:v>
                </c:pt>
              </c:numCache>
            </c:numRef>
          </c:val>
        </c:ser>
        <c:dLbls>
          <c:showLegendKey val="0"/>
          <c:showVal val="0"/>
          <c:showCatName val="0"/>
          <c:showSerName val="0"/>
          <c:showPercent val="0"/>
          <c:showBubbleSize val="0"/>
        </c:dLbls>
        <c:gapWidth val="60"/>
        <c:overlap val="100"/>
        <c:axId val="2121176488"/>
        <c:axId val="2121179544"/>
      </c:barChart>
      <c:catAx>
        <c:axId val="2121176488"/>
        <c:scaling>
          <c:orientation val="maxMin"/>
        </c:scaling>
        <c:delete val="0"/>
        <c:axPos val="l"/>
        <c:numFmt formatCode="General" sourceLinked="1"/>
        <c:majorTickMark val="out"/>
        <c:minorTickMark val="none"/>
        <c:tickLblPos val="nextTo"/>
        <c:txPr>
          <a:bodyPr/>
          <a:lstStyle/>
          <a:p>
            <a:pPr>
              <a:defRPr sz="1100">
                <a:solidFill>
                  <a:schemeClr val="tx1">
                    <a:lumMod val="65000"/>
                    <a:lumOff val="35000"/>
                  </a:schemeClr>
                </a:solidFill>
                <a:latin typeface="Arial Narrow" panose="020B0606020202030204" pitchFamily="34" charset="0"/>
                <a:cs typeface="Arial" panose="020B0604020202020204" pitchFamily="34" charset="0"/>
              </a:defRPr>
            </a:pPr>
            <a:endParaRPr lang="fr-FR"/>
          </a:p>
        </c:txPr>
        <c:crossAx val="2121179544"/>
        <c:crosses val="autoZero"/>
        <c:auto val="1"/>
        <c:lblAlgn val="ctr"/>
        <c:lblOffset val="100"/>
        <c:noMultiLvlLbl val="0"/>
      </c:catAx>
      <c:valAx>
        <c:axId val="2121179544"/>
        <c:scaling>
          <c:orientation val="minMax"/>
          <c:max val="1.1"/>
          <c:min val="0.0"/>
        </c:scaling>
        <c:delete val="1"/>
        <c:axPos val="t"/>
        <c:numFmt formatCode="0%" sourceLinked="1"/>
        <c:majorTickMark val="out"/>
        <c:minorTickMark val="none"/>
        <c:tickLblPos val="nextTo"/>
        <c:crossAx val="2121176488"/>
        <c:crosses val="autoZero"/>
        <c:crossBetween val="between"/>
        <c:majorUnit val="0.2"/>
        <c:minorUnit val="0.02"/>
      </c:valAx>
    </c:plotArea>
    <c:legend>
      <c:legendPos val="b"/>
      <c:layout>
        <c:manualLayout>
          <c:xMode val="edge"/>
          <c:yMode val="edge"/>
          <c:x val="0.0336950007259786"/>
          <c:y val="0.933714153882892"/>
          <c:w val="0.966304999274022"/>
          <c:h val="0.0491516196903292"/>
        </c:manualLayout>
      </c:layout>
      <c:overlay val="0"/>
      <c:txPr>
        <a:bodyPr/>
        <a:lstStyle/>
        <a:p>
          <a:pPr>
            <a:defRPr sz="1000">
              <a:solidFill>
                <a:srgbClr val="595959"/>
              </a:solidFill>
              <a:latin typeface="Arial Narrow" panose="020B0606020202030204" pitchFamily="34" charset="0"/>
              <a:cs typeface="Arial" panose="020B0604020202020204" pitchFamily="34" charset="0"/>
            </a:defRPr>
          </a:pPr>
          <a:endParaRPr lang="fr-FR"/>
        </a:p>
      </c:txPr>
    </c:legend>
    <c:plotVisOnly val="1"/>
    <c:dispBlanksAs val="gap"/>
    <c:showDLblsOverMax val="0"/>
  </c:chart>
  <c:spPr>
    <a:noFill/>
  </c:spPr>
  <c:txPr>
    <a:bodyPr/>
    <a:lstStyle/>
    <a:p>
      <a:pPr>
        <a:defRPr sz="18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0.61674</cdr:x>
      <cdr:y>0.07752</cdr:y>
    </cdr:from>
    <cdr:to>
      <cdr:x>0.74699</cdr:x>
      <cdr:y>0.28529</cdr:y>
    </cdr:to>
    <cdr:sp macro="" textlink="">
      <cdr:nvSpPr>
        <cdr:cNvPr id="2" name="ZoneTexte 1"/>
        <cdr:cNvSpPr txBox="1"/>
      </cdr:nvSpPr>
      <cdr:spPr>
        <a:xfrm xmlns:a="http://schemas.openxmlformats.org/drawingml/2006/main">
          <a:off x="4329490" y="3411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CA"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EFC2B68-85E7-4665-A409-08B2F9520A67}" type="datetimeFigureOut">
              <a:rPr lang="fr-CA" smtClean="0"/>
              <a:t>17-08-03</a:t>
            </a:fld>
            <a:endParaRPr lang="fr-CA"/>
          </a:p>
        </p:txBody>
      </p:sp>
      <p:sp>
        <p:nvSpPr>
          <p:cNvPr id="4" name="Espace réservé du pied de page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418023A-BDC9-4601-8BC8-6FB2960ECCFD}" type="slidenum">
              <a:rPr lang="fr-CA" smtClean="0"/>
              <a:t>‹#›</a:t>
            </a:fld>
            <a:endParaRPr lang="fr-CA"/>
          </a:p>
        </p:txBody>
      </p:sp>
    </p:spTree>
    <p:extLst>
      <p:ext uri="{BB962C8B-B14F-4D97-AF65-F5344CB8AC3E}">
        <p14:creationId xmlns:p14="http://schemas.microsoft.com/office/powerpoint/2010/main" val="3885719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37946" cy="464345"/>
          </a:xfrm>
          <a:prstGeom prst="rect">
            <a:avLst/>
          </a:prstGeom>
        </p:spPr>
        <p:txBody>
          <a:bodyPr vert="horz" lIns="91257" tIns="45629" rIns="91257" bIns="45629" rtlCol="0"/>
          <a:lstStyle>
            <a:lvl1pPr algn="l">
              <a:defRPr sz="1200"/>
            </a:lvl1pPr>
          </a:lstStyle>
          <a:p>
            <a:endParaRPr lang="en-CA"/>
          </a:p>
        </p:txBody>
      </p:sp>
      <p:sp>
        <p:nvSpPr>
          <p:cNvPr id="3" name="Espace réservé de la date 2"/>
          <p:cNvSpPr>
            <a:spLocks noGrp="1"/>
          </p:cNvSpPr>
          <p:nvPr>
            <p:ph type="dt" idx="1"/>
          </p:nvPr>
        </p:nvSpPr>
        <p:spPr>
          <a:xfrm>
            <a:off x="3970871" y="0"/>
            <a:ext cx="3037946" cy="464345"/>
          </a:xfrm>
          <a:prstGeom prst="rect">
            <a:avLst/>
          </a:prstGeom>
        </p:spPr>
        <p:txBody>
          <a:bodyPr vert="horz" lIns="91257" tIns="45629" rIns="91257" bIns="45629" rtlCol="0"/>
          <a:lstStyle>
            <a:lvl1pPr algn="r">
              <a:defRPr sz="1200"/>
            </a:lvl1pPr>
          </a:lstStyle>
          <a:p>
            <a:fld id="{FEA78D4A-1A98-4E3D-8096-34EEF9DF88BB}" type="datetimeFigureOut">
              <a:rPr lang="en-CA" smtClean="0"/>
              <a:t>17-08-03</a:t>
            </a:fld>
            <a:endParaRPr lang="en-CA"/>
          </a:p>
        </p:txBody>
      </p:sp>
      <p:sp>
        <p:nvSpPr>
          <p:cNvPr id="4" name="Espace réservé de l'image des diapositives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57" tIns="45629" rIns="91257" bIns="45629" rtlCol="0" anchor="ctr"/>
          <a:lstStyle/>
          <a:p>
            <a:endParaRPr lang="en-CA"/>
          </a:p>
        </p:txBody>
      </p:sp>
      <p:sp>
        <p:nvSpPr>
          <p:cNvPr id="5" name="Espace réservé des commentaires 4"/>
          <p:cNvSpPr>
            <a:spLocks noGrp="1"/>
          </p:cNvSpPr>
          <p:nvPr>
            <p:ph type="body" sz="quarter" idx="3"/>
          </p:nvPr>
        </p:nvSpPr>
        <p:spPr>
          <a:xfrm>
            <a:off x="701674" y="4415237"/>
            <a:ext cx="5607053" cy="4183855"/>
          </a:xfrm>
          <a:prstGeom prst="rect">
            <a:avLst/>
          </a:prstGeom>
        </p:spPr>
        <p:txBody>
          <a:bodyPr vert="horz" lIns="91257" tIns="45629" rIns="91257" bIns="45629"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6" name="Espace réservé du pied de page 5"/>
          <p:cNvSpPr>
            <a:spLocks noGrp="1"/>
          </p:cNvSpPr>
          <p:nvPr>
            <p:ph type="ftr" sz="quarter" idx="4"/>
          </p:nvPr>
        </p:nvSpPr>
        <p:spPr>
          <a:xfrm>
            <a:off x="1" y="8830472"/>
            <a:ext cx="3037946" cy="464345"/>
          </a:xfrm>
          <a:prstGeom prst="rect">
            <a:avLst/>
          </a:prstGeom>
        </p:spPr>
        <p:txBody>
          <a:bodyPr vert="horz" lIns="91257" tIns="45629" rIns="91257" bIns="45629" rtlCol="0" anchor="b"/>
          <a:lstStyle>
            <a:lvl1pPr algn="l">
              <a:defRPr sz="1200"/>
            </a:lvl1pPr>
          </a:lstStyle>
          <a:p>
            <a:endParaRPr lang="en-CA"/>
          </a:p>
        </p:txBody>
      </p:sp>
      <p:sp>
        <p:nvSpPr>
          <p:cNvPr id="7" name="Espace réservé du numéro de diapositive 6"/>
          <p:cNvSpPr>
            <a:spLocks noGrp="1"/>
          </p:cNvSpPr>
          <p:nvPr>
            <p:ph type="sldNum" sz="quarter" idx="5"/>
          </p:nvPr>
        </p:nvSpPr>
        <p:spPr>
          <a:xfrm>
            <a:off x="3970871" y="8830472"/>
            <a:ext cx="3037946" cy="464345"/>
          </a:xfrm>
          <a:prstGeom prst="rect">
            <a:avLst/>
          </a:prstGeom>
        </p:spPr>
        <p:txBody>
          <a:bodyPr vert="horz" lIns="91257" tIns="45629" rIns="91257" bIns="45629" rtlCol="0" anchor="b"/>
          <a:lstStyle>
            <a:lvl1pPr algn="r">
              <a:defRPr sz="1200"/>
            </a:lvl1pPr>
          </a:lstStyle>
          <a:p>
            <a:fld id="{354AB965-D607-4121-B5A7-17BD1E7FA4FF}" type="slidenum">
              <a:rPr lang="en-CA" smtClean="0"/>
              <a:t>‹#›</a:t>
            </a:fld>
            <a:endParaRPr lang="en-CA"/>
          </a:p>
        </p:txBody>
      </p:sp>
    </p:spTree>
    <p:extLst>
      <p:ext uri="{BB962C8B-B14F-4D97-AF65-F5344CB8AC3E}">
        <p14:creationId xmlns:p14="http://schemas.microsoft.com/office/powerpoint/2010/main" val="11038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42</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45</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16</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21</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23</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32</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3614C61-0C1E-43C5-985F-A88557E067AB}" type="slidenum">
              <a:rPr lang="en-CA" smtClean="0">
                <a:solidFill>
                  <a:prstClr val="black"/>
                </a:solidFill>
              </a:rPr>
              <a:pPr/>
              <a:t>39</a:t>
            </a:fld>
            <a:endParaRPr lang="en-CA" dirty="0">
              <a:solidFill>
                <a:prstClr val="black"/>
              </a:solidFill>
            </a:endParaRPr>
          </a:p>
        </p:txBody>
      </p:sp>
    </p:spTree>
    <p:extLst>
      <p:ext uri="{BB962C8B-B14F-4D97-AF65-F5344CB8AC3E}">
        <p14:creationId xmlns:p14="http://schemas.microsoft.com/office/powerpoint/2010/main" val="862650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eg"/><Relationship Id="rId3" Type="http://schemas.openxmlformats.org/officeDocument/2006/relationships/image" Target="../media/image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jpe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eg"/><Relationship Id="rId3" Type="http://schemas.openxmlformats.org/officeDocument/2006/relationships/image" Target="../media/image2.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jpeg"/><Relationship Id="rId3" Type="http://schemas.openxmlformats.org/officeDocument/2006/relationships/image" Target="../media/image2.png"/></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1.jpeg"/><Relationship Id="rId4" Type="http://schemas.microsoft.com/office/2007/relationships/hdphoto" Target="../media/hdphoto1.wdp"/><Relationship Id="rId1" Type="http://schemas.openxmlformats.org/officeDocument/2006/relationships/slideMaster" Target="../slideMasters/slideMaster5.xml"/><Relationship Id="rId2" Type="http://schemas.openxmlformats.org/officeDocument/2006/relationships/image" Target="../media/image10.jpe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2.pn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306896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35699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49592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291603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cxnSp>
        <p:nvCxnSpPr>
          <p:cNvPr id="12"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rme en L 12"/>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Forme en L 14"/>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chemeClr val="bg2"/>
                </a:solidFill>
                <a:latin typeface="Arial Narrow" pitchFamily="34" charset="0"/>
              </a:defRPr>
            </a:lvl1pPr>
          </a:lstStyle>
          <a:p>
            <a:pPr lvl="0"/>
            <a:r>
              <a:rPr lang="fr-FR" smtClean="0"/>
              <a:t>Modifiez les styles du texte du masque</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p:txBody>
      </p:sp>
      <p:sp>
        <p:nvSpPr>
          <p:cNvPr id="17" name="Espace réservé de la date 3"/>
          <p:cNvSpPr>
            <a:spLocks noGrp="1"/>
          </p:cNvSpPr>
          <p:nvPr>
            <p:ph type="dt" sz="half" idx="25"/>
          </p:nvPr>
        </p:nvSpPr>
        <p:spPr>
          <a:xfrm>
            <a:off x="3273425" y="6483350"/>
            <a:ext cx="2560638" cy="236538"/>
          </a:xfrm>
        </p:spPr>
        <p:txBody>
          <a:bodyPr/>
          <a:lstStyle>
            <a:lvl1pPr>
              <a:defRPr/>
            </a:lvl1pPr>
          </a:lstStyle>
          <a:p>
            <a:pPr>
              <a:defRPr/>
            </a:pPr>
            <a:fld id="{F2B33276-46DE-4C26-B4B6-6FC92FC8FA53}" type="datetime1">
              <a:rPr lang="fr-FR">
                <a:solidFill>
                  <a:srgbClr val="000000">
                    <a:tint val="75000"/>
                  </a:srgbClr>
                </a:solidFill>
              </a:rPr>
              <a:pPr>
                <a:defRPr/>
              </a:pPr>
              <a:t>17-08-03</a:t>
            </a:fld>
            <a:endParaRPr lang="en-CA">
              <a:solidFill>
                <a:srgbClr val="000000">
                  <a:tint val="75000"/>
                </a:srgbClr>
              </a:solidFill>
            </a:endParaRPr>
          </a:p>
        </p:txBody>
      </p:sp>
      <p:sp>
        <p:nvSpPr>
          <p:cNvPr id="18"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19" name="Espace réservé du numéro de diapositive 5"/>
          <p:cNvSpPr>
            <a:spLocks noGrp="1"/>
          </p:cNvSpPr>
          <p:nvPr>
            <p:ph type="sldNum" sz="quarter" idx="27"/>
          </p:nvPr>
        </p:nvSpPr>
        <p:spPr/>
        <p:txBody>
          <a:bodyPr/>
          <a:lstStyle>
            <a:lvl1pPr>
              <a:defRPr/>
            </a:lvl1pPr>
          </a:lstStyle>
          <a:p>
            <a:pPr>
              <a:defRPr/>
            </a:pPr>
            <a:fld id="{29A2457C-1803-4450-AB26-0D54099974C0}"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36104455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5" name="Forme en L 4"/>
          <p:cNvSpPr/>
          <p:nvPr userDrawn="1"/>
        </p:nvSpPr>
        <p:spPr>
          <a:xfrm rot="5400000">
            <a:off x="3273425"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Forme en L 5"/>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7" name="Connecteur droit 6"/>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3275013" y="5541963"/>
            <a:ext cx="5311775" cy="539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300"/>
              </a:lnSpc>
              <a:spcBef>
                <a:spcPts val="300"/>
              </a:spcBef>
              <a:defRPr/>
            </a:pPr>
            <a:endParaRPr lang="en-CA">
              <a:solidFill>
                <a:prstClr val="white"/>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rtlCol="0">
            <a:normAutofit/>
          </a:bodyPr>
          <a:lstStyle/>
          <a:p>
            <a:r>
              <a:rPr lang="fr-FR" dirty="0" smtClean="0"/>
              <a:t>Cliquez pour modifier le style du titre</a:t>
            </a:r>
            <a:endParaRPr lang="en-CA" dirty="0"/>
          </a:p>
        </p:txBody>
      </p:sp>
      <p:sp>
        <p:nvSpPr>
          <p:cNvPr id="25" name="Espace réservé du graphique 24"/>
          <p:cNvSpPr>
            <a:spLocks noGrp="1"/>
          </p:cNvSpPr>
          <p:nvPr>
            <p:ph type="chart" sz="quarter" idx="13"/>
          </p:nvPr>
        </p:nvSpPr>
        <p:spPr>
          <a:xfrm>
            <a:off x="558800" y="2386012"/>
            <a:ext cx="8026400" cy="4097083"/>
          </a:xfrm>
        </p:spPr>
        <p:txBody>
          <a:bodyPr rtlCol="0">
            <a:normAutofit/>
          </a:bodyPr>
          <a:lstStyle/>
          <a:p>
            <a:pPr lvl="0"/>
            <a:endParaRPr lang="en-CA" noProof="0"/>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9BE3B6F5-6802-44E7-BE02-2A3FD474C559}" type="datetime1">
              <a:rPr lang="fr-FR">
                <a:solidFill>
                  <a:srgbClr val="000000">
                    <a:tint val="75000"/>
                  </a:srgbClr>
                </a:solidFill>
              </a:rPr>
              <a:pPr>
                <a:defRPr/>
              </a:pPr>
              <a:t>17-08-03</a:t>
            </a:fld>
            <a:endParaRPr lang="en-CA">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11" name="Espace réservé du numéro de diapositive 5"/>
          <p:cNvSpPr>
            <a:spLocks noGrp="1"/>
          </p:cNvSpPr>
          <p:nvPr>
            <p:ph type="sldNum" sz="quarter" idx="20"/>
          </p:nvPr>
        </p:nvSpPr>
        <p:spPr/>
        <p:txBody>
          <a:bodyPr/>
          <a:lstStyle>
            <a:lvl1pPr>
              <a:defRPr/>
            </a:lvl1pPr>
          </a:lstStyle>
          <a:p>
            <a:pPr>
              <a:defRPr/>
            </a:pPr>
            <a:fld id="{46BAE37B-12C5-47A3-B028-2C329BFA02ED}"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4893481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ABC00853-F2DE-4998-A87F-2CEF13A817E1}" type="datetime1">
              <a:rPr lang="fr-FR">
                <a:solidFill>
                  <a:srgbClr val="000000">
                    <a:tint val="75000"/>
                  </a:srgbClr>
                </a:solidFill>
              </a:rPr>
              <a:pPr>
                <a:def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lvl1pPr>
              <a:defRPr/>
            </a:lvl1pPr>
          </a:lstStyle>
          <a:p>
            <a:pPr>
              <a:defRPr/>
            </a:pPr>
            <a:fld id="{34EF88B5-6B52-4BA7-8736-A44197119B49}"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7852685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D611118B-6D53-4ABB-8BED-EE22D8EC2B95}" type="datetime1">
              <a:rPr lang="fr-FR">
                <a:solidFill>
                  <a:srgbClr val="000000">
                    <a:tint val="75000"/>
                  </a:srgbClr>
                </a:solidFill>
              </a:rPr>
              <a:pPr>
                <a:def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lvl1pPr>
              <a:defRPr/>
            </a:lvl1pPr>
          </a:lstStyle>
          <a:p>
            <a:pPr>
              <a:defRPr/>
            </a:pPr>
            <a:fld id="{FF81AEFE-BA6F-436E-824F-7302D1BCEDE9}"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9884389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p:spPr>
        <p:txBody>
          <a:bodyPr/>
          <a:lstStyle>
            <a:lvl1pPr>
              <a:defRPr/>
            </a:lvl1pPr>
          </a:lstStyle>
          <a:p>
            <a:pPr>
              <a:defRPr/>
            </a:pPr>
            <a:fld id="{3A1DC5B7-1DC3-446C-9E9A-6F1199DF3EF9}" type="datetime1">
              <a:rPr lang="fr-FR">
                <a:solidFill>
                  <a:srgbClr val="000000">
                    <a:tint val="75000"/>
                  </a:srgbClr>
                </a:solidFill>
              </a:rPr>
              <a:pPr>
                <a:def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lvl1pPr>
              <a:defRPr/>
            </a:lvl1pPr>
          </a:lstStyle>
          <a:p>
            <a:pPr>
              <a:defRPr/>
            </a:pPr>
            <a:fld id="{82821C45-9CF2-46D1-8055-0B6AF33B03BF}"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7731890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p:spPr>
        <p:txBody>
          <a:bodyPr/>
          <a:lstStyle>
            <a:lvl1pPr>
              <a:defRPr/>
            </a:lvl1pPr>
          </a:lstStyle>
          <a:p>
            <a:pPr>
              <a:defRPr/>
            </a:pPr>
            <a:fld id="{7C88C72E-B006-4CCE-BCBF-3ABADBD94B2D}"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8"/>
          <p:cNvSpPr>
            <a:spLocks noGrp="1"/>
          </p:cNvSpPr>
          <p:nvPr>
            <p:ph type="sldNum" sz="quarter" idx="12"/>
          </p:nvPr>
        </p:nvSpPr>
        <p:spPr/>
        <p:txBody>
          <a:bodyPr/>
          <a:lstStyle>
            <a:lvl1pPr>
              <a:defRPr/>
            </a:lvl1pPr>
          </a:lstStyle>
          <a:p>
            <a:pPr>
              <a:defRPr/>
            </a:pPr>
            <a:fld id="{6F77C89B-E770-435D-B850-5953F355FBEF}"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9394742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fld id="{18888FA6-E6A0-4CCE-8FC6-396D4FD9FB00}" type="datetime1">
              <a:rPr lang="fr-FR">
                <a:solidFill>
                  <a:srgbClr val="000000">
                    <a:tint val="75000"/>
                  </a:srgbClr>
                </a:solidFill>
              </a:rPr>
              <a:pPr>
                <a:def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lvl1pPr>
              <a:defRPr/>
            </a:lvl1pPr>
          </a:lstStyle>
          <a:p>
            <a:pPr>
              <a:defRPr/>
            </a:pPr>
            <a:fld id="{7862B03F-5F02-4792-8DE3-E78593A108BD}"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7230571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p:spPr>
        <p:txBody>
          <a:bodyPr/>
          <a:lstStyle>
            <a:lvl1pPr>
              <a:defRPr/>
            </a:lvl1pPr>
          </a:lstStyle>
          <a:p>
            <a:pPr>
              <a:defRPr/>
            </a:pPr>
            <a:fld id="{0E1F3AAB-FD4A-4CC1-9E0C-1D55A96673EC}" type="datetime1">
              <a:rPr lang="fr-FR">
                <a:solidFill>
                  <a:srgbClr val="000000">
                    <a:tint val="75000"/>
                  </a:srgbClr>
                </a:solidFill>
              </a:rPr>
              <a:pPr>
                <a:def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4" name="Espace réservé du numéro de diapositive 3"/>
          <p:cNvSpPr>
            <a:spLocks noGrp="1"/>
          </p:cNvSpPr>
          <p:nvPr>
            <p:ph type="sldNum" sz="quarter" idx="12"/>
          </p:nvPr>
        </p:nvSpPr>
        <p:spPr/>
        <p:txBody>
          <a:bodyPr/>
          <a:lstStyle>
            <a:lvl1pPr>
              <a:defRPr/>
            </a:lvl1pPr>
          </a:lstStyle>
          <a:p>
            <a:pPr>
              <a:defRPr/>
            </a:pPr>
            <a:fld id="{67082C00-0DFB-4256-BFDA-228745C403ED}"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612455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p:spPr>
        <p:txBody>
          <a:bodyPr/>
          <a:lstStyle>
            <a:lvl1pPr>
              <a:defRPr/>
            </a:lvl1pPr>
          </a:lstStyle>
          <a:p>
            <a:pPr>
              <a:defRPr/>
            </a:pPr>
            <a:fld id="{7D5C05AF-BE61-487A-BC8C-DB283FAB907C}" type="datetime1">
              <a:rPr lang="fr-FR">
                <a:solidFill>
                  <a:srgbClr val="000000">
                    <a:tint val="75000"/>
                  </a:srgbClr>
                </a:solidFill>
              </a:rPr>
              <a:pPr>
                <a:def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lvl1pPr>
              <a:defRPr/>
            </a:lvl1pPr>
          </a:lstStyle>
          <a:p>
            <a:pPr>
              <a:defRPr/>
            </a:pPr>
            <a:fld id="{BC54218F-421C-4516-8242-B1DEA0FDA724}"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9093363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p:spPr>
        <p:txBody>
          <a:bodyPr/>
          <a:lstStyle>
            <a:lvl1pPr>
              <a:defRPr/>
            </a:lvl1pPr>
          </a:lstStyle>
          <a:p>
            <a:pPr>
              <a:defRPr/>
            </a:pPr>
            <a:fld id="{B64B349C-2358-4EED-96FB-2B4B534E373C}" type="datetime1">
              <a:rPr lang="fr-FR">
                <a:solidFill>
                  <a:srgbClr val="000000">
                    <a:tint val="75000"/>
                  </a:srgbClr>
                </a:solidFill>
              </a:rPr>
              <a:pPr>
                <a:def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7" name="Espace réservé du numéro de diapositive 6"/>
          <p:cNvSpPr>
            <a:spLocks noGrp="1"/>
          </p:cNvSpPr>
          <p:nvPr>
            <p:ph type="sldNum" sz="quarter" idx="12"/>
          </p:nvPr>
        </p:nvSpPr>
        <p:spPr/>
        <p:txBody>
          <a:bodyPr/>
          <a:lstStyle>
            <a:lvl1pPr>
              <a:defRPr/>
            </a:lvl1pPr>
          </a:lstStyle>
          <a:p>
            <a:pPr>
              <a:defRPr/>
            </a:pPr>
            <a:fld id="{B0C8473B-F658-413A-9CDD-428B2E876FBC}"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47586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01344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5B298A1B-542A-4072-8736-039C0D382317}" type="datetime1">
              <a:rPr lang="fr-FR">
                <a:solidFill>
                  <a:srgbClr val="000000">
                    <a:tint val="75000"/>
                  </a:srgbClr>
                </a:solidFill>
              </a:rPr>
              <a:pPr>
                <a:def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lvl1pPr>
              <a:defRPr/>
            </a:lvl1pPr>
          </a:lstStyle>
          <a:p>
            <a:pPr>
              <a:defRPr/>
            </a:pPr>
            <a:fld id="{3FAB253F-A290-4F83-8304-1243B7A7EF72}"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1721901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p:spPr>
        <p:txBody>
          <a:bodyPr/>
          <a:lstStyle>
            <a:lvl1pPr>
              <a:defRPr/>
            </a:lvl1pPr>
          </a:lstStyle>
          <a:p>
            <a:pPr>
              <a:defRPr/>
            </a:pPr>
            <a:fld id="{B0A654A9-A479-47D2-86A4-CDCBD38D35A1}" type="datetime1">
              <a:rPr lang="fr-FR">
                <a:solidFill>
                  <a:srgbClr val="000000">
                    <a:tint val="75000"/>
                  </a:srgbClr>
                </a:solidFill>
              </a:rPr>
              <a:pPr>
                <a:def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lvl1pPr>
              <a:defRPr/>
            </a:lvl1pPr>
          </a:lstStyle>
          <a:p>
            <a:pPr>
              <a:defRPr/>
            </a:pPr>
            <a:r>
              <a:rPr lang="en-CA">
                <a:solidFill>
                  <a:srgbClr val="000000">
                    <a:tint val="75000"/>
                  </a:srgbClr>
                </a:solidFill>
              </a:rPr>
              <a:t>CROP</a:t>
            </a:r>
          </a:p>
        </p:txBody>
      </p:sp>
      <p:sp>
        <p:nvSpPr>
          <p:cNvPr id="6" name="Espace réservé du numéro de diapositive 5"/>
          <p:cNvSpPr>
            <a:spLocks noGrp="1"/>
          </p:cNvSpPr>
          <p:nvPr>
            <p:ph type="sldNum" sz="quarter" idx="12"/>
          </p:nvPr>
        </p:nvSpPr>
        <p:spPr/>
        <p:txBody>
          <a:bodyPr/>
          <a:lstStyle>
            <a:lvl1pPr>
              <a:defRPr/>
            </a:lvl1pPr>
          </a:lstStyle>
          <a:p>
            <a:pPr>
              <a:defRPr/>
            </a:pPr>
            <a:fld id="{6600A8C7-DF53-4638-A7D7-D46528783CDD}"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13008825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dirty="0"/>
          </a:p>
        </p:txBody>
      </p:sp>
      <p:sp>
        <p:nvSpPr>
          <p:cNvPr id="3" name="Espace réservé du pied de page 4"/>
          <p:cNvSpPr>
            <a:spLocks noGrp="1"/>
          </p:cNvSpPr>
          <p:nvPr>
            <p:ph type="ftr" sz="quarter" idx="10"/>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4" name="Espace réservé du numéro de diapositive 5"/>
          <p:cNvSpPr>
            <a:spLocks noGrp="1"/>
          </p:cNvSpPr>
          <p:nvPr>
            <p:ph type="sldNum" sz="quarter" idx="11"/>
          </p:nvPr>
        </p:nvSpPr>
        <p:spPr/>
        <p:txBody>
          <a:bodyPr/>
          <a:lstStyle>
            <a:lvl1pPr>
              <a:defRPr/>
            </a:lvl1pPr>
          </a:lstStyle>
          <a:p>
            <a:pPr>
              <a:defRPr/>
            </a:pPr>
            <a:fld id="{4DE6411B-A498-4FB2-AAD5-83602659C1F3}" type="slidenum">
              <a:rPr lang="en-CA">
                <a:solidFill>
                  <a:srgbClr val="000000">
                    <a:tint val="75000"/>
                  </a:srgbClr>
                </a:solidFill>
              </a:rPr>
              <a:pPr>
                <a:defRPr/>
              </a:pPr>
              <a:t>‹#›</a:t>
            </a:fld>
            <a:endParaRPr lang="en-CA" dirty="0">
              <a:solidFill>
                <a:srgbClr val="000000">
                  <a:tint val="75000"/>
                </a:srgbClr>
              </a:solidFill>
            </a:endParaRPr>
          </a:p>
        </p:txBody>
      </p:sp>
      <p:sp>
        <p:nvSpPr>
          <p:cNvPr id="5" name="Espace réservé de la date 19"/>
          <p:cNvSpPr>
            <a:spLocks noGrp="1"/>
          </p:cNvSpPr>
          <p:nvPr>
            <p:ph type="dt" sz="half" idx="12"/>
          </p:nvPr>
        </p:nvSpPr>
        <p:spPr>
          <a:ln w="19050">
            <a:noFill/>
          </a:ln>
        </p:spPr>
        <p:style>
          <a:lnRef idx="1">
            <a:schemeClr val="accent1"/>
          </a:lnRef>
          <a:fillRef idx="0">
            <a:schemeClr val="accent1"/>
          </a:fillRef>
          <a:effectRef idx="0">
            <a:schemeClr val="accent1"/>
          </a:effectRef>
          <a:fontRef idx="minor">
            <a:schemeClr val="tx1"/>
          </a:fontRef>
        </p:style>
        <p:txBody>
          <a:bodyPr/>
          <a:lstStyle>
            <a:lvl1pPr>
              <a:defRPr/>
            </a:lvl1pPr>
          </a:lstStyle>
          <a:p>
            <a:pPr>
              <a:defRPr/>
            </a:pPr>
            <a:fld id="{A6FF29F3-059F-4831-A54A-BF17DA194C63}" type="datetime1">
              <a:rPr lang="fr-FR">
                <a:solidFill>
                  <a:srgbClr val="000000">
                    <a:tint val="75000"/>
                  </a:srgbClr>
                </a:solidFill>
              </a:rPr>
              <a:pPr>
                <a:defRPr/>
              </a:pPr>
              <a:t>17-08-03</a:t>
            </a:fld>
            <a:endParaRPr lang="en-CA">
              <a:solidFill>
                <a:srgbClr val="000000">
                  <a:tint val="75000"/>
                </a:srgbClr>
              </a:solidFill>
            </a:endParaRPr>
          </a:p>
        </p:txBody>
      </p:sp>
    </p:spTree>
    <p:extLst>
      <p:ext uri="{BB962C8B-B14F-4D97-AF65-F5344CB8AC3E}">
        <p14:creationId xmlns:p14="http://schemas.microsoft.com/office/powerpoint/2010/main" val="14403374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4751306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683498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591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7200096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2624044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7728445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90944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82540783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5701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54741889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979271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510301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4801480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011382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484678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2882416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8664706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54685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1285605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81811166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9815955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8374962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9465788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8960943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3220623070"/>
      </p:ext>
    </p:extLst>
  </p:cSld>
  <p:clrMapOvr>
    <a:masterClrMapping/>
  </p:clrMapOvr>
  <p:timing>
    <p:tnLst>
      <p:par>
        <p:cTn xmlns:p14="http://schemas.microsoft.com/office/powerpoint/2010/mai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1471359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394483566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136416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95264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5403286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31729803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82191302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74120740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9403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087031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1_Cover P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4912343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69913" y="846138"/>
            <a:ext cx="2597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13"/>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522107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_Back Cover Pag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69913" y="846138"/>
            <a:ext cx="25971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20"/>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8" name="Connecteur droit 21"/>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22"/>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13"/>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329768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4" name="Rectangle 7"/>
          <p:cNvSpPr/>
          <p:nvPr userDrawn="1"/>
        </p:nvSpPr>
        <p:spPr>
          <a:xfrm>
            <a:off x="558800" y="2393950"/>
            <a:ext cx="5311775"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5" name="Connecteur droit 8"/>
          <p:cNvCxnSpPr/>
          <p:nvPr userDrawn="1"/>
        </p:nvCxnSpPr>
        <p:spPr>
          <a:xfrm>
            <a:off x="558800" y="6483350"/>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58801" y="1271397"/>
            <a:ext cx="5311774" cy="1392620"/>
          </a:xfrm>
        </p:spPr>
        <p:txBody>
          <a:bodyPr anchor="t">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US" dirty="0" smtClean="0"/>
              <a:t>Click to edit Master title style</a:t>
            </a:r>
            <a:endParaRPr lang="fr-CA" dirty="0" smtClean="0"/>
          </a:p>
        </p:txBody>
      </p:sp>
      <p:sp>
        <p:nvSpPr>
          <p:cNvPr id="3" name="Espace réservé du contenu 2"/>
          <p:cNvSpPr>
            <a:spLocks noGrp="1"/>
          </p:cNvSpPr>
          <p:nvPr>
            <p:ph idx="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err="1" smtClean="0"/>
              <a:t>Click to edit Master text styles</a:t>
            </a:r>
          </a:p>
        </p:txBody>
      </p:sp>
      <p:sp>
        <p:nvSpPr>
          <p:cNvPr id="6" name="Espace réservé de la date 3"/>
          <p:cNvSpPr>
            <a:spLocks noGrp="1"/>
          </p:cNvSpPr>
          <p:nvPr>
            <p:ph type="dt" sz="half" idx="10"/>
          </p:nvPr>
        </p:nvSpPr>
        <p:spPr>
          <a:xfrm>
            <a:off x="3273425" y="6483350"/>
            <a:ext cx="2560638" cy="236538"/>
          </a:xfrm>
        </p:spPr>
        <p:txBody>
          <a:bodyPr/>
          <a:lstStyle>
            <a:lvl1pPr>
              <a:buClr>
                <a:schemeClr val="bg1"/>
              </a:buClr>
              <a:defRPr>
                <a:solidFill>
                  <a:schemeClr val="bg1"/>
                </a:solidFill>
              </a:defRPr>
            </a:lvl1pPr>
          </a:lstStyle>
          <a:p>
            <a:pPr>
              <a:buClr>
                <a:prstClr val="white"/>
              </a:buClr>
              <a:defRPr/>
            </a:pPr>
            <a:fld id="{808555F4-09F9-4B8C-91C6-66448B8EE770}" type="datetime1">
              <a:rPr lang="fr-FR">
                <a:solidFill>
                  <a:prstClr val="white"/>
                </a:solidFill>
              </a:rPr>
              <a:pPr>
                <a:buClr>
                  <a:prstClr val="white"/>
                </a:buClr>
                <a:defRPr/>
              </a:pPr>
              <a:t>17-08-03</a:t>
            </a:fld>
            <a:endParaRPr lang="en-CA" dirty="0">
              <a:solidFill>
                <a:prstClr val="white"/>
              </a:solidFill>
            </a:endParaRPr>
          </a:p>
        </p:txBody>
      </p:sp>
      <p:sp>
        <p:nvSpPr>
          <p:cNvPr id="7"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defRPr/>
            </a:pPr>
            <a:r>
              <a:rPr lang="en-CA" dirty="0">
                <a:solidFill>
                  <a:prstClr val="white"/>
                </a:solidFill>
              </a:rPr>
              <a:t>CROP</a:t>
            </a:r>
          </a:p>
        </p:txBody>
      </p:sp>
      <p:sp>
        <p:nvSpPr>
          <p:cNvPr id="8"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defRPr/>
            </a:pPr>
            <a:fld id="{2D3B485D-A011-431C-87BC-F12F5DDC3806}" type="slidenum">
              <a:rPr lang="en-CA">
                <a:solidFill>
                  <a:prstClr val="white"/>
                </a:solidFill>
              </a:rPr>
              <a:pPr>
                <a:buClr>
                  <a:prstClr val="white"/>
                </a:buClr>
                <a:defRPr/>
              </a:pPr>
              <a:t>‹#›</a:t>
            </a:fld>
            <a:endParaRPr lang="en-CA" dirty="0">
              <a:solidFill>
                <a:prstClr val="white"/>
              </a:solidFill>
            </a:endParaRPr>
          </a:p>
        </p:txBody>
      </p:sp>
    </p:spTree>
    <p:extLst>
      <p:ext uri="{BB962C8B-B14F-4D97-AF65-F5344CB8AC3E}">
        <p14:creationId xmlns:p14="http://schemas.microsoft.com/office/powerpoint/2010/main" val="407521457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4" name="Rectangle 11"/>
          <p:cNvSpPr/>
          <p:nvPr userDrawn="1"/>
        </p:nvSpPr>
        <p:spPr>
          <a:xfrm>
            <a:off x="558800" y="4430713"/>
            <a:ext cx="5311775" cy="55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5" name="Forme en L 8"/>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 </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smtClean="0"/>
              <a:t>Click to edit Master text styles</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134295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3089864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2_Cover Page">
    <p:bg>
      <p:bgPr>
        <a:solidFill>
          <a:schemeClr val="tx2"/>
        </a:solidFill>
        <a:effectLst/>
      </p:bgPr>
    </p:bg>
    <p:spTree>
      <p:nvGrpSpPr>
        <p:cNvPr id="1" name=""/>
        <p:cNvGrpSpPr/>
        <p:nvPr/>
      </p:nvGrpSpPr>
      <p:grpSpPr>
        <a:xfrm>
          <a:off x="0" y="0"/>
          <a:ext cx="0" cy="0"/>
          <a:chOff x="0" y="0"/>
          <a:chExt cx="0" cy="0"/>
        </a:xfrm>
      </p:grpSpPr>
      <p:pic>
        <p:nvPicPr>
          <p:cNvPr id="2"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rme en L 2"/>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dirty="0">
              <a:solidFill>
                <a:sysClr val="window" lastClr="FFFFFF"/>
              </a:solidFill>
              <a:cs typeface="Arial" charset="0"/>
            </a:endParaRPr>
          </a:p>
        </p:txBody>
      </p:sp>
      <p:sp>
        <p:nvSpPr>
          <p:cNvPr id="4"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112132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e la date 3"/>
          <p:cNvSpPr>
            <a:spLocks noGrp="1"/>
          </p:cNvSpPr>
          <p:nvPr>
            <p:ph type="dt" sz="half" idx="14"/>
          </p:nvPr>
        </p:nvSpPr>
        <p:spPr>
          <a:xfrm>
            <a:off x="3273425" y="6483350"/>
            <a:ext cx="2560638" cy="236538"/>
          </a:xfrm>
        </p:spPr>
        <p:txBody>
          <a:bodyPr/>
          <a:lstStyle>
            <a:lvl1pPr>
              <a:defRPr/>
            </a:lvl1pPr>
          </a:lstStyle>
          <a:p>
            <a:pPr>
              <a:defRPr/>
            </a:pPr>
            <a:fld id="{1BB71AD4-63A3-42C3-A347-B07A802F2C2E}" type="datetime1">
              <a:rPr lang="fr-FR">
                <a:solidFill>
                  <a:srgbClr val="000000">
                    <a:tint val="75000"/>
                  </a:srgbClr>
                </a:solidFill>
              </a:rPr>
              <a:pPr>
                <a:defRPr/>
              </a:pPr>
              <a:t>17-08-03</a:t>
            </a:fld>
            <a:endParaRPr lang="en-CA" dirty="0">
              <a:solidFill>
                <a:srgbClr val="000000">
                  <a:tint val="75000"/>
                </a:srgbClr>
              </a:solidFill>
            </a:endParaRPr>
          </a:p>
        </p:txBody>
      </p:sp>
      <p:sp>
        <p:nvSpPr>
          <p:cNvPr id="5" name="Espace réservé du pied de page 4"/>
          <p:cNvSpPr>
            <a:spLocks noGrp="1"/>
          </p:cNvSpPr>
          <p:nvPr>
            <p:ph type="ftr" sz="quarter" idx="15"/>
          </p:nvPr>
        </p:nvSpPr>
        <p:spPr/>
        <p:txBody>
          <a:bodyPr/>
          <a:lstStyle>
            <a:lvl1pPr>
              <a:defRPr/>
            </a:lvl1pPr>
          </a:lstStyle>
          <a:p>
            <a:pPr>
              <a:defRPr/>
            </a:pPr>
            <a:r>
              <a:rPr lang="en-CA" dirty="0">
                <a:solidFill>
                  <a:srgbClr val="000000">
                    <a:tint val="75000"/>
                  </a:srgbClr>
                </a:solidFill>
              </a:rPr>
              <a:t>CROP</a:t>
            </a:r>
          </a:p>
        </p:txBody>
      </p:sp>
      <p:sp>
        <p:nvSpPr>
          <p:cNvPr id="6" name="Espace réservé du numéro de diapositive 5"/>
          <p:cNvSpPr>
            <a:spLocks noGrp="1"/>
          </p:cNvSpPr>
          <p:nvPr>
            <p:ph type="sldNum" sz="quarter" idx="16"/>
          </p:nvPr>
        </p:nvSpPr>
        <p:spPr/>
        <p:txBody>
          <a:bodyPr/>
          <a:lstStyle>
            <a:lvl1pPr>
              <a:defRPr/>
            </a:lvl1pPr>
          </a:lstStyle>
          <a:p>
            <a:pPr>
              <a:defRPr/>
            </a:pPr>
            <a:fld id="{18239141-2E42-4ABB-84FD-6FABED6D0D53}" type="slidenum">
              <a:rPr lang="en-CA">
                <a:solidFill>
                  <a:srgbClr val="000000">
                    <a:tint val="75000"/>
                  </a:srgbClr>
                </a:solidFill>
              </a:rPr>
              <a:pPr>
                <a:defRPr/>
              </a:pPr>
              <a:t>‹#›</a:t>
            </a:fld>
            <a:endParaRPr lang="en-CA" dirty="0">
              <a:solidFill>
                <a:srgbClr val="000000">
                  <a:tint val="75000"/>
                </a:srgbClr>
              </a:solidFill>
            </a:endParaRPr>
          </a:p>
        </p:txBody>
      </p:sp>
      <p:sp>
        <p:nvSpPr>
          <p:cNvPr id="7" name="Titre 1"/>
          <p:cNvSpPr>
            <a:spLocks noGrp="1"/>
          </p:cNvSpPr>
          <p:nvPr>
            <p:ph type="title"/>
          </p:nvPr>
        </p:nvSpPr>
        <p:spPr>
          <a:xfrm>
            <a:off x="558800" y="373063"/>
            <a:ext cx="5311775" cy="631545"/>
          </a:xfrm>
        </p:spPr>
        <p:txBody>
          <a:bodyPr/>
          <a:lstStyle/>
          <a:p>
            <a:r>
              <a:rPr lang="fr-FR" dirty="0" smtClean="0"/>
              <a:t>Cliquez pour modifier le style du titre</a:t>
            </a:r>
            <a:endParaRPr lang="en-CA" dirty="0"/>
          </a:p>
        </p:txBody>
      </p:sp>
      <p:sp>
        <p:nvSpPr>
          <p:cNvPr id="9" name="Rectangle 8"/>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5663906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6" name="Rectangle 5"/>
          <p:cNvSpPr/>
          <p:nvPr userDrawn="1"/>
        </p:nvSpPr>
        <p:spPr>
          <a:xfrm>
            <a:off x="5989638" y="3538538"/>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rtlCol="0">
            <a:normAutofit/>
          </a:bodyPr>
          <a:lstStyle>
            <a:lvl1pPr marL="0" indent="0">
              <a:buNone/>
              <a:defRPr/>
            </a:lvl1pPr>
          </a:lstStyle>
          <a:p>
            <a:pPr lvl="0"/>
            <a:endParaRPr lang="en-CA" noProof="0"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9" name="Espace réservé de la date 3"/>
          <p:cNvSpPr>
            <a:spLocks noGrp="1"/>
          </p:cNvSpPr>
          <p:nvPr>
            <p:ph type="dt" sz="half" idx="16"/>
          </p:nvPr>
        </p:nvSpPr>
        <p:spPr>
          <a:xfrm>
            <a:off x="3273425" y="6483350"/>
            <a:ext cx="2560638" cy="236538"/>
          </a:xfrm>
        </p:spPr>
        <p:txBody>
          <a:bodyPr/>
          <a:lstStyle>
            <a:lvl1pPr>
              <a:defRPr/>
            </a:lvl1pPr>
          </a:lstStyle>
          <a:p>
            <a:pPr>
              <a:defRPr/>
            </a:pPr>
            <a:fld id="{A149C51B-E569-4CDE-A3C1-FD32450A79E5}" type="datetime1">
              <a:rPr lang="fr-FR">
                <a:solidFill>
                  <a:srgbClr val="000000">
                    <a:tint val="75000"/>
                  </a:srgbClr>
                </a:solidFill>
              </a:rPr>
              <a:pPr>
                <a:defRPr/>
              </a:pPr>
              <a:t>17-08-03</a:t>
            </a:fld>
            <a:endParaRPr lang="en-CA" dirty="0">
              <a:solidFill>
                <a:srgbClr val="000000">
                  <a:tint val="75000"/>
                </a:srgbClr>
              </a:solidFill>
            </a:endParaRPr>
          </a:p>
        </p:txBody>
      </p:sp>
      <p:sp>
        <p:nvSpPr>
          <p:cNvPr id="11"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2" name="Espace réservé du numéro de diapositive 5"/>
          <p:cNvSpPr>
            <a:spLocks noGrp="1"/>
          </p:cNvSpPr>
          <p:nvPr>
            <p:ph type="sldNum" sz="quarter" idx="18"/>
          </p:nvPr>
        </p:nvSpPr>
        <p:spPr/>
        <p:txBody>
          <a:bodyPr/>
          <a:lstStyle>
            <a:lvl1pPr>
              <a:defRPr/>
            </a:lvl1pPr>
          </a:lstStyle>
          <a:p>
            <a:pPr>
              <a:defRPr/>
            </a:pPr>
            <a:fld id="{B412C3A8-9530-430F-B609-E0A319CE000B}" type="slidenum">
              <a:rPr lang="en-CA">
                <a:solidFill>
                  <a:srgbClr val="000000">
                    <a:tint val="75000"/>
                  </a:srgbClr>
                </a:solidFill>
              </a:rPr>
              <a:pPr>
                <a:defRPr/>
              </a:pPr>
              <a:t>‹#›</a:t>
            </a:fld>
            <a:endParaRPr lang="en-CA" dirty="0">
              <a:solidFill>
                <a:srgbClr val="000000">
                  <a:tint val="75000"/>
                </a:srgbClr>
              </a:solidFill>
            </a:endParaRPr>
          </a:p>
        </p:txBody>
      </p:sp>
      <p:sp>
        <p:nvSpPr>
          <p:cNvPr id="14" name="Rectangle 1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9855150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B497C260-481A-41F4-A466-61F8186261C4}"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9BEC1190-AB8C-4AB6-8144-7D71C1D119D7}"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8616728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5" name="Rectangle 9"/>
          <p:cNvSpPr/>
          <p:nvPr userDrawn="1"/>
        </p:nvSpPr>
        <p:spPr>
          <a:xfrm>
            <a:off x="546988" y="5955582"/>
            <a:ext cx="5313363"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6"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6013525"/>
            <a:ext cx="5313364" cy="466650"/>
          </a:xfrm>
        </p:spPr>
        <p:txBody>
          <a:bodyPr>
            <a:normAutofit/>
          </a:bodyPr>
          <a:lstStyle>
            <a:lvl1pPr marL="0" indent="0">
              <a:lnSpc>
                <a:spcPts val="1400"/>
              </a:lnSpc>
              <a:spcBef>
                <a:spcPts val="600"/>
              </a:spcBef>
              <a:buNone/>
              <a:defRPr sz="9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995B3D38-0AC3-4257-BDC9-1B829E99DD40}"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3ECBD63B-432F-426D-BBFD-3F00516AE86C}"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6892767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7" name="Espace réservé de la date 3"/>
          <p:cNvSpPr>
            <a:spLocks noGrp="1"/>
          </p:cNvSpPr>
          <p:nvPr>
            <p:ph type="dt" sz="half" idx="15"/>
          </p:nvPr>
        </p:nvSpPr>
        <p:spPr>
          <a:xfrm>
            <a:off x="3273425" y="6483350"/>
            <a:ext cx="2560638" cy="236538"/>
          </a:xfrm>
        </p:spPr>
        <p:txBody>
          <a:bodyPr/>
          <a:lstStyle>
            <a:lvl1pPr>
              <a:defRPr/>
            </a:lvl1pPr>
          </a:lstStyle>
          <a:p>
            <a:pPr>
              <a:defRPr/>
            </a:pPr>
            <a:fld id="{9492C245-F7E2-4D09-B2D7-104BC386EA93}"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17"/>
          </p:nvPr>
        </p:nvSpPr>
        <p:spPr/>
        <p:txBody>
          <a:bodyPr/>
          <a:lstStyle>
            <a:lvl1pPr>
              <a:defRPr/>
            </a:lvl1pPr>
          </a:lstStyle>
          <a:p>
            <a:pPr>
              <a:defRPr/>
            </a:pPr>
            <a:fld id="{8210ECEB-2C50-44D1-81D8-D49606E4B0B5}" type="slidenum">
              <a:rPr lang="en-CA">
                <a:solidFill>
                  <a:srgbClr val="000000">
                    <a:tint val="75000"/>
                  </a:srgbClr>
                </a:solidFill>
              </a:rPr>
              <a:pPr>
                <a:defRPr/>
              </a:pPr>
              <a:t>‹#›</a:t>
            </a:fld>
            <a:endParaRPr lang="en-CA" dirty="0">
              <a:solidFill>
                <a:srgbClr val="000000">
                  <a:tint val="75000"/>
                </a:srgbClr>
              </a:solidFill>
            </a:endParaRPr>
          </a:p>
        </p:txBody>
      </p:sp>
      <p:sp>
        <p:nvSpPr>
          <p:cNvPr id="11" name="Rectangle 10"/>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1278936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0DD81D64-108C-4539-BCA3-0E8CAC5876C9}"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D9103211-AA59-44B8-8866-F8B2988E6A9F}"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3939850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E1AB3C2B-71F7-4912-B00D-341C17CBDE5D}"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1ABCE176-82E6-4604-8B61-4A1E2BD779C0}"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7370217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F6D2952D-CC2E-42BD-B732-4A503593A8DE}"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18"/>
          </p:nvPr>
        </p:nvSpPr>
        <p:spPr/>
        <p:txBody>
          <a:bodyPr/>
          <a:lstStyle>
            <a:lvl1pPr>
              <a:defRPr/>
            </a:lvl1pPr>
          </a:lstStyle>
          <a:p>
            <a:pPr>
              <a:defRPr/>
            </a:pPr>
            <a:fld id="{D549158A-0A62-4054-8EBC-AD4312ABC23C}" type="slidenum">
              <a:rPr lang="en-CA">
                <a:solidFill>
                  <a:srgbClr val="000000">
                    <a:tint val="75000"/>
                  </a:srgbClr>
                </a:solidFill>
              </a:rPr>
              <a:pPr>
                <a:defRPr/>
              </a:pPr>
              <a:t>‹#›</a:t>
            </a:fld>
            <a:endParaRPr lang="en-CA" dirty="0">
              <a:solidFill>
                <a:srgbClr val="000000">
                  <a:tint val="75000"/>
                </a:srgbClr>
              </a:solidFill>
            </a:endParaRPr>
          </a:p>
        </p:txBody>
      </p:sp>
      <p:sp>
        <p:nvSpPr>
          <p:cNvPr id="11" name="Rectangle 10"/>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8165606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1BA13C6B-F560-4A29-AB04-3319FF892114}"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dirty="0">
                <a:solidFill>
                  <a:srgbClr val="000000">
                    <a:tint val="75000"/>
                  </a:srgbClr>
                </a:solidFill>
              </a:rPr>
              <a:t>CROP</a:t>
            </a:r>
          </a:p>
        </p:txBody>
      </p:sp>
      <p:sp>
        <p:nvSpPr>
          <p:cNvPr id="8" name="Espace réservé du numéro de diapositive 5"/>
          <p:cNvSpPr>
            <a:spLocks noGrp="1"/>
          </p:cNvSpPr>
          <p:nvPr>
            <p:ph type="sldNum" sz="quarter" idx="17"/>
          </p:nvPr>
        </p:nvSpPr>
        <p:spPr/>
        <p:txBody>
          <a:bodyPr/>
          <a:lstStyle>
            <a:lvl1pPr>
              <a:defRPr/>
            </a:lvl1pPr>
          </a:lstStyle>
          <a:p>
            <a:pPr>
              <a:defRPr/>
            </a:pPr>
            <a:fld id="{7AB9C906-DBC4-4B07-998C-CF406BC28BFF}"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440884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374944356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cxnSp>
        <p:nvCxnSpPr>
          <p:cNvPr id="6"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32984D43-3117-4F01-8732-61A17F2083CC}"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0"/>
          </p:nvPr>
        </p:nvSpPr>
        <p:spPr/>
        <p:txBody>
          <a:bodyPr/>
          <a:lstStyle>
            <a:lvl1pPr>
              <a:defRPr/>
            </a:lvl1pPr>
          </a:lstStyle>
          <a:p>
            <a:pPr>
              <a:defRPr/>
            </a:pPr>
            <a:fld id="{2B6C98FA-820B-4050-8A11-9FF0D37A98B6}"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36841285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cxnSp>
        <p:nvCxnSpPr>
          <p:cNvPr id="6"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rme en L 6"/>
          <p:cNvSpPr/>
          <p:nvPr userDrawn="1"/>
        </p:nvSpPr>
        <p:spPr>
          <a:xfrm rot="5400000">
            <a:off x="3273425" y="373063"/>
            <a:ext cx="230187"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8" name="Forme en L 11"/>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3273424" y="603342"/>
            <a:ext cx="5311776" cy="1390049"/>
          </a:xfrm>
          <a:prstGeom prst="rect">
            <a:avLst/>
          </a:prstGeom>
        </p:spPr>
        <p:txBody>
          <a:bodyPr rtlCol="0">
            <a:normAutofit/>
          </a:bodyPr>
          <a:lstStyle/>
          <a:p>
            <a:r>
              <a:rPr lang="fr-FR" dirty="0" smtClean="0"/>
              <a:t>CLIQUEZ POUR MODIFIER LE STYLE DU TITRE</a:t>
            </a:r>
            <a:endParaRPr lang="en-CA" dirty="0"/>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47C945E2-81FE-49DA-B943-9F91520D1406}" type="datetime1">
              <a:rPr lang="fr-FR">
                <a:solidFill>
                  <a:srgbClr val="000000">
                    <a:tint val="75000"/>
                  </a:srgbClr>
                </a:solidFill>
              </a:rPr>
              <a:pPr>
                <a:defRPr/>
              </a:pPr>
              <a:t>17-08-03</a:t>
            </a:fld>
            <a:endParaRPr lang="en-CA" dirty="0">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2" name="Espace réservé du numéro de diapositive 5"/>
          <p:cNvSpPr>
            <a:spLocks noGrp="1"/>
          </p:cNvSpPr>
          <p:nvPr>
            <p:ph type="sldNum" sz="quarter" idx="20"/>
          </p:nvPr>
        </p:nvSpPr>
        <p:spPr/>
        <p:txBody>
          <a:bodyPr/>
          <a:lstStyle>
            <a:lvl1pPr>
              <a:defRPr/>
            </a:lvl1pPr>
          </a:lstStyle>
          <a:p>
            <a:pPr>
              <a:defRPr/>
            </a:pPr>
            <a:fld id="{8B8FA839-4645-4636-98F0-82440693F841}"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9975200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9" name="Rectangle 11"/>
          <p:cNvSpPr/>
          <p:nvPr userDrawn="1"/>
        </p:nvSpPr>
        <p:spPr>
          <a:xfrm>
            <a:off x="5989638" y="2274888"/>
            <a:ext cx="2597150"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0" name="Rectangle 14"/>
          <p:cNvSpPr/>
          <p:nvPr userDrawn="1"/>
        </p:nvSpPr>
        <p:spPr>
          <a:xfrm>
            <a:off x="558800" y="2274888"/>
            <a:ext cx="2597150"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8"/>
          <p:cNvSpPr/>
          <p:nvPr userDrawn="1"/>
        </p:nvSpPr>
        <p:spPr>
          <a:xfrm>
            <a:off x="3273425" y="2274888"/>
            <a:ext cx="2600325" cy="6191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4"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50"/>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50"/>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50"/>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15" name="Espace réservé de la date 3"/>
          <p:cNvSpPr>
            <a:spLocks noGrp="1"/>
          </p:cNvSpPr>
          <p:nvPr>
            <p:ph type="dt" sz="half" idx="21"/>
          </p:nvPr>
        </p:nvSpPr>
        <p:spPr>
          <a:xfrm>
            <a:off x="3273425" y="6483350"/>
            <a:ext cx="2560638" cy="236538"/>
          </a:xfrm>
        </p:spPr>
        <p:txBody>
          <a:bodyPr/>
          <a:lstStyle>
            <a:lvl1pPr>
              <a:defRPr/>
            </a:lvl1pPr>
          </a:lstStyle>
          <a:p>
            <a:pPr>
              <a:defRPr/>
            </a:pPr>
            <a:fld id="{0F33DF0E-D4C4-4432-813C-F2AD4DF765A7}" type="datetime1">
              <a:rPr lang="fr-FR">
                <a:solidFill>
                  <a:srgbClr val="000000">
                    <a:tint val="75000"/>
                  </a:srgbClr>
                </a:solidFill>
              </a:rPr>
              <a:pPr>
                <a:defRPr/>
              </a:pPr>
              <a:t>17-08-03</a:t>
            </a:fld>
            <a:endParaRPr lang="en-CA" dirty="0">
              <a:solidFill>
                <a:srgbClr val="000000">
                  <a:tint val="75000"/>
                </a:srgbClr>
              </a:solidFill>
            </a:endParaRPr>
          </a:p>
        </p:txBody>
      </p:sp>
      <p:sp>
        <p:nvSpPr>
          <p:cNvPr id="16" name="Espace réservé du pied de page 4"/>
          <p:cNvSpPr>
            <a:spLocks noGrp="1"/>
          </p:cNvSpPr>
          <p:nvPr>
            <p:ph type="ftr" sz="quarter" idx="22"/>
          </p:nvPr>
        </p:nvSpPr>
        <p:spPr/>
        <p:txBody>
          <a:bodyPr/>
          <a:lstStyle>
            <a:lvl1pPr>
              <a:defRPr/>
            </a:lvl1pPr>
          </a:lstStyle>
          <a:p>
            <a:pPr>
              <a:defRPr/>
            </a:pPr>
            <a:r>
              <a:rPr lang="en-CA" dirty="0">
                <a:solidFill>
                  <a:srgbClr val="000000">
                    <a:tint val="75000"/>
                  </a:srgbClr>
                </a:solidFill>
              </a:rPr>
              <a:t>CROP</a:t>
            </a:r>
          </a:p>
        </p:txBody>
      </p:sp>
      <p:sp>
        <p:nvSpPr>
          <p:cNvPr id="18" name="Espace réservé du numéro de diapositive 5"/>
          <p:cNvSpPr>
            <a:spLocks noGrp="1"/>
          </p:cNvSpPr>
          <p:nvPr>
            <p:ph type="sldNum" sz="quarter" idx="23"/>
          </p:nvPr>
        </p:nvSpPr>
        <p:spPr/>
        <p:txBody>
          <a:bodyPr/>
          <a:lstStyle>
            <a:lvl1pPr>
              <a:defRPr/>
            </a:lvl1pPr>
          </a:lstStyle>
          <a:p>
            <a:pPr>
              <a:defRPr/>
            </a:pPr>
            <a:fld id="{F1990E80-07BC-415D-8C97-B94299FB1CD4}" type="slidenum">
              <a:rPr lang="en-CA">
                <a:solidFill>
                  <a:srgbClr val="000000">
                    <a:tint val="75000"/>
                  </a:srgbClr>
                </a:solidFill>
              </a:rPr>
              <a:pPr>
                <a:defRPr/>
              </a:pPr>
              <a:t>‹#›</a:t>
            </a:fld>
            <a:endParaRPr lang="en-CA" dirty="0">
              <a:solidFill>
                <a:srgbClr val="000000">
                  <a:tint val="75000"/>
                </a:srgbClr>
              </a:solidFill>
            </a:endParaRPr>
          </a:p>
        </p:txBody>
      </p:sp>
      <p:sp>
        <p:nvSpPr>
          <p:cNvPr id="19" name="Rectangle 18"/>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1"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24851149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0" name="Rectangle 11"/>
          <p:cNvSpPr/>
          <p:nvPr userDrawn="1"/>
        </p:nvSpPr>
        <p:spPr>
          <a:xfrm>
            <a:off x="5989638" y="35306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4"/>
          <p:cNvSpPr/>
          <p:nvPr userDrawn="1"/>
        </p:nvSpPr>
        <p:spPr>
          <a:xfrm>
            <a:off x="558800" y="35306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Rectangle 18"/>
          <p:cNvSpPr/>
          <p:nvPr userDrawn="1"/>
        </p:nvSpPr>
        <p:spPr>
          <a:xfrm>
            <a:off x="3273425" y="3530600"/>
            <a:ext cx="260032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5"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7"/>
          <p:cNvSpPr/>
          <p:nvPr userDrawn="1"/>
        </p:nvSpPr>
        <p:spPr>
          <a:xfrm>
            <a:off x="558800" y="5456238"/>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8" y="1465015"/>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1465015"/>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1465015"/>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19" name="Espace réservé de la date 3"/>
          <p:cNvSpPr>
            <a:spLocks noGrp="1"/>
          </p:cNvSpPr>
          <p:nvPr>
            <p:ph type="dt" sz="half" idx="22"/>
          </p:nvPr>
        </p:nvSpPr>
        <p:spPr>
          <a:xfrm>
            <a:off x="3273425" y="6483350"/>
            <a:ext cx="2560638" cy="236538"/>
          </a:xfrm>
        </p:spPr>
        <p:txBody>
          <a:bodyPr/>
          <a:lstStyle>
            <a:lvl1pPr>
              <a:defRPr/>
            </a:lvl1pPr>
          </a:lstStyle>
          <a:p>
            <a:pPr>
              <a:defRPr/>
            </a:pPr>
            <a:fld id="{442F724A-43E1-48D5-8B1A-DCBA4B056CFF}" type="datetime1">
              <a:rPr lang="fr-FR">
                <a:solidFill>
                  <a:srgbClr val="000000">
                    <a:tint val="75000"/>
                  </a:srgbClr>
                </a:solidFill>
              </a:rPr>
              <a:pPr>
                <a:defRPr/>
              </a:pPr>
              <a:t>17-08-03</a:t>
            </a:fld>
            <a:endParaRPr lang="en-CA" dirty="0">
              <a:solidFill>
                <a:srgbClr val="000000">
                  <a:tint val="75000"/>
                </a:srgbClr>
              </a:solidFill>
            </a:endParaRPr>
          </a:p>
        </p:txBody>
      </p:sp>
      <p:sp>
        <p:nvSpPr>
          <p:cNvPr id="22" name="Espace réservé du pied de page 4"/>
          <p:cNvSpPr>
            <a:spLocks noGrp="1"/>
          </p:cNvSpPr>
          <p:nvPr>
            <p:ph type="ftr" sz="quarter" idx="23"/>
          </p:nvPr>
        </p:nvSpPr>
        <p:spPr/>
        <p:txBody>
          <a:bodyPr/>
          <a:lstStyle>
            <a:lvl1pPr>
              <a:defRPr/>
            </a:lvl1pPr>
          </a:lstStyle>
          <a:p>
            <a:pPr>
              <a:defRPr/>
            </a:pPr>
            <a:r>
              <a:rPr lang="en-CA" dirty="0">
                <a:solidFill>
                  <a:srgbClr val="000000">
                    <a:tint val="75000"/>
                  </a:srgbClr>
                </a:solidFill>
              </a:rPr>
              <a:t>CROP</a:t>
            </a:r>
          </a:p>
        </p:txBody>
      </p:sp>
      <p:sp>
        <p:nvSpPr>
          <p:cNvPr id="23" name="Espace réservé du numéro de diapositive 5"/>
          <p:cNvSpPr>
            <a:spLocks noGrp="1"/>
          </p:cNvSpPr>
          <p:nvPr>
            <p:ph type="sldNum" sz="quarter" idx="24"/>
          </p:nvPr>
        </p:nvSpPr>
        <p:spPr/>
        <p:txBody>
          <a:bodyPr/>
          <a:lstStyle>
            <a:lvl1pPr>
              <a:defRPr/>
            </a:lvl1pPr>
          </a:lstStyle>
          <a:p>
            <a:pPr>
              <a:defRPr/>
            </a:pPr>
            <a:fld id="{30888E95-0A5C-49CA-B75D-ADAE77AFC03A}" type="slidenum">
              <a:rPr lang="en-CA">
                <a:solidFill>
                  <a:srgbClr val="000000">
                    <a:tint val="75000"/>
                  </a:srgbClr>
                </a:solidFill>
              </a:rPr>
              <a:pPr>
                <a:defRPr/>
              </a:pPr>
              <a:t>‹#›</a:t>
            </a:fld>
            <a:endParaRPr lang="en-CA" dirty="0">
              <a:solidFill>
                <a:srgbClr val="000000">
                  <a:tint val="75000"/>
                </a:srgbClr>
              </a:solidFill>
            </a:endParaRPr>
          </a:p>
        </p:txBody>
      </p:sp>
      <p:sp>
        <p:nvSpPr>
          <p:cNvPr id="24" name="Rectangle 2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8"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Tree>
    <p:extLst>
      <p:ext uri="{BB962C8B-B14F-4D97-AF65-F5344CB8AC3E}">
        <p14:creationId xmlns:p14="http://schemas.microsoft.com/office/powerpoint/2010/main" val="136177458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6" name="Rectangle 12"/>
          <p:cNvSpPr/>
          <p:nvPr userDrawn="1"/>
        </p:nvSpPr>
        <p:spPr>
          <a:xfrm>
            <a:off x="558800" y="5456238"/>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3409949"/>
            <a:ext cx="8027989" cy="2046289"/>
          </a:xfrm>
        </p:spPr>
        <p:txBody>
          <a:bodyPr rtlCol="0">
            <a:normAutofit/>
          </a:bodyPr>
          <a:lstStyle>
            <a:lvl1pPr>
              <a:defRPr sz="1200"/>
            </a:lvl1pPr>
          </a:lstStyle>
          <a:p>
            <a:pPr lvl="0"/>
            <a:endParaRPr lang="en-CA" noProof="0" dirty="0"/>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
        <p:nvSpPr>
          <p:cNvPr id="7" name="Espace réservé de la date 3"/>
          <p:cNvSpPr>
            <a:spLocks noGrp="1"/>
          </p:cNvSpPr>
          <p:nvPr>
            <p:ph type="dt" sz="half" idx="23"/>
          </p:nvPr>
        </p:nvSpPr>
        <p:spPr>
          <a:xfrm>
            <a:off x="3273425" y="6483350"/>
            <a:ext cx="2560638" cy="236538"/>
          </a:xfrm>
        </p:spPr>
        <p:txBody>
          <a:bodyPr/>
          <a:lstStyle>
            <a:lvl1pPr>
              <a:defRPr/>
            </a:lvl1pPr>
          </a:lstStyle>
          <a:p>
            <a:pPr>
              <a:defRPr/>
            </a:pPr>
            <a:fld id="{08C55B12-D4A4-4C72-B464-DC997C5B06A0}"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24"/>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5"/>
          </p:nvPr>
        </p:nvSpPr>
        <p:spPr/>
        <p:txBody>
          <a:bodyPr/>
          <a:lstStyle>
            <a:lvl1pPr>
              <a:defRPr/>
            </a:lvl1pPr>
          </a:lstStyle>
          <a:p>
            <a:pPr>
              <a:defRPr/>
            </a:pPr>
            <a:fld id="{A737FB3E-7906-4B45-8143-5802C04BF52D}"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9606666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6" name="Rectangle 12"/>
          <p:cNvSpPr/>
          <p:nvPr userDrawn="1"/>
        </p:nvSpPr>
        <p:spPr>
          <a:xfrm>
            <a:off x="558800" y="4430713"/>
            <a:ext cx="8027988" cy="4603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587752"/>
            <a:ext cx="8027989" cy="1852487"/>
          </a:xfrm>
        </p:spPr>
        <p:txBody>
          <a:bodyPr rtlCol="0">
            <a:normAutofit/>
          </a:bodyPr>
          <a:lstStyle>
            <a:lvl1pPr>
              <a:defRPr sz="1200"/>
            </a:lvl1pPr>
          </a:lstStyle>
          <a:p>
            <a:pPr lvl="0"/>
            <a:endParaRPr lang="en-CA" noProof="0" dirty="0"/>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7" name="Espace réservé de la date 3"/>
          <p:cNvSpPr>
            <a:spLocks noGrp="1"/>
          </p:cNvSpPr>
          <p:nvPr>
            <p:ph type="dt" sz="half" idx="22"/>
          </p:nvPr>
        </p:nvSpPr>
        <p:spPr>
          <a:xfrm>
            <a:off x="3273425" y="6483350"/>
            <a:ext cx="2560638" cy="236538"/>
          </a:xfrm>
        </p:spPr>
        <p:txBody>
          <a:bodyPr/>
          <a:lstStyle>
            <a:lvl1pPr>
              <a:defRPr/>
            </a:lvl1pPr>
          </a:lstStyle>
          <a:p>
            <a:pPr>
              <a:defRPr/>
            </a:pPr>
            <a:fld id="{4DC3D272-C97C-43EB-8EA5-FC3E66E8D561}"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23"/>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24"/>
          </p:nvPr>
        </p:nvSpPr>
        <p:spPr/>
        <p:txBody>
          <a:bodyPr/>
          <a:lstStyle>
            <a:lvl1pPr>
              <a:defRPr/>
            </a:lvl1pPr>
          </a:lstStyle>
          <a:p>
            <a:pPr>
              <a:defRPr/>
            </a:pPr>
            <a:fld id="{19060651-F0B0-42B6-B1D7-50209060BAD4}"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1528091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5" name="Rectangle 9"/>
          <p:cNvSpPr/>
          <p:nvPr userDrawn="1"/>
        </p:nvSpPr>
        <p:spPr>
          <a:xfrm>
            <a:off x="5989638" y="4430713"/>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486DDDC6-CA9A-40EA-923D-1E2D34E898E2}" type="datetime1">
              <a:rPr lang="fr-FR">
                <a:solidFill>
                  <a:srgbClr val="000000">
                    <a:tint val="75000"/>
                  </a:srgbClr>
                </a:solidFill>
              </a:rPr>
              <a:pPr>
                <a:defRPr/>
              </a:pPr>
              <a:t>17-08-03</a:t>
            </a:fld>
            <a:endParaRPr lang="en-CA" dirty="0">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388F8B58-64F5-4067-9439-43F2AFD13E13}" type="slidenum">
              <a:rPr lang="en-CA">
                <a:solidFill>
                  <a:srgbClr val="000000">
                    <a:tint val="75000"/>
                  </a:srgbClr>
                </a:solidFill>
              </a:rPr>
              <a:pPr>
                <a:defRPr/>
              </a:pPr>
              <a:t>‹#›</a:t>
            </a:fld>
            <a:endParaRPr lang="en-CA" dirty="0">
              <a:solidFill>
                <a:srgbClr val="000000">
                  <a:tint val="75000"/>
                </a:srgbClr>
              </a:solidFill>
            </a:endParaRPr>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9709597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cxnSp>
        <p:nvCxnSpPr>
          <p:cNvPr id="5"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7"/>
          <p:cNvSpPr/>
          <p:nvPr userDrawn="1"/>
        </p:nvSpPr>
        <p:spPr>
          <a:xfrm>
            <a:off x="5989638" y="4430713"/>
            <a:ext cx="2597150"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7" name="Rectangle 6"/>
          <p:cNvSpPr/>
          <p:nvPr userDrawn="1"/>
        </p:nvSpPr>
        <p:spPr>
          <a:xfrm>
            <a:off x="558800" y="2243138"/>
            <a:ext cx="531177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Espace réservé de la date 3"/>
          <p:cNvSpPr>
            <a:spLocks noGrp="1"/>
          </p:cNvSpPr>
          <p:nvPr>
            <p:ph type="dt" sz="half" idx="16"/>
          </p:nvPr>
        </p:nvSpPr>
        <p:spPr>
          <a:xfrm>
            <a:off x="3273425" y="6483350"/>
            <a:ext cx="2560638" cy="236538"/>
          </a:xfrm>
        </p:spPr>
        <p:txBody>
          <a:bodyPr/>
          <a:lstStyle>
            <a:lvl1pPr>
              <a:defRPr/>
            </a:lvl1pPr>
          </a:lstStyle>
          <a:p>
            <a:pPr>
              <a:defRPr/>
            </a:pPr>
            <a:fld id="{77E140F5-ABC4-4FAF-B557-BDDEF618145D}" type="datetime1">
              <a:rPr lang="fr-FR">
                <a:solidFill>
                  <a:srgbClr val="000000">
                    <a:tint val="75000"/>
                  </a:srgbClr>
                </a:solidFill>
              </a:rPr>
              <a:pPr>
                <a:defRPr/>
              </a:pPr>
              <a:t>17-08-03</a:t>
            </a:fld>
            <a:endParaRPr lang="en-CA" dirty="0">
              <a:solidFill>
                <a:srgbClr val="000000">
                  <a:tint val="75000"/>
                </a:srgbClr>
              </a:solidFill>
            </a:endParaRPr>
          </a:p>
        </p:txBody>
      </p:sp>
      <p:sp>
        <p:nvSpPr>
          <p:cNvPr id="12"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13" name="Espace réservé du numéro de diapositive 5"/>
          <p:cNvSpPr>
            <a:spLocks noGrp="1"/>
          </p:cNvSpPr>
          <p:nvPr>
            <p:ph type="sldNum" sz="quarter" idx="18"/>
          </p:nvPr>
        </p:nvSpPr>
        <p:spPr/>
        <p:txBody>
          <a:bodyPr/>
          <a:lstStyle>
            <a:lvl1pPr>
              <a:defRPr/>
            </a:lvl1pPr>
          </a:lstStyle>
          <a:p>
            <a:pPr>
              <a:defRPr/>
            </a:pPr>
            <a:fld id="{D1B0ED54-BA43-4ECB-AEFB-20F07DC40D6E}" type="slidenum">
              <a:rPr lang="en-CA">
                <a:solidFill>
                  <a:srgbClr val="000000">
                    <a:tint val="75000"/>
                  </a:srgbClr>
                </a:solidFill>
              </a:rPr>
              <a:pPr>
                <a:defRPr/>
              </a:pPr>
              <a:t>‹#›</a:t>
            </a:fld>
            <a:endParaRPr lang="en-CA" dirty="0">
              <a:solidFill>
                <a:srgbClr val="000000">
                  <a:tint val="75000"/>
                </a:srgbClr>
              </a:solidFill>
            </a:endParaRPr>
          </a:p>
        </p:txBody>
      </p:sp>
      <p:sp>
        <p:nvSpPr>
          <p:cNvPr id="14" name="Rectangle 13"/>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576700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7" name="Rectangle 15"/>
          <p:cNvSpPr/>
          <p:nvPr userDrawn="1"/>
        </p:nvSpPr>
        <p:spPr>
          <a:xfrm>
            <a:off x="3273425" y="5824538"/>
            <a:ext cx="5313363" cy="5556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15" name="Espace réservé du tableau 14"/>
          <p:cNvSpPr>
            <a:spLocks noGrp="1"/>
          </p:cNvSpPr>
          <p:nvPr>
            <p:ph type="tbl" sz="quarter" idx="16"/>
          </p:nvPr>
        </p:nvSpPr>
        <p:spPr>
          <a:xfrm>
            <a:off x="558801" y="3319273"/>
            <a:ext cx="8027988" cy="2377440"/>
          </a:xfrm>
        </p:spPr>
        <p:txBody>
          <a:bodyPr rtlCol="0">
            <a:normAutofit/>
          </a:bodyPr>
          <a:lstStyle>
            <a:lvl1pPr>
              <a:defRPr sz="1200"/>
            </a:lvl1pPr>
          </a:lstStyle>
          <a:p>
            <a:pPr lvl="0"/>
            <a:endParaRPr lang="en-CA" noProof="0" dirty="0"/>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rtlCol="0">
            <a:normAutofit/>
          </a:bodyPr>
          <a:lstStyle>
            <a:lvl1pPr marL="0" indent="0">
              <a:buNone/>
              <a:defRPr/>
            </a:lvl1pPr>
          </a:lstStyle>
          <a:p>
            <a:pPr lvl="0"/>
            <a:endParaRPr lang="en-CA" noProof="0" dirty="0"/>
          </a:p>
        </p:txBody>
      </p:sp>
      <p:sp>
        <p:nvSpPr>
          <p:cNvPr id="8" name="Espace réservé de la date 3"/>
          <p:cNvSpPr>
            <a:spLocks noGrp="1"/>
          </p:cNvSpPr>
          <p:nvPr>
            <p:ph type="dt" sz="half" idx="18"/>
          </p:nvPr>
        </p:nvSpPr>
        <p:spPr>
          <a:xfrm>
            <a:off x="3273425" y="6483350"/>
            <a:ext cx="2560638" cy="236538"/>
          </a:xfrm>
        </p:spPr>
        <p:txBody>
          <a:bodyPr/>
          <a:lstStyle>
            <a:lvl1pPr>
              <a:defRPr/>
            </a:lvl1pPr>
          </a:lstStyle>
          <a:p>
            <a:pPr>
              <a:defRPr/>
            </a:pPr>
            <a:fld id="{1B279F0A-F595-4296-9354-D9AE29F33EFF}" type="datetime1">
              <a:rPr lang="fr-FR">
                <a:solidFill>
                  <a:srgbClr val="000000">
                    <a:tint val="75000"/>
                  </a:srgbClr>
                </a:solidFill>
              </a:rPr>
              <a:pPr>
                <a:defRPr/>
              </a:pPr>
              <a:t>17-08-03</a:t>
            </a:fld>
            <a:endParaRPr lang="en-CA" dirty="0">
              <a:solidFill>
                <a:srgbClr val="000000">
                  <a:tint val="75000"/>
                </a:srgbClr>
              </a:solidFill>
            </a:endParaRPr>
          </a:p>
        </p:txBody>
      </p:sp>
      <p:sp>
        <p:nvSpPr>
          <p:cNvPr id="9"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0" name="Espace réservé du numéro de diapositive 5"/>
          <p:cNvSpPr>
            <a:spLocks noGrp="1"/>
          </p:cNvSpPr>
          <p:nvPr>
            <p:ph type="sldNum" sz="quarter" idx="20"/>
          </p:nvPr>
        </p:nvSpPr>
        <p:spPr/>
        <p:txBody>
          <a:bodyPr/>
          <a:lstStyle>
            <a:lvl1pPr>
              <a:defRPr/>
            </a:lvl1pPr>
          </a:lstStyle>
          <a:p>
            <a:pPr>
              <a:defRPr/>
            </a:pPr>
            <a:fld id="{D7A69421-65C6-4D9D-8ECE-FCEB7FCF0B36}" type="slidenum">
              <a:rPr lang="en-CA">
                <a:solidFill>
                  <a:srgbClr val="000000">
                    <a:tint val="75000"/>
                  </a:srgbClr>
                </a:solidFill>
              </a:rPr>
              <a:pPr>
                <a:defRPr/>
              </a:pPr>
              <a:t>‹#›</a:t>
            </a:fld>
            <a:endParaRPr lang="en-CA" dirty="0">
              <a:solidFill>
                <a:srgbClr val="000000">
                  <a:tint val="75000"/>
                </a:srgbClr>
              </a:solidFill>
            </a:endParaRPr>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6753406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cxnSp>
        <p:nvCxnSpPr>
          <p:cNvPr id="4" name="Connecteur droit 1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rme en L 17"/>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Forme en L 18"/>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386012"/>
            <a:ext cx="8027989" cy="4097083"/>
          </a:xfrm>
        </p:spPr>
        <p:txBody>
          <a:bodyPr rtlCol="0">
            <a:normAutofit/>
          </a:bodyPr>
          <a:lstStyle>
            <a:lvl1pPr>
              <a:defRPr sz="1200"/>
            </a:lvl1pPr>
          </a:lstStyle>
          <a:p>
            <a:pPr lvl="0"/>
            <a:endParaRPr lang="en-CA" noProof="0" dirty="0"/>
          </a:p>
        </p:txBody>
      </p:sp>
      <p:sp>
        <p:nvSpPr>
          <p:cNvPr id="7" name="Espace réservé de la date 3"/>
          <p:cNvSpPr>
            <a:spLocks noGrp="1"/>
          </p:cNvSpPr>
          <p:nvPr>
            <p:ph type="dt" sz="half" idx="17"/>
          </p:nvPr>
        </p:nvSpPr>
        <p:spPr>
          <a:xfrm>
            <a:off x="3273425" y="6483350"/>
            <a:ext cx="2560638" cy="236538"/>
          </a:xfrm>
        </p:spPr>
        <p:txBody>
          <a:bodyPr/>
          <a:lstStyle>
            <a:lvl1pPr>
              <a:defRPr/>
            </a:lvl1pPr>
          </a:lstStyle>
          <a:p>
            <a:pPr>
              <a:defRPr/>
            </a:pPr>
            <a:fld id="{F14705CB-C15C-4803-BCE1-F2B21BF25E95}"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8"/>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9"/>
          </p:nvPr>
        </p:nvSpPr>
        <p:spPr/>
        <p:txBody>
          <a:bodyPr/>
          <a:lstStyle>
            <a:lvl1pPr>
              <a:defRPr/>
            </a:lvl1pPr>
          </a:lstStyle>
          <a:p>
            <a:pPr>
              <a:defRPr/>
            </a:pPr>
            <a:fld id="{440F2651-5979-44AA-A4B9-83B82D9222A3}"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272290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11468210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6" name="Rectangle 11"/>
          <p:cNvSpPr/>
          <p:nvPr userDrawn="1"/>
        </p:nvSpPr>
        <p:spPr>
          <a:xfrm>
            <a:off x="5989638" y="4559300"/>
            <a:ext cx="2597150"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1" name="Espace réservé pour une image  10"/>
          <p:cNvSpPr>
            <a:spLocks noGrp="1"/>
          </p:cNvSpPr>
          <p:nvPr>
            <p:ph type="pic" sz="quarter" idx="13"/>
          </p:nvPr>
        </p:nvSpPr>
        <p:spPr>
          <a:xfrm>
            <a:off x="5989637" y="2291275"/>
            <a:ext cx="2597151" cy="2127978"/>
          </a:xfrm>
        </p:spPr>
        <p:txBody>
          <a:bodyPr rtlCol="0">
            <a:normAutofit/>
          </a:bodyPr>
          <a:lstStyle>
            <a:lvl1pPr marL="0" indent="0">
              <a:buNone/>
              <a:defRPr/>
            </a:lvl1pPr>
          </a:lstStyle>
          <a:p>
            <a:pPr lvl="0"/>
            <a:endParaRPr lang="en-CA" noProof="0" dirty="0"/>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de la date 3"/>
          <p:cNvSpPr>
            <a:spLocks noGrp="1"/>
          </p:cNvSpPr>
          <p:nvPr>
            <p:ph type="dt" sz="half" idx="16"/>
          </p:nvPr>
        </p:nvSpPr>
        <p:spPr>
          <a:xfrm>
            <a:off x="3273425" y="6483350"/>
            <a:ext cx="2560638" cy="236538"/>
          </a:xfrm>
        </p:spPr>
        <p:txBody>
          <a:bodyPr/>
          <a:lstStyle>
            <a:lvl1pPr>
              <a:defRPr/>
            </a:lvl1pPr>
          </a:lstStyle>
          <a:p>
            <a:pPr>
              <a:defRPr/>
            </a:pPr>
            <a:fld id="{5217AA5B-4CCE-4C69-922C-F4A93380432F}" type="datetime1">
              <a:rPr lang="fr-FR">
                <a:solidFill>
                  <a:srgbClr val="000000">
                    <a:tint val="75000"/>
                  </a:srgbClr>
                </a:solidFill>
              </a:rPr>
              <a:pPr>
                <a:defRPr/>
              </a:pPr>
              <a:t>17-08-03</a:t>
            </a:fld>
            <a:endParaRPr lang="en-CA" dirty="0">
              <a:solidFill>
                <a:srgbClr val="000000">
                  <a:tint val="75000"/>
                </a:srgbClr>
              </a:solidFill>
            </a:endParaRPr>
          </a:p>
        </p:txBody>
      </p:sp>
      <p:sp>
        <p:nvSpPr>
          <p:cNvPr id="8" name="Espace réservé du pied de page 4"/>
          <p:cNvSpPr>
            <a:spLocks noGrp="1"/>
          </p:cNvSpPr>
          <p:nvPr>
            <p:ph type="ftr" sz="quarter" idx="17"/>
          </p:nvPr>
        </p:nvSpPr>
        <p:spPr/>
        <p:txBody>
          <a:bodyPr/>
          <a:lstStyle>
            <a:lvl1pPr>
              <a:defRPr/>
            </a:lvl1pPr>
          </a:lstStyle>
          <a:p>
            <a:pPr>
              <a:defRPr/>
            </a:pPr>
            <a:r>
              <a:rPr lang="en-CA" dirty="0">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E91D0964-7F1D-4510-93AB-7542C95DCEFF}" type="slidenum">
              <a:rPr lang="en-CA">
                <a:solidFill>
                  <a:srgbClr val="000000">
                    <a:tint val="75000"/>
                  </a:srgbClr>
                </a:solidFill>
              </a:rPr>
              <a:pPr>
                <a:defRPr/>
              </a:pPr>
              <a:t>‹#›</a:t>
            </a:fld>
            <a:endParaRPr lang="en-CA" dirty="0">
              <a:solidFill>
                <a:srgbClr val="000000">
                  <a:tint val="75000"/>
                </a:srgbClr>
              </a:solidFill>
            </a:endParaRPr>
          </a:p>
        </p:txBody>
      </p:sp>
      <p:sp>
        <p:nvSpPr>
          <p:cNvPr id="10" name="Titre 1"/>
          <p:cNvSpPr>
            <a:spLocks noGrp="1"/>
          </p:cNvSpPr>
          <p:nvPr>
            <p:ph type="title"/>
          </p:nvPr>
        </p:nvSpPr>
        <p:spPr>
          <a:xfrm>
            <a:off x="558800" y="373063"/>
            <a:ext cx="5311775" cy="631545"/>
          </a:xfrm>
        </p:spPr>
        <p:txBody>
          <a:bodyPr/>
          <a:lstStyle/>
          <a:p>
            <a:r>
              <a:rPr lang="fr-FR" smtClean="0"/>
              <a:t>Cliquez pour modifier le style du titre</a:t>
            </a:r>
            <a:endParaRPr lang="en-CA"/>
          </a:p>
        </p:txBody>
      </p:sp>
      <p:sp>
        <p:nvSpPr>
          <p:cNvPr id="12" name="Rectangle 11"/>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248504514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11" name="Rectangle 11"/>
          <p:cNvSpPr/>
          <p:nvPr userDrawn="1"/>
        </p:nvSpPr>
        <p:spPr>
          <a:xfrm>
            <a:off x="5989638"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2" name="Rectangle 14"/>
          <p:cNvSpPr/>
          <p:nvPr userDrawn="1"/>
        </p:nvSpPr>
        <p:spPr>
          <a:xfrm>
            <a:off x="558800"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3" name="Rectangle 18"/>
          <p:cNvSpPr/>
          <p:nvPr userDrawn="1"/>
        </p:nvSpPr>
        <p:spPr>
          <a:xfrm>
            <a:off x="3273425" y="4175125"/>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5"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23"/>
          <p:cNvSpPr/>
          <p:nvPr userDrawn="1"/>
        </p:nvSpPr>
        <p:spPr>
          <a:xfrm>
            <a:off x="5989638"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8" name="Rectangle 24"/>
          <p:cNvSpPr/>
          <p:nvPr userDrawn="1"/>
        </p:nvSpPr>
        <p:spPr>
          <a:xfrm>
            <a:off x="558800"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9" name="Rectangle 25"/>
          <p:cNvSpPr/>
          <p:nvPr userDrawn="1"/>
        </p:nvSpPr>
        <p:spPr>
          <a:xfrm>
            <a:off x="3273425" y="1335088"/>
            <a:ext cx="2600325"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a:p>
            <a:pPr lvl="1"/>
            <a:r>
              <a:rPr lang="en-US" dirty="0" smtClean="0"/>
              <a:t>Second level</a:t>
            </a:r>
          </a:p>
        </p:txBody>
      </p:sp>
      <p:sp>
        <p:nvSpPr>
          <p:cNvPr id="31" name="Espace réservé du texte 13"/>
          <p:cNvSpPr>
            <a:spLocks noGrp="1"/>
          </p:cNvSpPr>
          <p:nvPr>
            <p:ph type="body" sz="quarter" idx="23"/>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en-US" dirty="0" smtClean="0"/>
              <a:t>Click to edit Master text styles</a:t>
            </a:r>
          </a:p>
        </p:txBody>
      </p:sp>
      <p:sp>
        <p:nvSpPr>
          <p:cNvPr id="32" name="Espace réservé du texte 13"/>
          <p:cNvSpPr>
            <a:spLocks noGrp="1"/>
          </p:cNvSpPr>
          <p:nvPr>
            <p:ph type="body" sz="quarter" idx="24"/>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a:p>
            <a:pPr lvl="1"/>
            <a:r>
              <a:rPr lang="en-US" dirty="0" smtClean="0"/>
              <a:t>Second level</a:t>
            </a:r>
          </a:p>
        </p:txBody>
      </p:sp>
      <p:sp>
        <p:nvSpPr>
          <p:cNvPr id="21" name="Espace réservé de la date 3"/>
          <p:cNvSpPr>
            <a:spLocks noGrp="1"/>
          </p:cNvSpPr>
          <p:nvPr>
            <p:ph type="dt" sz="half" idx="25"/>
          </p:nvPr>
        </p:nvSpPr>
        <p:spPr>
          <a:xfrm>
            <a:off x="3273425" y="6483350"/>
            <a:ext cx="2560638" cy="236538"/>
          </a:xfrm>
        </p:spPr>
        <p:txBody>
          <a:bodyPr/>
          <a:lstStyle>
            <a:lvl1pPr>
              <a:defRPr/>
            </a:lvl1pPr>
          </a:lstStyle>
          <a:p>
            <a:pPr>
              <a:defRPr/>
            </a:pPr>
            <a:fld id="{E51BFA0D-E5A9-4BFF-A38D-30EE1BC36B66}" type="datetime1">
              <a:rPr lang="fr-FR">
                <a:solidFill>
                  <a:srgbClr val="000000">
                    <a:tint val="75000"/>
                  </a:srgbClr>
                </a:solidFill>
              </a:rPr>
              <a:pPr>
                <a:defRPr/>
              </a:pPr>
              <a:t>17-08-03</a:t>
            </a:fld>
            <a:endParaRPr lang="en-CA" dirty="0">
              <a:solidFill>
                <a:srgbClr val="000000">
                  <a:tint val="75000"/>
                </a:srgbClr>
              </a:solidFill>
            </a:endParaRPr>
          </a:p>
        </p:txBody>
      </p:sp>
      <p:sp>
        <p:nvSpPr>
          <p:cNvPr id="22"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23" name="Espace réservé du numéro de diapositive 5"/>
          <p:cNvSpPr>
            <a:spLocks noGrp="1"/>
          </p:cNvSpPr>
          <p:nvPr>
            <p:ph type="sldNum" sz="quarter" idx="27"/>
          </p:nvPr>
        </p:nvSpPr>
        <p:spPr/>
        <p:txBody>
          <a:bodyPr/>
          <a:lstStyle>
            <a:lvl1pPr>
              <a:defRPr/>
            </a:lvl1pPr>
          </a:lstStyle>
          <a:p>
            <a:pPr>
              <a:defRPr/>
            </a:pPr>
            <a:fld id="{FD9EB5B6-5095-4E5C-9C54-EF116331C96F}"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2594681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12" name="Rectangle 11"/>
          <p:cNvSpPr/>
          <p:nvPr userDrawn="1"/>
        </p:nvSpPr>
        <p:spPr>
          <a:xfrm>
            <a:off x="5989638"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3" name="Rectangle 14"/>
          <p:cNvSpPr/>
          <p:nvPr userDrawn="1"/>
        </p:nvSpPr>
        <p:spPr>
          <a:xfrm>
            <a:off x="558800"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5" name="Rectangle 18"/>
          <p:cNvSpPr/>
          <p:nvPr userDrawn="1"/>
        </p:nvSpPr>
        <p:spPr>
          <a:xfrm>
            <a:off x="3273425" y="4595813"/>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17"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21"/>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9" name="Rectangle 33"/>
          <p:cNvSpPr/>
          <p:nvPr userDrawn="1"/>
        </p:nvSpPr>
        <p:spPr>
          <a:xfrm>
            <a:off x="5989638"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2" name="Rectangle 35"/>
          <p:cNvSpPr/>
          <p:nvPr userDrawn="1"/>
        </p:nvSpPr>
        <p:spPr>
          <a:xfrm>
            <a:off x="558800"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3" name="Rectangle 37"/>
          <p:cNvSpPr/>
          <p:nvPr userDrawn="1"/>
        </p:nvSpPr>
        <p:spPr>
          <a:xfrm>
            <a:off x="3273425" y="2879725"/>
            <a:ext cx="2600325"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24" name="Forme en L 4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rgbClr val="7F7F7F"/>
                </a:solidFill>
                <a:latin typeface="Arial Narrow" pitchFamily="34" charset="0"/>
              </a:defRPr>
            </a:lvl1pPr>
          </a:lstStyle>
          <a:p>
            <a:pPr lvl="0"/>
            <a:r>
              <a:rPr lang="en-US" dirty="0" smtClean="0"/>
              <a:t>Click to edit Master text styles</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25" name="Espace réservé de la date 3"/>
          <p:cNvSpPr>
            <a:spLocks noGrp="1"/>
          </p:cNvSpPr>
          <p:nvPr>
            <p:ph type="dt" sz="half" idx="25"/>
          </p:nvPr>
        </p:nvSpPr>
        <p:spPr>
          <a:xfrm>
            <a:off x="3273425" y="6483350"/>
            <a:ext cx="2560638" cy="236538"/>
          </a:xfrm>
        </p:spPr>
        <p:txBody>
          <a:bodyPr/>
          <a:lstStyle>
            <a:lvl1pPr>
              <a:defRPr/>
            </a:lvl1pPr>
          </a:lstStyle>
          <a:p>
            <a:pPr>
              <a:defRPr/>
            </a:pPr>
            <a:fld id="{F0C2E3AB-6912-4AE7-8B8B-A46CFFD0BFE2}" type="datetime1">
              <a:rPr lang="fr-FR">
                <a:solidFill>
                  <a:srgbClr val="000000">
                    <a:tint val="75000"/>
                  </a:srgbClr>
                </a:solidFill>
              </a:rPr>
              <a:pPr>
                <a:defRPr/>
              </a:pPr>
              <a:t>17-08-03</a:t>
            </a:fld>
            <a:endParaRPr lang="en-CA" dirty="0">
              <a:solidFill>
                <a:srgbClr val="000000">
                  <a:tint val="75000"/>
                </a:srgbClr>
              </a:solidFill>
            </a:endParaRPr>
          </a:p>
        </p:txBody>
      </p:sp>
      <p:sp>
        <p:nvSpPr>
          <p:cNvPr id="26"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27" name="Espace réservé du numéro de diapositive 5"/>
          <p:cNvSpPr>
            <a:spLocks noGrp="1"/>
          </p:cNvSpPr>
          <p:nvPr>
            <p:ph type="sldNum" sz="quarter" idx="27"/>
          </p:nvPr>
        </p:nvSpPr>
        <p:spPr/>
        <p:txBody>
          <a:bodyPr/>
          <a:lstStyle>
            <a:lvl1pPr>
              <a:defRPr/>
            </a:lvl1pPr>
          </a:lstStyle>
          <a:p>
            <a:pPr>
              <a:defRPr/>
            </a:pPr>
            <a:fld id="{D3AD196E-E89E-4A78-841B-12B67BB619C9}"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12759469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cxnSp>
        <p:nvCxnSpPr>
          <p:cNvPr id="12"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orme en L 21"/>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5" name="Forme en L 4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rgbClr val="7F7F7F"/>
                </a:solidFill>
                <a:latin typeface="Arial Narrow" pitchFamily="34" charset="0"/>
              </a:defRPr>
            </a:lvl1pPr>
          </a:lstStyle>
          <a:p>
            <a:pPr lvl="0"/>
            <a:r>
              <a:rPr lang="en-US" dirty="0" smtClean="0"/>
              <a:t>Click to edit Master text styles</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en-US" dirty="0" smtClean="0"/>
              <a:t>Click to edit Master text styles</a:t>
            </a:r>
          </a:p>
        </p:txBody>
      </p:sp>
      <p:sp>
        <p:nvSpPr>
          <p:cNvPr id="17" name="Espace réservé de la date 3"/>
          <p:cNvSpPr>
            <a:spLocks noGrp="1"/>
          </p:cNvSpPr>
          <p:nvPr>
            <p:ph type="dt" sz="half" idx="25"/>
          </p:nvPr>
        </p:nvSpPr>
        <p:spPr>
          <a:xfrm>
            <a:off x="3273425" y="6483350"/>
            <a:ext cx="2560638" cy="236538"/>
          </a:xfrm>
        </p:spPr>
        <p:txBody>
          <a:bodyPr/>
          <a:lstStyle>
            <a:lvl1pPr>
              <a:defRPr/>
            </a:lvl1pPr>
          </a:lstStyle>
          <a:p>
            <a:pPr>
              <a:defRPr/>
            </a:pPr>
            <a:fld id="{5FF2DB45-7DCB-43FC-8BB8-825CCD7D26F1}" type="datetime1">
              <a:rPr lang="fr-FR">
                <a:solidFill>
                  <a:srgbClr val="000000">
                    <a:tint val="75000"/>
                  </a:srgbClr>
                </a:solidFill>
              </a:rPr>
              <a:pPr>
                <a:defRPr/>
              </a:pPr>
              <a:t>17-08-03</a:t>
            </a:fld>
            <a:endParaRPr lang="en-CA" dirty="0">
              <a:solidFill>
                <a:srgbClr val="000000">
                  <a:tint val="75000"/>
                </a:srgbClr>
              </a:solidFill>
            </a:endParaRPr>
          </a:p>
        </p:txBody>
      </p:sp>
      <p:sp>
        <p:nvSpPr>
          <p:cNvPr id="18" name="Espace réservé du pied de page 4"/>
          <p:cNvSpPr>
            <a:spLocks noGrp="1"/>
          </p:cNvSpPr>
          <p:nvPr>
            <p:ph type="ftr" sz="quarter" idx="26"/>
          </p:nvPr>
        </p:nvSpPr>
        <p:spPr/>
        <p:txBody>
          <a:bodyPr/>
          <a:lstStyle>
            <a:lvl1pPr>
              <a:defRPr/>
            </a:lvl1pPr>
          </a:lstStyle>
          <a:p>
            <a:pPr>
              <a:defRPr/>
            </a:pPr>
            <a:r>
              <a:rPr lang="en-CA" dirty="0">
                <a:solidFill>
                  <a:srgbClr val="000000">
                    <a:tint val="75000"/>
                  </a:srgbClr>
                </a:solidFill>
              </a:rPr>
              <a:t>CROP</a:t>
            </a:r>
          </a:p>
        </p:txBody>
      </p:sp>
      <p:sp>
        <p:nvSpPr>
          <p:cNvPr id="19" name="Espace réservé du numéro de diapositive 5"/>
          <p:cNvSpPr>
            <a:spLocks noGrp="1"/>
          </p:cNvSpPr>
          <p:nvPr>
            <p:ph type="sldNum" sz="quarter" idx="27"/>
          </p:nvPr>
        </p:nvSpPr>
        <p:spPr/>
        <p:txBody>
          <a:bodyPr/>
          <a:lstStyle>
            <a:lvl1pPr>
              <a:defRPr/>
            </a:lvl1pPr>
          </a:lstStyle>
          <a:p>
            <a:pPr>
              <a:defRPr/>
            </a:pPr>
            <a:fld id="{BBCA37F3-F444-471F-9BD5-F11DCFB37C68}"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751961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5" name="Forme en L 20"/>
          <p:cNvSpPr/>
          <p:nvPr userDrawn="1"/>
        </p:nvSpPr>
        <p:spPr>
          <a:xfrm rot="5400000">
            <a:off x="3273425"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6" name="Forme en L 21"/>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7" name="Connecteur droit 22"/>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25"/>
          <p:cNvSpPr/>
          <p:nvPr userDrawn="1"/>
        </p:nvSpPr>
        <p:spPr>
          <a:xfrm>
            <a:off x="3275013" y="5541963"/>
            <a:ext cx="5311775" cy="5397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300"/>
              </a:lnSpc>
              <a:spcBef>
                <a:spcPts val="300"/>
              </a:spcBef>
              <a:defRPr/>
            </a:pPr>
            <a:endParaRPr lang="en-CA" dirty="0">
              <a:solidFill>
                <a:prstClr val="white"/>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rtlCol="0">
            <a:normAutofit/>
          </a:bodyPr>
          <a:lstStyle/>
          <a:p>
            <a:r>
              <a:rPr lang="fr-FR" dirty="0" smtClean="0"/>
              <a:t>Cliquez pour modifier le style du titre</a:t>
            </a:r>
            <a:endParaRPr lang="en-CA" dirty="0"/>
          </a:p>
        </p:txBody>
      </p:sp>
      <p:sp>
        <p:nvSpPr>
          <p:cNvPr id="25" name="Espace réservé du graphique 24"/>
          <p:cNvSpPr>
            <a:spLocks noGrp="1"/>
          </p:cNvSpPr>
          <p:nvPr>
            <p:ph type="chart" sz="quarter" idx="13"/>
          </p:nvPr>
        </p:nvSpPr>
        <p:spPr>
          <a:xfrm>
            <a:off x="558800" y="2386012"/>
            <a:ext cx="8026400" cy="4097083"/>
          </a:xfrm>
        </p:spPr>
        <p:txBody>
          <a:bodyPr rtlCol="0">
            <a:normAutofit/>
          </a:bodyPr>
          <a:lstStyle/>
          <a:p>
            <a:pPr lvl="0"/>
            <a:endParaRPr lang="en-CA" noProof="0" dirty="0"/>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5B995749-0A9C-42BE-94F1-C3B6776EB15F}" type="datetime1">
              <a:rPr lang="fr-FR">
                <a:solidFill>
                  <a:srgbClr val="000000">
                    <a:tint val="75000"/>
                  </a:srgbClr>
                </a:solidFill>
              </a:rPr>
              <a:pPr>
                <a:defRPr/>
              </a:pPr>
              <a:t>17-08-03</a:t>
            </a:fld>
            <a:endParaRPr lang="en-CA" dirty="0">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dirty="0">
                <a:solidFill>
                  <a:srgbClr val="000000">
                    <a:tint val="75000"/>
                  </a:srgbClr>
                </a:solidFill>
              </a:rPr>
              <a:t>CROP</a:t>
            </a:r>
          </a:p>
        </p:txBody>
      </p:sp>
      <p:sp>
        <p:nvSpPr>
          <p:cNvPr id="11" name="Espace réservé du numéro de diapositive 5"/>
          <p:cNvSpPr>
            <a:spLocks noGrp="1"/>
          </p:cNvSpPr>
          <p:nvPr>
            <p:ph type="sldNum" sz="quarter" idx="20"/>
          </p:nvPr>
        </p:nvSpPr>
        <p:spPr/>
        <p:txBody>
          <a:bodyPr/>
          <a:lstStyle>
            <a:lvl1pPr>
              <a:defRPr/>
            </a:lvl1pPr>
          </a:lstStyle>
          <a:p>
            <a:pPr>
              <a:defRPr/>
            </a:pPr>
            <a:fld id="{BFD8FD85-F63F-4310-991E-2DA13CA9EB14}" type="slidenum">
              <a:rPr lang="en-CA">
                <a:solidFill>
                  <a:srgbClr val="000000">
                    <a:tint val="75000"/>
                  </a:srgbClr>
                </a:solidFill>
              </a:rPr>
              <a:pPr>
                <a:defRPr/>
              </a:pPr>
              <a:t>‹#›</a:t>
            </a:fld>
            <a:endParaRPr lang="en-CA" dirty="0">
              <a:solidFill>
                <a:srgbClr val="000000">
                  <a:tint val="75000"/>
                </a:srgbClr>
              </a:solidFill>
            </a:endParaRPr>
          </a:p>
        </p:txBody>
      </p:sp>
    </p:spTree>
    <p:extLst>
      <p:ext uri="{BB962C8B-B14F-4D97-AF65-F5344CB8AC3E}">
        <p14:creationId xmlns:p14="http://schemas.microsoft.com/office/powerpoint/2010/main" val="401957794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p:spPr>
        <p:txBody>
          <a:bodyPr/>
          <a:lstStyle>
            <a:lvl1pPr>
              <a:defRPr/>
            </a:lvl1pPr>
          </a:lstStyle>
          <a:p>
            <a:pPr>
              <a:defRPr/>
            </a:pPr>
            <a:fld id="{D15A9DAF-6679-441A-8D71-2271FED96B2E}" type="datetime1">
              <a:rPr lang="fr-FR">
                <a:solidFill>
                  <a:srgbClr val="000000">
                    <a:tint val="75000"/>
                  </a:srgbClr>
                </a:solidFill>
              </a:rPr>
              <a:pPr>
                <a:defRPr/>
              </a:pPr>
              <a:t>17-08-03</a:t>
            </a:fld>
            <a:endParaRPr lang="en-CA" dirty="0">
              <a:solidFill>
                <a:srgbClr val="000000">
                  <a:tint val="75000"/>
                </a:srgbClr>
              </a:solidFill>
            </a:endParaRPr>
          </a:p>
        </p:txBody>
      </p:sp>
      <p:sp>
        <p:nvSpPr>
          <p:cNvPr id="4" name="Espace réservé du pied de page 3"/>
          <p:cNvSpPr>
            <a:spLocks noGrp="1"/>
          </p:cNvSpPr>
          <p:nvPr>
            <p:ph type="ftr" sz="quarter" idx="11"/>
          </p:nvPr>
        </p:nvSpPr>
        <p:spPr/>
        <p:txBody>
          <a:bodyPr/>
          <a:lstStyle>
            <a:lvl1pPr>
              <a:defRPr/>
            </a:lvl1pPr>
          </a:lstStyle>
          <a:p>
            <a:pPr>
              <a:defRPr/>
            </a:pPr>
            <a:r>
              <a:rPr lang="en-CA" dirty="0">
                <a:solidFill>
                  <a:srgbClr val="000000">
                    <a:tint val="75000"/>
                  </a:srgbClr>
                </a:solidFill>
              </a:rPr>
              <a:t>CROP</a:t>
            </a:r>
          </a:p>
        </p:txBody>
      </p:sp>
      <p:sp>
        <p:nvSpPr>
          <p:cNvPr id="5" name="Espace réservé du numéro de diapositive 4"/>
          <p:cNvSpPr>
            <a:spLocks noGrp="1"/>
          </p:cNvSpPr>
          <p:nvPr>
            <p:ph type="sldNum" sz="quarter" idx="12"/>
          </p:nvPr>
        </p:nvSpPr>
        <p:spPr/>
        <p:txBody>
          <a:bodyPr/>
          <a:lstStyle>
            <a:lvl1pPr>
              <a:defRPr/>
            </a:lvl1pPr>
          </a:lstStyle>
          <a:p>
            <a:pPr>
              <a:defRPr/>
            </a:pPr>
            <a:fld id="{23748BE6-EF7B-4047-848D-D68CA397080C}" type="slidenum">
              <a:rPr lang="en-CA">
                <a:solidFill>
                  <a:srgbClr val="000000">
                    <a:tint val="75000"/>
                  </a:srgbClr>
                </a:solidFill>
              </a:rPr>
              <a:pPr>
                <a:defRPr/>
              </a:pPr>
              <a:t>‹#›</a:t>
            </a:fld>
            <a:endParaRPr lang="en-CA" dirty="0">
              <a:solidFill>
                <a:srgbClr val="000000">
                  <a:tint val="75000"/>
                </a:srgbClr>
              </a:solidFill>
            </a:endParaRPr>
          </a:p>
        </p:txBody>
      </p:sp>
      <p:sp>
        <p:nvSpPr>
          <p:cNvPr id="6" name="Rectangle 5"/>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12411096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dirty="0" err="1" smtClean="0"/>
              <a:t>Click to edit Master title style</a:t>
            </a:r>
            <a:endParaRPr lang="fr-CA" dirty="0"/>
          </a:p>
        </p:txBody>
      </p:sp>
      <p:sp>
        <p:nvSpPr>
          <p:cNvPr id="3" name="Espace réservé du pied de page 4"/>
          <p:cNvSpPr>
            <a:spLocks noGrp="1"/>
          </p:cNvSpPr>
          <p:nvPr>
            <p:ph type="ftr" sz="quarter" idx="10"/>
          </p:nvPr>
        </p:nvSpPr>
        <p:spPr/>
        <p:txBody>
          <a:bodyPr/>
          <a:lstStyle>
            <a:lvl1pPr>
              <a:defRPr/>
            </a:lvl1pPr>
          </a:lstStyle>
          <a:p>
            <a:pPr>
              <a:defRPr/>
            </a:pPr>
            <a:r>
              <a:rPr lang="en-CA" dirty="0">
                <a:solidFill>
                  <a:srgbClr val="000000">
                    <a:tint val="75000"/>
                  </a:srgbClr>
                </a:solidFill>
              </a:rPr>
              <a:t>CROP</a:t>
            </a:r>
          </a:p>
        </p:txBody>
      </p:sp>
      <p:sp>
        <p:nvSpPr>
          <p:cNvPr id="4" name="Espace réservé du numéro de diapositive 5"/>
          <p:cNvSpPr>
            <a:spLocks noGrp="1"/>
          </p:cNvSpPr>
          <p:nvPr>
            <p:ph type="sldNum" sz="quarter" idx="11"/>
          </p:nvPr>
        </p:nvSpPr>
        <p:spPr/>
        <p:txBody>
          <a:bodyPr/>
          <a:lstStyle>
            <a:lvl1pPr>
              <a:defRPr/>
            </a:lvl1pPr>
          </a:lstStyle>
          <a:p>
            <a:pPr>
              <a:defRPr/>
            </a:pPr>
            <a:fld id="{E76DE6C2-331A-4133-B5FE-2CD5B6E8FDC6}" type="slidenum">
              <a:rPr lang="en-CA">
                <a:solidFill>
                  <a:srgbClr val="000000">
                    <a:tint val="75000"/>
                  </a:srgbClr>
                </a:solidFill>
              </a:rPr>
              <a:pPr>
                <a:defRPr/>
              </a:pPr>
              <a:t>‹#›</a:t>
            </a:fld>
            <a:endParaRPr lang="en-CA" dirty="0">
              <a:solidFill>
                <a:srgbClr val="000000">
                  <a:tint val="75000"/>
                </a:srgbClr>
              </a:solidFill>
            </a:endParaRPr>
          </a:p>
        </p:txBody>
      </p:sp>
      <p:sp>
        <p:nvSpPr>
          <p:cNvPr id="5" name="Espace réservé de la date 19"/>
          <p:cNvSpPr>
            <a:spLocks noGrp="1"/>
          </p:cNvSpPr>
          <p:nvPr>
            <p:ph type="dt" sz="half" idx="12"/>
          </p:nvPr>
        </p:nvSpPr>
        <p:spPr>
          <a:ln w="19050">
            <a:noFill/>
          </a:ln>
        </p:spPr>
        <p:style>
          <a:lnRef idx="1">
            <a:schemeClr val="accent1"/>
          </a:lnRef>
          <a:fillRef idx="0">
            <a:schemeClr val="accent1"/>
          </a:fillRef>
          <a:effectRef idx="0">
            <a:schemeClr val="accent1"/>
          </a:effectRef>
          <a:fontRef idx="minor">
            <a:schemeClr val="tx1"/>
          </a:fontRef>
        </p:style>
        <p:txBody>
          <a:bodyPr/>
          <a:lstStyle>
            <a:lvl1pPr>
              <a:defRPr/>
            </a:lvl1pPr>
          </a:lstStyle>
          <a:p>
            <a:pPr>
              <a:defRPr/>
            </a:pPr>
            <a:fld id="{9CC7B433-349B-4FB9-8689-B4148EE7565E}" type="datetime1">
              <a:rPr lang="fr-FR">
                <a:solidFill>
                  <a:srgbClr val="000000">
                    <a:tint val="75000"/>
                  </a:srgbClr>
                </a:solidFill>
              </a:rPr>
              <a:pPr>
                <a:defRPr/>
              </a:pPr>
              <a:t>17-08-03</a:t>
            </a:fld>
            <a:endParaRPr lang="en-CA" dirty="0">
              <a:solidFill>
                <a:srgbClr val="000000">
                  <a:tint val="75000"/>
                </a:srgbClr>
              </a:solidFill>
            </a:endParaRPr>
          </a:p>
        </p:txBody>
      </p:sp>
      <p:sp>
        <p:nvSpPr>
          <p:cNvPr id="6" name="Rectangle 5"/>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4211655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0_Titre et contenu ">
    <p:spTree>
      <p:nvGrpSpPr>
        <p:cNvPr id="1" name=""/>
        <p:cNvGrpSpPr/>
        <p:nvPr/>
      </p:nvGrpSpPr>
      <p:grpSpPr>
        <a:xfrm>
          <a:off x="0" y="0"/>
          <a:ext cx="0" cy="0"/>
          <a:chOff x="0" y="0"/>
          <a:chExt cx="0" cy="0"/>
        </a:xfrm>
      </p:grpSpPr>
      <p:cxnSp>
        <p:nvCxnSpPr>
          <p:cNvPr id="4" name="Connecteur droit 11"/>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solidFill>
                  <a:srgbClr val="000000">
                    <a:tint val="75000"/>
                  </a:srgbClr>
                </a:solidFill>
              </a:defRPr>
            </a:lvl1pPr>
          </a:lstStyle>
          <a:p>
            <a:pPr>
              <a:defRPr/>
            </a:pPr>
            <a:fld id="{C8E06357-0775-4C2F-AE1F-EA932CB163E2}" type="datetime1">
              <a:rPr lang="fr-FR"/>
              <a:pPr>
                <a:defRPr/>
              </a:pPr>
              <a:t>17-08-03</a:t>
            </a:fld>
            <a:endParaRPr lang="en-CA" dirty="0"/>
          </a:p>
        </p:txBody>
      </p:sp>
      <p:sp>
        <p:nvSpPr>
          <p:cNvPr id="7" name="Espace réservé du pied de page 4"/>
          <p:cNvSpPr>
            <a:spLocks noGrp="1"/>
          </p:cNvSpPr>
          <p:nvPr>
            <p:ph type="ftr" sz="quarter" idx="16"/>
          </p:nvPr>
        </p:nvSpPr>
        <p:spPr/>
        <p:txBody>
          <a:bodyPr/>
          <a:lstStyle>
            <a:lvl1pPr>
              <a:defRPr>
                <a:solidFill>
                  <a:srgbClr val="000000">
                    <a:tint val="75000"/>
                  </a:srgbClr>
                </a:solidFill>
              </a:defRPr>
            </a:lvl1pPr>
          </a:lstStyle>
          <a:p>
            <a:pPr>
              <a:defRPr/>
            </a:pPr>
            <a:r>
              <a:rPr lang="en-CA" dirty="0"/>
              <a:t>CROP</a:t>
            </a:r>
          </a:p>
        </p:txBody>
      </p:sp>
      <p:sp>
        <p:nvSpPr>
          <p:cNvPr id="8" name="Espace réservé du numéro de diapositive 5"/>
          <p:cNvSpPr>
            <a:spLocks noGrp="1"/>
          </p:cNvSpPr>
          <p:nvPr>
            <p:ph type="sldNum" sz="quarter" idx="17"/>
          </p:nvPr>
        </p:nvSpPr>
        <p:spPr/>
        <p:txBody>
          <a:bodyPr/>
          <a:lstStyle>
            <a:lvl1pPr>
              <a:defRPr>
                <a:solidFill>
                  <a:srgbClr val="000000">
                    <a:tint val="75000"/>
                  </a:srgbClr>
                </a:solidFill>
              </a:defRPr>
            </a:lvl1pPr>
          </a:lstStyle>
          <a:p>
            <a:pPr>
              <a:defRPr/>
            </a:pPr>
            <a:fld id="{1A1F9E7F-551A-4700-88D8-0DB7EC123246}" type="slidenum">
              <a:rPr lang="en-CA"/>
              <a:pPr>
                <a:defRPr/>
              </a:pPr>
              <a:t>‹#›</a:t>
            </a:fld>
            <a:endParaRPr lang="en-CA" dirty="0"/>
          </a:p>
        </p:txBody>
      </p:sp>
      <p:sp>
        <p:nvSpPr>
          <p:cNvPr id="10" name="Rectangle 9"/>
          <p:cNvSpPr/>
          <p:nvPr userDrawn="1"/>
        </p:nvSpPr>
        <p:spPr>
          <a:xfrm>
            <a:off x="558800" y="1004608"/>
            <a:ext cx="5311775" cy="55563"/>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Tree>
    <p:extLst>
      <p:ext uri="{BB962C8B-B14F-4D97-AF65-F5344CB8AC3E}">
        <p14:creationId xmlns:p14="http://schemas.microsoft.com/office/powerpoint/2010/main" val="38215239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2" descr="http://www.netizenwallpapers.com/upload/DesktopWallpapers/cache/Motocross-Bike-in-Sky-1680x1050.jpg"/>
          <p:cNvPicPr>
            <a:picLocks noChangeAspect="1" noChangeArrowheads="1"/>
          </p:cNvPicPr>
          <p:nvPr userDrawn="1"/>
        </p:nvPicPr>
        <p:blipFill rotWithShape="1">
          <a:blip r:embed="rId3" cstate="email">
            <a:duotone>
              <a:prstClr val="black"/>
              <a:srgbClr val="6FB9FD">
                <a:tint val="45000"/>
                <a:satMod val="400000"/>
              </a:srgbClr>
            </a:duotone>
            <a:extLst>
              <a:ext uri="{BEBA8EAE-BF5A-486C-A8C5-ECC9F3942E4B}">
                <a14:imgProps xmlns:a14="http://schemas.microsoft.com/office/drawing/2010/main">
                  <a14:imgLayer r:embed="rId4">
                    <a14:imgEffect>
                      <a14:brightnessContrast contrast="36000"/>
                    </a14:imgEffect>
                  </a14:imgLayer>
                </a14:imgProps>
              </a:ex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a:spLocks noGrp="1"/>
          </p:cNvSpPr>
          <p:nvPr>
            <p:ph idx="1"/>
          </p:nvPr>
        </p:nvSpPr>
        <p:spPr>
          <a:xfrm>
            <a:off x="558801" y="1699260"/>
            <a:ext cx="6705853" cy="2594674"/>
          </a:xfrm>
          <a:prstGeom prst="rect">
            <a:avLst/>
          </a:prstGeo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en-US" dirty="0" smtClean="0"/>
              <a:t>Click to edit Master text styles</a:t>
            </a:r>
          </a:p>
        </p:txBody>
      </p:sp>
      <p:sp>
        <p:nvSpPr>
          <p:cNvPr id="7" name="Espace réservé du texte 20"/>
          <p:cNvSpPr>
            <a:spLocks noGrp="1"/>
          </p:cNvSpPr>
          <p:nvPr>
            <p:ph type="body" sz="quarter" idx="13"/>
          </p:nvPr>
        </p:nvSpPr>
        <p:spPr>
          <a:xfrm>
            <a:off x="558800" y="4522534"/>
            <a:ext cx="5311775" cy="347663"/>
          </a:xfrm>
          <a:prstGeom prst="rect">
            <a:avLst/>
          </a:prstGeom>
        </p:spPr>
        <p:txBody>
          <a:bodyPr>
            <a:normAutofit/>
          </a:bodyPr>
          <a:lstStyle>
            <a:lvl1pPr marL="0" indent="0">
              <a:buNone/>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
        <p:nvSpPr>
          <p:cNvPr id="4" name="Espace réservé du pied de page 2"/>
          <p:cNvSpPr>
            <a:spLocks noGrp="1"/>
          </p:cNvSpPr>
          <p:nvPr>
            <p:ph type="ftr" sz="quarter" idx="14"/>
          </p:nvPr>
        </p:nvSpPr>
        <p:spPr/>
        <p:txBody>
          <a:bodyPr/>
          <a:lstStyle>
            <a:lvl1pPr>
              <a:defRPr/>
            </a:lvl1pPr>
          </a:lstStyle>
          <a:p>
            <a:pPr>
              <a:defRPr/>
            </a:pPr>
            <a:r>
              <a:rPr lang="en-CA" dirty="0">
                <a:solidFill>
                  <a:srgbClr val="000000">
                    <a:tint val="75000"/>
                  </a:srgbClr>
                </a:solidFill>
              </a:rPr>
              <a:t>CROP</a:t>
            </a:r>
          </a:p>
        </p:txBody>
      </p:sp>
      <p:sp>
        <p:nvSpPr>
          <p:cNvPr id="5" name="Espace réservé du numéro de diapositive 3"/>
          <p:cNvSpPr>
            <a:spLocks noGrp="1"/>
          </p:cNvSpPr>
          <p:nvPr>
            <p:ph type="sldNum" sz="quarter" idx="15"/>
          </p:nvPr>
        </p:nvSpPr>
        <p:spPr/>
        <p:txBody>
          <a:bodyPr/>
          <a:lstStyle>
            <a:lvl1pPr>
              <a:defRPr/>
            </a:lvl1pPr>
          </a:lstStyle>
          <a:p>
            <a:pPr>
              <a:defRPr/>
            </a:pPr>
            <a:fld id="{6CF536DD-9559-4176-99BD-653991412255}" type="slidenum">
              <a:rPr lang="en-CA">
                <a:solidFill>
                  <a:srgbClr val="000000">
                    <a:tint val="75000"/>
                  </a:srgbClr>
                </a:solidFill>
              </a:rPr>
              <a:pPr>
                <a:defRPr/>
              </a:pPr>
              <a:t>‹#›</a:t>
            </a:fld>
            <a:endParaRPr lang="en-CA" dirty="0">
              <a:solidFill>
                <a:srgbClr val="000000">
                  <a:tint val="75000"/>
                </a:srgbClr>
              </a:solidFill>
            </a:endParaRPr>
          </a:p>
        </p:txBody>
      </p:sp>
      <p:sp>
        <p:nvSpPr>
          <p:cNvPr id="8" name="Espace réservé de la date 4"/>
          <p:cNvSpPr>
            <a:spLocks noGrp="1"/>
          </p:cNvSpPr>
          <p:nvPr>
            <p:ph type="dt" sz="half" idx="16"/>
          </p:nvPr>
        </p:nvSpPr>
        <p:spPr/>
        <p:txBody>
          <a:bodyPr/>
          <a:lstStyle>
            <a:lvl1pPr>
              <a:defRPr/>
            </a:lvl1pPr>
          </a:lstStyle>
          <a:p>
            <a:pPr>
              <a:defRPr/>
            </a:pPr>
            <a:fld id="{2DFBE22F-D7C5-4876-B9FB-7E31E069395D}" type="datetime1">
              <a:rPr lang="fr-FR">
                <a:solidFill>
                  <a:srgbClr val="000000">
                    <a:tint val="75000"/>
                  </a:srgbClr>
                </a:solidFill>
              </a:rPr>
              <a:pPr>
                <a:defRPr/>
              </a:pPr>
              <a:t>17-08-03</a:t>
            </a:fld>
            <a:endParaRPr lang="en-CA" dirty="0">
              <a:solidFill>
                <a:srgbClr val="000000">
                  <a:tint val="75000"/>
                </a:srgbClr>
              </a:solidFill>
            </a:endParaRPr>
          </a:p>
        </p:txBody>
      </p:sp>
    </p:spTree>
    <p:extLst>
      <p:ext uri="{BB962C8B-B14F-4D97-AF65-F5344CB8AC3E}">
        <p14:creationId xmlns:p14="http://schemas.microsoft.com/office/powerpoint/2010/main" val="137706516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63415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5028660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7474472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B175D5F3-B47F-4CB1-A465-83E59DC873E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9038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E3183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7627820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9F5C327-5C60-4846-9648-0498D3D79308}"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422529244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9D0658CA-7A4F-476B-AB1A-B45950E702E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4061630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3E8AB87B-21C9-499B-9862-BEE4C89425FF}"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858064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1A62A93-987A-4978-9EDA-411E7B4C65E4}"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262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8AD6102-43C7-4911-8C27-640EECBED2E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1520560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6BADAD1-B9AF-4739-A2FC-ED2B6017CD8B}"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100714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8D38092-D6C2-4A8D-9CA0-2492B5733209}"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60657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9099926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FA9F0BB5-3F38-4F35-9A24-FDC3A3BD35E0}"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5365399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021EEB1-DE6C-420C-AF45-D37FC0E9047A}"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8083405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CA18426D-5C94-445A-989D-1C12F2FCF071}"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4669138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F5D4B79D-1CD7-4FAC-A874-6590835BF48A}"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10330817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6716D22E-732A-4501-89FB-8CA2566F8AE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E31836"/>
                </a:solidFill>
              </a:defRPr>
            </a:lvl1pPr>
            <a:lvl2pPr>
              <a:lnSpc>
                <a:spcPts val="1500"/>
              </a:lnSpc>
              <a:defRPr sz="1200" b="0">
                <a:solidFill>
                  <a:srgbClr val="7F7F7F"/>
                </a:solidFill>
              </a:defRPr>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245642886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46298AC3-8598-4579-88A1-DD96717267A7}"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E31836"/>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E31836"/>
                </a:solidFill>
              </a:defRPr>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8017352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A2C6F79C-3D0C-4A54-8D4D-16205B0C63DD}"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351656157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0F7C4D14-8219-40DD-ADA6-F92AD9B2200E}"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3067610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97801454-67B2-42B5-9915-F392ED2F03D7}"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00449004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B66524F3-EBB2-43AF-B221-789D61137587}"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12340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E31836"/>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54644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1772094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8D67DE13-4785-4824-9B0E-EE4C36876C55}"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26803598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6906180-AAFD-4ACB-A54C-9C762CBFF7F8}"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041472413"/>
      </p:ext>
    </p:extLst>
  </p:cSld>
  <p:clrMapOvr>
    <a:masterClrMapping/>
  </p:clrMapOvr>
  <p:timing>
    <p:tnLst>
      <p:par>
        <p:cTn xmlns:p14="http://schemas.microsoft.com/office/powerpoint/2010/mai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58BADE18-BBA6-4233-AE1C-70DE084F646E}"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3691411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A8CD1934-DC58-496F-A84B-EF03C21AE26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14470642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2A8979C-2F37-4AE7-8A1E-5689F3BF987B}"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041631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5A3A2DB4-B966-4500-9B9D-7E56D4E343B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9698840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E8A090A5-4592-47C4-BAAE-91E15C6A200D}"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211603117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411FA143-FF7B-42CE-8CB3-A580E7F04726}"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51185692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5A0A6E0B-FD1D-4D12-9EE6-AEBA239D8529}"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18157225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rgbClr val="B5CC2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8065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5" name="Espace réservé du texte 13"/>
          <p:cNvSpPr>
            <a:spLocks noGrp="1"/>
          </p:cNvSpPr>
          <p:nvPr>
            <p:ph type="body" sz="quarter" idx="16"/>
          </p:nvPr>
        </p:nvSpPr>
        <p:spPr>
          <a:xfrm>
            <a:off x="6012160" y="4546967"/>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07894264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rgbClr val="B5CC2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print"/>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028949"/>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3711548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rgbClr val="B5CC2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print"/>
          <a:stretch>
            <a:fillRect/>
          </a:stretch>
        </p:blipFill>
        <p:spPr>
          <a:xfrm>
            <a:off x="569433" y="84689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52178539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518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B5CC2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4077589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1pPr>
              <a:defRPr>
                <a:solidFill>
                  <a:srgbClr val="7F7F7F"/>
                </a:solidFill>
              </a:defRPr>
            </a:lvl1pPr>
            <a:lvl2pPr>
              <a:spcBef>
                <a:spcPts val="800"/>
              </a:spcBef>
              <a:defRPr>
                <a:solidFill>
                  <a:srgbClr val="7F7F7F"/>
                </a:solidFill>
              </a:defRPr>
            </a:lvl2pPr>
            <a:lvl3pPr>
              <a:spcBef>
                <a:spcPts val="1400"/>
              </a:spcBef>
              <a:defRPr>
                <a:solidFill>
                  <a:srgbClr val="7F7F7F"/>
                </a:solidFill>
              </a:defRPr>
            </a:lvl3pPr>
            <a:lvl4pPr>
              <a:spcBef>
                <a:spcPts val="800"/>
              </a:spcBef>
              <a:defRPr>
                <a:solidFill>
                  <a:srgbClr val="7F7F7F"/>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95709631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1pPr>
              <a:defRPr>
                <a:solidFill>
                  <a:srgbClr val="7F7F7F"/>
                </a:solidFill>
              </a:defRPr>
            </a:lvl1pPr>
            <a:lvl2pPr>
              <a:spcBef>
                <a:spcPts val="800"/>
              </a:spcBef>
              <a:defRPr>
                <a:solidFill>
                  <a:srgbClr val="7F7F7F"/>
                </a:solidFill>
              </a:defRPr>
            </a:lvl2pPr>
            <a:lvl3pPr>
              <a:spcBef>
                <a:spcPts val="1400"/>
              </a:spcBef>
              <a:defRPr>
                <a:solidFill>
                  <a:srgbClr val="7F7F7F"/>
                </a:solidFill>
              </a:defRPr>
            </a:lvl3pPr>
            <a:lvl4pPr>
              <a:spcBef>
                <a:spcPts val="800"/>
              </a:spcBef>
              <a:defRPr>
                <a:solidFill>
                  <a:srgbClr val="7F7F7F"/>
                </a:solidFill>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13261581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001140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8292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91907693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663704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08172530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7314526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385585642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9538080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B5CC22"/>
                </a:solidFill>
              </a:defRPr>
            </a:lvl1pPr>
          </a:lstStyle>
          <a:p>
            <a:r>
              <a:rPr lang="fr-FR" dirty="0" smtClean="0"/>
              <a:t>Cliquez ici pour modifier le texte</a:t>
            </a:r>
            <a:endParaRPr lang="en-CA" dirty="0"/>
          </a:p>
        </p:txBody>
      </p:sp>
    </p:spTree>
    <p:extLst>
      <p:ext uri="{BB962C8B-B14F-4D97-AF65-F5344CB8AC3E}">
        <p14:creationId xmlns:p14="http://schemas.microsoft.com/office/powerpoint/2010/main" val="10916890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715650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rgbClr val="B5CC2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979671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rgbClr val="B5CC2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solidFill>
                  <a:srgbClr val="B5CC22"/>
                </a:solidFill>
              </a:defRPr>
            </a:lvl1pPr>
          </a:lstStyle>
          <a:p>
            <a:r>
              <a:rPr lang="fr-FR" dirty="0" smtClean="0"/>
              <a:t>Cliquez ici pour modifier le texte</a:t>
            </a:r>
            <a:endParaRPr lang="en-CA" dirty="0"/>
          </a:p>
        </p:txBody>
      </p:sp>
      <p:sp>
        <p:nvSpPr>
          <p:cNvPr id="18" name="Rectangle 17"/>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642053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3" name="Rectangle 12"/>
          <p:cNvSpPr/>
          <p:nvPr userDrawn="1"/>
        </p:nvSpPr>
        <p:spPr>
          <a:xfrm>
            <a:off x="558800" y="5456238"/>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414437722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8431500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295280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Tree>
    <p:extLst>
      <p:ext uri="{BB962C8B-B14F-4D97-AF65-F5344CB8AC3E}">
        <p14:creationId xmlns:p14="http://schemas.microsoft.com/office/powerpoint/2010/main" val="4064054839"/>
      </p:ext>
    </p:extLst>
  </p:cSld>
  <p:clrMapOvr>
    <a:masterClrMapping/>
  </p:clrMapOvr>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92632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378674517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413411160"/>
      </p:ext>
    </p:extLst>
  </p:cSld>
  <p:clrMapOvr>
    <a:masterClrMapping/>
  </p:clrMapOvr>
  <p:timing>
    <p:tnLst>
      <p:par>
        <p:cTn xmlns:p14="http://schemas.microsoft.com/office/powerpoint/2010/mai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90988822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41595"/>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600" y="1039457"/>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96480546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629553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BB59"/>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B5CC2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9BBB59"/>
              </a:solidFill>
            </a:endParaRPr>
          </a:p>
        </p:txBody>
      </p:sp>
    </p:spTree>
    <p:extLst>
      <p:ext uri="{BB962C8B-B14F-4D97-AF65-F5344CB8AC3E}">
        <p14:creationId xmlns:p14="http://schemas.microsoft.com/office/powerpoint/2010/main" val="4724556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B5CC22"/>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B5C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278519068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solidFill>
                  <a:srgbClr val="B5CC22"/>
                </a:solidFill>
              </a:defRPr>
            </a:lvl1pPr>
          </a:lstStyle>
          <a:p>
            <a:r>
              <a:rPr lang="fr-FR" dirty="0" smtClean="0"/>
              <a:t>Cliquez pour modifier le style du titre</a:t>
            </a:r>
            <a:endParaRPr lang="en-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98686716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B5CC2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279198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Titre 1"/>
          <p:cNvSpPr>
            <a:spLocks noGrp="1"/>
          </p:cNvSpPr>
          <p:nvPr>
            <p:ph type="title"/>
          </p:nvPr>
        </p:nvSpPr>
        <p:spPr>
          <a:xfrm>
            <a:off x="558800" y="373063"/>
            <a:ext cx="5311774" cy="1008062"/>
          </a:xfrm>
        </p:spPr>
        <p:txBody>
          <a:bodyPr/>
          <a:lstStyle>
            <a:lvl1pPr>
              <a:defRPr>
                <a:solidFill>
                  <a:srgbClr val="E31836"/>
                </a:solidFill>
              </a:defRPr>
            </a:lvl1pPr>
          </a:lstStyle>
          <a:p>
            <a:r>
              <a:rPr lang="fr-FR" dirty="0" smtClean="0"/>
              <a:t>Cliquez pour modifier le style du titre</a:t>
            </a:r>
            <a:endParaRPr lang="en-CA" dirty="0"/>
          </a:p>
        </p:txBody>
      </p:sp>
    </p:spTree>
    <p:extLst>
      <p:ext uri="{BB962C8B-B14F-4D97-AF65-F5344CB8AC3E}">
        <p14:creationId xmlns:p14="http://schemas.microsoft.com/office/powerpoint/2010/main" val="19811465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15176959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17-08-03</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5008640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8795217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67152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solidFill>
                  <a:srgbClr val="B5CC22"/>
                </a:solidFill>
              </a:defRPr>
            </a:lvl1pPr>
          </a:lstStyle>
          <a:p>
            <a:r>
              <a:rPr lang="fr-FR" dirty="0" smtClean="0"/>
              <a:t>Cliquez pour modifier le style du titre</a:t>
            </a:r>
            <a:endParaRPr lang="en-CA"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82722526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solidFill>
                  <a:srgbClr val="B5CC22"/>
                </a:solidFill>
              </a:defRPr>
            </a:lvl1pPr>
          </a:lstStyle>
          <a:p>
            <a:r>
              <a:rPr lang="fr-FR" dirty="0" smtClean="0"/>
              <a:t>Cliquez pour modifier le style du titre</a:t>
            </a:r>
            <a:endParaRPr lang="en-CA"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7879318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B5CC22"/>
                </a:solidFill>
              </a:defRPr>
            </a:lvl1pPr>
          </a:lstStyle>
          <a:p>
            <a:r>
              <a:rPr lang="fr-FR" dirty="0" smtClean="0"/>
              <a:t>Cliquez pour modifier le style du titre</a:t>
            </a:r>
            <a:endParaRPr lang="en-CA" dirty="0"/>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64228209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lvl1pPr>
              <a:defRPr>
                <a:solidFill>
                  <a:srgbClr val="B5CC22"/>
                </a:solidFill>
              </a:defRPr>
            </a:lvl1pPr>
          </a:lstStyle>
          <a:p>
            <a:r>
              <a:rPr lang="fr-FR" dirty="0" smtClean="0"/>
              <a:t>Cliquez pour modifier le style du titre</a:t>
            </a:r>
            <a:endParaRPr lang="en-CA" dirty="0"/>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8640323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B5CC22"/>
                </a:solidFill>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3195007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6" name="Rectangle 25"/>
          <p:cNvSpPr/>
          <p:nvPr userDrawn="1"/>
        </p:nvSpPr>
        <p:spPr>
          <a:xfrm>
            <a:off x="3273424" y="1335024"/>
            <a:ext cx="2600327" cy="5571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50071"/>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3375114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C00000"/>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728244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rgbClr val="E31836"/>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rgbClr val="7F7F7F"/>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380595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lvl1pPr>
              <a:defRPr>
                <a:solidFill>
                  <a:srgbClr val="E31836"/>
                </a:solidFill>
              </a:defRPr>
            </a:lvl1p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rgbClr val="E31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E95C65"/>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977737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896711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5961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5952637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490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42212" y="4646901"/>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0" name="Forme en L 9"/>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2"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019875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13" name="Image 12" descr="CROP-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89638" y="3759517"/>
            <a:ext cx="2597150" cy="1324546"/>
          </a:xfrm>
          <a:prstGeom prst="rect">
            <a:avLst/>
          </a:prstGeom>
        </p:spPr>
      </p:pic>
      <p:sp>
        <p:nvSpPr>
          <p:cNvPr id="11" name="Rectangle 10"/>
          <p:cNvSpPr/>
          <p:nvPr userDrawn="1"/>
        </p:nvSpPr>
        <p:spPr>
          <a:xfrm>
            <a:off x="558801" y="3612502"/>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6" name="Connecteur droit 15"/>
          <p:cNvCxnSpPr/>
          <p:nvPr userDrawn="1"/>
        </p:nvCxnSpPr>
        <p:spPr>
          <a:xfrm>
            <a:off x="558801" y="4055262"/>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558801" y="2393950"/>
            <a:ext cx="3949191"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2" name="Connecteur droit 21"/>
          <p:cNvCxnSpPr/>
          <p:nvPr userDrawn="1"/>
        </p:nvCxnSpPr>
        <p:spPr>
          <a:xfrm>
            <a:off x="558801" y="2836710"/>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userDrawn="1"/>
        </p:nvCxnSpPr>
        <p:spPr>
          <a:xfrm>
            <a:off x="558801" y="3224606"/>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texte 13"/>
          <p:cNvSpPr>
            <a:spLocks noGrp="1"/>
          </p:cNvSpPr>
          <p:nvPr>
            <p:ph type="body" sz="quarter" idx="15" hasCustomPrompt="1"/>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550, RUE SHERBROOKE OUEST</a:t>
            </a:r>
          </a:p>
          <a:p>
            <a:pPr lvl="1"/>
            <a:r>
              <a:rPr lang="fr-FR" dirty="0" smtClean="0"/>
              <a:t>MONTREAL (QUÉBEC) H3A 1B9</a:t>
            </a:r>
          </a:p>
          <a:p>
            <a:pPr lvl="1"/>
            <a:r>
              <a:rPr lang="fr-FR" dirty="0" smtClean="0"/>
              <a:t>BUREAU 900 – TOUR EST</a:t>
            </a:r>
          </a:p>
        </p:txBody>
      </p:sp>
      <p:sp>
        <p:nvSpPr>
          <p:cNvPr id="20" name="Espace réservé du texte 13"/>
          <p:cNvSpPr>
            <a:spLocks noGrp="1"/>
          </p:cNvSpPr>
          <p:nvPr>
            <p:ph type="body" sz="quarter" idx="16" hasCustomPrompt="1"/>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dirty="0" smtClean="0"/>
              <a:t>WWW.CROP.CA</a:t>
            </a:r>
          </a:p>
        </p:txBody>
      </p:sp>
      <p:sp>
        <p:nvSpPr>
          <p:cNvPr id="14" name="Forme en L 13"/>
          <p:cNvSpPr/>
          <p:nvPr userDrawn="1"/>
        </p:nvSpPr>
        <p:spPr>
          <a:xfrm rot="5400000">
            <a:off x="558800" y="5019766"/>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5" name="Espace réservé du texte 6"/>
          <p:cNvSpPr txBox="1">
            <a:spLocks/>
          </p:cNvSpPr>
          <p:nvPr userDrawn="1"/>
        </p:nvSpPr>
        <p:spPr>
          <a:xfrm>
            <a:off x="569433" y="5052164"/>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271228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58801" y="1271397"/>
            <a:ext cx="5311774" cy="1392620"/>
          </a:xfrm>
        </p:spPr>
        <p:txBody>
          <a:bodyPr anchor="t" anchorCtr="0">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en-CA" dirty="0" smtClean="0"/>
              <a:t>Table of contents</a:t>
            </a:r>
            <a:endParaRPr lang="fr-CA" dirty="0" smtClean="0"/>
          </a:p>
        </p:txBody>
      </p:sp>
      <p:sp>
        <p:nvSpPr>
          <p:cNvPr id="3" name="Espace réservé du contenu 2"/>
          <p:cNvSpPr>
            <a:spLocks noGrp="1"/>
          </p:cNvSpPr>
          <p:nvPr>
            <p:ph idx="1" hasCustomPrompt="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err="1" smtClean="0"/>
              <a:t>asz</a:t>
            </a:r>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lvl1pPr>
              <a:buClr>
                <a:schemeClr val="bg1"/>
              </a:buClr>
              <a:defRPr>
                <a:solidFill>
                  <a:schemeClr val="bg1"/>
                </a:solidFill>
              </a:defRPr>
            </a:lvl1pPr>
          </a:lstStyle>
          <a:p>
            <a:pPr>
              <a:buClr>
                <a:prstClr val="white"/>
              </a:buClr>
            </a:pPr>
            <a:fld id="{7A6F88A6-4366-4608-9E5D-5814E0798602}" type="datetime1">
              <a:rPr lang="fr-FR" smtClean="0">
                <a:solidFill>
                  <a:prstClr val="white"/>
                </a:solidFill>
              </a:rPr>
              <a:pPr>
                <a:buClr>
                  <a:prstClr val="white"/>
                </a:buClr>
              </a:pPr>
              <a:t>17-08-03</a:t>
            </a:fld>
            <a:endParaRPr lang="en-CA">
              <a:solidFill>
                <a:prstClr val="white"/>
              </a:solidFill>
            </a:endParaRPr>
          </a:p>
        </p:txBody>
      </p:sp>
      <p:sp>
        <p:nvSpPr>
          <p:cNvPr id="5"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pPr>
            <a:r>
              <a:rPr lang="en-CA" smtClean="0">
                <a:solidFill>
                  <a:prstClr val="white"/>
                </a:solidFill>
              </a:rPr>
              <a:t>CROP</a:t>
            </a:r>
            <a:endParaRPr lang="en-CA" dirty="0">
              <a:solidFill>
                <a:prstClr val="white"/>
              </a:solidFill>
            </a:endParaRPr>
          </a:p>
        </p:txBody>
      </p:sp>
      <p:sp>
        <p:nvSpPr>
          <p:cNvPr id="6"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pPr>
            <a:fld id="{E7B58D81-04C7-47EB-9B1C-20051A4D7758}" type="slidenum">
              <a:rPr lang="en-CA" smtClean="0">
                <a:solidFill>
                  <a:prstClr val="white"/>
                </a:solidFill>
              </a:rPr>
              <a:pPr>
                <a:buClr>
                  <a:prstClr val="white"/>
                </a:buClr>
              </a:pPr>
              <a:t>‹#›</a:t>
            </a:fld>
            <a:endParaRPr lang="en-CA">
              <a:solidFill>
                <a:prstClr val="white"/>
              </a:solidFill>
            </a:endParaRPr>
          </a:p>
        </p:txBody>
      </p:sp>
      <p:sp>
        <p:nvSpPr>
          <p:cNvPr id="8" name="Rectangle 7"/>
          <p:cNvSpPr/>
          <p:nvPr userDrawn="1"/>
        </p:nvSpPr>
        <p:spPr>
          <a:xfrm>
            <a:off x="558801" y="2393950"/>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9" name="Connecteur droit 8"/>
          <p:cNvCxnSpPr/>
          <p:nvPr userDrawn="1"/>
        </p:nvCxnSpPr>
        <p:spPr>
          <a:xfrm>
            <a:off x="558800" y="6483096"/>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50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chemeClr val="tx2"/>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631461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1884481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74284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867391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4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solidFill>
          <a:srgbClr val="E31836"/>
        </a:solid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558801" y="1699260"/>
            <a:ext cx="6705853" cy="2594674"/>
          </a:xfrm>
        </p:spPr>
        <p:txBody>
          <a:bodyPr anchor="b" anchorCtr="0">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dirty="0" smtClean="0"/>
              <a:t>CLIQUEZ POUR MODIFIER LES STYLES DU TEXTE DU MASQUE</a:t>
            </a:r>
          </a:p>
        </p:txBody>
      </p:sp>
      <p:sp>
        <p:nvSpPr>
          <p:cNvPr id="12" name="Rectangle 11"/>
          <p:cNvSpPr/>
          <p:nvPr userDrawn="1"/>
        </p:nvSpPr>
        <p:spPr>
          <a:xfrm>
            <a:off x="558801" y="4430713"/>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20"/>
          <p:cNvSpPr>
            <a:spLocks noGrp="1"/>
          </p:cNvSpPr>
          <p:nvPr userDrawn="1">
            <p:ph type="body" sz="quarter" idx="10" hasCustomPrompt="1"/>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smtClean="0"/>
              <a:t>CLIQUEZ POUR MODIFIER LES STYLES DU TEXTE DU MASQUE</a:t>
            </a:r>
          </a:p>
        </p:txBody>
      </p:sp>
      <p:sp>
        <p:nvSpPr>
          <p:cNvPr id="9" name="Forme en L 8"/>
          <p:cNvSpPr/>
          <p:nvPr userDrawn="1"/>
        </p:nvSpPr>
        <p:spPr>
          <a:xfrm rot="5400000">
            <a:off x="558800" y="6029901"/>
            <a:ext cx="110938" cy="110938"/>
          </a:xfrm>
          <a:prstGeom prst="corner">
            <a:avLst>
              <a:gd name="adj1" fmla="val 31250"/>
              <a:gd name="adj2" fmla="val 30083"/>
            </a:avLst>
          </a:prstGeom>
          <a:solidFill>
            <a:sysClr val="window" lastClr="FFFFFF"/>
          </a:solidFill>
          <a:ln w="25400" cap="flat" cmpd="sng" algn="ctr">
            <a:noFill/>
            <a:prstDash val="solid"/>
          </a:ln>
          <a:effectLst/>
        </p:spPr>
        <p:txBody>
          <a:bodyPr rtlCol="0" anchor="ctr"/>
          <a:lstStyle/>
          <a:p>
            <a:pPr algn="ctr">
              <a:defRPr/>
            </a:pPr>
            <a:endParaRPr lang="en-CA" kern="0">
              <a:solidFill>
                <a:sysClr val="window" lastClr="FFFFFF"/>
              </a:solidFill>
            </a:endParaRPr>
          </a:p>
        </p:txBody>
      </p:sp>
      <p:sp>
        <p:nvSpPr>
          <p:cNvPr id="10" name="Espace réservé du texte 6"/>
          <p:cNvSpPr txBox="1">
            <a:spLocks/>
          </p:cNvSpPr>
          <p:nvPr userDrawn="1"/>
        </p:nvSpPr>
        <p:spPr>
          <a:xfrm>
            <a:off x="569433" y="6062299"/>
            <a:ext cx="2747923" cy="293969"/>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129324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206638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77146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535899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Tree>
    <p:extLst>
      <p:ext uri="{BB962C8B-B14F-4D97-AF65-F5344CB8AC3E}">
        <p14:creationId xmlns:p14="http://schemas.microsoft.com/office/powerpoint/2010/main" val="2518483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731283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8912020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49"/>
            <a:ext cx="2597150" cy="3062289"/>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3" name="Espace réservé pour une image  10"/>
          <p:cNvSpPr>
            <a:spLocks noGrp="1"/>
          </p:cNvSpPr>
          <p:nvPr>
            <p:ph type="pic" sz="quarter" idx="15"/>
          </p:nvPr>
        </p:nvSpPr>
        <p:spPr>
          <a:xfrm>
            <a:off x="558799" y="2393949"/>
            <a:ext cx="2595563" cy="3062289"/>
          </a:xfrm>
        </p:spPr>
        <p:txBody>
          <a:bodyPr/>
          <a:lstStyle>
            <a:lvl1pPr marL="0" indent="0">
              <a:buNone/>
              <a:defRPr/>
            </a:lvl1pPr>
          </a:lstStyle>
          <a:p>
            <a:endParaRPr lang="en-CA" dirty="0"/>
          </a:p>
        </p:txBody>
      </p:sp>
      <p:sp>
        <p:nvSpPr>
          <p:cNvPr id="17" name="Espace réservé pour une image  10"/>
          <p:cNvSpPr>
            <a:spLocks noGrp="1"/>
          </p:cNvSpPr>
          <p:nvPr>
            <p:ph type="pic" sz="quarter" idx="17"/>
          </p:nvPr>
        </p:nvSpPr>
        <p:spPr>
          <a:xfrm>
            <a:off x="3276600" y="2393949"/>
            <a:ext cx="2597150" cy="3062289"/>
          </a:xfrm>
        </p:spPr>
        <p:txBody>
          <a:bodyPr/>
          <a:lstStyle>
            <a:lvl1pPr marL="0" indent="0">
              <a:buNone/>
              <a:defRPr/>
            </a:lvl1pPr>
          </a:lstStyle>
          <a:p>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u titre 1"/>
          <p:cNvSpPr>
            <a:spLocks noGrp="1"/>
          </p:cNvSpPr>
          <p:nvPr>
            <p:ph type="title"/>
          </p:nvPr>
        </p:nvSpPr>
        <p:spPr>
          <a:xfrm>
            <a:off x="3273424" y="603342"/>
            <a:ext cx="5311776" cy="1390049"/>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0" name="Forme en L 9"/>
          <p:cNvSpPr/>
          <p:nvPr userDrawn="1"/>
        </p:nvSpPr>
        <p:spPr>
          <a:xfrm rot="5400000">
            <a:off x="3273425" y="37306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2" name="Forme en L 1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033487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2393950"/>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42790"/>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2393950"/>
            <a:ext cx="2595563" cy="2028825"/>
          </a:xfrm>
        </p:spPr>
        <p:txBody>
          <a:bodyPr/>
          <a:lstStyle>
            <a:lvl1pPr marL="0" indent="0">
              <a:buNone/>
              <a:defRPr/>
            </a:lvl1pPr>
          </a:lstStyle>
          <a:p>
            <a:endParaRPr lang="en-CA" dirty="0"/>
          </a:p>
        </p:txBody>
      </p:sp>
      <p:sp>
        <p:nvSpPr>
          <p:cNvPr id="15" name="Rectangle 14"/>
          <p:cNvSpPr/>
          <p:nvPr userDrawn="1"/>
        </p:nvSpPr>
        <p:spPr>
          <a:xfrm>
            <a:off x="558799" y="4542790"/>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2393950"/>
            <a:ext cx="2597150" cy="2028825"/>
          </a:xfrm>
        </p:spPr>
        <p:txBody>
          <a:bodyPr/>
          <a:lstStyle>
            <a:lvl1pPr marL="0" indent="0">
              <a:buNone/>
              <a:defRPr/>
            </a:lvl1pPr>
          </a:lstStyle>
          <a:p>
            <a:endParaRPr lang="en-CA" dirty="0"/>
          </a:p>
        </p:txBody>
      </p:sp>
      <p:sp>
        <p:nvSpPr>
          <p:cNvPr id="19" name="Rectangle 18"/>
          <p:cNvSpPr/>
          <p:nvPr userDrawn="1"/>
        </p:nvSpPr>
        <p:spPr>
          <a:xfrm>
            <a:off x="3273424" y="4542790"/>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Tree>
    <p:extLst>
      <p:ext uri="{BB962C8B-B14F-4D97-AF65-F5344CB8AC3E}">
        <p14:creationId xmlns:p14="http://schemas.microsoft.com/office/powerpoint/2010/main" val="292477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8" y="1465015"/>
            <a:ext cx="2597150" cy="2028825"/>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3529965"/>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3" name="Espace réservé pour une image  10"/>
          <p:cNvSpPr>
            <a:spLocks noGrp="1"/>
          </p:cNvSpPr>
          <p:nvPr>
            <p:ph type="pic" sz="quarter" idx="15"/>
          </p:nvPr>
        </p:nvSpPr>
        <p:spPr>
          <a:xfrm>
            <a:off x="558799" y="1465015"/>
            <a:ext cx="2595563" cy="2028825"/>
          </a:xfrm>
        </p:spPr>
        <p:txBody>
          <a:bodyPr/>
          <a:lstStyle>
            <a:lvl1pPr marL="0" indent="0">
              <a:buNone/>
              <a:defRPr/>
            </a:lvl1pPr>
          </a:lstStyle>
          <a:p>
            <a:endParaRPr lang="en-CA" dirty="0"/>
          </a:p>
        </p:txBody>
      </p:sp>
      <p:sp>
        <p:nvSpPr>
          <p:cNvPr id="15" name="Rectangle 14"/>
          <p:cNvSpPr/>
          <p:nvPr userDrawn="1"/>
        </p:nvSpPr>
        <p:spPr>
          <a:xfrm>
            <a:off x="558799" y="3529965"/>
            <a:ext cx="2597137"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pour une image  10"/>
          <p:cNvSpPr>
            <a:spLocks noGrp="1"/>
          </p:cNvSpPr>
          <p:nvPr>
            <p:ph type="pic" sz="quarter" idx="17"/>
          </p:nvPr>
        </p:nvSpPr>
        <p:spPr>
          <a:xfrm>
            <a:off x="3276600" y="1465015"/>
            <a:ext cx="2597150" cy="2028825"/>
          </a:xfrm>
        </p:spPr>
        <p:txBody>
          <a:bodyPr/>
          <a:lstStyle>
            <a:lvl1pPr marL="0" indent="0">
              <a:buNone/>
              <a:defRPr/>
            </a:lvl1pPr>
          </a:lstStyle>
          <a:p>
            <a:endParaRPr lang="en-CA" dirty="0"/>
          </a:p>
        </p:txBody>
      </p:sp>
      <p:sp>
        <p:nvSpPr>
          <p:cNvPr id="19" name="Rectangle 18"/>
          <p:cNvSpPr/>
          <p:nvPr userDrawn="1"/>
        </p:nvSpPr>
        <p:spPr>
          <a:xfrm>
            <a:off x="3273424" y="3529965"/>
            <a:ext cx="2600327" cy="557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hasCustomPrompt="1"/>
          </p:nvPr>
        </p:nvSpPr>
        <p:spPr>
          <a:xfrm>
            <a:off x="558800" y="373063"/>
            <a:ext cx="5311774" cy="1008062"/>
          </a:xfrm>
          <a:prstGeom prst="rect">
            <a:avLst/>
          </a:prstGeom>
        </p:spPr>
        <p:txBody>
          <a:bodyPr vert="horz" lIns="0" tIns="0" rIns="0" bIns="0" rtlCol="0" anchor="ctr">
            <a:normAutofit/>
          </a:bodyPr>
          <a:lstStyle>
            <a:lvl1pPr>
              <a:defRPr baseline="0"/>
            </a:lvl1pPr>
          </a:lstStyle>
          <a:p>
            <a:r>
              <a:rPr lang="fr-FR" dirty="0" smtClean="0"/>
              <a:t>Cliquez ici pour modifier le </a:t>
            </a:r>
            <a:r>
              <a:rPr lang="fr-FR" dirty="0" err="1" smtClean="0"/>
              <a:t>text</a:t>
            </a:r>
            <a:endParaRPr lang="en-CA" dirty="0"/>
          </a:p>
        </p:txBody>
      </p:sp>
      <p:sp>
        <p:nvSpPr>
          <p:cNvPr id="18" name="Rectangle 17"/>
          <p:cNvSpPr/>
          <p:nvPr userDrawn="1"/>
        </p:nvSpPr>
        <p:spPr>
          <a:xfrm>
            <a:off x="558800" y="5456238"/>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2" name="Rectangle 21"/>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349209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3409949"/>
            <a:ext cx="8027989" cy="2046289"/>
          </a:xfrm>
        </p:spPr>
        <p:txBody>
          <a:bodyPr>
            <a:normAutofit/>
          </a:bodyPr>
          <a:lstStyle>
            <a:lvl1pPr>
              <a:defRPr sz="1200"/>
            </a:lvl1pPr>
          </a:lstStyle>
          <a:p>
            <a:endParaRPr lang="en-CA"/>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Tree>
    <p:extLst>
      <p:ext uri="{BB962C8B-B14F-4D97-AF65-F5344CB8AC3E}">
        <p14:creationId xmlns:p14="http://schemas.microsoft.com/office/powerpoint/2010/main" val="25722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3263293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587752"/>
            <a:ext cx="8027989" cy="1852487"/>
          </a:xfrm>
        </p:spPr>
        <p:txBody>
          <a:bodyPr>
            <a:normAutofit/>
          </a:bodyPr>
          <a:lstStyle>
            <a:lvl1pPr>
              <a:defRPr sz="1200"/>
            </a:lvl1pPr>
          </a:lstStyle>
          <a:p>
            <a:endParaRPr lang="en-CA"/>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3" name="Rectangle 12"/>
          <p:cNvSpPr/>
          <p:nvPr userDrawn="1"/>
        </p:nvSpPr>
        <p:spPr>
          <a:xfrm>
            <a:off x="558800" y="4430713"/>
            <a:ext cx="8027985"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35039994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0" name="Rectangle 9"/>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2143974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5989638" y="4430713"/>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Rectangle 10"/>
          <p:cNvSpPr/>
          <p:nvPr userDrawn="1"/>
        </p:nvSpPr>
        <p:spPr>
          <a:xfrm>
            <a:off x="558801" y="2242948"/>
            <a:ext cx="5311774" cy="54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Rectangle 13"/>
          <p:cNvSpPr/>
          <p:nvPr userDrawn="1"/>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447508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801" y="3319273"/>
            <a:ext cx="8027988" cy="2377440"/>
          </a:xfrm>
        </p:spPr>
        <p:txBody>
          <a:bodyPr>
            <a:normAutofit/>
          </a:bodyPr>
          <a:lstStyle>
            <a:lvl1pPr>
              <a:defRPr sz="1200"/>
            </a:lvl1pPr>
          </a:lstStyle>
          <a:p>
            <a:endParaRPr lang="en-CA"/>
          </a:p>
        </p:txBody>
      </p:sp>
      <p:sp>
        <p:nvSpPr>
          <p:cNvPr id="16" name="Rectangle 15"/>
          <p:cNvSpPr/>
          <p:nvPr userDrawn="1"/>
        </p:nvSpPr>
        <p:spPr>
          <a:xfrm>
            <a:off x="3273425" y="5824729"/>
            <a:ext cx="5313363"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a:lstStyle>
            <a:lvl1pPr marL="0" indent="0">
              <a:buNone/>
              <a:defRPr/>
            </a:lvl1pPr>
          </a:lstStyle>
          <a:p>
            <a:endParaRPr lang="en-CA" dirty="0"/>
          </a:p>
        </p:txBody>
      </p:sp>
    </p:spTree>
    <p:extLst>
      <p:ext uri="{BB962C8B-B14F-4D97-AF65-F5344CB8AC3E}">
        <p14:creationId xmlns:p14="http://schemas.microsoft.com/office/powerpoint/2010/main" val="12916063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5" name="Espace réservé du tableau 14"/>
          <p:cNvSpPr>
            <a:spLocks noGrp="1"/>
          </p:cNvSpPr>
          <p:nvPr>
            <p:ph type="tbl" sz="quarter" idx="16"/>
          </p:nvPr>
        </p:nvSpPr>
        <p:spPr>
          <a:xfrm>
            <a:off x="558799" y="2386012"/>
            <a:ext cx="8027989" cy="4097083"/>
          </a:xfrm>
        </p:spPr>
        <p:txBody>
          <a:bodyPr>
            <a:normAutofit/>
          </a:bodyPr>
          <a:lstStyle>
            <a:lvl1pPr>
              <a:defRPr sz="1200"/>
            </a:lvl1pPr>
          </a:lstStyle>
          <a:p>
            <a:endParaRPr lang="en-CA"/>
          </a:p>
        </p:txBody>
      </p:sp>
      <p:cxnSp>
        <p:nvCxnSpPr>
          <p:cNvPr id="14" name="Connecteur droit 13"/>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9" name="Forme en L 18"/>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285474018"/>
      </p:ext>
    </p:extLst>
  </p:cSld>
  <p:clrMapOvr>
    <a:masterClrMapping/>
  </p:clrMapOvr>
  <p:timing>
    <p:tnLst>
      <p:par>
        <p:cTn xmlns:p14="http://schemas.microsoft.com/office/powerpoint/2010/mai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11" name="Espace réservé pour une image  10"/>
          <p:cNvSpPr>
            <a:spLocks noGrp="1"/>
          </p:cNvSpPr>
          <p:nvPr>
            <p:ph type="pic" sz="quarter" idx="13"/>
          </p:nvPr>
        </p:nvSpPr>
        <p:spPr>
          <a:xfrm>
            <a:off x="5989637" y="2291275"/>
            <a:ext cx="2597151" cy="2127978"/>
          </a:xfrm>
        </p:spPr>
        <p:txBody>
          <a:bodyPr/>
          <a:lstStyle>
            <a:lvl1pPr marL="0" indent="0">
              <a:buNone/>
              <a:defRPr/>
            </a:lvl1pPr>
          </a:lstStyle>
          <a:p>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8" y="4558987"/>
            <a:ext cx="2597150" cy="556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42873376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174938"/>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174938"/>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174938"/>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5989639" y="1335024"/>
            <a:ext cx="2597150"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5" name="Rectangle 24"/>
          <p:cNvSpPr/>
          <p:nvPr userDrawn="1"/>
        </p:nvSpPr>
        <p:spPr>
          <a:xfrm>
            <a:off x="558799" y="1335024"/>
            <a:ext cx="2597137" cy="556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6" name="Rectangle 25"/>
          <p:cNvSpPr/>
          <p:nvPr userDrawn="1"/>
        </p:nvSpPr>
        <p:spPr>
          <a:xfrm>
            <a:off x="3273424" y="1335024"/>
            <a:ext cx="2600327" cy="557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hasCustomPrompt="1"/>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
        <p:nvSpPr>
          <p:cNvPr id="31" name="Espace réservé du texte 13"/>
          <p:cNvSpPr>
            <a:spLocks noGrp="1"/>
          </p:cNvSpPr>
          <p:nvPr>
            <p:ph type="body" sz="quarter" idx="23" hasCustomPrompt="1"/>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32" name="Espace réservé du texte 13"/>
          <p:cNvSpPr>
            <a:spLocks noGrp="1"/>
          </p:cNvSpPr>
          <p:nvPr>
            <p:ph type="body" sz="quarter" idx="24" hasCustomPrompt="1"/>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smtClean="0"/>
          </a:p>
          <a:p>
            <a:pPr lvl="0"/>
            <a:endParaRPr lang="en-CA" dirty="0"/>
          </a:p>
        </p:txBody>
      </p:sp>
    </p:spTree>
    <p:extLst>
      <p:ext uri="{BB962C8B-B14F-4D97-AF65-F5344CB8AC3E}">
        <p14:creationId xmlns:p14="http://schemas.microsoft.com/office/powerpoint/2010/main" val="28430122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2" name="Rectangle 11"/>
          <p:cNvSpPr/>
          <p:nvPr userDrawn="1"/>
        </p:nvSpPr>
        <p:spPr>
          <a:xfrm>
            <a:off x="5989639" y="4595562"/>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5" name="Rectangle 14"/>
          <p:cNvSpPr/>
          <p:nvPr userDrawn="1"/>
        </p:nvSpPr>
        <p:spPr>
          <a:xfrm>
            <a:off x="558799" y="4595562"/>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19" name="Rectangle 18"/>
          <p:cNvSpPr/>
          <p:nvPr userDrawn="1"/>
        </p:nvSpPr>
        <p:spPr>
          <a:xfrm>
            <a:off x="3273424" y="4595562"/>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4" name="Rectangle 33"/>
          <p:cNvSpPr/>
          <p:nvPr userDrawn="1"/>
        </p:nvSpPr>
        <p:spPr>
          <a:xfrm>
            <a:off x="5989639" y="2880360"/>
            <a:ext cx="2597150"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6" name="Rectangle 35"/>
          <p:cNvSpPr/>
          <p:nvPr userDrawn="1"/>
        </p:nvSpPr>
        <p:spPr>
          <a:xfrm>
            <a:off x="558799" y="2880360"/>
            <a:ext cx="259713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8" name="Rectangle 37"/>
          <p:cNvSpPr/>
          <p:nvPr userDrawn="1"/>
        </p:nvSpPr>
        <p:spPr>
          <a:xfrm>
            <a:off x="3273424" y="2880360"/>
            <a:ext cx="2600327" cy="54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1575785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ree-column title 2">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Espace réservé du titre 1"/>
          <p:cNvSpPr>
            <a:spLocks noGrp="1"/>
          </p:cNvSpPr>
          <p:nvPr>
            <p:ph type="title"/>
          </p:nvPr>
        </p:nvSpPr>
        <p:spPr>
          <a:xfrm>
            <a:off x="558800" y="404334"/>
            <a:ext cx="5311774"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2" name="Forme en L 21"/>
          <p:cNvSpPr/>
          <p:nvPr userDrawn="1"/>
        </p:nvSpPr>
        <p:spPr>
          <a:xfrm rot="5400000">
            <a:off x="558800"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hasCustomPrompt="1"/>
          </p:nvPr>
        </p:nvSpPr>
        <p:spPr>
          <a:xfrm>
            <a:off x="5989637"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2" name="Espace réservé du texte 13"/>
          <p:cNvSpPr>
            <a:spLocks noGrp="1"/>
          </p:cNvSpPr>
          <p:nvPr>
            <p:ph type="body" sz="quarter" idx="23" hasCustomPrompt="1"/>
          </p:nvPr>
        </p:nvSpPr>
        <p:spPr>
          <a:xfrm>
            <a:off x="558799" y="2414016"/>
            <a:ext cx="2595563" cy="466344"/>
          </a:xfrm>
        </p:spPr>
        <p:txBody>
          <a:bodyPr anchor="b" anchorCtr="0">
            <a:noAutofit/>
          </a:bodyPr>
          <a:lstStyle>
            <a:lvl1pPr marL="0" indent="0">
              <a:lnSpc>
                <a:spcPts val="1800"/>
              </a:lnSpc>
              <a:buNone/>
              <a:defRPr sz="1600" b="1">
                <a:solidFill>
                  <a:schemeClr val="bg2"/>
                </a:solidFill>
                <a:latin typeface="Arial Narrow" pitchFamily="34" charset="0"/>
              </a:defRPr>
            </a:lvl1pPr>
          </a:lstStyle>
          <a:p>
            <a:pPr lvl="0"/>
            <a:r>
              <a:rPr lang="fr-FR" dirty="0" smtClean="0"/>
              <a:t>CLIQUEZ POUR MODIFIER</a:t>
            </a:r>
            <a:endParaRPr lang="en-CA" dirty="0"/>
          </a:p>
        </p:txBody>
      </p:sp>
      <p:sp>
        <p:nvSpPr>
          <p:cNvPr id="43" name="Espace réservé du texte 13"/>
          <p:cNvSpPr>
            <a:spLocks noGrp="1"/>
          </p:cNvSpPr>
          <p:nvPr>
            <p:ph type="body" sz="quarter" idx="24" hasCustomPrompt="1"/>
          </p:nvPr>
        </p:nvSpPr>
        <p:spPr>
          <a:xfrm>
            <a:off x="3276599" y="2414016"/>
            <a:ext cx="2597151" cy="466344"/>
          </a:xfrm>
        </p:spPr>
        <p:txBody>
          <a:bodyPr anchor="b" anchorCtr="0">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marL="0" marR="0" lvl="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a:pPr>
            <a:r>
              <a:rPr lang="fr-FR" dirty="0" smtClean="0"/>
              <a:t>CLIQUEZ POUR MODIFIER</a:t>
            </a:r>
            <a:endParaRPr lang="en-CA" dirty="0"/>
          </a:p>
        </p:txBody>
      </p:sp>
      <p:sp>
        <p:nvSpPr>
          <p:cNvPr id="44" name="Forme en L 43"/>
          <p:cNvSpPr/>
          <p:nvPr userDrawn="1"/>
        </p:nvSpPr>
        <p:spPr>
          <a:xfrm rot="5400000" flipH="1" flipV="1">
            <a:off x="5640295"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550259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Graphs">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3273425" y="6483096"/>
            <a:ext cx="2560638" cy="237109"/>
          </a:xfrm>
          <a:prstGeom prst="rect">
            <a:avLst/>
          </a:prstGeom>
        </p:spPr>
        <p:txBody>
          <a:bodyPr/>
          <a:lstStyle/>
          <a:p>
            <a:fld id="{2949A182-AE3C-4010-8CE2-DA3A4577DDB3}"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18" name="Espace réservé du titre 1"/>
          <p:cNvSpPr>
            <a:spLocks noGrp="1"/>
          </p:cNvSpPr>
          <p:nvPr>
            <p:ph type="title"/>
          </p:nvPr>
        </p:nvSpPr>
        <p:spPr>
          <a:xfrm>
            <a:off x="3273424" y="404334"/>
            <a:ext cx="5313363" cy="1589058"/>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21" name="Forme en L 20"/>
          <p:cNvSpPr/>
          <p:nvPr userDrawn="1"/>
        </p:nvSpPr>
        <p:spPr>
          <a:xfrm rot="5400000">
            <a:off x="3273425" y="174054"/>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2" name="Forme en L 21"/>
          <p:cNvSpPr/>
          <p:nvPr userDrawn="1"/>
        </p:nvSpPr>
        <p:spPr>
          <a:xfrm rot="5400000" flipH="1" flipV="1">
            <a:off x="8354920" y="1993392"/>
            <a:ext cx="230280" cy="230280"/>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cxnSp>
        <p:nvCxnSpPr>
          <p:cNvPr id="23" name="Connecteur droit 22"/>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5" name="Espace réservé du graphique 24"/>
          <p:cNvSpPr>
            <a:spLocks noGrp="1"/>
          </p:cNvSpPr>
          <p:nvPr>
            <p:ph type="chart" sz="quarter" idx="13"/>
          </p:nvPr>
        </p:nvSpPr>
        <p:spPr>
          <a:xfrm>
            <a:off x="558800" y="2386012"/>
            <a:ext cx="8026400" cy="4097083"/>
          </a:xfrm>
        </p:spPr>
        <p:txBody>
          <a:bodyPr/>
          <a:lstStyle/>
          <a:p>
            <a:endParaRPr lang="en-CA"/>
          </a:p>
        </p:txBody>
      </p:sp>
      <p:sp>
        <p:nvSpPr>
          <p:cNvPr id="26" name="Rectangle 25"/>
          <p:cNvSpPr/>
          <p:nvPr userDrawn="1"/>
        </p:nvSpPr>
        <p:spPr>
          <a:xfrm>
            <a:off x="3275013" y="5541264"/>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300"/>
              </a:lnSpc>
              <a:spcBef>
                <a:spcPts val="300"/>
              </a:spcBef>
            </a:pPr>
            <a:endParaRPr lang="en-CA">
              <a:solidFill>
                <a:prstClr val="white"/>
              </a:solidFill>
            </a:endParaRPr>
          </a:p>
        </p:txBody>
      </p:sp>
      <p:sp>
        <p:nvSpPr>
          <p:cNvPr id="12" name="Espace réservé du texte 13"/>
          <p:cNvSpPr>
            <a:spLocks noGrp="1"/>
          </p:cNvSpPr>
          <p:nvPr>
            <p:ph type="body" sz="quarter" idx="17"/>
          </p:nvPr>
        </p:nvSpPr>
        <p:spPr>
          <a:xfrm>
            <a:off x="3273425" y="5623561"/>
            <a:ext cx="5313364" cy="777240"/>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Tree>
    <p:extLst>
      <p:ext uri="{BB962C8B-B14F-4D97-AF65-F5344CB8AC3E}">
        <p14:creationId xmlns:p14="http://schemas.microsoft.com/office/powerpoint/2010/main" val="1350935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a:lstStyle>
            <a:lvl1pPr marL="0" indent="0">
              <a:buNone/>
              <a:defRPr/>
            </a:lvl1pPr>
          </a:lstStyle>
          <a:p>
            <a:endParaRPr lang="en-CA" dirty="0"/>
          </a:p>
        </p:txBody>
      </p:sp>
      <p:sp>
        <p:nvSpPr>
          <p:cNvPr id="9" name="Rectangle 8"/>
          <p:cNvSpPr/>
          <p:nvPr userDrawn="1"/>
        </p:nvSpPr>
        <p:spPr>
          <a:xfrm>
            <a:off x="5989638" y="3539109"/>
            <a:ext cx="2597150"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Tree>
    <p:extLst>
      <p:ext uri="{BB962C8B-B14F-4D97-AF65-F5344CB8AC3E}">
        <p14:creationId xmlns:p14="http://schemas.microsoft.com/office/powerpoint/2010/main" val="1466221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4C7C1BCE-2EFC-416B-90B9-FA44276D68D1}"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46590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51EA6FFF-CDAD-4CAB-9508-97B1E1120FD5}"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0485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67963F7-1FF7-4458-B8D9-B6981355C9F0}"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4360086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2D19559-C65C-4FBC-A8DA-B6A4FE7156AA}" type="datetime1">
              <a:rPr lang="fr-FR" smtClean="0">
                <a:solidFill>
                  <a:srgbClr val="000000">
                    <a:tint val="75000"/>
                  </a:srgbClr>
                </a:solidFill>
              </a:rPr>
              <a:pPr/>
              <a:t>17-08-03</a:t>
            </a:fld>
            <a:endParaRPr lang="en-CA">
              <a:solidFill>
                <a:srgbClr val="000000">
                  <a:tint val="75000"/>
                </a:srgbClr>
              </a:solidFill>
            </a:endParaRPr>
          </a:p>
        </p:txBody>
      </p:sp>
      <p:sp>
        <p:nvSpPr>
          <p:cNvPr id="8" name="Espace réservé du pied de page 7"/>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9" name="Espace réservé du numéro de diapositive 8"/>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3224615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6E3622C-6126-4886-BCF5-7090F1C861E2}" type="datetime1">
              <a:rPr lang="fr-FR" smtClean="0">
                <a:solidFill>
                  <a:srgbClr val="000000">
                    <a:tint val="75000"/>
                  </a:srgbClr>
                </a:solidFill>
              </a:rPr>
              <a:pPr/>
              <a:t>17-08-03</a:t>
            </a:fld>
            <a:endParaRPr lang="en-CA">
              <a:solidFill>
                <a:srgbClr val="000000">
                  <a:tint val="75000"/>
                </a:srgbClr>
              </a:solidFill>
            </a:endParaRPr>
          </a:p>
        </p:txBody>
      </p:sp>
      <p:sp>
        <p:nvSpPr>
          <p:cNvPr id="4" name="Espace réservé du pied de page 3"/>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5" name="Espace réservé du numéro de diapositive 4"/>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140745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83532742-BFF1-4CDF-8EA7-C42C4735F3E4}" type="datetime1">
              <a:rPr lang="fr-FR" smtClean="0">
                <a:solidFill>
                  <a:srgbClr val="000000">
                    <a:tint val="75000"/>
                  </a:srgbClr>
                </a:solidFill>
              </a:rPr>
              <a:pPr/>
              <a:t>17-08-03</a:t>
            </a:fld>
            <a:endParaRPr lang="en-CA">
              <a:solidFill>
                <a:srgbClr val="000000">
                  <a:tint val="75000"/>
                </a:srgbClr>
              </a:solidFill>
            </a:endParaRPr>
          </a:p>
        </p:txBody>
      </p:sp>
      <p:sp>
        <p:nvSpPr>
          <p:cNvPr id="3" name="Espace réservé du pied de page 2"/>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4" name="Espace réservé du numéro de diapositive 3"/>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11806781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72A3CBCB-1738-4DA0-A8CE-DFAB025965A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66521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DBCBC8A0-BD29-4249-BF75-775520F295EE}" type="datetime1">
              <a:rPr lang="fr-FR" smtClean="0">
                <a:solidFill>
                  <a:srgbClr val="000000">
                    <a:tint val="75000"/>
                  </a:srgbClr>
                </a:solidFill>
              </a:rPr>
              <a:pPr/>
              <a:t>17-08-03</a:t>
            </a:fld>
            <a:endParaRPr lang="en-CA">
              <a:solidFill>
                <a:srgbClr val="000000">
                  <a:tint val="75000"/>
                </a:srgbClr>
              </a:solidFill>
            </a:endParaRPr>
          </a:p>
        </p:txBody>
      </p:sp>
      <p:sp>
        <p:nvSpPr>
          <p:cNvPr id="6" name="Espace réservé du pied de page 5"/>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7" name="Espace réservé du numéro de diapositive 6"/>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823404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B7CC106D-CD18-43F0-B777-972E1B51BC26}"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23614476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CA"/>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216E80CA-17EC-4E3C-81E2-041E1FF7C6CC}"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Tree>
    <p:extLst>
      <p:ext uri="{BB962C8B-B14F-4D97-AF65-F5344CB8AC3E}">
        <p14:creationId xmlns:p14="http://schemas.microsoft.com/office/powerpoint/2010/main" val="4038560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solidFill>
                  <a:srgbClr val="7F7F7F"/>
                </a:solidFill>
              </a:defRPr>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391964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vie Slid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fr-FR" dirty="0" err="1" smtClean="0"/>
              <a:t>Video</a:t>
            </a:r>
            <a:r>
              <a:rPr lang="fr-FR" dirty="0" smtClean="0"/>
              <a:t> </a:t>
            </a:r>
            <a:r>
              <a:rPr lang="fr-FR" dirty="0" err="1" smtClean="0"/>
              <a:t>Slide</a:t>
            </a:r>
            <a:endParaRPr lang="fr-CA" dirty="0"/>
          </a:p>
        </p:txBody>
      </p:sp>
      <p:sp>
        <p:nvSpPr>
          <p:cNvPr id="3" name="Espace réservé du pied de page 2"/>
          <p:cNvSpPr>
            <a:spLocks noGrp="1"/>
          </p:cNvSpPr>
          <p:nvPr>
            <p:ph type="ftr" sz="quarter" idx="10"/>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1"/>
          </p:nvPr>
        </p:nvSpPr>
        <p:spPr/>
        <p:txBody>
          <a:body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sp>
        <p:nvSpPr>
          <p:cNvPr id="5" name="Espace réservé de la date 4"/>
          <p:cNvSpPr>
            <a:spLocks noGrp="1"/>
          </p:cNvSpPr>
          <p:nvPr>
            <p:ph type="dt" sz="half" idx="12"/>
          </p:nvPr>
        </p:nvSpPr>
        <p:spPr/>
        <p:txBody>
          <a:body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2563315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Transition Page">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951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Page">
    <p:bg>
      <p:bgPr>
        <a:solidFill>
          <a:schemeClr val="tx2"/>
        </a:solidFill>
        <a:effectLst/>
      </p:bgPr>
    </p:bg>
    <p:spTree>
      <p:nvGrpSpPr>
        <p:cNvPr id="1" name=""/>
        <p:cNvGrpSpPr/>
        <p:nvPr/>
      </p:nvGrpSpPr>
      <p:grpSpPr>
        <a:xfrm>
          <a:off x="0" y="0"/>
          <a:ext cx="0" cy="0"/>
          <a:chOff x="0" y="0"/>
          <a:chExt cx="0" cy="0"/>
        </a:xfrm>
      </p:grpSpPr>
      <p:pic>
        <p:nvPicPr>
          <p:cNvPr id="4" name="Image 8"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Connecteur droit 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8" name="Connecteur droit 7"/>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542888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Back Cover Page">
    <p:bg>
      <p:bgPr>
        <a:solidFill>
          <a:schemeClr val="tx2"/>
        </a:solidFill>
        <a:effectLst/>
      </p:bgPr>
    </p:bg>
    <p:spTree>
      <p:nvGrpSpPr>
        <p:cNvPr id="1" name=""/>
        <p:cNvGrpSpPr/>
        <p:nvPr/>
      </p:nvGrpSpPr>
      <p:grpSpPr>
        <a:xfrm>
          <a:off x="0" y="0"/>
          <a:ext cx="0" cy="0"/>
          <a:chOff x="0" y="0"/>
          <a:chExt cx="0" cy="0"/>
        </a:xfrm>
      </p:grpSpPr>
      <p:pic>
        <p:nvPicPr>
          <p:cNvPr id="4" name="Image 8" descr="CROP-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989638" y="3759200"/>
            <a:ext cx="2597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58800" y="3613150"/>
            <a:ext cx="3949700"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Connecteur droit 5"/>
          <p:cNvCxnSpPr/>
          <p:nvPr userDrawn="1"/>
        </p:nvCxnSpPr>
        <p:spPr>
          <a:xfrm>
            <a:off x="558800" y="4054475"/>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558800" y="2393950"/>
            <a:ext cx="3949700"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8" name="Connecteur droit 7"/>
          <p:cNvCxnSpPr/>
          <p:nvPr userDrawn="1"/>
        </p:nvCxnSpPr>
        <p:spPr>
          <a:xfrm>
            <a:off x="558800" y="283686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userDrawn="1"/>
        </p:nvCxnSpPr>
        <p:spPr>
          <a:xfrm>
            <a:off x="558800" y="3224213"/>
            <a:ext cx="39497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orme en L 9"/>
          <p:cNvSpPr/>
          <p:nvPr userDrawn="1"/>
        </p:nvSpPr>
        <p:spPr>
          <a:xfrm rot="5400000">
            <a:off x="558800" y="501967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11" name="Espace réservé du texte 6"/>
          <p:cNvSpPr txBox="1">
            <a:spLocks/>
          </p:cNvSpPr>
          <p:nvPr userDrawn="1"/>
        </p:nvSpPr>
        <p:spPr>
          <a:xfrm>
            <a:off x="569913" y="5051425"/>
            <a:ext cx="2747962" cy="295275"/>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18" name="Espace réservé du texte 13"/>
          <p:cNvSpPr>
            <a:spLocks noGrp="1"/>
          </p:cNvSpPr>
          <p:nvPr>
            <p:ph type="body" sz="quarter" idx="15"/>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smtClean="0"/>
              <a:t>Modifiez les styles du texte du masque</a:t>
            </a:r>
          </a:p>
          <a:p>
            <a:pPr lvl="1"/>
            <a:r>
              <a:rPr lang="fr-FR" smtClean="0"/>
              <a:t>Deuxième niveau</a:t>
            </a:r>
          </a:p>
          <a:p>
            <a:pPr lvl="2"/>
            <a:r>
              <a:rPr lang="fr-FR" smtClean="0"/>
              <a:t>Troisième niveau</a:t>
            </a:r>
          </a:p>
        </p:txBody>
      </p:sp>
      <p:sp>
        <p:nvSpPr>
          <p:cNvPr id="20" name="Espace réservé du texte 13"/>
          <p:cNvSpPr>
            <a:spLocks noGrp="1"/>
          </p:cNvSpPr>
          <p:nvPr>
            <p:ph type="body" sz="quarter" idx="16"/>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smtClean="0"/>
              <a:t>Modifiez les styles du texte du masque</a:t>
            </a:r>
          </a:p>
          <a:p>
            <a:pPr lvl="1"/>
            <a:r>
              <a:rPr lang="fr-FR" smtClean="0"/>
              <a:t>Deuxième niveau</a:t>
            </a:r>
          </a:p>
        </p:txBody>
      </p:sp>
    </p:spTree>
    <p:extLst>
      <p:ext uri="{BB962C8B-B14F-4D97-AF65-F5344CB8AC3E}">
        <p14:creationId xmlns:p14="http://schemas.microsoft.com/office/powerpoint/2010/main" val="12249166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able of contents">
    <p:bg>
      <p:bgPr>
        <a:solidFill>
          <a:schemeClr val="bg2"/>
        </a:solidFill>
        <a:effectLst/>
      </p:bgPr>
    </p:bg>
    <p:spTree>
      <p:nvGrpSpPr>
        <p:cNvPr id="1" name=""/>
        <p:cNvGrpSpPr/>
        <p:nvPr/>
      </p:nvGrpSpPr>
      <p:grpSpPr>
        <a:xfrm>
          <a:off x="0" y="0"/>
          <a:ext cx="0" cy="0"/>
          <a:chOff x="0" y="0"/>
          <a:chExt cx="0" cy="0"/>
        </a:xfrm>
      </p:grpSpPr>
      <p:sp>
        <p:nvSpPr>
          <p:cNvPr id="4" name="Rectangle 3"/>
          <p:cNvSpPr/>
          <p:nvPr userDrawn="1"/>
        </p:nvSpPr>
        <p:spPr>
          <a:xfrm>
            <a:off x="558800" y="2393950"/>
            <a:ext cx="5311775" cy="5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5" name="Connecteur droit 4"/>
          <p:cNvCxnSpPr/>
          <p:nvPr userDrawn="1"/>
        </p:nvCxnSpPr>
        <p:spPr>
          <a:xfrm>
            <a:off x="558800" y="6483350"/>
            <a:ext cx="80279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558801" y="1271397"/>
            <a:ext cx="5311774" cy="1392620"/>
          </a:xfrm>
        </p:spPr>
        <p:txBody>
          <a:bodyPr anchor="t">
            <a:noAutofit/>
          </a:bodyPr>
          <a:lstStyle>
            <a:lvl1pPr marL="0" marR="0" indent="0" algn="l" defTabSz="914400" rtl="0" eaLnBrk="1" fontAlgn="auto" latinLnBrk="0" hangingPunct="1">
              <a:lnSpc>
                <a:spcPct val="100000"/>
              </a:lnSpc>
              <a:spcBef>
                <a:spcPct val="0"/>
              </a:spcBef>
              <a:spcAft>
                <a:spcPts val="0"/>
              </a:spcAft>
              <a:buClr>
                <a:schemeClr val="bg1"/>
              </a:buClr>
              <a:buSzTx/>
              <a:buFontTx/>
              <a:buNone/>
              <a:tabLst/>
              <a:defRPr sz="3300" baseline="0">
                <a:solidFill>
                  <a:schemeClr val="bg1"/>
                </a:solidFill>
              </a:defRPr>
            </a:lvl1pPr>
          </a:lstStyle>
          <a:p>
            <a:r>
              <a:rPr lang="fr-FR" smtClean="0"/>
              <a:t>Modifiez le style du titre</a:t>
            </a:r>
            <a:endParaRPr lang="fr-CA" dirty="0" smtClean="0"/>
          </a:p>
        </p:txBody>
      </p:sp>
      <p:sp>
        <p:nvSpPr>
          <p:cNvPr id="3" name="Espace réservé du contenu 2"/>
          <p:cNvSpPr>
            <a:spLocks noGrp="1"/>
          </p:cNvSpPr>
          <p:nvPr>
            <p:ph idx="1"/>
          </p:nvPr>
        </p:nvSpPr>
        <p:spPr>
          <a:xfrm>
            <a:off x="558801" y="2448814"/>
            <a:ext cx="5311774" cy="3785616"/>
          </a:xfrm>
        </p:spPr>
        <p:txBody>
          <a:bodyPr>
            <a:normAutofit/>
          </a:bodyPr>
          <a:lstStyle>
            <a:lvl1pPr marL="0" indent="0">
              <a:spcBef>
                <a:spcPts val="1200"/>
              </a:spcBef>
              <a:buClr>
                <a:schemeClr val="bg1"/>
              </a:buClr>
              <a:buNone/>
              <a:tabLst>
                <a:tab pos="5084763" algn="r"/>
              </a:tabLst>
              <a:defRPr sz="1200" b="0" u="none">
                <a:solidFill>
                  <a:schemeClr val="bg1"/>
                </a:solidFill>
                <a:latin typeface="Arial Narrow"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smtClean="0"/>
              <a:t>Modifiez les styles du texte du masque</a:t>
            </a:r>
          </a:p>
        </p:txBody>
      </p:sp>
      <p:sp>
        <p:nvSpPr>
          <p:cNvPr id="6" name="Espace réservé de la date 3"/>
          <p:cNvSpPr>
            <a:spLocks noGrp="1"/>
          </p:cNvSpPr>
          <p:nvPr>
            <p:ph type="dt" sz="half" idx="10"/>
          </p:nvPr>
        </p:nvSpPr>
        <p:spPr>
          <a:xfrm>
            <a:off x="3273425" y="6483350"/>
            <a:ext cx="2560638" cy="236538"/>
          </a:xfrm>
        </p:spPr>
        <p:txBody>
          <a:bodyPr/>
          <a:lstStyle>
            <a:lvl1pPr>
              <a:buClr>
                <a:schemeClr val="bg1"/>
              </a:buClr>
              <a:defRPr>
                <a:solidFill>
                  <a:schemeClr val="bg1"/>
                </a:solidFill>
              </a:defRPr>
            </a:lvl1pPr>
          </a:lstStyle>
          <a:p>
            <a:pPr>
              <a:buClr>
                <a:prstClr val="white"/>
              </a:buClr>
              <a:defRPr/>
            </a:pPr>
            <a:fld id="{B4E74A2B-0D1A-4F96-AF79-758A3FA97292}" type="datetime1">
              <a:rPr lang="fr-FR">
                <a:solidFill>
                  <a:prstClr val="white"/>
                </a:solidFill>
              </a:rPr>
              <a:pPr>
                <a:buClr>
                  <a:prstClr val="white"/>
                </a:buClr>
                <a:defRPr/>
              </a:pPr>
              <a:t>17-08-03</a:t>
            </a:fld>
            <a:endParaRPr lang="en-CA">
              <a:solidFill>
                <a:prstClr val="white"/>
              </a:solidFill>
            </a:endParaRPr>
          </a:p>
        </p:txBody>
      </p:sp>
      <p:sp>
        <p:nvSpPr>
          <p:cNvPr id="7" name="Espace réservé du pied de page 4"/>
          <p:cNvSpPr>
            <a:spLocks noGrp="1"/>
          </p:cNvSpPr>
          <p:nvPr>
            <p:ph type="ftr" sz="quarter" idx="11"/>
          </p:nvPr>
        </p:nvSpPr>
        <p:spPr/>
        <p:txBody>
          <a:bodyPr/>
          <a:lstStyle>
            <a:lvl1pPr>
              <a:buClr>
                <a:schemeClr val="bg1"/>
              </a:buClr>
              <a:defRPr>
                <a:solidFill>
                  <a:schemeClr val="bg1"/>
                </a:solidFill>
              </a:defRPr>
            </a:lvl1pPr>
          </a:lstStyle>
          <a:p>
            <a:pPr>
              <a:buClr>
                <a:prstClr val="white"/>
              </a:buClr>
              <a:defRPr/>
            </a:pPr>
            <a:r>
              <a:rPr lang="en-CA">
                <a:solidFill>
                  <a:prstClr val="white"/>
                </a:solidFill>
              </a:rPr>
              <a:t>CROP</a:t>
            </a:r>
            <a:endParaRPr lang="en-CA" dirty="0">
              <a:solidFill>
                <a:prstClr val="white"/>
              </a:solidFill>
            </a:endParaRPr>
          </a:p>
        </p:txBody>
      </p:sp>
      <p:sp>
        <p:nvSpPr>
          <p:cNvPr id="8" name="Espace réservé du numéro de diapositive 5"/>
          <p:cNvSpPr>
            <a:spLocks noGrp="1"/>
          </p:cNvSpPr>
          <p:nvPr>
            <p:ph type="sldNum" sz="quarter" idx="12"/>
          </p:nvPr>
        </p:nvSpPr>
        <p:spPr/>
        <p:txBody>
          <a:bodyPr/>
          <a:lstStyle>
            <a:lvl1pPr>
              <a:buClr>
                <a:schemeClr val="bg1"/>
              </a:buClr>
              <a:defRPr>
                <a:solidFill>
                  <a:schemeClr val="bg1"/>
                </a:solidFill>
              </a:defRPr>
            </a:lvl1pPr>
          </a:lstStyle>
          <a:p>
            <a:pPr>
              <a:buClr>
                <a:prstClr val="white"/>
              </a:buClr>
              <a:defRPr/>
            </a:pPr>
            <a:fld id="{40DB686C-EE80-4877-81AB-5C8A07083102}" type="slidenum">
              <a:rPr lang="en-CA">
                <a:solidFill>
                  <a:prstClr val="white"/>
                </a:solidFill>
              </a:rPr>
              <a:pPr>
                <a:buClr>
                  <a:prstClr val="white"/>
                </a:buClr>
                <a:defRPr/>
              </a:pPr>
              <a:t>‹#›</a:t>
            </a:fld>
            <a:endParaRPr lang="en-CA">
              <a:solidFill>
                <a:prstClr val="white"/>
              </a:solidFill>
            </a:endParaRPr>
          </a:p>
        </p:txBody>
      </p:sp>
    </p:spTree>
    <p:extLst>
      <p:ext uri="{BB962C8B-B14F-4D97-AF65-F5344CB8AC3E}">
        <p14:creationId xmlns:p14="http://schemas.microsoft.com/office/powerpoint/2010/main" val="17704467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58801" y="4430713"/>
            <a:ext cx="46612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5" name="Forme en L 4"/>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smtClean="0"/>
              <a:t>Modifiez les styles du texte du masque</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2386388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58801" y="4430713"/>
            <a:ext cx="46612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5" name="Forme en L 4"/>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smtClean="0"/>
              <a:t>Modifiez les styles du texte du masque</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375949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3_Transition P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558801" y="4430713"/>
            <a:ext cx="466127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5" name="Forme en L 4"/>
          <p:cNvSpPr/>
          <p:nvPr userDrawn="1"/>
        </p:nvSpPr>
        <p:spPr>
          <a:xfrm rot="5400000">
            <a:off x="558800" y="6029325"/>
            <a:ext cx="111125" cy="111125"/>
          </a:xfrm>
          <a:prstGeom prst="corner">
            <a:avLst>
              <a:gd name="adj1" fmla="val 31250"/>
              <a:gd name="adj2" fmla="val 30083"/>
            </a:avLst>
          </a:prstGeom>
          <a:solidFill>
            <a:sysClr val="window" lastClr="FFFFFF"/>
          </a:solidFill>
          <a:ln w="25400" cap="flat" cmpd="sng" algn="ctr">
            <a:noFill/>
            <a:prstDash val="solid"/>
          </a:ln>
          <a:effectLst/>
        </p:spPr>
        <p:txBody>
          <a:bodyPr anchor="ctr"/>
          <a:lstStyle/>
          <a:p>
            <a:pPr algn="ctr">
              <a:defRPr/>
            </a:pPr>
            <a:endParaRPr lang="en-CA" kern="0">
              <a:solidFill>
                <a:sysClr val="window" lastClr="FFFFFF"/>
              </a:solidFill>
              <a:cs typeface="Arial" charset="0"/>
            </a:endParaRPr>
          </a:p>
        </p:txBody>
      </p:sp>
      <p:sp>
        <p:nvSpPr>
          <p:cNvPr id="6" name="Espace réservé du texte 6"/>
          <p:cNvSpPr txBox="1">
            <a:spLocks/>
          </p:cNvSpPr>
          <p:nvPr userDrawn="1"/>
        </p:nvSpPr>
        <p:spPr>
          <a:xfrm>
            <a:off x="569913" y="6062663"/>
            <a:ext cx="2747962" cy="293687"/>
          </a:xfrm>
          <a:prstGeom prst="rect">
            <a:avLst/>
          </a:prstGeom>
        </p:spPr>
        <p:txBody>
          <a:bodyPr/>
          <a:lstStyle>
            <a:lvl1pPr marL="0" indent="0" algn="l" defTabSz="914400" rtl="0" eaLnBrk="1" latinLnBrk="0" hangingPunct="1">
              <a:spcBef>
                <a:spcPct val="20000"/>
              </a:spcBef>
              <a:buFont typeface="Arial" pitchFamily="34" charset="0"/>
              <a:buNone/>
              <a:defRPr sz="3200" b="1" kern="1200">
                <a:solidFill>
                  <a:schemeClr val="bg1"/>
                </a:solidFill>
                <a:latin typeface="TSTAR"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800" dirty="0" smtClean="0">
                <a:solidFill>
                  <a:prstClr val="white"/>
                </a:solidFill>
                <a:latin typeface="Arial" pitchFamily="34" charset="0"/>
                <a:cs typeface="Arial" pitchFamily="34" charset="0"/>
              </a:rPr>
              <a:t>life to ideas</a:t>
            </a:r>
            <a:endParaRPr lang="en-CA" sz="1800" dirty="0">
              <a:solidFill>
                <a:prstClr val="white"/>
              </a:solidFill>
              <a:latin typeface="Arial" pitchFamily="34" charset="0"/>
              <a:cs typeface="Arial" pitchFamily="34" charset="0"/>
            </a:endParaRPr>
          </a:p>
        </p:txBody>
      </p:sp>
      <p:sp>
        <p:nvSpPr>
          <p:cNvPr id="3" name="Espace réservé du contenu 2"/>
          <p:cNvSpPr>
            <a:spLocks noGrp="1"/>
          </p:cNvSpPr>
          <p:nvPr>
            <p:ph idx="1"/>
          </p:nvPr>
        </p:nvSpPr>
        <p:spPr>
          <a:xfrm>
            <a:off x="558801" y="1699260"/>
            <a:ext cx="6705853" cy="2594674"/>
          </a:xfrm>
        </p:spPr>
        <p:txBody>
          <a:bodyPr anchor="b">
            <a:normAutofit/>
          </a:bodyPr>
          <a:lstStyle>
            <a:lvl1pPr marL="0" indent="0">
              <a:spcBef>
                <a:spcPts val="0"/>
              </a:spcBef>
              <a:buClr>
                <a:schemeClr val="bg1"/>
              </a:buClr>
              <a:buNone/>
              <a:tabLst>
                <a:tab pos="5084763" algn="r"/>
              </a:tabLst>
              <a:defRPr sz="3300" b="1" u="none">
                <a:solidFill>
                  <a:schemeClr val="bg1"/>
                </a:solidFill>
                <a:latin typeface="Arial" pitchFamily="34" charset="0"/>
                <a:cs typeface="Arial" pitchFamily="34" charset="0"/>
              </a:defRPr>
            </a:lvl1pPr>
            <a:lvl2pPr>
              <a:buClr>
                <a:schemeClr val="bg1"/>
              </a:buClr>
              <a:buNone/>
              <a:defRPr>
                <a:solidFill>
                  <a:schemeClr val="bg1"/>
                </a:solidFill>
              </a:defRPr>
            </a:lvl2pPr>
            <a:lvl3pPr>
              <a:buClr>
                <a:schemeClr val="bg1"/>
              </a:buClr>
              <a:buNone/>
              <a:defRPr>
                <a:solidFill>
                  <a:schemeClr val="bg1"/>
                </a:solidFill>
              </a:defRPr>
            </a:lvl3pPr>
            <a:lvl4pPr>
              <a:buClr>
                <a:schemeClr val="bg1"/>
              </a:buClr>
              <a:buNone/>
              <a:defRPr>
                <a:solidFill>
                  <a:schemeClr val="bg1"/>
                </a:solidFill>
              </a:defRPr>
            </a:lvl4pPr>
            <a:lvl5pPr>
              <a:buClr>
                <a:schemeClr val="bg1"/>
              </a:buClr>
              <a:buNone/>
              <a:defRPr>
                <a:solidFill>
                  <a:schemeClr val="bg1"/>
                </a:solidFill>
              </a:defRPr>
            </a:lvl5pPr>
          </a:lstStyle>
          <a:p>
            <a:pPr lvl="0"/>
            <a:r>
              <a:rPr lang="fr-FR" smtClean="0"/>
              <a:t>Modifiez les styles du texte du masque</a:t>
            </a:r>
          </a:p>
        </p:txBody>
      </p:sp>
      <p:sp>
        <p:nvSpPr>
          <p:cNvPr id="21" name="Espace réservé du texte 20"/>
          <p:cNvSpPr>
            <a:spLocks noGrp="1"/>
          </p:cNvSpPr>
          <p:nvPr>
            <p:ph type="body" sz="quarter" idx="10"/>
          </p:nvPr>
        </p:nvSpPr>
        <p:spPr>
          <a:xfrm>
            <a:off x="558800" y="4522534"/>
            <a:ext cx="5311775" cy="347663"/>
          </a:xfrm>
        </p:spPr>
        <p:txBody>
          <a:bodyPr>
            <a:normAutofit/>
          </a:bodyPr>
          <a:lstStyle>
            <a:lvl1pPr>
              <a:defRPr sz="1200">
                <a:solidFill>
                  <a:schemeClr val="bg1"/>
                </a:solidFill>
                <a:latin typeface="Arial Narrow"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smtClean="0"/>
              <a:t>Modifiez les styles du texte du masque</a:t>
            </a:r>
          </a:p>
        </p:txBody>
      </p:sp>
    </p:spTree>
    <p:extLst>
      <p:ext uri="{BB962C8B-B14F-4D97-AF65-F5344CB8AC3E}">
        <p14:creationId xmlns:p14="http://schemas.microsoft.com/office/powerpoint/2010/main" val="39471324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CA"/>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 name="Espace réservé de la date 3"/>
          <p:cNvSpPr>
            <a:spLocks noGrp="1"/>
          </p:cNvSpPr>
          <p:nvPr>
            <p:ph type="dt" sz="half" idx="14"/>
          </p:nvPr>
        </p:nvSpPr>
        <p:spPr>
          <a:xfrm>
            <a:off x="3273425" y="6483350"/>
            <a:ext cx="2560638" cy="236538"/>
          </a:xfrm>
        </p:spPr>
        <p:txBody>
          <a:bodyPr/>
          <a:lstStyle>
            <a:lvl1pPr>
              <a:defRPr/>
            </a:lvl1pPr>
          </a:lstStyle>
          <a:p>
            <a:pPr>
              <a:defRPr/>
            </a:pPr>
            <a:fld id="{FDA9FEC1-6772-447D-8C46-06C1CEA8C016}" type="datetime1">
              <a:rPr lang="fr-FR">
                <a:solidFill>
                  <a:srgbClr val="000000">
                    <a:tint val="75000"/>
                  </a:srgbClr>
                </a:solidFill>
              </a:rPr>
              <a:pPr>
                <a:defRPr/>
              </a:pPr>
              <a:t>17-08-03</a:t>
            </a:fld>
            <a:endParaRPr lang="en-CA">
              <a:solidFill>
                <a:srgbClr val="000000">
                  <a:tint val="75000"/>
                </a:srgbClr>
              </a:solidFill>
            </a:endParaRPr>
          </a:p>
        </p:txBody>
      </p:sp>
      <p:sp>
        <p:nvSpPr>
          <p:cNvPr id="5" name="Espace réservé du pied de page 4"/>
          <p:cNvSpPr>
            <a:spLocks noGrp="1"/>
          </p:cNvSpPr>
          <p:nvPr>
            <p:ph type="ftr" sz="quarter" idx="15"/>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6"/>
          </p:nvPr>
        </p:nvSpPr>
        <p:spPr/>
        <p:txBody>
          <a:bodyPr/>
          <a:lstStyle>
            <a:lvl1pPr>
              <a:defRPr/>
            </a:lvl1pPr>
          </a:lstStyle>
          <a:p>
            <a:pPr>
              <a:defRPr/>
            </a:pPr>
            <a:fld id="{7714B82E-9168-4FD7-9C33-6C93AF7E8618}"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252398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re texte et photo">
    <p:spTree>
      <p:nvGrpSpPr>
        <p:cNvPr id="1" name=""/>
        <p:cNvGrpSpPr/>
        <p:nvPr/>
      </p:nvGrpSpPr>
      <p:grpSpPr>
        <a:xfrm>
          <a:off x="0" y="0"/>
          <a:ext cx="0" cy="0"/>
          <a:chOff x="0" y="0"/>
          <a:chExt cx="0" cy="0"/>
        </a:xfrm>
      </p:grpSpPr>
      <p:sp>
        <p:nvSpPr>
          <p:cNvPr id="6" name="Rectangle 5"/>
          <p:cNvSpPr/>
          <p:nvPr userDrawn="1"/>
        </p:nvSpPr>
        <p:spPr>
          <a:xfrm>
            <a:off x="5989638" y="3853849"/>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pour une image  10"/>
          <p:cNvSpPr>
            <a:spLocks noGrp="1"/>
          </p:cNvSpPr>
          <p:nvPr>
            <p:ph type="pic" sz="quarter" idx="14"/>
          </p:nvPr>
        </p:nvSpPr>
        <p:spPr>
          <a:xfrm>
            <a:off x="5989637" y="1371981"/>
            <a:ext cx="2597151" cy="2037969"/>
          </a:xfrm>
        </p:spPr>
        <p:txBody>
          <a:bodyPr rtlCol="0">
            <a:normAutofit/>
          </a:bodyPr>
          <a:lstStyle>
            <a:lvl1pPr marL="0" indent="0">
              <a:buNone/>
              <a:defRPr/>
            </a:lvl1pPr>
          </a:lstStyle>
          <a:p>
            <a:pPr lvl="0"/>
            <a:endParaRPr lang="en-CA" noProof="0" dirty="0"/>
          </a:p>
        </p:txBody>
      </p:sp>
      <p:sp>
        <p:nvSpPr>
          <p:cNvPr id="10" name="Espace réservé du texte 13"/>
          <p:cNvSpPr>
            <a:spLocks noGrp="1"/>
          </p:cNvSpPr>
          <p:nvPr>
            <p:ph type="body" sz="quarter" idx="15"/>
          </p:nvPr>
        </p:nvSpPr>
        <p:spPr>
          <a:xfrm>
            <a:off x="5989637" y="3648964"/>
            <a:ext cx="2597151" cy="1761554"/>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9" name="Espace réservé de la date 3"/>
          <p:cNvSpPr>
            <a:spLocks noGrp="1"/>
          </p:cNvSpPr>
          <p:nvPr>
            <p:ph type="dt" sz="half" idx="16"/>
          </p:nvPr>
        </p:nvSpPr>
        <p:spPr>
          <a:xfrm>
            <a:off x="3273425" y="6483350"/>
            <a:ext cx="2560638" cy="236538"/>
          </a:xfrm>
        </p:spPr>
        <p:txBody>
          <a:bodyPr/>
          <a:lstStyle>
            <a:lvl1pPr>
              <a:defRPr/>
            </a:lvl1pPr>
          </a:lstStyle>
          <a:p>
            <a:pPr>
              <a:defRPr/>
            </a:pPr>
            <a:fld id="{9D24253D-99FB-49DD-861D-4F0CF28981BD}" type="datetime1">
              <a:rPr lang="fr-FR">
                <a:solidFill>
                  <a:srgbClr val="000000">
                    <a:tint val="75000"/>
                  </a:srgbClr>
                </a:solidFill>
              </a:rPr>
              <a:pPr>
                <a:defRPr/>
              </a:pPr>
              <a:t>17-08-03</a:t>
            </a:fld>
            <a:endParaRPr lang="en-CA">
              <a:solidFill>
                <a:srgbClr val="000000">
                  <a:tint val="75000"/>
                </a:srgbClr>
              </a:solidFill>
            </a:endParaRPr>
          </a:p>
        </p:txBody>
      </p:sp>
      <p:sp>
        <p:nvSpPr>
          <p:cNvPr id="11"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2" name="Espace réservé du numéro de diapositive 5"/>
          <p:cNvSpPr>
            <a:spLocks noGrp="1"/>
          </p:cNvSpPr>
          <p:nvPr>
            <p:ph type="sldNum" sz="quarter" idx="18"/>
          </p:nvPr>
        </p:nvSpPr>
        <p:spPr/>
        <p:txBody>
          <a:bodyPr/>
          <a:lstStyle>
            <a:lvl1pPr>
              <a:defRPr/>
            </a:lvl1pPr>
          </a:lstStyle>
          <a:p>
            <a:pPr>
              <a:defRPr/>
            </a:pPr>
            <a:fld id="{A5EDB85A-66DF-45E6-99D2-94A7B8B320F6}"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0084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0" name="Rectangle 9"/>
          <p:cNvSpPr/>
          <p:nvPr userDrawn="1"/>
        </p:nvSpPr>
        <p:spPr>
          <a:xfrm>
            <a:off x="558800" y="5456238"/>
            <a:ext cx="5313363" cy="556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140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re et contenu ">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D6EB73D9-F08A-4B42-93ED-39AAFD3D4824}"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3DFA6311-1157-4C02-B161-7AF404F3791B}"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486857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
    <p:spTree>
      <p:nvGrpSpPr>
        <p:cNvPr id="1" name=""/>
        <p:cNvGrpSpPr/>
        <p:nvPr/>
      </p:nvGrpSpPr>
      <p:grpSpPr>
        <a:xfrm>
          <a:off x="0" y="0"/>
          <a:ext cx="0" cy="0"/>
          <a:chOff x="0" y="0"/>
          <a:chExt cx="0" cy="0"/>
        </a:xfrm>
      </p:grpSpPr>
      <p:sp>
        <p:nvSpPr>
          <p:cNvPr id="5" name="Rectangle 4"/>
          <p:cNvSpPr/>
          <p:nvPr userDrawn="1"/>
        </p:nvSpPr>
        <p:spPr>
          <a:xfrm>
            <a:off x="558800" y="54562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8027988" cy="3749674"/>
          </a:xfrm>
        </p:spPr>
        <p:txBody>
          <a:bodyPr/>
          <a:lstStyle/>
          <a:p>
            <a:pPr lvl="0"/>
            <a:r>
              <a:rPr lang="fr-FR" dirty="0" smtClean="0"/>
              <a:t>Cliquez pour modifier</a:t>
            </a:r>
            <a:endParaRPr lang="en-CA" dirty="0"/>
          </a:p>
        </p:txBody>
      </p:sp>
      <p:sp>
        <p:nvSpPr>
          <p:cNvPr id="11" name="Espace réservé du texte 13"/>
          <p:cNvSpPr>
            <a:spLocks noGrp="1"/>
          </p:cNvSpPr>
          <p:nvPr>
            <p:ph type="body" sz="quarter" idx="17"/>
          </p:nvPr>
        </p:nvSpPr>
        <p:spPr>
          <a:xfrm>
            <a:off x="558800" y="5585036"/>
            <a:ext cx="5313364" cy="895139"/>
          </a:xfrm>
        </p:spPr>
        <p:txBody>
          <a:bodyPr>
            <a:normAutofit/>
          </a:bodyPr>
          <a:lstStyle>
            <a:lvl1pPr marL="0" indent="0">
              <a:lnSpc>
                <a:spcPts val="1400"/>
              </a:lnSpc>
              <a:spcBef>
                <a:spcPts val="600"/>
              </a:spcBef>
              <a:buNone/>
              <a:defRPr sz="1200" b="0"/>
            </a:lvl1pPr>
          </a:lstStyle>
          <a:p>
            <a:pPr lvl="0"/>
            <a:r>
              <a:rPr lang="fr-FR" dirty="0" smtClean="0"/>
              <a:t>Cliquez pour modifier les styles du</a:t>
            </a:r>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A236808F-0CAB-4B60-8428-F1D358CC5211}"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59421A9A-1361-494E-B51F-F6CCFE726848}"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5308064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4" name="Rectangle 3"/>
          <p:cNvSpPr/>
          <p:nvPr userDrawn="1"/>
        </p:nvSpPr>
        <p:spPr>
          <a:xfrm>
            <a:off x="558800" y="54562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7" name="Espace réservé de la date 3"/>
          <p:cNvSpPr>
            <a:spLocks noGrp="1"/>
          </p:cNvSpPr>
          <p:nvPr>
            <p:ph type="dt" sz="half" idx="15"/>
          </p:nvPr>
        </p:nvSpPr>
        <p:spPr>
          <a:xfrm>
            <a:off x="3273425" y="6483350"/>
            <a:ext cx="2560638" cy="236538"/>
          </a:xfrm>
        </p:spPr>
        <p:txBody>
          <a:bodyPr/>
          <a:lstStyle>
            <a:lvl1pPr>
              <a:defRPr/>
            </a:lvl1pPr>
          </a:lstStyle>
          <a:p>
            <a:pPr>
              <a:defRPr/>
            </a:pPr>
            <a:fld id="{8C7C48A2-B684-4334-9055-21D168591955}"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17"/>
          </p:nvPr>
        </p:nvSpPr>
        <p:spPr/>
        <p:txBody>
          <a:bodyPr/>
          <a:lstStyle>
            <a:lvl1pPr>
              <a:defRPr/>
            </a:lvl1pPr>
          </a:lstStyle>
          <a:p>
            <a:pPr>
              <a:defRPr/>
            </a:pPr>
            <a:fld id="{9A692A55-FE7F-4E56-8351-1C8A1370F05B}"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7830504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_Titre et contenu ">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4" cy="4938394"/>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47FB7255-0154-48C1-81ED-5211C8DB8485}" type="datetime1">
              <a:rPr lang="fr-FR">
                <a:solidFill>
                  <a:srgbClr val="000000">
                    <a:tint val="75000"/>
                  </a:srgbClr>
                </a:solidFill>
              </a:rPr>
              <a:pPr>
                <a:defRPr/>
              </a:pPr>
              <a:t>17-08-03</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873E10C2-8D6C-46CA-9388-494BC69BCDDA}"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0303082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FB4D4F87-869C-4C31-B12B-5D3F1A48F500}" type="datetime1">
              <a:rPr lang="fr-FR">
                <a:solidFill>
                  <a:srgbClr val="000000">
                    <a:tint val="75000"/>
                  </a:srgbClr>
                </a:solidFill>
              </a:rPr>
              <a:pPr>
                <a:defRPr/>
              </a:pPr>
              <a:t>17-08-03</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B316E863-1B2F-469E-B914-895DFC2AAD59}"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4032834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5_Titre et contenu ">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3273424" y="2066544"/>
            <a:ext cx="5313363" cy="4386198"/>
          </a:xfrm>
        </p:spPr>
        <p:txBody>
          <a:bodyPr/>
          <a:lstStyle/>
          <a:p>
            <a:pPr lvl="0"/>
            <a:r>
              <a:rPr lang="fr-FR" dirty="0" smtClean="0"/>
              <a:t>Cliquez pour modifier</a:t>
            </a:r>
            <a:endParaRPr lang="en-CA" dirty="0"/>
          </a:p>
        </p:txBody>
      </p:sp>
      <p:sp>
        <p:nvSpPr>
          <p:cNvPr id="8" name="Espace réservé du contenu 8"/>
          <p:cNvSpPr>
            <a:spLocks noGrp="1"/>
          </p:cNvSpPr>
          <p:nvPr>
            <p:ph sz="quarter" idx="15"/>
          </p:nvPr>
        </p:nvSpPr>
        <p:spPr>
          <a:xfrm>
            <a:off x="558800" y="2066544"/>
            <a:ext cx="2595563" cy="4386198"/>
          </a:xfrm>
        </p:spPr>
        <p:txBody>
          <a:bodyPr/>
          <a:lstStyle/>
          <a:p>
            <a:pPr lvl="0"/>
            <a:r>
              <a:rPr lang="fr-FR" dirty="0" smtClean="0"/>
              <a:t>Cliquez pour modifier</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CDC0847D-4DEA-4F4C-A5E3-83617928CA25}" type="datetime1">
              <a:rPr lang="fr-FR">
                <a:solidFill>
                  <a:srgbClr val="000000">
                    <a:tint val="75000"/>
                  </a:srgbClr>
                </a:solidFill>
              </a:rPr>
              <a:pPr>
                <a:defRPr/>
              </a:pPr>
              <a:t>17-08-03</a:t>
            </a:fld>
            <a:endParaRPr lang="en-CA">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18"/>
          </p:nvPr>
        </p:nvSpPr>
        <p:spPr/>
        <p:txBody>
          <a:bodyPr/>
          <a:lstStyle>
            <a:lvl1pPr>
              <a:defRPr/>
            </a:lvl1pPr>
          </a:lstStyle>
          <a:p>
            <a:pPr>
              <a:defRPr/>
            </a:pPr>
            <a:fld id="{3D8B9254-79EA-4EC0-A470-FD5832EC00A2}"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2150551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re et contenu 2">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718938"/>
          </a:xfrm>
        </p:spPr>
        <p:txBody>
          <a:bodyPr/>
          <a:lstStyle/>
          <a:p>
            <a:pPr lvl="0"/>
            <a:r>
              <a:rPr lang="fr-FR" dirty="0" smtClean="0"/>
              <a:t>Cliquez pour modifier</a:t>
            </a:r>
            <a:endParaRPr lang="en-CA" dirty="0"/>
          </a:p>
        </p:txBody>
      </p:sp>
      <p:sp>
        <p:nvSpPr>
          <p:cNvPr id="6" name="Espace réservé de la date 3"/>
          <p:cNvSpPr>
            <a:spLocks noGrp="1"/>
          </p:cNvSpPr>
          <p:nvPr>
            <p:ph type="dt" sz="half" idx="15"/>
          </p:nvPr>
        </p:nvSpPr>
        <p:spPr>
          <a:xfrm>
            <a:off x="3273425" y="6483350"/>
            <a:ext cx="2560638" cy="236538"/>
          </a:xfrm>
        </p:spPr>
        <p:txBody>
          <a:bodyPr/>
          <a:lstStyle>
            <a:lvl1pPr>
              <a:defRPr/>
            </a:lvl1pPr>
          </a:lstStyle>
          <a:p>
            <a:pPr>
              <a:defRPr/>
            </a:pPr>
            <a:fld id="{4432D897-75C1-46D3-A200-2297DEE64761}" type="datetime1">
              <a:rPr lang="fr-FR">
                <a:solidFill>
                  <a:srgbClr val="000000">
                    <a:tint val="75000"/>
                  </a:srgbClr>
                </a:solidFill>
              </a:rPr>
              <a:pPr>
                <a:defRPr/>
              </a:pPr>
              <a:t>17-08-03</a:t>
            </a:fld>
            <a:endParaRPr lang="en-CA">
              <a:solidFill>
                <a:srgbClr val="000000">
                  <a:tint val="75000"/>
                </a:srgbClr>
              </a:solidFill>
            </a:endParaRPr>
          </a:p>
        </p:txBody>
      </p:sp>
      <p:sp>
        <p:nvSpPr>
          <p:cNvPr id="7" name="Espace réservé du pied de page 4"/>
          <p:cNvSpPr>
            <a:spLocks noGrp="1"/>
          </p:cNvSpPr>
          <p:nvPr>
            <p:ph type="ftr" sz="quarter" idx="16"/>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8" name="Espace réservé du numéro de diapositive 5"/>
          <p:cNvSpPr>
            <a:spLocks noGrp="1"/>
          </p:cNvSpPr>
          <p:nvPr>
            <p:ph type="sldNum" sz="quarter" idx="17"/>
          </p:nvPr>
        </p:nvSpPr>
        <p:spPr/>
        <p:txBody>
          <a:bodyPr/>
          <a:lstStyle>
            <a:lvl1pPr>
              <a:defRPr/>
            </a:lvl1pPr>
          </a:lstStyle>
          <a:p>
            <a:pPr>
              <a:defRPr/>
            </a:pPr>
            <a:fld id="{05A9D8A3-30F5-4A22-84FE-D1933002669A}"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9847891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 colonnes photos">
    <p:spTree>
      <p:nvGrpSpPr>
        <p:cNvPr id="1" name=""/>
        <p:cNvGrpSpPr/>
        <p:nvPr/>
      </p:nvGrpSpPr>
      <p:grpSpPr>
        <a:xfrm>
          <a:off x="0" y="0"/>
          <a:ext cx="0" cy="0"/>
          <a:chOff x="0" y="0"/>
          <a:chExt cx="0" cy="0"/>
        </a:xfrm>
      </p:grpSpPr>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p>
            <a:r>
              <a:rPr lang="fr-FR" dirty="0" smtClean="0"/>
              <a:t>CLIQUEZ POUR MODIFIER LE STYLE DU TITRE</a:t>
            </a:r>
            <a:endParaRPr lang="en-CA" dirty="0"/>
          </a:p>
        </p:txBody>
      </p:sp>
      <p:sp>
        <p:nvSpPr>
          <p:cNvPr id="7" name="Espace réservé de la date 3"/>
          <p:cNvSpPr>
            <a:spLocks noGrp="1"/>
          </p:cNvSpPr>
          <p:nvPr>
            <p:ph type="dt" sz="half" idx="18"/>
          </p:nvPr>
        </p:nvSpPr>
        <p:spPr>
          <a:xfrm>
            <a:off x="3273425" y="6483350"/>
            <a:ext cx="2560638" cy="236538"/>
          </a:xfrm>
        </p:spPr>
        <p:txBody>
          <a:bodyPr/>
          <a:lstStyle>
            <a:lvl1pPr>
              <a:defRPr/>
            </a:lvl1pPr>
          </a:lstStyle>
          <a:p>
            <a:pPr>
              <a:defRPr/>
            </a:pPr>
            <a:fld id="{0112D1EE-AD43-4E8B-A468-A147AEF9F8C9}"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5"/>
          <p:cNvSpPr>
            <a:spLocks noGrp="1"/>
          </p:cNvSpPr>
          <p:nvPr>
            <p:ph type="sldNum" sz="quarter" idx="20"/>
          </p:nvPr>
        </p:nvSpPr>
        <p:spPr/>
        <p:txBody>
          <a:bodyPr/>
          <a:lstStyle>
            <a:lvl1pPr>
              <a:defRPr/>
            </a:lvl1pPr>
          </a:lstStyle>
          <a:p>
            <a:pPr>
              <a:defRPr/>
            </a:pPr>
            <a:fld id="{29349D3F-7252-41FF-B3F5-651D88B25827}"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8021966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3 colonnes photos">
    <p:spTree>
      <p:nvGrpSpPr>
        <p:cNvPr id="1" name=""/>
        <p:cNvGrpSpPr/>
        <p:nvPr/>
      </p:nvGrpSpPr>
      <p:grpSpPr>
        <a:xfrm>
          <a:off x="0" y="0"/>
          <a:ext cx="0" cy="0"/>
          <a:chOff x="0" y="0"/>
          <a:chExt cx="0" cy="0"/>
        </a:xfrm>
      </p:grpSpPr>
      <p:cxnSp>
        <p:nvCxnSpPr>
          <p:cNvPr id="6" name="Connecteur droit 5"/>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orme en L 6"/>
          <p:cNvSpPr/>
          <p:nvPr userDrawn="1"/>
        </p:nvSpPr>
        <p:spPr>
          <a:xfrm rot="5400000">
            <a:off x="3273425" y="373063"/>
            <a:ext cx="230187"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8" name="Forme en L 7"/>
          <p:cNvSpPr/>
          <p:nvPr userDrawn="1"/>
        </p:nvSpPr>
        <p:spPr>
          <a:xfrm rot="5400000" flipH="1" flipV="1">
            <a:off x="8355013"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8" y="2393949"/>
            <a:ext cx="2597150" cy="3062289"/>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49"/>
            <a:ext cx="2595563" cy="3062289"/>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49"/>
            <a:ext cx="2597150" cy="3062289"/>
          </a:xfrm>
        </p:spPr>
        <p:txBody>
          <a:bodyPr rtlCol="0">
            <a:normAutofit/>
          </a:bodyPr>
          <a:lstStyle>
            <a:lvl1pPr marL="0" indent="0">
              <a:buNone/>
              <a:defRPr/>
            </a:lvl1pPr>
          </a:lstStyle>
          <a:p>
            <a:pPr lvl="0"/>
            <a:endParaRPr lang="en-CA" noProof="0" dirty="0"/>
          </a:p>
        </p:txBody>
      </p:sp>
      <p:sp>
        <p:nvSpPr>
          <p:cNvPr id="20" name="Espace réservé du titre 1"/>
          <p:cNvSpPr>
            <a:spLocks noGrp="1"/>
          </p:cNvSpPr>
          <p:nvPr>
            <p:ph type="title"/>
          </p:nvPr>
        </p:nvSpPr>
        <p:spPr>
          <a:xfrm>
            <a:off x="3273424" y="603342"/>
            <a:ext cx="5311776" cy="1390049"/>
          </a:xfrm>
          <a:prstGeom prst="rect">
            <a:avLst/>
          </a:prstGeom>
        </p:spPr>
        <p:txBody>
          <a:bodyPr rtlCol="0">
            <a:normAutofit/>
          </a:bodyPr>
          <a:lstStyle/>
          <a:p>
            <a:r>
              <a:rPr lang="fr-FR" dirty="0" smtClean="0"/>
              <a:t>CLIQUEZ POUR MODIFIER LE STYLE DU TITRE</a:t>
            </a:r>
            <a:endParaRPr lang="en-CA" dirty="0"/>
          </a:p>
        </p:txBody>
      </p:sp>
      <p:sp>
        <p:nvSpPr>
          <p:cNvPr id="9" name="Espace réservé de la date 3"/>
          <p:cNvSpPr>
            <a:spLocks noGrp="1"/>
          </p:cNvSpPr>
          <p:nvPr>
            <p:ph type="dt" sz="half" idx="18"/>
          </p:nvPr>
        </p:nvSpPr>
        <p:spPr>
          <a:xfrm>
            <a:off x="3273425" y="6483350"/>
            <a:ext cx="2560638" cy="236538"/>
          </a:xfrm>
        </p:spPr>
        <p:txBody>
          <a:bodyPr/>
          <a:lstStyle>
            <a:lvl1pPr>
              <a:defRPr/>
            </a:lvl1pPr>
          </a:lstStyle>
          <a:p>
            <a:pPr>
              <a:defRPr/>
            </a:pPr>
            <a:fld id="{7A0914D3-8006-493A-9584-0C19D0265DD0}" type="datetime1">
              <a:rPr lang="fr-FR">
                <a:solidFill>
                  <a:srgbClr val="000000">
                    <a:tint val="75000"/>
                  </a:srgbClr>
                </a:solidFill>
              </a:rPr>
              <a:pPr>
                <a:defRPr/>
              </a:pPr>
              <a:t>17-08-03</a:t>
            </a:fld>
            <a:endParaRPr lang="en-CA">
              <a:solidFill>
                <a:srgbClr val="000000">
                  <a:tint val="75000"/>
                </a:srgbClr>
              </a:solidFill>
            </a:endParaRPr>
          </a:p>
        </p:txBody>
      </p:sp>
      <p:sp>
        <p:nvSpPr>
          <p:cNvPr id="10"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p>
        </p:txBody>
      </p:sp>
      <p:sp>
        <p:nvSpPr>
          <p:cNvPr id="12" name="Espace réservé du numéro de diapositive 5"/>
          <p:cNvSpPr>
            <a:spLocks noGrp="1"/>
          </p:cNvSpPr>
          <p:nvPr>
            <p:ph type="sldNum" sz="quarter" idx="20"/>
          </p:nvPr>
        </p:nvSpPr>
        <p:spPr/>
        <p:txBody>
          <a:bodyPr/>
          <a:lstStyle>
            <a:lvl1pPr>
              <a:defRPr/>
            </a:lvl1pPr>
          </a:lstStyle>
          <a:p>
            <a:pPr>
              <a:defRPr/>
            </a:pPr>
            <a:fld id="{C031D394-562F-4FAE-91B2-03E3C9D05EDF}"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614175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exte 3 photos">
    <p:spTree>
      <p:nvGrpSpPr>
        <p:cNvPr id="1" name=""/>
        <p:cNvGrpSpPr/>
        <p:nvPr/>
      </p:nvGrpSpPr>
      <p:grpSpPr>
        <a:xfrm>
          <a:off x="0" y="0"/>
          <a:ext cx="0" cy="0"/>
          <a:chOff x="0" y="0"/>
          <a:chExt cx="0" cy="0"/>
        </a:xfrm>
      </p:grpSpPr>
      <p:sp>
        <p:nvSpPr>
          <p:cNvPr id="9" name="Rectangle 8"/>
          <p:cNvSpPr/>
          <p:nvPr userDrawn="1"/>
        </p:nvSpPr>
        <p:spPr>
          <a:xfrm>
            <a:off x="5989638" y="4543425"/>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0" name="Rectangle 9"/>
          <p:cNvSpPr/>
          <p:nvPr userDrawn="1"/>
        </p:nvSpPr>
        <p:spPr>
          <a:xfrm>
            <a:off x="558800" y="4543425"/>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3273425" y="4543425"/>
            <a:ext cx="260032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4" name="Connecteur droit 1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Espace réservé pour une image  10"/>
          <p:cNvSpPr>
            <a:spLocks noGrp="1"/>
          </p:cNvSpPr>
          <p:nvPr>
            <p:ph type="pic" sz="quarter" idx="13"/>
          </p:nvPr>
        </p:nvSpPr>
        <p:spPr>
          <a:xfrm>
            <a:off x="5989638" y="2393950"/>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2393950"/>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2393950"/>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4680962"/>
            <a:ext cx="2595563" cy="1868487"/>
          </a:xfrm>
        </p:spPr>
        <p:txBody>
          <a:bodyPr>
            <a:normAutofit/>
          </a:bodyPr>
          <a:lstStyle>
            <a:lvl1pPr>
              <a:lnSpc>
                <a:spcPts val="1500"/>
              </a:lnSpc>
              <a:defRPr sz="1200" b="0">
                <a:solidFill>
                  <a:schemeClr val="tx2"/>
                </a:solidFill>
              </a:defRPr>
            </a:lvl1pPr>
            <a:lvl2pPr>
              <a:lnSpc>
                <a:spcPts val="1500"/>
              </a:lnSpc>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p>
            <a:r>
              <a:rPr lang="fr-FR" dirty="0" smtClean="0"/>
              <a:t>CLIQUEZ POUR MODIFIER LE STYLE DU TITRE</a:t>
            </a:r>
            <a:endParaRPr lang="en-CA" dirty="0"/>
          </a:p>
        </p:txBody>
      </p:sp>
      <p:sp>
        <p:nvSpPr>
          <p:cNvPr id="15" name="Espace réservé de la date 3"/>
          <p:cNvSpPr>
            <a:spLocks noGrp="1"/>
          </p:cNvSpPr>
          <p:nvPr>
            <p:ph type="dt" sz="half" idx="21"/>
          </p:nvPr>
        </p:nvSpPr>
        <p:spPr>
          <a:xfrm>
            <a:off x="3273425" y="6483350"/>
            <a:ext cx="2560638" cy="236538"/>
          </a:xfrm>
        </p:spPr>
        <p:txBody>
          <a:bodyPr/>
          <a:lstStyle>
            <a:lvl1pPr>
              <a:defRPr/>
            </a:lvl1pPr>
          </a:lstStyle>
          <a:p>
            <a:pPr>
              <a:defRPr/>
            </a:pPr>
            <a:fld id="{F625822A-A3B3-4A37-90F8-2DF45208E7B2}" type="datetime1">
              <a:rPr lang="fr-FR">
                <a:solidFill>
                  <a:srgbClr val="000000">
                    <a:tint val="75000"/>
                  </a:srgbClr>
                </a:solidFill>
              </a:rPr>
              <a:pPr>
                <a:defRPr/>
              </a:pPr>
              <a:t>17-08-03</a:t>
            </a:fld>
            <a:endParaRPr lang="en-CA">
              <a:solidFill>
                <a:srgbClr val="000000">
                  <a:tint val="75000"/>
                </a:srgbClr>
              </a:solidFill>
            </a:endParaRPr>
          </a:p>
        </p:txBody>
      </p:sp>
      <p:sp>
        <p:nvSpPr>
          <p:cNvPr id="16" name="Espace réservé du pied de page 4"/>
          <p:cNvSpPr>
            <a:spLocks noGrp="1"/>
          </p:cNvSpPr>
          <p:nvPr>
            <p:ph type="ftr" sz="quarter" idx="22"/>
          </p:nvPr>
        </p:nvSpPr>
        <p:spPr/>
        <p:txBody>
          <a:bodyPr/>
          <a:lstStyle>
            <a:lvl1pPr>
              <a:defRPr/>
            </a:lvl1pPr>
          </a:lstStyle>
          <a:p>
            <a:pPr>
              <a:defRPr/>
            </a:pPr>
            <a:r>
              <a:rPr lang="en-CA">
                <a:solidFill>
                  <a:srgbClr val="000000">
                    <a:tint val="75000"/>
                  </a:srgbClr>
                </a:solidFill>
              </a:rPr>
              <a:t>CROP</a:t>
            </a:r>
          </a:p>
        </p:txBody>
      </p:sp>
      <p:sp>
        <p:nvSpPr>
          <p:cNvPr id="18" name="Espace réservé du numéro de diapositive 5"/>
          <p:cNvSpPr>
            <a:spLocks noGrp="1"/>
          </p:cNvSpPr>
          <p:nvPr>
            <p:ph type="sldNum" sz="quarter" idx="23"/>
          </p:nvPr>
        </p:nvSpPr>
        <p:spPr/>
        <p:txBody>
          <a:bodyPr/>
          <a:lstStyle>
            <a:lvl1pPr>
              <a:defRPr/>
            </a:lvl1pPr>
          </a:lstStyle>
          <a:p>
            <a:pPr>
              <a:defRPr/>
            </a:pPr>
            <a:fld id="{EEB7E273-3A73-496D-A751-74C961D97E42}"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2700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re et contenu ">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31836"/>
                </a:solidFill>
              </a:defRPr>
            </a:lvl1pPr>
          </a:lstStyle>
          <a:p>
            <a:r>
              <a:rPr lang="fr-FR" dirty="0" smtClean="0"/>
              <a:t>Cliquez pour modifier le style du titre</a:t>
            </a:r>
            <a:endParaRPr lang="en-CA" dirty="0"/>
          </a:p>
        </p:txBody>
      </p:sp>
      <p:sp>
        <p:nvSpPr>
          <p:cNvPr id="4" name="Espace réservé de la date 3"/>
          <p:cNvSpPr>
            <a:spLocks noGrp="1"/>
          </p:cNvSpPr>
          <p:nvPr>
            <p:ph type="dt" sz="half" idx="10"/>
          </p:nvPr>
        </p:nvSpPr>
        <p:spPr>
          <a:xfrm>
            <a:off x="3273425" y="6483096"/>
            <a:ext cx="2560637" cy="237109"/>
          </a:xfrm>
          <a:prstGeom prst="rect">
            <a:avLst/>
          </a:prstGeom>
        </p:spPr>
        <p:txBody>
          <a:bodyPr/>
          <a:lstStyle/>
          <a:p>
            <a:fld id="{14E21B0B-A824-4C71-8B52-BEA968808D82}" type="datetime1">
              <a:rPr lang="fr-FR" smtClean="0">
                <a:solidFill>
                  <a:srgbClr val="000000">
                    <a:tint val="75000"/>
                  </a:srgbClr>
                </a:solidFill>
              </a:rPr>
              <a:pPr/>
              <a:t>17-08-03</a:t>
            </a:fld>
            <a:endParaRPr lang="en-CA">
              <a:solidFill>
                <a:srgbClr val="000000">
                  <a:tint val="75000"/>
                </a:srgbClr>
              </a:solidFill>
            </a:endParaRPr>
          </a:p>
        </p:txBody>
      </p:sp>
      <p:sp>
        <p:nvSpPr>
          <p:cNvPr id="5" name="Espace réservé du pied de page 4"/>
          <p:cNvSpPr>
            <a:spLocks noGrp="1"/>
          </p:cNvSpPr>
          <p:nvPr>
            <p:ph type="ftr" sz="quarter" idx="11"/>
          </p:nvPr>
        </p:nvSpPr>
        <p:spPr/>
        <p:txBody>
          <a:body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12"/>
          </p:nvPr>
        </p:nvSpPr>
        <p:spPr/>
        <p:txBody>
          <a:bodyPr/>
          <a:lstStyle/>
          <a:p>
            <a:fld id="{E7B58D81-04C7-47EB-9B1C-20051A4D7758}" type="slidenum">
              <a:rPr lang="en-CA" smtClean="0">
                <a:solidFill>
                  <a:srgbClr val="000000">
                    <a:tint val="75000"/>
                  </a:srgbClr>
                </a:solidFill>
              </a:rPr>
              <a:pPr/>
              <a:t>‹#›</a:t>
            </a:fld>
            <a:endParaRPr lang="en-CA">
              <a:solidFill>
                <a:srgbClr val="000000">
                  <a:tint val="75000"/>
                </a:srgbClr>
              </a:solidFill>
            </a:endParaRPr>
          </a:p>
        </p:txBody>
      </p:sp>
      <p:sp>
        <p:nvSpPr>
          <p:cNvPr id="9" name="Espace réservé du contenu 8"/>
          <p:cNvSpPr>
            <a:spLocks noGrp="1"/>
          </p:cNvSpPr>
          <p:nvPr>
            <p:ph sz="quarter" idx="14"/>
          </p:nvPr>
        </p:nvSpPr>
        <p:spPr>
          <a:xfrm>
            <a:off x="558800" y="1517269"/>
            <a:ext cx="8027988" cy="4935473"/>
          </a:xfrm>
        </p:spPr>
        <p:txBody>
          <a:bodyPr/>
          <a:lstStyle/>
          <a:p>
            <a:pPr lvl="0"/>
            <a:r>
              <a:rPr lang="fr-FR" dirty="0" smtClean="0"/>
              <a:t>Cliquez pour modifier</a:t>
            </a:r>
            <a:endParaRPr lang="en-CA" dirty="0"/>
          </a:p>
        </p:txBody>
      </p:sp>
      <p:cxnSp>
        <p:nvCxnSpPr>
          <p:cNvPr id="12" name="Connecteur droit 11"/>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7206070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exte 3 photos">
    <p:spTree>
      <p:nvGrpSpPr>
        <p:cNvPr id="1" name=""/>
        <p:cNvGrpSpPr/>
        <p:nvPr/>
      </p:nvGrpSpPr>
      <p:grpSpPr>
        <a:xfrm>
          <a:off x="0" y="0"/>
          <a:ext cx="0" cy="0"/>
          <a:chOff x="0" y="0"/>
          <a:chExt cx="0" cy="0"/>
        </a:xfrm>
      </p:grpSpPr>
      <p:sp>
        <p:nvSpPr>
          <p:cNvPr id="10" name="Rectangle 9"/>
          <p:cNvSpPr/>
          <p:nvPr userDrawn="1"/>
        </p:nvSpPr>
        <p:spPr>
          <a:xfrm>
            <a:off x="5989638" y="35306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558800" y="35306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Rectangle 13"/>
          <p:cNvSpPr/>
          <p:nvPr userDrawn="1"/>
        </p:nvSpPr>
        <p:spPr>
          <a:xfrm>
            <a:off x="3273425" y="3530600"/>
            <a:ext cx="260032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5" name="Connecteur droit 1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58800" y="5456238"/>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8" name="Rectangle 17"/>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8" y="1465015"/>
            <a:ext cx="2597150" cy="2028825"/>
          </a:xfrm>
        </p:spPr>
        <p:txBody>
          <a:bodyPr rtlCol="0">
            <a:normAutofit/>
          </a:bodyPr>
          <a:lstStyle>
            <a:lvl1pPr marL="0" indent="0">
              <a:buNone/>
              <a:defRPr/>
            </a:lvl1pPr>
          </a:lstStyle>
          <a:p>
            <a:pPr lvl="0"/>
            <a:endParaRPr lang="en-CA" noProof="0" dirty="0"/>
          </a:p>
        </p:txBody>
      </p:sp>
      <p:sp>
        <p:nvSpPr>
          <p:cNvPr id="13" name="Espace réservé pour une image  10"/>
          <p:cNvSpPr>
            <a:spLocks noGrp="1"/>
          </p:cNvSpPr>
          <p:nvPr>
            <p:ph type="pic" sz="quarter" idx="15"/>
          </p:nvPr>
        </p:nvSpPr>
        <p:spPr>
          <a:xfrm>
            <a:off x="558799" y="1465015"/>
            <a:ext cx="2595563" cy="2028825"/>
          </a:xfrm>
        </p:spPr>
        <p:txBody>
          <a:bodyPr rtlCol="0">
            <a:normAutofit/>
          </a:bodyPr>
          <a:lstStyle>
            <a:lvl1pPr marL="0" indent="0">
              <a:buNone/>
              <a:defRPr/>
            </a:lvl1pPr>
          </a:lstStyle>
          <a:p>
            <a:pPr lvl="0"/>
            <a:endParaRPr lang="en-CA" noProof="0" dirty="0"/>
          </a:p>
        </p:txBody>
      </p:sp>
      <p:sp>
        <p:nvSpPr>
          <p:cNvPr id="17" name="Espace réservé pour une image  10"/>
          <p:cNvSpPr>
            <a:spLocks noGrp="1"/>
          </p:cNvSpPr>
          <p:nvPr>
            <p:ph type="pic" sz="quarter" idx="17"/>
          </p:nvPr>
        </p:nvSpPr>
        <p:spPr>
          <a:xfrm>
            <a:off x="3276600" y="1465015"/>
            <a:ext cx="2597150" cy="2028825"/>
          </a:xfrm>
        </p:spPr>
        <p:txBody>
          <a:bodyPr rtlCol="0">
            <a:normAutofit/>
          </a:bodyPr>
          <a:lstStyle>
            <a:lvl1pPr marL="0" indent="0">
              <a:buNone/>
              <a:defRPr/>
            </a:lvl1pPr>
          </a:lstStyle>
          <a:p>
            <a:pPr lvl="0"/>
            <a:endParaRPr lang="en-CA" noProof="0" dirty="0"/>
          </a:p>
        </p:txBody>
      </p:sp>
      <p:sp>
        <p:nvSpPr>
          <p:cNvPr id="25" name="Espace réservé du texte 24"/>
          <p:cNvSpPr>
            <a:spLocks noGrp="1"/>
          </p:cNvSpPr>
          <p:nvPr>
            <p:ph type="body" sz="quarter" idx="18"/>
          </p:nvPr>
        </p:nvSpPr>
        <p:spPr>
          <a:xfrm>
            <a:off x="558799"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6" name="Espace réservé du texte 24"/>
          <p:cNvSpPr>
            <a:spLocks noGrp="1"/>
          </p:cNvSpPr>
          <p:nvPr>
            <p:ph type="body" sz="quarter" idx="19"/>
          </p:nvPr>
        </p:nvSpPr>
        <p:spPr>
          <a:xfrm>
            <a:off x="3273424"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7" name="Espace réservé du texte 24"/>
          <p:cNvSpPr>
            <a:spLocks noGrp="1"/>
          </p:cNvSpPr>
          <p:nvPr>
            <p:ph type="body" sz="quarter" idx="20"/>
          </p:nvPr>
        </p:nvSpPr>
        <p:spPr>
          <a:xfrm>
            <a:off x="5991226" y="3668137"/>
            <a:ext cx="2595563" cy="1788101"/>
          </a:xfrm>
        </p:spPr>
        <p:txBody>
          <a:bodyPr>
            <a:normAutofit/>
          </a:bodyPr>
          <a:lstStyle>
            <a:lvl1pPr>
              <a:lnSpc>
                <a:spcPts val="1500"/>
              </a:lnSpc>
              <a:spcBef>
                <a:spcPts val="1200"/>
              </a:spcBef>
              <a:defRPr sz="1200" b="0">
                <a:solidFill>
                  <a:schemeClr val="tx2"/>
                </a:solidFill>
              </a:defRPr>
            </a:lvl1pPr>
            <a:lvl2pPr>
              <a:lnSpc>
                <a:spcPts val="1500"/>
              </a:lnSpc>
              <a:spcBef>
                <a:spcPts val="800"/>
              </a:spcBef>
              <a:defRPr sz="1200" b="0"/>
            </a:lvl2pPr>
            <a:lvl3pPr>
              <a:defRPr sz="1200" b="0"/>
            </a:lvl3pPr>
            <a:lvl4pPr>
              <a:defRPr sz="1200" b="0"/>
            </a:lvl4pPr>
            <a:lvl5pPr>
              <a:defRPr sz="1200" b="0"/>
            </a:lvl5pPr>
          </a:lstStyle>
          <a:p>
            <a:pPr lvl="0"/>
            <a:r>
              <a:rPr lang="fr-FR" dirty="0" smtClean="0"/>
              <a:t>Cliquez pour modifier les styles du texte du masque</a:t>
            </a:r>
          </a:p>
          <a:p>
            <a:pPr lvl="1"/>
            <a:r>
              <a:rPr lang="fr-FR" dirty="0" smtClean="0"/>
              <a:t>Deuxième niveau</a:t>
            </a:r>
          </a:p>
        </p:txBody>
      </p:sp>
      <p:sp>
        <p:nvSpPr>
          <p:cNvPr id="20" name="Espace réservé du titre 1"/>
          <p:cNvSpPr>
            <a:spLocks noGrp="1"/>
          </p:cNvSpPr>
          <p:nvPr>
            <p:ph type="title"/>
          </p:nvPr>
        </p:nvSpPr>
        <p:spPr>
          <a:xfrm>
            <a:off x="558800" y="373063"/>
            <a:ext cx="5311774" cy="1008062"/>
          </a:xfrm>
          <a:prstGeom prst="rect">
            <a:avLst/>
          </a:prstGeom>
        </p:spPr>
        <p:txBody>
          <a:bodyPr rtlCol="0">
            <a:normAutofit/>
          </a:bodyPr>
          <a:lstStyle>
            <a:lvl1pPr>
              <a:defRPr baseline="0"/>
            </a:lvl1pPr>
          </a:lstStyle>
          <a:p>
            <a:r>
              <a:rPr lang="fr-FR" smtClean="0"/>
              <a:t>Modifiez le style du titre</a:t>
            </a:r>
            <a:endParaRPr lang="en-CA" dirty="0"/>
          </a:p>
        </p:txBody>
      </p:sp>
      <p:sp>
        <p:nvSpPr>
          <p:cNvPr id="21"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19" name="Espace réservé de la date 3"/>
          <p:cNvSpPr>
            <a:spLocks noGrp="1"/>
          </p:cNvSpPr>
          <p:nvPr>
            <p:ph type="dt" sz="half" idx="22"/>
          </p:nvPr>
        </p:nvSpPr>
        <p:spPr>
          <a:xfrm>
            <a:off x="3273425" y="6483350"/>
            <a:ext cx="2560638" cy="236538"/>
          </a:xfrm>
        </p:spPr>
        <p:txBody>
          <a:bodyPr/>
          <a:lstStyle>
            <a:lvl1pPr>
              <a:defRPr/>
            </a:lvl1pPr>
          </a:lstStyle>
          <a:p>
            <a:pPr>
              <a:defRPr/>
            </a:pPr>
            <a:fld id="{770425FE-0FEF-4909-BECC-E555E2C26DAA}" type="datetime1">
              <a:rPr lang="fr-FR">
                <a:solidFill>
                  <a:srgbClr val="000000">
                    <a:tint val="75000"/>
                  </a:srgbClr>
                </a:solidFill>
              </a:rPr>
              <a:pPr>
                <a:defRPr/>
              </a:pPr>
              <a:t>17-08-03</a:t>
            </a:fld>
            <a:endParaRPr lang="en-CA">
              <a:solidFill>
                <a:srgbClr val="000000">
                  <a:tint val="75000"/>
                </a:srgbClr>
              </a:solidFill>
            </a:endParaRPr>
          </a:p>
        </p:txBody>
      </p:sp>
      <p:sp>
        <p:nvSpPr>
          <p:cNvPr id="22" name="Espace réservé du pied de page 4"/>
          <p:cNvSpPr>
            <a:spLocks noGrp="1"/>
          </p:cNvSpPr>
          <p:nvPr>
            <p:ph type="ftr" sz="quarter" idx="23"/>
          </p:nvPr>
        </p:nvSpPr>
        <p:spPr/>
        <p:txBody>
          <a:bodyPr/>
          <a:lstStyle>
            <a:lvl1pPr>
              <a:defRPr/>
            </a:lvl1pPr>
          </a:lstStyle>
          <a:p>
            <a:pPr>
              <a:defRPr/>
            </a:pPr>
            <a:r>
              <a:rPr lang="en-CA">
                <a:solidFill>
                  <a:srgbClr val="000000">
                    <a:tint val="75000"/>
                  </a:srgbClr>
                </a:solidFill>
              </a:rPr>
              <a:t>CROP</a:t>
            </a:r>
          </a:p>
        </p:txBody>
      </p:sp>
      <p:sp>
        <p:nvSpPr>
          <p:cNvPr id="23" name="Espace réservé du numéro de diapositive 5"/>
          <p:cNvSpPr>
            <a:spLocks noGrp="1"/>
          </p:cNvSpPr>
          <p:nvPr>
            <p:ph type="sldNum" sz="quarter" idx="24"/>
          </p:nvPr>
        </p:nvSpPr>
        <p:spPr/>
        <p:txBody>
          <a:bodyPr/>
          <a:lstStyle>
            <a:lvl1pPr>
              <a:defRPr/>
            </a:lvl1pPr>
          </a:lstStyle>
          <a:p>
            <a:pPr>
              <a:defRPr/>
            </a:pPr>
            <a:fld id="{92C2B125-9FAE-4C81-BE56-41F046F7A52A}"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3124329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re et contenu tableau">
    <p:spTree>
      <p:nvGrpSpPr>
        <p:cNvPr id="1" name=""/>
        <p:cNvGrpSpPr/>
        <p:nvPr/>
      </p:nvGrpSpPr>
      <p:grpSpPr>
        <a:xfrm>
          <a:off x="0" y="0"/>
          <a:ext cx="0" cy="0"/>
          <a:chOff x="0" y="0"/>
          <a:chExt cx="0" cy="0"/>
        </a:xfrm>
      </p:grpSpPr>
      <p:sp>
        <p:nvSpPr>
          <p:cNvPr id="6" name="Rectangle 5"/>
          <p:cNvSpPr/>
          <p:nvPr userDrawn="1"/>
        </p:nvSpPr>
        <p:spPr>
          <a:xfrm>
            <a:off x="558800" y="5456238"/>
            <a:ext cx="465446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3409949"/>
            <a:ext cx="8027989" cy="2046289"/>
          </a:xfrm>
        </p:spPr>
        <p:txBody>
          <a:bodyPr rtlCol="0">
            <a:normAutofit/>
          </a:bodyPr>
          <a:lstStyle>
            <a:lvl1pPr>
              <a:defRPr sz="1200"/>
            </a:lvl1pPr>
          </a:lstStyle>
          <a:p>
            <a:pPr lvl="0"/>
            <a:endParaRPr lang="en-CA" noProof="0"/>
          </a:p>
        </p:txBody>
      </p:sp>
      <p:sp>
        <p:nvSpPr>
          <p:cNvPr id="14" name="Espace réservé du texte 13"/>
          <p:cNvSpPr>
            <a:spLocks noGrp="1"/>
          </p:cNvSpPr>
          <p:nvPr>
            <p:ph type="body" sz="quarter" idx="21"/>
          </p:nvPr>
        </p:nvSpPr>
        <p:spPr>
          <a:xfrm>
            <a:off x="558800" y="5566093"/>
            <a:ext cx="8027988" cy="914082"/>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20" name="Espace réservé du texte 19"/>
          <p:cNvSpPr>
            <a:spLocks noGrp="1"/>
          </p:cNvSpPr>
          <p:nvPr>
            <p:ph type="body" sz="quarter" idx="22"/>
          </p:nvPr>
        </p:nvSpPr>
        <p:spPr>
          <a:xfrm>
            <a:off x="558800" y="1517206"/>
            <a:ext cx="5311774" cy="1865311"/>
          </a:xfrm>
        </p:spPr>
        <p:txBody>
          <a:bodyPr/>
          <a:lstStyle/>
          <a:p>
            <a:pPr lvl="0"/>
            <a:r>
              <a:rPr lang="fr-FR" dirty="0" smtClean="0"/>
              <a:t>Cliquez pour modifier les styles du texte du masque</a:t>
            </a:r>
          </a:p>
          <a:p>
            <a:pPr lvl="1"/>
            <a:r>
              <a:rPr lang="fr-FR" dirty="0" smtClean="0"/>
              <a:t>Deuxième niveau</a:t>
            </a:r>
          </a:p>
        </p:txBody>
      </p:sp>
      <p:sp>
        <p:nvSpPr>
          <p:cNvPr id="7" name="Espace réservé de la date 3"/>
          <p:cNvSpPr>
            <a:spLocks noGrp="1"/>
          </p:cNvSpPr>
          <p:nvPr>
            <p:ph type="dt" sz="half" idx="23"/>
          </p:nvPr>
        </p:nvSpPr>
        <p:spPr>
          <a:xfrm>
            <a:off x="3273425" y="6483350"/>
            <a:ext cx="2560638" cy="236538"/>
          </a:xfrm>
        </p:spPr>
        <p:txBody>
          <a:bodyPr/>
          <a:lstStyle>
            <a:lvl1pPr>
              <a:defRPr/>
            </a:lvl1pPr>
          </a:lstStyle>
          <a:p>
            <a:pPr>
              <a:defRPr/>
            </a:pPr>
            <a:fld id="{00610C0C-348E-40EC-80D6-32AFED06E123}"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4"/>
          <p:cNvSpPr>
            <a:spLocks noGrp="1"/>
          </p:cNvSpPr>
          <p:nvPr>
            <p:ph type="ftr" sz="quarter" idx="24"/>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25"/>
          </p:nvPr>
        </p:nvSpPr>
        <p:spPr/>
        <p:txBody>
          <a:bodyPr/>
          <a:lstStyle>
            <a:lvl1pPr>
              <a:defRPr/>
            </a:lvl1pPr>
          </a:lstStyle>
          <a:p>
            <a:pPr>
              <a:defRPr/>
            </a:pPr>
            <a:fld id="{6353B879-F73A-4585-B671-DA499A2D6736}"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3214737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re et contenu tableau">
    <p:spTree>
      <p:nvGrpSpPr>
        <p:cNvPr id="1" name=""/>
        <p:cNvGrpSpPr/>
        <p:nvPr/>
      </p:nvGrpSpPr>
      <p:grpSpPr>
        <a:xfrm>
          <a:off x="0" y="0"/>
          <a:ext cx="0" cy="0"/>
          <a:chOff x="0" y="0"/>
          <a:chExt cx="0" cy="0"/>
        </a:xfrm>
      </p:grpSpPr>
      <p:sp>
        <p:nvSpPr>
          <p:cNvPr id="6" name="Rectangle 5"/>
          <p:cNvSpPr/>
          <p:nvPr userDrawn="1"/>
        </p:nvSpPr>
        <p:spPr>
          <a:xfrm>
            <a:off x="558800" y="4430713"/>
            <a:ext cx="8027988" cy="460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587752"/>
            <a:ext cx="8027989" cy="1852487"/>
          </a:xfrm>
        </p:spPr>
        <p:txBody>
          <a:bodyPr rtlCol="0">
            <a:normAutofit/>
          </a:bodyPr>
          <a:lstStyle>
            <a:lvl1pPr>
              <a:defRPr sz="1200"/>
            </a:lvl1pPr>
          </a:lstStyle>
          <a:p>
            <a:pPr lvl="0"/>
            <a:endParaRPr lang="en-CA" noProof="0"/>
          </a:p>
        </p:txBody>
      </p:sp>
      <p:sp>
        <p:nvSpPr>
          <p:cNvPr id="12" name="Espace réservé du texte 7"/>
          <p:cNvSpPr>
            <a:spLocks noGrp="1"/>
          </p:cNvSpPr>
          <p:nvPr>
            <p:ph type="body" sz="quarter" idx="18"/>
          </p:nvPr>
        </p:nvSpPr>
        <p:spPr>
          <a:xfrm>
            <a:off x="558799" y="1518285"/>
            <a:ext cx="5311775" cy="1023747"/>
          </a:xfrm>
        </p:spPr>
        <p:txBody>
          <a:bodyPr/>
          <a:lstStyle>
            <a:lvl2pPr>
              <a:spcBef>
                <a:spcPts val="800"/>
              </a:spcBef>
              <a:defRPr/>
            </a:lvl2pPr>
            <a:lvl3pPr>
              <a:spcBef>
                <a:spcPts val="1400"/>
              </a:spcBef>
              <a:defRPr/>
            </a:lvl3pPr>
            <a:lvl4pPr>
              <a:spcBef>
                <a:spcPts val="800"/>
              </a:spcBef>
              <a:defRPr/>
            </a:lvl4pPr>
          </a:lstStyle>
          <a:p>
            <a:pPr lvl="0"/>
            <a:r>
              <a:rPr lang="fr-FR" dirty="0" smtClean="0"/>
              <a:t>Cliquez pour modifier les styles du texte du masque</a:t>
            </a:r>
          </a:p>
          <a:p>
            <a:pPr lvl="1"/>
            <a:r>
              <a:rPr lang="fr-FR" dirty="0" smtClean="0"/>
              <a:t>Deuxième niveau</a:t>
            </a:r>
          </a:p>
        </p:txBody>
      </p:sp>
      <p:sp>
        <p:nvSpPr>
          <p:cNvPr id="14" name="Espace réservé du texte 13"/>
          <p:cNvSpPr>
            <a:spLocks noGrp="1"/>
          </p:cNvSpPr>
          <p:nvPr>
            <p:ph type="body" sz="quarter" idx="21"/>
          </p:nvPr>
        </p:nvSpPr>
        <p:spPr>
          <a:xfrm>
            <a:off x="558800" y="4540568"/>
            <a:ext cx="8027988" cy="1942528"/>
          </a:xfrm>
        </p:spPr>
        <p:txBody>
          <a:bodyPr>
            <a:normAutofit/>
          </a:bodyPr>
          <a:lstStyle>
            <a:lvl1pPr marL="0" indent="0">
              <a:lnSpc>
                <a:spcPts val="1500"/>
              </a:lnSpc>
              <a:buNone/>
              <a:defRPr sz="1200" b="0"/>
            </a:lvl1pPr>
          </a:lstStyle>
          <a:p>
            <a:pPr lvl="0"/>
            <a:r>
              <a:rPr lang="fr-FR" dirty="0" smtClean="0"/>
              <a:t>Cliquez pour modifier les styles du</a:t>
            </a:r>
            <a:endParaRPr lang="en-CA" dirty="0"/>
          </a:p>
        </p:txBody>
      </p:sp>
      <p:sp>
        <p:nvSpPr>
          <p:cNvPr id="7" name="Espace réservé de la date 3"/>
          <p:cNvSpPr>
            <a:spLocks noGrp="1"/>
          </p:cNvSpPr>
          <p:nvPr>
            <p:ph type="dt" sz="half" idx="22"/>
          </p:nvPr>
        </p:nvSpPr>
        <p:spPr>
          <a:xfrm>
            <a:off x="3273425" y="6483350"/>
            <a:ext cx="2560638" cy="236538"/>
          </a:xfrm>
        </p:spPr>
        <p:txBody>
          <a:bodyPr/>
          <a:lstStyle>
            <a:lvl1pPr>
              <a:defRPr/>
            </a:lvl1pPr>
          </a:lstStyle>
          <a:p>
            <a:pPr>
              <a:defRPr/>
            </a:pPr>
            <a:fld id="{294D4E05-E00F-4F1E-A668-4395DE4DF048}"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4"/>
          <p:cNvSpPr>
            <a:spLocks noGrp="1"/>
          </p:cNvSpPr>
          <p:nvPr>
            <p:ph type="ftr" sz="quarter" idx="23"/>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24"/>
          </p:nvPr>
        </p:nvSpPr>
        <p:spPr/>
        <p:txBody>
          <a:bodyPr/>
          <a:lstStyle>
            <a:lvl1pPr>
              <a:defRPr/>
            </a:lvl1pPr>
          </a:lstStyle>
          <a:p>
            <a:pPr>
              <a:defRPr/>
            </a:pPr>
            <a:fld id="{AEF1D900-EE8E-4908-9F73-37C5D7EE04B4}"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0906771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re contenu et légende">
    <p:spTree>
      <p:nvGrpSpPr>
        <p:cNvPr id="1" name=""/>
        <p:cNvGrpSpPr/>
        <p:nvPr/>
      </p:nvGrpSpPr>
      <p:grpSpPr>
        <a:xfrm>
          <a:off x="0" y="0"/>
          <a:ext cx="0" cy="0"/>
          <a:chOff x="0" y="0"/>
          <a:chExt cx="0" cy="0"/>
        </a:xfrm>
      </p:grpSpPr>
      <p:sp>
        <p:nvSpPr>
          <p:cNvPr id="5" name="Rectangle 4"/>
          <p:cNvSpPr/>
          <p:nvPr userDrawn="1"/>
        </p:nvSpPr>
        <p:spPr>
          <a:xfrm>
            <a:off x="5989638" y="4430713"/>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dirty="0" smtClean="0"/>
              <a:t>Cliquez pour modifier le style du titre</a:t>
            </a:r>
            <a:endParaRPr lang="en-CA" dirty="0"/>
          </a:p>
        </p:txBody>
      </p:sp>
      <p:sp>
        <p:nvSpPr>
          <p:cNvPr id="8" name="Espace réservé du texte 7"/>
          <p:cNvSpPr>
            <a:spLocks noGrp="1"/>
          </p:cNvSpPr>
          <p:nvPr>
            <p:ph type="body" sz="quarter" idx="13"/>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11"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6" name="Espace réservé de la date 3"/>
          <p:cNvSpPr>
            <a:spLocks noGrp="1"/>
          </p:cNvSpPr>
          <p:nvPr>
            <p:ph type="dt" sz="half" idx="16"/>
          </p:nvPr>
        </p:nvSpPr>
        <p:spPr>
          <a:xfrm>
            <a:off x="3273425" y="6483350"/>
            <a:ext cx="2560638" cy="236538"/>
          </a:xfrm>
        </p:spPr>
        <p:txBody>
          <a:bodyPr/>
          <a:lstStyle>
            <a:lvl1pPr>
              <a:defRPr/>
            </a:lvl1pPr>
          </a:lstStyle>
          <a:p>
            <a:pPr>
              <a:defRPr/>
            </a:pPr>
            <a:fld id="{4DD31DA5-773E-4B5E-9ACD-7D4DC81FF50B}" type="datetime1">
              <a:rPr lang="fr-FR">
                <a:solidFill>
                  <a:srgbClr val="000000">
                    <a:tint val="75000"/>
                  </a:srgbClr>
                </a:solidFill>
              </a:rPr>
              <a:pPr>
                <a:defRPr/>
              </a:pPr>
              <a:t>17-08-03</a:t>
            </a:fld>
            <a:endParaRPr lang="en-CA">
              <a:solidFill>
                <a:srgbClr val="000000">
                  <a:tint val="75000"/>
                </a:srgbClr>
              </a:solidFill>
            </a:endParaRPr>
          </a:p>
        </p:txBody>
      </p:sp>
      <p:sp>
        <p:nvSpPr>
          <p:cNvPr id="7"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18"/>
          </p:nvPr>
        </p:nvSpPr>
        <p:spPr/>
        <p:txBody>
          <a:bodyPr/>
          <a:lstStyle>
            <a:lvl1pPr>
              <a:defRPr/>
            </a:lvl1pPr>
          </a:lstStyle>
          <a:p>
            <a:pPr>
              <a:defRPr/>
            </a:pPr>
            <a:fld id="{C3CFEB26-CD8F-4E86-8571-C6A9A0001D10}"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3240725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re et contenu 2">
    <p:spTree>
      <p:nvGrpSpPr>
        <p:cNvPr id="1" name=""/>
        <p:cNvGrpSpPr/>
        <p:nvPr/>
      </p:nvGrpSpPr>
      <p:grpSpPr>
        <a:xfrm>
          <a:off x="0" y="0"/>
          <a:ext cx="0" cy="0"/>
          <a:chOff x="0" y="0"/>
          <a:chExt cx="0" cy="0"/>
        </a:xfrm>
      </p:grpSpPr>
      <p:cxnSp>
        <p:nvCxnSpPr>
          <p:cNvPr id="5" name="Connecteur droit 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5989638" y="4430713"/>
            <a:ext cx="2597150"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7" name="Rectangle 6"/>
          <p:cNvSpPr/>
          <p:nvPr userDrawn="1"/>
        </p:nvSpPr>
        <p:spPr>
          <a:xfrm>
            <a:off x="558800" y="2243138"/>
            <a:ext cx="5311775" cy="5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8" name="Rectangle 7"/>
          <p:cNvSpPr/>
          <p:nvPr userDrawn="1"/>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9" name="Espace réservé du contenu 8"/>
          <p:cNvSpPr>
            <a:spLocks noGrp="1"/>
          </p:cNvSpPr>
          <p:nvPr>
            <p:ph sz="quarter" idx="14"/>
          </p:nvPr>
        </p:nvSpPr>
        <p:spPr>
          <a:xfrm>
            <a:off x="558800" y="1517270"/>
            <a:ext cx="5311775" cy="4893056"/>
          </a:xfrm>
        </p:spPr>
        <p:txBody>
          <a:bodyPr/>
          <a:lstStyle/>
          <a:p>
            <a:pPr lvl="0"/>
            <a:r>
              <a:rPr lang="fr-FR" dirty="0" smtClean="0"/>
              <a:t>Cliquez pour modifier</a:t>
            </a:r>
            <a:endParaRPr lang="en-CA" dirty="0"/>
          </a:p>
        </p:txBody>
      </p:sp>
      <p:sp>
        <p:nvSpPr>
          <p:cNvPr id="10" name="Espace réservé du texte 13"/>
          <p:cNvSpPr>
            <a:spLocks noGrp="1"/>
          </p:cNvSpPr>
          <p:nvPr>
            <p:ph type="body" sz="quarter" idx="15"/>
          </p:nvPr>
        </p:nvSpPr>
        <p:spPr>
          <a:xfrm>
            <a:off x="5989637" y="4540568"/>
            <a:ext cx="2597151" cy="1869758"/>
          </a:xfrm>
        </p:spPr>
        <p:txBody>
          <a:bodyPr>
            <a:normAutofit/>
          </a:bodyPr>
          <a:lstStyle>
            <a:lvl1pPr marL="0" indent="0">
              <a:lnSpc>
                <a:spcPts val="1500"/>
              </a:lnSpc>
              <a:spcBef>
                <a:spcPts val="600"/>
              </a:spcBef>
              <a:buNone/>
              <a:defRPr sz="1200" b="0"/>
            </a:lvl1pPr>
          </a:lstStyle>
          <a:p>
            <a:pPr lvl="0"/>
            <a:r>
              <a:rPr lang="fr-FR" dirty="0" smtClean="0"/>
              <a:t>Cliquez pour modifier les styles du</a:t>
            </a:r>
            <a:endParaRPr lang="en-CA" dirty="0"/>
          </a:p>
        </p:txBody>
      </p:sp>
      <p:sp>
        <p:nvSpPr>
          <p:cNvPr id="11" name="Espace réservé de la date 3"/>
          <p:cNvSpPr>
            <a:spLocks noGrp="1"/>
          </p:cNvSpPr>
          <p:nvPr>
            <p:ph type="dt" sz="half" idx="16"/>
          </p:nvPr>
        </p:nvSpPr>
        <p:spPr>
          <a:xfrm>
            <a:off x="3273425" y="6483350"/>
            <a:ext cx="2560638" cy="236538"/>
          </a:xfrm>
        </p:spPr>
        <p:txBody>
          <a:bodyPr/>
          <a:lstStyle>
            <a:lvl1pPr>
              <a:defRPr/>
            </a:lvl1pPr>
          </a:lstStyle>
          <a:p>
            <a:pPr>
              <a:defRPr/>
            </a:pPr>
            <a:fld id="{3F2FB77E-D7EC-4666-AC26-9335DC3684E4}" type="datetime1">
              <a:rPr lang="fr-FR">
                <a:solidFill>
                  <a:srgbClr val="000000">
                    <a:tint val="75000"/>
                  </a:srgbClr>
                </a:solidFill>
              </a:rPr>
              <a:pPr>
                <a:defRPr/>
              </a:pPr>
              <a:t>17-08-03</a:t>
            </a:fld>
            <a:endParaRPr lang="en-CA">
              <a:solidFill>
                <a:srgbClr val="000000">
                  <a:tint val="75000"/>
                </a:srgbClr>
              </a:solidFill>
            </a:endParaRPr>
          </a:p>
        </p:txBody>
      </p:sp>
      <p:sp>
        <p:nvSpPr>
          <p:cNvPr id="12"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3" name="Espace réservé du numéro de diapositive 5"/>
          <p:cNvSpPr>
            <a:spLocks noGrp="1"/>
          </p:cNvSpPr>
          <p:nvPr>
            <p:ph type="sldNum" sz="quarter" idx="18"/>
          </p:nvPr>
        </p:nvSpPr>
        <p:spPr/>
        <p:txBody>
          <a:bodyPr/>
          <a:lstStyle>
            <a:lvl1pPr>
              <a:defRPr/>
            </a:lvl1pPr>
          </a:lstStyle>
          <a:p>
            <a:pPr>
              <a:defRPr/>
            </a:pPr>
            <a:fld id="{A4C908BE-42F0-4C34-9FA4-6F257292ACB7}"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9229913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re et contenu tableau 2">
    <p:spTree>
      <p:nvGrpSpPr>
        <p:cNvPr id="1" name=""/>
        <p:cNvGrpSpPr/>
        <p:nvPr/>
      </p:nvGrpSpPr>
      <p:grpSpPr>
        <a:xfrm>
          <a:off x="0" y="0"/>
          <a:ext cx="0" cy="0"/>
          <a:chOff x="0" y="0"/>
          <a:chExt cx="0" cy="0"/>
        </a:xfrm>
      </p:grpSpPr>
      <p:sp>
        <p:nvSpPr>
          <p:cNvPr id="7" name="Rectangle 6"/>
          <p:cNvSpPr/>
          <p:nvPr userDrawn="1"/>
        </p:nvSpPr>
        <p:spPr>
          <a:xfrm>
            <a:off x="3273425" y="5824538"/>
            <a:ext cx="5313363" cy="555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3" name="Espace réservé du contenu 2"/>
          <p:cNvSpPr>
            <a:spLocks noGrp="1"/>
          </p:cNvSpPr>
          <p:nvPr>
            <p:ph idx="1"/>
          </p:nvPr>
        </p:nvSpPr>
        <p:spPr>
          <a:xfrm>
            <a:off x="558800" y="2386013"/>
            <a:ext cx="5311775" cy="933259"/>
          </a:xfrm>
        </p:spPr>
        <p:txBody>
          <a:bodyPr/>
          <a:lstStyle>
            <a:lvl1pPr>
              <a:lnSpc>
                <a:spcPts val="1800"/>
              </a:lnSpc>
              <a:spcBef>
                <a:spcPts val="600"/>
              </a:spcBef>
              <a:defRPr b="0"/>
            </a:lvl1pPr>
          </a:lstStyle>
          <a:p>
            <a:pPr lvl="0"/>
            <a:r>
              <a:rPr lang="fr-FR" dirty="0" smtClean="0"/>
              <a:t>Cliquez pour modifier les styles du texte du masque</a:t>
            </a:r>
          </a:p>
          <a:p>
            <a:pPr lvl="0"/>
            <a:endParaRPr lang="fr-FR" dirty="0" smtClean="0"/>
          </a:p>
        </p:txBody>
      </p:sp>
      <p:sp>
        <p:nvSpPr>
          <p:cNvPr id="15" name="Espace réservé du tableau 14"/>
          <p:cNvSpPr>
            <a:spLocks noGrp="1"/>
          </p:cNvSpPr>
          <p:nvPr>
            <p:ph type="tbl" sz="quarter" idx="16"/>
          </p:nvPr>
        </p:nvSpPr>
        <p:spPr>
          <a:xfrm>
            <a:off x="558801" y="3319273"/>
            <a:ext cx="8027988" cy="2377440"/>
          </a:xfrm>
        </p:spPr>
        <p:txBody>
          <a:bodyPr rtlCol="0">
            <a:normAutofit/>
          </a:bodyPr>
          <a:lstStyle>
            <a:lvl1pPr>
              <a:defRPr sz="1200"/>
            </a:lvl1pPr>
          </a:lstStyle>
          <a:p>
            <a:pPr lvl="0"/>
            <a:endParaRPr lang="en-CA" noProof="0"/>
          </a:p>
        </p:txBody>
      </p:sp>
      <p:sp>
        <p:nvSpPr>
          <p:cNvPr id="17" name="Espace réservé du texte 13"/>
          <p:cNvSpPr>
            <a:spLocks noGrp="1"/>
          </p:cNvSpPr>
          <p:nvPr>
            <p:ph type="body" sz="quarter" idx="17"/>
          </p:nvPr>
        </p:nvSpPr>
        <p:spPr>
          <a:xfrm>
            <a:off x="3273425" y="5907807"/>
            <a:ext cx="5313364" cy="465561"/>
          </a:xfrm>
        </p:spPr>
        <p:txBody>
          <a:bodyPr>
            <a:normAutofit/>
          </a:bodyPr>
          <a:lstStyle>
            <a:lvl1pPr marL="0" indent="0">
              <a:lnSpc>
                <a:spcPts val="1300"/>
              </a:lnSpc>
              <a:spcBef>
                <a:spcPts val="600"/>
              </a:spcBef>
              <a:buNone/>
              <a:defRPr sz="1200" b="0"/>
            </a:lvl1pPr>
          </a:lstStyle>
          <a:p>
            <a:pPr lvl="0"/>
            <a:r>
              <a:rPr lang="fr-FR" dirty="0" smtClean="0"/>
              <a:t>Cliquez pour modifier les styles du</a:t>
            </a:r>
          </a:p>
        </p:txBody>
      </p:sp>
      <p:sp>
        <p:nvSpPr>
          <p:cNvPr id="11" name="Espace réservé pour une image  10"/>
          <p:cNvSpPr>
            <a:spLocks noGrp="1"/>
          </p:cNvSpPr>
          <p:nvPr>
            <p:ph type="pic" sz="quarter" idx="13"/>
          </p:nvPr>
        </p:nvSpPr>
        <p:spPr>
          <a:xfrm>
            <a:off x="5989637" y="173038"/>
            <a:ext cx="2597151" cy="2127978"/>
          </a:xfrm>
        </p:spPr>
        <p:txBody>
          <a:bodyPr rtlCol="0">
            <a:normAutofit/>
          </a:bodyPr>
          <a:lstStyle>
            <a:lvl1pPr marL="0" indent="0">
              <a:buNone/>
              <a:defRPr/>
            </a:lvl1pPr>
          </a:lstStyle>
          <a:p>
            <a:pPr lvl="0"/>
            <a:endParaRPr lang="en-CA" noProof="0" dirty="0"/>
          </a:p>
        </p:txBody>
      </p:sp>
      <p:sp>
        <p:nvSpPr>
          <p:cNvPr id="8" name="Espace réservé de la date 3"/>
          <p:cNvSpPr>
            <a:spLocks noGrp="1"/>
          </p:cNvSpPr>
          <p:nvPr>
            <p:ph type="dt" sz="half" idx="18"/>
          </p:nvPr>
        </p:nvSpPr>
        <p:spPr>
          <a:xfrm>
            <a:off x="3273425" y="6483350"/>
            <a:ext cx="2560638" cy="236538"/>
          </a:xfrm>
        </p:spPr>
        <p:txBody>
          <a:bodyPr/>
          <a:lstStyle>
            <a:lvl1pPr>
              <a:defRPr/>
            </a:lvl1pPr>
          </a:lstStyle>
          <a:p>
            <a:pPr>
              <a:defRPr/>
            </a:pPr>
            <a:fld id="{FCBC6C1C-FBC5-4AA6-9BA3-2BD95CDC803B}" type="datetime1">
              <a:rPr lang="fr-FR">
                <a:solidFill>
                  <a:srgbClr val="000000">
                    <a:tint val="75000"/>
                  </a:srgbClr>
                </a:solidFill>
              </a:rPr>
              <a:pPr>
                <a:defRPr/>
              </a:pPr>
              <a:t>17-08-03</a:t>
            </a:fld>
            <a:endParaRPr lang="en-CA">
              <a:solidFill>
                <a:srgbClr val="000000">
                  <a:tint val="75000"/>
                </a:srgbClr>
              </a:solidFill>
            </a:endParaRPr>
          </a:p>
        </p:txBody>
      </p:sp>
      <p:sp>
        <p:nvSpPr>
          <p:cNvPr id="9" name="Espace réservé du pied de page 4"/>
          <p:cNvSpPr>
            <a:spLocks noGrp="1"/>
          </p:cNvSpPr>
          <p:nvPr>
            <p:ph type="ftr" sz="quarter" idx="19"/>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10" name="Espace réservé du numéro de diapositive 5"/>
          <p:cNvSpPr>
            <a:spLocks noGrp="1"/>
          </p:cNvSpPr>
          <p:nvPr>
            <p:ph type="sldNum" sz="quarter" idx="20"/>
          </p:nvPr>
        </p:nvSpPr>
        <p:spPr/>
        <p:txBody>
          <a:bodyPr/>
          <a:lstStyle>
            <a:lvl1pPr>
              <a:defRPr/>
            </a:lvl1pPr>
          </a:lstStyle>
          <a:p>
            <a:pPr>
              <a:defRPr/>
            </a:pPr>
            <a:fld id="{9A605FAF-AC9F-427D-A96D-24E7B973741C}"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8831676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re et contenu tableau Grand">
    <p:spTree>
      <p:nvGrpSpPr>
        <p:cNvPr id="1" name=""/>
        <p:cNvGrpSpPr/>
        <p:nvPr/>
      </p:nvGrpSpPr>
      <p:grpSpPr>
        <a:xfrm>
          <a:off x="0" y="0"/>
          <a:ext cx="0" cy="0"/>
          <a:chOff x="0" y="0"/>
          <a:chExt cx="0" cy="0"/>
        </a:xfrm>
      </p:grpSpPr>
      <p:cxnSp>
        <p:nvCxnSpPr>
          <p:cNvPr id="4" name="Connecteur droit 3"/>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Forme en L 4"/>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6" name="Forme en L 5"/>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 name="Titre 1"/>
          <p:cNvSpPr>
            <a:spLocks noGrp="1"/>
          </p:cNvSpPr>
          <p:nvPr>
            <p:ph type="title"/>
          </p:nvPr>
        </p:nvSpPr>
        <p:spPr/>
        <p:txBody>
          <a:bodyPr/>
          <a:lstStyle/>
          <a:p>
            <a:r>
              <a:rPr lang="fr-FR" smtClean="0"/>
              <a:t>Cliquez pour modifier le style du titre</a:t>
            </a:r>
            <a:endParaRPr lang="en-CA"/>
          </a:p>
        </p:txBody>
      </p:sp>
      <p:sp>
        <p:nvSpPr>
          <p:cNvPr id="15" name="Espace réservé du tableau 14"/>
          <p:cNvSpPr>
            <a:spLocks noGrp="1"/>
          </p:cNvSpPr>
          <p:nvPr>
            <p:ph type="tbl" sz="quarter" idx="16"/>
          </p:nvPr>
        </p:nvSpPr>
        <p:spPr>
          <a:xfrm>
            <a:off x="558799" y="2386012"/>
            <a:ext cx="8027989" cy="4097083"/>
          </a:xfrm>
        </p:spPr>
        <p:txBody>
          <a:bodyPr rtlCol="0">
            <a:normAutofit/>
          </a:bodyPr>
          <a:lstStyle>
            <a:lvl1pPr>
              <a:defRPr sz="1200"/>
            </a:lvl1pPr>
          </a:lstStyle>
          <a:p>
            <a:pPr lvl="0"/>
            <a:endParaRPr lang="en-CA" noProof="0"/>
          </a:p>
        </p:txBody>
      </p:sp>
      <p:sp>
        <p:nvSpPr>
          <p:cNvPr id="7" name="Espace réservé de la date 3"/>
          <p:cNvSpPr>
            <a:spLocks noGrp="1"/>
          </p:cNvSpPr>
          <p:nvPr>
            <p:ph type="dt" sz="half" idx="17"/>
          </p:nvPr>
        </p:nvSpPr>
        <p:spPr>
          <a:xfrm>
            <a:off x="3273425" y="6483350"/>
            <a:ext cx="2560638" cy="236538"/>
          </a:xfrm>
        </p:spPr>
        <p:txBody>
          <a:bodyPr/>
          <a:lstStyle>
            <a:lvl1pPr>
              <a:defRPr/>
            </a:lvl1pPr>
          </a:lstStyle>
          <a:p>
            <a:pPr>
              <a:defRPr/>
            </a:pPr>
            <a:fld id="{709EE6F9-FBA1-4654-BA72-25CF5FE43E91}"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4"/>
          <p:cNvSpPr>
            <a:spLocks noGrp="1"/>
          </p:cNvSpPr>
          <p:nvPr>
            <p:ph type="ftr" sz="quarter" idx="18"/>
          </p:nvPr>
        </p:nvSpPr>
        <p:spPr/>
        <p:txBody>
          <a:bodyPr/>
          <a:lstStyle>
            <a:lvl1pPr>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9" name="Espace réservé du numéro de diapositive 5"/>
          <p:cNvSpPr>
            <a:spLocks noGrp="1"/>
          </p:cNvSpPr>
          <p:nvPr>
            <p:ph type="sldNum" sz="quarter" idx="19"/>
          </p:nvPr>
        </p:nvSpPr>
        <p:spPr/>
        <p:txBody>
          <a:bodyPr/>
          <a:lstStyle>
            <a:lvl1pPr>
              <a:defRPr/>
            </a:lvl1pPr>
          </a:lstStyle>
          <a:p>
            <a:pPr>
              <a:defRPr/>
            </a:pPr>
            <a:fld id="{BEAE9DD5-72EA-4055-B9A0-D125A9C3AE89}"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34541007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e 1 photo">
    <p:spTree>
      <p:nvGrpSpPr>
        <p:cNvPr id="1" name=""/>
        <p:cNvGrpSpPr/>
        <p:nvPr/>
      </p:nvGrpSpPr>
      <p:grpSpPr>
        <a:xfrm>
          <a:off x="0" y="0"/>
          <a:ext cx="0" cy="0"/>
          <a:chOff x="0" y="0"/>
          <a:chExt cx="0" cy="0"/>
        </a:xfrm>
      </p:grpSpPr>
      <p:sp>
        <p:nvSpPr>
          <p:cNvPr id="6" name="Rectangle 5"/>
          <p:cNvSpPr/>
          <p:nvPr userDrawn="1"/>
        </p:nvSpPr>
        <p:spPr>
          <a:xfrm>
            <a:off x="5989638" y="4559300"/>
            <a:ext cx="2597150"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1" name="Espace réservé pour une image  10"/>
          <p:cNvSpPr>
            <a:spLocks noGrp="1"/>
          </p:cNvSpPr>
          <p:nvPr>
            <p:ph type="pic" sz="quarter" idx="13"/>
          </p:nvPr>
        </p:nvSpPr>
        <p:spPr>
          <a:xfrm>
            <a:off x="5989637" y="2291275"/>
            <a:ext cx="2597151" cy="2127978"/>
          </a:xfrm>
        </p:spPr>
        <p:txBody>
          <a:bodyPr rtlCol="0">
            <a:normAutofit/>
          </a:bodyPr>
          <a:lstStyle>
            <a:lvl1pPr marL="0" indent="0">
              <a:buNone/>
              <a:defRPr/>
            </a:lvl1pPr>
          </a:lstStyle>
          <a:p>
            <a:pPr lvl="0"/>
            <a:endParaRPr lang="en-CA" noProof="0" dirty="0"/>
          </a:p>
        </p:txBody>
      </p:sp>
      <p:sp>
        <p:nvSpPr>
          <p:cNvPr id="14" name="Espace réservé du texte 13"/>
          <p:cNvSpPr>
            <a:spLocks noGrp="1"/>
          </p:cNvSpPr>
          <p:nvPr>
            <p:ph type="body" sz="quarter" idx="14"/>
          </p:nvPr>
        </p:nvSpPr>
        <p:spPr>
          <a:xfrm>
            <a:off x="5989637" y="4668842"/>
            <a:ext cx="2597151" cy="1686238"/>
          </a:xfrm>
        </p:spPr>
        <p:txBody>
          <a:bodyPr>
            <a:normAutofit/>
          </a:bodyPr>
          <a:lstStyle>
            <a:lvl1pPr marL="0" indent="0">
              <a:lnSpc>
                <a:spcPts val="1500"/>
              </a:lnSpc>
              <a:spcBef>
                <a:spcPts val="800"/>
              </a:spcBef>
              <a:buNone/>
              <a:defRPr sz="1200" b="0"/>
            </a:lvl1pPr>
          </a:lstStyle>
          <a:p>
            <a:pPr lvl="0"/>
            <a:r>
              <a:rPr lang="fr-FR" dirty="0" smtClean="0"/>
              <a:t>Cliquez pour modifier les styles du</a:t>
            </a:r>
            <a:endParaRPr lang="en-CA" dirty="0"/>
          </a:p>
        </p:txBody>
      </p:sp>
      <p:sp>
        <p:nvSpPr>
          <p:cNvPr id="18" name="Espace réservé du titre 1"/>
          <p:cNvSpPr>
            <a:spLocks noGrp="1"/>
          </p:cNvSpPr>
          <p:nvPr>
            <p:ph type="title"/>
          </p:nvPr>
        </p:nvSpPr>
        <p:spPr>
          <a:xfrm>
            <a:off x="558800" y="404334"/>
            <a:ext cx="5311775" cy="1589058"/>
          </a:xfrm>
          <a:prstGeom prst="rect">
            <a:avLst/>
          </a:prstGeom>
        </p:spPr>
        <p:txBody>
          <a:bodyPr rtlCol="0">
            <a:normAutofit/>
          </a:bodyPr>
          <a:lstStyle/>
          <a:p>
            <a:r>
              <a:rPr lang="fr-FR" dirty="0" smtClean="0"/>
              <a:t>Cliquez pour modifier le style du titre</a:t>
            </a:r>
            <a:endParaRPr lang="en-CA" dirty="0"/>
          </a:p>
        </p:txBody>
      </p:sp>
      <p:sp>
        <p:nvSpPr>
          <p:cNvPr id="17" name="Espace réservé du texte 16"/>
          <p:cNvSpPr>
            <a:spLocks noGrp="1"/>
          </p:cNvSpPr>
          <p:nvPr>
            <p:ph type="body" sz="quarter" idx="15"/>
          </p:nvPr>
        </p:nvSpPr>
        <p:spPr>
          <a:xfrm>
            <a:off x="558800" y="2386012"/>
            <a:ext cx="5311775" cy="4097083"/>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Espace réservé de la date 3"/>
          <p:cNvSpPr>
            <a:spLocks noGrp="1"/>
          </p:cNvSpPr>
          <p:nvPr>
            <p:ph type="dt" sz="half" idx="16"/>
          </p:nvPr>
        </p:nvSpPr>
        <p:spPr>
          <a:xfrm>
            <a:off x="3273425" y="6483350"/>
            <a:ext cx="2560638" cy="236538"/>
          </a:xfrm>
        </p:spPr>
        <p:txBody>
          <a:bodyPr/>
          <a:lstStyle>
            <a:lvl1pPr>
              <a:defRPr/>
            </a:lvl1pPr>
          </a:lstStyle>
          <a:p>
            <a:pPr>
              <a:defRPr/>
            </a:pPr>
            <a:fld id="{C0DFE617-5C14-4B24-9501-27B4EB357146}" type="datetime1">
              <a:rPr lang="fr-FR">
                <a:solidFill>
                  <a:srgbClr val="000000">
                    <a:tint val="75000"/>
                  </a:srgbClr>
                </a:solidFill>
              </a:rPr>
              <a:pPr>
                <a:defRPr/>
              </a:pPr>
              <a:t>17-08-03</a:t>
            </a:fld>
            <a:endParaRPr lang="en-CA">
              <a:solidFill>
                <a:srgbClr val="000000">
                  <a:tint val="75000"/>
                </a:srgbClr>
              </a:solidFill>
            </a:endParaRPr>
          </a:p>
        </p:txBody>
      </p:sp>
      <p:sp>
        <p:nvSpPr>
          <p:cNvPr id="8" name="Espace réservé du pied de page 4"/>
          <p:cNvSpPr>
            <a:spLocks noGrp="1"/>
          </p:cNvSpPr>
          <p:nvPr>
            <p:ph type="ftr" sz="quarter" idx="17"/>
          </p:nvPr>
        </p:nvSpPr>
        <p:spPr/>
        <p:txBody>
          <a:bodyPr/>
          <a:lstStyle>
            <a:lvl1pPr>
              <a:defRPr/>
            </a:lvl1pPr>
          </a:lstStyle>
          <a:p>
            <a:pPr>
              <a:defRPr/>
            </a:pPr>
            <a:r>
              <a:rPr lang="en-CA">
                <a:solidFill>
                  <a:srgbClr val="000000">
                    <a:tint val="75000"/>
                  </a:srgbClr>
                </a:solidFill>
              </a:rPr>
              <a:t>CROP</a:t>
            </a:r>
          </a:p>
        </p:txBody>
      </p:sp>
      <p:sp>
        <p:nvSpPr>
          <p:cNvPr id="9" name="Espace réservé du numéro de diapositive 5"/>
          <p:cNvSpPr>
            <a:spLocks noGrp="1"/>
          </p:cNvSpPr>
          <p:nvPr>
            <p:ph type="sldNum" sz="quarter" idx="18"/>
          </p:nvPr>
        </p:nvSpPr>
        <p:spPr/>
        <p:txBody>
          <a:bodyPr/>
          <a:lstStyle>
            <a:lvl1pPr>
              <a:defRPr/>
            </a:lvl1pPr>
          </a:lstStyle>
          <a:p>
            <a:pPr>
              <a:defRPr/>
            </a:pPr>
            <a:fld id="{327656BC-DBDB-4C1C-A305-6D8B9C7971C1}"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8934761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hree-column">
    <p:spTree>
      <p:nvGrpSpPr>
        <p:cNvPr id="1" name=""/>
        <p:cNvGrpSpPr/>
        <p:nvPr/>
      </p:nvGrpSpPr>
      <p:grpSpPr>
        <a:xfrm>
          <a:off x="0" y="0"/>
          <a:ext cx="0" cy="0"/>
          <a:chOff x="0" y="0"/>
          <a:chExt cx="0" cy="0"/>
        </a:xfrm>
      </p:grpSpPr>
      <p:sp>
        <p:nvSpPr>
          <p:cNvPr id="11" name="Rectangle 10"/>
          <p:cNvSpPr/>
          <p:nvPr userDrawn="1"/>
        </p:nvSpPr>
        <p:spPr>
          <a:xfrm>
            <a:off x="5989638"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2" name="Rectangle 11"/>
          <p:cNvSpPr/>
          <p:nvPr userDrawn="1"/>
        </p:nvSpPr>
        <p:spPr>
          <a:xfrm>
            <a:off x="558800" y="4175125"/>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Rectangle 12"/>
          <p:cNvSpPr/>
          <p:nvPr userDrawn="1"/>
        </p:nvSpPr>
        <p:spPr>
          <a:xfrm>
            <a:off x="3273425" y="4175125"/>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5" name="Connecteur droit 14"/>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5989638"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8" name="Rectangle 17"/>
          <p:cNvSpPr/>
          <p:nvPr userDrawn="1"/>
        </p:nvSpPr>
        <p:spPr>
          <a:xfrm>
            <a:off x="558800" y="1335088"/>
            <a:ext cx="2597150"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9" name="Rectangle 18"/>
          <p:cNvSpPr/>
          <p:nvPr userDrawn="1"/>
        </p:nvSpPr>
        <p:spPr>
          <a:xfrm>
            <a:off x="3273425" y="1335088"/>
            <a:ext cx="2600325" cy="55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799" y="4257362"/>
            <a:ext cx="2595563" cy="2225734"/>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599" y="4257362"/>
            <a:ext cx="2597151" cy="2225734"/>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7" name="Espace réservé du texte 13"/>
          <p:cNvSpPr>
            <a:spLocks noGrp="1"/>
          </p:cNvSpPr>
          <p:nvPr>
            <p:ph type="body" sz="quarter" idx="19"/>
          </p:nvPr>
        </p:nvSpPr>
        <p:spPr>
          <a:xfrm>
            <a:off x="5989637"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28" name="Espace réservé du texte 13"/>
          <p:cNvSpPr>
            <a:spLocks noGrp="1"/>
          </p:cNvSpPr>
          <p:nvPr>
            <p:ph type="body" sz="quarter" idx="20"/>
          </p:nvPr>
        </p:nvSpPr>
        <p:spPr>
          <a:xfrm>
            <a:off x="558799" y="1409026"/>
            <a:ext cx="2595563" cy="2742350"/>
          </a:xfrm>
        </p:spPr>
        <p:txBody>
          <a:bodyPr>
            <a:normAutofit/>
          </a:bodyPr>
          <a:lstStyle>
            <a:lvl1pPr marL="0" indent="0">
              <a:lnSpc>
                <a:spcPts val="15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9" name="Espace réservé du texte 13"/>
          <p:cNvSpPr>
            <a:spLocks noGrp="1"/>
          </p:cNvSpPr>
          <p:nvPr>
            <p:ph type="body" sz="quarter" idx="21"/>
          </p:nvPr>
        </p:nvSpPr>
        <p:spPr>
          <a:xfrm>
            <a:off x="3276599" y="1409026"/>
            <a:ext cx="2597151" cy="2742350"/>
          </a:xfrm>
        </p:spPr>
        <p:txBody>
          <a:bodyPr>
            <a:normAutofit/>
          </a:bodyPr>
          <a:lstStyle>
            <a:lvl1pPr marL="0" indent="0">
              <a:lnSpc>
                <a:spcPts val="1500"/>
              </a:lnSpc>
              <a:spcBef>
                <a:spcPts val="0"/>
              </a:spcBef>
              <a:buNone/>
              <a:defRPr sz="1200" b="0"/>
            </a:lvl1pPr>
          </a:lstStyle>
          <a:p>
            <a:pPr lvl="0"/>
            <a:r>
              <a:rPr lang="fr-FR" dirty="0" smtClean="0"/>
              <a:t>Cliquez pour modifier les styles du</a:t>
            </a:r>
            <a:endParaRPr lang="en-CA" dirty="0"/>
          </a:p>
        </p:txBody>
      </p:sp>
      <p:sp>
        <p:nvSpPr>
          <p:cNvPr id="30" name="Espace réservé du texte 13"/>
          <p:cNvSpPr>
            <a:spLocks noGrp="1"/>
          </p:cNvSpPr>
          <p:nvPr>
            <p:ph type="body" sz="quarter" idx="22"/>
          </p:nvPr>
        </p:nvSpPr>
        <p:spPr>
          <a:xfrm>
            <a:off x="5989637"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a:p>
            <a:pPr lvl="1"/>
            <a:r>
              <a:rPr lang="fr-FR" smtClean="0"/>
              <a:t>Deuxième niveau</a:t>
            </a:r>
          </a:p>
        </p:txBody>
      </p:sp>
      <p:sp>
        <p:nvSpPr>
          <p:cNvPr id="31" name="Espace réservé du texte 13"/>
          <p:cNvSpPr>
            <a:spLocks noGrp="1"/>
          </p:cNvSpPr>
          <p:nvPr>
            <p:ph type="body" sz="quarter" idx="23"/>
          </p:nvPr>
        </p:nvSpPr>
        <p:spPr>
          <a:xfrm>
            <a:off x="558799" y="1060704"/>
            <a:ext cx="2595563" cy="274320"/>
          </a:xfrm>
        </p:spPr>
        <p:txBody>
          <a:bodyPr>
            <a:noAutofit/>
          </a:bodyPr>
          <a:lstStyle>
            <a:lvl1pPr marL="0" indent="0">
              <a:lnSpc>
                <a:spcPts val="2000"/>
              </a:lnSpc>
              <a:buNone/>
              <a:defRPr sz="1600" b="1">
                <a:solidFill>
                  <a:schemeClr val="bg2"/>
                </a:solidFill>
                <a:latin typeface="Arial Narrow" pitchFamily="34" charset="0"/>
              </a:defRPr>
            </a:lvl1pPr>
          </a:lstStyle>
          <a:p>
            <a:pPr lvl="0"/>
            <a:r>
              <a:rPr lang="fr-FR" smtClean="0"/>
              <a:t>Modifiez les styles du texte du masque</a:t>
            </a:r>
          </a:p>
        </p:txBody>
      </p:sp>
      <p:sp>
        <p:nvSpPr>
          <p:cNvPr id="32" name="Espace réservé du texte 13"/>
          <p:cNvSpPr>
            <a:spLocks noGrp="1"/>
          </p:cNvSpPr>
          <p:nvPr>
            <p:ph type="body" sz="quarter" idx="24"/>
          </p:nvPr>
        </p:nvSpPr>
        <p:spPr>
          <a:xfrm>
            <a:off x="3276599" y="1060704"/>
            <a:ext cx="2597151" cy="274320"/>
          </a:xfrm>
        </p:spPr>
        <p:txBody>
          <a:bodyPr>
            <a:noAutofit/>
          </a:bodyPr>
          <a:lstStyle>
            <a:lvl1pPr marL="0" marR="0" indent="0" algn="l" defTabSz="914400" rtl="0" eaLnBrk="1" fontAlgn="auto" latinLnBrk="0" hangingPunct="1">
              <a:lnSpc>
                <a:spcPts val="20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a:p>
            <a:pPr lvl="1"/>
            <a:r>
              <a:rPr lang="fr-FR" smtClean="0"/>
              <a:t>Deuxième niveau</a:t>
            </a:r>
          </a:p>
        </p:txBody>
      </p:sp>
      <p:sp>
        <p:nvSpPr>
          <p:cNvPr id="21" name="Espace réservé de la date 3"/>
          <p:cNvSpPr>
            <a:spLocks noGrp="1"/>
          </p:cNvSpPr>
          <p:nvPr>
            <p:ph type="dt" sz="half" idx="25"/>
          </p:nvPr>
        </p:nvSpPr>
        <p:spPr>
          <a:xfrm>
            <a:off x="3273425" y="6483350"/>
            <a:ext cx="2560638" cy="236538"/>
          </a:xfrm>
        </p:spPr>
        <p:txBody>
          <a:bodyPr/>
          <a:lstStyle>
            <a:lvl1pPr>
              <a:defRPr/>
            </a:lvl1pPr>
          </a:lstStyle>
          <a:p>
            <a:pPr>
              <a:defRPr/>
            </a:pPr>
            <a:fld id="{B649E4B0-F4CF-4465-B7D8-95E54FA6B35A}" type="datetime1">
              <a:rPr lang="fr-FR">
                <a:solidFill>
                  <a:srgbClr val="000000">
                    <a:tint val="75000"/>
                  </a:srgbClr>
                </a:solidFill>
              </a:rPr>
              <a:pPr>
                <a:defRPr/>
              </a:pPr>
              <a:t>17-08-03</a:t>
            </a:fld>
            <a:endParaRPr lang="en-CA">
              <a:solidFill>
                <a:srgbClr val="000000">
                  <a:tint val="75000"/>
                </a:srgbClr>
              </a:solidFill>
            </a:endParaRPr>
          </a:p>
        </p:txBody>
      </p:sp>
      <p:sp>
        <p:nvSpPr>
          <p:cNvPr id="22"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23" name="Espace réservé du numéro de diapositive 5"/>
          <p:cNvSpPr>
            <a:spLocks noGrp="1"/>
          </p:cNvSpPr>
          <p:nvPr>
            <p:ph type="sldNum" sz="quarter" idx="27"/>
          </p:nvPr>
        </p:nvSpPr>
        <p:spPr/>
        <p:txBody>
          <a:bodyPr/>
          <a:lstStyle>
            <a:lvl1pPr>
              <a:defRPr/>
            </a:lvl1pPr>
          </a:lstStyle>
          <a:p>
            <a:pPr>
              <a:defRPr/>
            </a:pPr>
            <a:fld id="{AF9A1818-D36C-4678-B81D-4647E66F1472}"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21835249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hree-column title">
    <p:spTree>
      <p:nvGrpSpPr>
        <p:cNvPr id="1" name=""/>
        <p:cNvGrpSpPr/>
        <p:nvPr/>
      </p:nvGrpSpPr>
      <p:grpSpPr>
        <a:xfrm>
          <a:off x="0" y="0"/>
          <a:ext cx="0" cy="0"/>
          <a:chOff x="0" y="0"/>
          <a:chExt cx="0" cy="0"/>
        </a:xfrm>
      </p:grpSpPr>
      <p:sp>
        <p:nvSpPr>
          <p:cNvPr id="12" name="Rectangle 11"/>
          <p:cNvSpPr/>
          <p:nvPr userDrawn="1"/>
        </p:nvSpPr>
        <p:spPr>
          <a:xfrm>
            <a:off x="5989638"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3" name="Rectangle 12"/>
          <p:cNvSpPr/>
          <p:nvPr userDrawn="1"/>
        </p:nvSpPr>
        <p:spPr>
          <a:xfrm>
            <a:off x="558800" y="4595813"/>
            <a:ext cx="2597150"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5" name="Rectangle 14"/>
          <p:cNvSpPr/>
          <p:nvPr userDrawn="1"/>
        </p:nvSpPr>
        <p:spPr>
          <a:xfrm>
            <a:off x="3273425" y="4595813"/>
            <a:ext cx="2600325" cy="53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cxnSp>
        <p:nvCxnSpPr>
          <p:cNvPr id="17" name="Connecteur droit 16"/>
          <p:cNvCxnSpPr/>
          <p:nvPr userDrawn="1"/>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8" name="Forme en L 17"/>
          <p:cNvSpPr/>
          <p:nvPr userDrawn="1"/>
        </p:nvSpPr>
        <p:spPr>
          <a:xfrm rot="5400000">
            <a:off x="558800" y="174625"/>
            <a:ext cx="230188" cy="230188"/>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9" name="Rectangle 18"/>
          <p:cNvSpPr/>
          <p:nvPr userDrawn="1"/>
        </p:nvSpPr>
        <p:spPr>
          <a:xfrm>
            <a:off x="5989638"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2" name="Rectangle 21"/>
          <p:cNvSpPr/>
          <p:nvPr userDrawn="1"/>
        </p:nvSpPr>
        <p:spPr>
          <a:xfrm>
            <a:off x="558800" y="2879725"/>
            <a:ext cx="2597150"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3" name="Rectangle 22"/>
          <p:cNvSpPr/>
          <p:nvPr userDrawn="1"/>
        </p:nvSpPr>
        <p:spPr>
          <a:xfrm>
            <a:off x="3273425" y="2879725"/>
            <a:ext cx="2600325" cy="555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4" name="Forme en L 23"/>
          <p:cNvSpPr/>
          <p:nvPr userDrawn="1"/>
        </p:nvSpPr>
        <p:spPr>
          <a:xfrm rot="5400000" flipH="1" flipV="1">
            <a:off x="5640388" y="1993900"/>
            <a:ext cx="230188" cy="230187"/>
          </a:xfrm>
          <a:prstGeom prst="corner">
            <a:avLst>
              <a:gd name="adj1" fmla="val 31250"/>
              <a:gd name="adj2" fmla="val 300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14" name="Espace réservé du texte 13"/>
          <p:cNvSpPr>
            <a:spLocks noGrp="1"/>
          </p:cNvSpPr>
          <p:nvPr>
            <p:ph type="body" sz="quarter" idx="14"/>
          </p:nvPr>
        </p:nvSpPr>
        <p:spPr>
          <a:xfrm>
            <a:off x="5989637"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16" name="Espace réservé du texte 13"/>
          <p:cNvSpPr>
            <a:spLocks noGrp="1"/>
          </p:cNvSpPr>
          <p:nvPr>
            <p:ph type="body" sz="quarter" idx="16"/>
          </p:nvPr>
        </p:nvSpPr>
        <p:spPr>
          <a:xfrm>
            <a:off x="558800" y="4677986"/>
            <a:ext cx="2595563" cy="1805110"/>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20" name="Espace réservé du texte 13"/>
          <p:cNvSpPr>
            <a:spLocks noGrp="1"/>
          </p:cNvSpPr>
          <p:nvPr>
            <p:ph type="body" sz="quarter" idx="18"/>
          </p:nvPr>
        </p:nvSpPr>
        <p:spPr>
          <a:xfrm>
            <a:off x="3276600" y="4677986"/>
            <a:ext cx="2597151" cy="1805110"/>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21" name="Espace réservé du titre 1"/>
          <p:cNvSpPr>
            <a:spLocks noGrp="1"/>
          </p:cNvSpPr>
          <p:nvPr>
            <p:ph type="title"/>
          </p:nvPr>
        </p:nvSpPr>
        <p:spPr>
          <a:xfrm>
            <a:off x="558800" y="404334"/>
            <a:ext cx="5311774" cy="1589058"/>
          </a:xfrm>
          <a:prstGeom prst="rect">
            <a:avLst/>
          </a:prstGeom>
        </p:spPr>
        <p:txBody>
          <a:bodyPr rtlCol="0">
            <a:normAutofit/>
          </a:bodyPr>
          <a:lstStyle/>
          <a:p>
            <a:r>
              <a:rPr lang="fr-FR" dirty="0" smtClean="0"/>
              <a:t>Cliquez pour modifier le style du titre</a:t>
            </a:r>
            <a:endParaRPr lang="en-CA" dirty="0"/>
          </a:p>
        </p:txBody>
      </p:sp>
      <p:sp>
        <p:nvSpPr>
          <p:cNvPr id="35" name="Espace réservé du texte 13"/>
          <p:cNvSpPr>
            <a:spLocks noGrp="1"/>
          </p:cNvSpPr>
          <p:nvPr>
            <p:ph type="body" sz="quarter" idx="19"/>
          </p:nvPr>
        </p:nvSpPr>
        <p:spPr>
          <a:xfrm>
            <a:off x="5989637"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37" name="Espace réservé du texte 13"/>
          <p:cNvSpPr>
            <a:spLocks noGrp="1"/>
          </p:cNvSpPr>
          <p:nvPr>
            <p:ph type="body" sz="quarter" idx="20"/>
          </p:nvPr>
        </p:nvSpPr>
        <p:spPr>
          <a:xfrm>
            <a:off x="558799" y="2962784"/>
            <a:ext cx="2595563" cy="1632778"/>
          </a:xfrm>
        </p:spPr>
        <p:txBody>
          <a:bodyPr>
            <a:normAutofit/>
          </a:bodyPr>
          <a:lstStyle>
            <a:lvl1pPr marL="0" indent="0">
              <a:lnSpc>
                <a:spcPts val="1300"/>
              </a:lnSpc>
              <a:spcBef>
                <a:spcPts val="0"/>
              </a:spcBef>
              <a:buNone/>
              <a:defRPr sz="1200" b="0">
                <a:solidFill>
                  <a:schemeClr val="tx2"/>
                </a:solidFill>
              </a:defRPr>
            </a:lvl1pPr>
          </a:lstStyle>
          <a:p>
            <a:pPr lvl="0"/>
            <a:r>
              <a:rPr lang="fr-FR" dirty="0" smtClean="0"/>
              <a:t>Cliquez pour modifier les styles du</a:t>
            </a:r>
            <a:endParaRPr lang="en-CA" dirty="0"/>
          </a:p>
        </p:txBody>
      </p:sp>
      <p:sp>
        <p:nvSpPr>
          <p:cNvPr id="39" name="Espace réservé du texte 13"/>
          <p:cNvSpPr>
            <a:spLocks noGrp="1"/>
          </p:cNvSpPr>
          <p:nvPr>
            <p:ph type="body" sz="quarter" idx="21"/>
          </p:nvPr>
        </p:nvSpPr>
        <p:spPr>
          <a:xfrm>
            <a:off x="3276599" y="2962784"/>
            <a:ext cx="2597151" cy="1632778"/>
          </a:xfrm>
        </p:spPr>
        <p:txBody>
          <a:bodyPr>
            <a:normAutofit/>
          </a:bodyPr>
          <a:lstStyle>
            <a:lvl1pPr marL="0" indent="0">
              <a:lnSpc>
                <a:spcPts val="1300"/>
              </a:lnSpc>
              <a:spcBef>
                <a:spcPts val="0"/>
              </a:spcBef>
              <a:buNone/>
              <a:defRPr sz="1200" b="0"/>
            </a:lvl1pPr>
          </a:lstStyle>
          <a:p>
            <a:pPr lvl="0"/>
            <a:r>
              <a:rPr lang="fr-FR" dirty="0" smtClean="0"/>
              <a:t>Cliquez pour modifier les styles du</a:t>
            </a:r>
            <a:endParaRPr lang="en-CA" dirty="0"/>
          </a:p>
        </p:txBody>
      </p:sp>
      <p:sp>
        <p:nvSpPr>
          <p:cNvPr id="41" name="Espace réservé du texte 13"/>
          <p:cNvSpPr>
            <a:spLocks noGrp="1"/>
          </p:cNvSpPr>
          <p:nvPr>
            <p:ph type="body" sz="quarter" idx="22"/>
          </p:nvPr>
        </p:nvSpPr>
        <p:spPr>
          <a:xfrm>
            <a:off x="5989637"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p:txBody>
      </p:sp>
      <p:sp>
        <p:nvSpPr>
          <p:cNvPr id="42" name="Espace réservé du texte 13"/>
          <p:cNvSpPr>
            <a:spLocks noGrp="1"/>
          </p:cNvSpPr>
          <p:nvPr>
            <p:ph type="body" sz="quarter" idx="23"/>
          </p:nvPr>
        </p:nvSpPr>
        <p:spPr>
          <a:xfrm>
            <a:off x="558799" y="2414016"/>
            <a:ext cx="2595563" cy="466344"/>
          </a:xfrm>
        </p:spPr>
        <p:txBody>
          <a:bodyPr anchor="b">
            <a:noAutofit/>
          </a:bodyPr>
          <a:lstStyle>
            <a:lvl1pPr marL="0" indent="0">
              <a:lnSpc>
                <a:spcPts val="1800"/>
              </a:lnSpc>
              <a:buNone/>
              <a:defRPr sz="1600" b="1">
                <a:solidFill>
                  <a:schemeClr val="bg2"/>
                </a:solidFill>
                <a:latin typeface="Arial Narrow" pitchFamily="34" charset="0"/>
              </a:defRPr>
            </a:lvl1pPr>
          </a:lstStyle>
          <a:p>
            <a:pPr lvl="0"/>
            <a:r>
              <a:rPr lang="fr-FR" smtClean="0"/>
              <a:t>Modifiez les styles du texte du masque</a:t>
            </a:r>
          </a:p>
        </p:txBody>
      </p:sp>
      <p:sp>
        <p:nvSpPr>
          <p:cNvPr id="43" name="Espace réservé du texte 13"/>
          <p:cNvSpPr>
            <a:spLocks noGrp="1"/>
          </p:cNvSpPr>
          <p:nvPr>
            <p:ph type="body" sz="quarter" idx="24"/>
          </p:nvPr>
        </p:nvSpPr>
        <p:spPr>
          <a:xfrm>
            <a:off x="3276599" y="2414016"/>
            <a:ext cx="2597151" cy="466344"/>
          </a:xfrm>
        </p:spPr>
        <p:txBody>
          <a:bodyPr anchor="b">
            <a:noAutofit/>
          </a:bodyPr>
          <a:lstStyle>
            <a:lvl1pPr marL="0" marR="0" indent="0" algn="l" defTabSz="914400" rtl="0" eaLnBrk="1" fontAlgn="auto" latinLnBrk="0" hangingPunct="1">
              <a:lnSpc>
                <a:spcPts val="1800"/>
              </a:lnSpc>
              <a:spcBef>
                <a:spcPts val="1200"/>
              </a:spcBef>
              <a:spcAft>
                <a:spcPts val="0"/>
              </a:spcAft>
              <a:buClr>
                <a:schemeClr val="tx2"/>
              </a:buClr>
              <a:buSzTx/>
              <a:buFont typeface="Arial" pitchFamily="34" charset="0"/>
              <a:buNone/>
              <a:tabLst/>
              <a:defRPr sz="1600" b="1">
                <a:latin typeface="Arial Narrow" pitchFamily="34" charset="0"/>
              </a:defRPr>
            </a:lvl1pPr>
          </a:lstStyle>
          <a:p>
            <a:pPr lvl="0"/>
            <a:r>
              <a:rPr lang="fr-FR" smtClean="0"/>
              <a:t>Modifiez les styles du texte du masque</a:t>
            </a:r>
          </a:p>
        </p:txBody>
      </p:sp>
      <p:sp>
        <p:nvSpPr>
          <p:cNvPr id="25" name="Espace réservé de la date 3"/>
          <p:cNvSpPr>
            <a:spLocks noGrp="1"/>
          </p:cNvSpPr>
          <p:nvPr>
            <p:ph type="dt" sz="half" idx="25"/>
          </p:nvPr>
        </p:nvSpPr>
        <p:spPr>
          <a:xfrm>
            <a:off x="3273425" y="6483350"/>
            <a:ext cx="2560638" cy="236538"/>
          </a:xfrm>
        </p:spPr>
        <p:txBody>
          <a:bodyPr/>
          <a:lstStyle>
            <a:lvl1pPr>
              <a:defRPr/>
            </a:lvl1pPr>
          </a:lstStyle>
          <a:p>
            <a:pPr>
              <a:defRPr/>
            </a:pPr>
            <a:fld id="{B4EF1596-8AD2-4358-993B-D0EB934F5E4B}" type="datetime1">
              <a:rPr lang="fr-FR">
                <a:solidFill>
                  <a:srgbClr val="000000">
                    <a:tint val="75000"/>
                  </a:srgbClr>
                </a:solidFill>
              </a:rPr>
              <a:pPr>
                <a:defRPr/>
              </a:pPr>
              <a:t>17-08-03</a:t>
            </a:fld>
            <a:endParaRPr lang="en-CA">
              <a:solidFill>
                <a:srgbClr val="000000">
                  <a:tint val="75000"/>
                </a:srgbClr>
              </a:solidFill>
            </a:endParaRPr>
          </a:p>
        </p:txBody>
      </p:sp>
      <p:sp>
        <p:nvSpPr>
          <p:cNvPr id="26" name="Espace réservé du pied de page 4"/>
          <p:cNvSpPr>
            <a:spLocks noGrp="1"/>
          </p:cNvSpPr>
          <p:nvPr>
            <p:ph type="ftr" sz="quarter" idx="26"/>
          </p:nvPr>
        </p:nvSpPr>
        <p:spPr/>
        <p:txBody>
          <a:bodyPr/>
          <a:lstStyle>
            <a:lvl1pPr>
              <a:defRPr/>
            </a:lvl1pPr>
          </a:lstStyle>
          <a:p>
            <a:pPr>
              <a:defRPr/>
            </a:pPr>
            <a:r>
              <a:rPr lang="en-CA">
                <a:solidFill>
                  <a:srgbClr val="000000">
                    <a:tint val="75000"/>
                  </a:srgbClr>
                </a:solidFill>
              </a:rPr>
              <a:t>CROP</a:t>
            </a:r>
          </a:p>
        </p:txBody>
      </p:sp>
      <p:sp>
        <p:nvSpPr>
          <p:cNvPr id="27" name="Espace réservé du numéro de diapositive 5"/>
          <p:cNvSpPr>
            <a:spLocks noGrp="1"/>
          </p:cNvSpPr>
          <p:nvPr>
            <p:ph type="sldNum" sz="quarter" idx="27"/>
          </p:nvPr>
        </p:nvSpPr>
        <p:spPr/>
        <p:txBody>
          <a:bodyPr/>
          <a:lstStyle>
            <a:lvl1pPr>
              <a:defRPr/>
            </a:lvl1pPr>
          </a:lstStyle>
          <a:p>
            <a:pPr>
              <a:defRPr/>
            </a:pPr>
            <a:fld id="{875EB6D9-B916-4799-9E6B-BDDF0D3309BA}" type="slidenum">
              <a:rPr lang="en-CA">
                <a:solidFill>
                  <a:srgbClr val="000000">
                    <a:tint val="75000"/>
                  </a:srgbClr>
                </a:solidFill>
              </a:rPr>
              <a:pPr>
                <a:defRPr/>
              </a:pPr>
              <a:t>‹#›</a:t>
            </a:fld>
            <a:endParaRPr lang="en-CA">
              <a:solidFill>
                <a:srgbClr val="000000">
                  <a:tint val="75000"/>
                </a:srgbClr>
              </a:solidFill>
            </a:endParaRPr>
          </a:p>
        </p:txBody>
      </p:sp>
    </p:spTree>
    <p:extLst>
      <p:ext uri="{BB962C8B-B14F-4D97-AF65-F5344CB8AC3E}">
        <p14:creationId xmlns:p14="http://schemas.microsoft.com/office/powerpoint/2010/main" val="154854220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50.xml"/><Relationship Id="rId21" Type="http://schemas.openxmlformats.org/officeDocument/2006/relationships/slideLayout" Target="../slideLayouts/slideLayout51.xml"/><Relationship Id="rId22" Type="http://schemas.openxmlformats.org/officeDocument/2006/relationships/slideLayout" Target="../slideLayouts/slideLayout52.xml"/><Relationship Id="rId23" Type="http://schemas.openxmlformats.org/officeDocument/2006/relationships/slideLayout" Target="../slideLayouts/slideLayout53.xml"/><Relationship Id="rId24" Type="http://schemas.openxmlformats.org/officeDocument/2006/relationships/slideLayout" Target="../slideLayouts/slideLayout54.xml"/><Relationship Id="rId25" Type="http://schemas.openxmlformats.org/officeDocument/2006/relationships/slideLayout" Target="../slideLayouts/slideLayout55.xml"/><Relationship Id="rId26" Type="http://schemas.openxmlformats.org/officeDocument/2006/relationships/slideLayout" Target="../slideLayouts/slideLayout56.xml"/><Relationship Id="rId27" Type="http://schemas.openxmlformats.org/officeDocument/2006/relationships/slideLayout" Target="../slideLayouts/slideLayout57.xml"/><Relationship Id="rId28" Type="http://schemas.openxmlformats.org/officeDocument/2006/relationships/slideLayout" Target="../slideLayouts/slideLayout58.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30" Type="http://schemas.openxmlformats.org/officeDocument/2006/relationships/slideLayout" Target="../slideLayouts/slideLayout60.xml"/><Relationship Id="rId31" Type="http://schemas.openxmlformats.org/officeDocument/2006/relationships/slideLayout" Target="../slideLayouts/slideLayout61.xml"/><Relationship Id="rId32" Type="http://schemas.openxmlformats.org/officeDocument/2006/relationships/slideLayout" Target="../slideLayouts/slideLayout62.xml"/><Relationship Id="rId9" Type="http://schemas.openxmlformats.org/officeDocument/2006/relationships/slideLayout" Target="../slideLayouts/slideLayout39.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33" Type="http://schemas.openxmlformats.org/officeDocument/2006/relationships/slideLayout" Target="../slideLayouts/slideLayout63.xml"/><Relationship Id="rId34" Type="http://schemas.openxmlformats.org/officeDocument/2006/relationships/slideLayout" Target="../slideLayouts/slideLayout64.xml"/><Relationship Id="rId35" Type="http://schemas.openxmlformats.org/officeDocument/2006/relationships/slideLayout" Target="../slideLayouts/slideLayout65.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slideLayout" Target="../slideLayouts/slideLayout47.xml"/><Relationship Id="rId18" Type="http://schemas.openxmlformats.org/officeDocument/2006/relationships/slideLayout" Target="../slideLayouts/slideLayout48.xml"/><Relationship Id="rId19" Type="http://schemas.openxmlformats.org/officeDocument/2006/relationships/slideLayout" Target="../slideLayouts/slideLayout49.xml"/><Relationship Id="rId37" Type="http://schemas.openxmlformats.org/officeDocument/2006/relationships/slideLayout" Target="../slideLayouts/slideLayout67.xml"/><Relationship Id="rId38" Type="http://schemas.openxmlformats.org/officeDocument/2006/relationships/slideLayout" Target="../slideLayouts/slideLayout68.xml"/><Relationship Id="rId39" Type="http://schemas.openxmlformats.org/officeDocument/2006/relationships/slideLayout" Target="../slideLayouts/slideLayout69.xml"/><Relationship Id="rId40" Type="http://schemas.openxmlformats.org/officeDocument/2006/relationships/slideLayout" Target="../slideLayouts/slideLayout70.xml"/><Relationship Id="rId4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90.xml"/><Relationship Id="rId21" Type="http://schemas.openxmlformats.org/officeDocument/2006/relationships/slideLayout" Target="../slideLayouts/slideLayout91.xml"/><Relationship Id="rId22" Type="http://schemas.openxmlformats.org/officeDocument/2006/relationships/slideLayout" Target="../slideLayouts/slideLayout92.xml"/><Relationship Id="rId23" Type="http://schemas.openxmlformats.org/officeDocument/2006/relationships/slideLayout" Target="../slideLayouts/slideLayout93.xml"/><Relationship Id="rId24" Type="http://schemas.openxmlformats.org/officeDocument/2006/relationships/slideLayout" Target="../slideLayouts/slideLayout94.xml"/><Relationship Id="rId25" Type="http://schemas.openxmlformats.org/officeDocument/2006/relationships/slideLayout" Target="../slideLayouts/slideLayout95.xml"/><Relationship Id="rId26" Type="http://schemas.openxmlformats.org/officeDocument/2006/relationships/slideLayout" Target="../slideLayouts/slideLayout96.xml"/><Relationship Id="rId27" Type="http://schemas.openxmlformats.org/officeDocument/2006/relationships/slideLayout" Target="../slideLayouts/slideLayout97.xml"/><Relationship Id="rId28" Type="http://schemas.openxmlformats.org/officeDocument/2006/relationships/slideLayout" Target="../slideLayouts/slideLayout98.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30" Type="http://schemas.openxmlformats.org/officeDocument/2006/relationships/slideLayout" Target="../slideLayouts/slideLayout100.xml"/><Relationship Id="rId31" Type="http://schemas.openxmlformats.org/officeDocument/2006/relationships/slideLayout" Target="../slideLayouts/slideLayout101.xml"/><Relationship Id="rId32" Type="http://schemas.openxmlformats.org/officeDocument/2006/relationships/slideLayout" Target="../slideLayouts/slideLayout102.xml"/><Relationship Id="rId9" Type="http://schemas.openxmlformats.org/officeDocument/2006/relationships/slideLayout" Target="../slideLayouts/slideLayout79.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33" Type="http://schemas.openxmlformats.org/officeDocument/2006/relationships/slideLayout" Target="../slideLayouts/slideLayout103.xml"/><Relationship Id="rId34" Type="http://schemas.openxmlformats.org/officeDocument/2006/relationships/slideLayout" Target="../slideLayouts/slideLayout104.xml"/><Relationship Id="rId35" Type="http://schemas.openxmlformats.org/officeDocument/2006/relationships/slideLayout" Target="../slideLayouts/slideLayout105.xml"/><Relationship Id="rId36" Type="http://schemas.openxmlformats.org/officeDocument/2006/relationships/slideLayout" Target="../slideLayouts/slideLayout106.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slideLayout" Target="../slideLayouts/slideLayout86.xml"/><Relationship Id="rId17" Type="http://schemas.openxmlformats.org/officeDocument/2006/relationships/slideLayout" Target="../slideLayouts/slideLayout87.xml"/><Relationship Id="rId18" Type="http://schemas.openxmlformats.org/officeDocument/2006/relationships/slideLayout" Target="../slideLayouts/slideLayout88.xml"/><Relationship Id="rId19" Type="http://schemas.openxmlformats.org/officeDocument/2006/relationships/slideLayout" Target="../slideLayouts/slideLayout89.xml"/><Relationship Id="rId37" Type="http://schemas.openxmlformats.org/officeDocument/2006/relationships/slideLayout" Target="../slideLayouts/slideLayout107.xml"/><Relationship Id="rId38" Type="http://schemas.openxmlformats.org/officeDocument/2006/relationships/slideLayout" Target="../slideLayouts/slideLayout108.xml"/><Relationship Id="rId39" Type="http://schemas.openxmlformats.org/officeDocument/2006/relationships/slideLayout" Target="../slideLayouts/slideLayout109.xml"/><Relationship Id="rId40" Type="http://schemas.openxmlformats.org/officeDocument/2006/relationships/slideLayout" Target="../slideLayouts/slideLayout110.xml"/><Relationship Id="rId41" Type="http://schemas.openxmlformats.org/officeDocument/2006/relationships/slideLayout" Target="../slideLayouts/slideLayout111.xml"/><Relationship Id="rId42" Type="http://schemas.openxmlformats.org/officeDocument/2006/relationships/slideLayout" Target="../slideLayouts/slideLayout112.xml"/><Relationship Id="rId4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121.xml"/><Relationship Id="rId20" Type="http://schemas.openxmlformats.org/officeDocument/2006/relationships/slideLayout" Target="../slideLayouts/slideLayout132.xml"/><Relationship Id="rId21" Type="http://schemas.openxmlformats.org/officeDocument/2006/relationships/slideLayout" Target="../slideLayouts/slideLayout133.xml"/><Relationship Id="rId22" Type="http://schemas.openxmlformats.org/officeDocument/2006/relationships/slideLayout" Target="../slideLayouts/slideLayout134.xml"/><Relationship Id="rId23" Type="http://schemas.openxmlformats.org/officeDocument/2006/relationships/slideLayout" Target="../slideLayouts/slideLayout135.xml"/><Relationship Id="rId24" Type="http://schemas.openxmlformats.org/officeDocument/2006/relationships/slideLayout" Target="../slideLayouts/slideLayout136.xml"/><Relationship Id="rId25" Type="http://schemas.openxmlformats.org/officeDocument/2006/relationships/slideLayout" Target="../slideLayouts/slideLayout137.xml"/><Relationship Id="rId26" Type="http://schemas.openxmlformats.org/officeDocument/2006/relationships/slideLayout" Target="../slideLayouts/slideLayout138.xml"/><Relationship Id="rId27" Type="http://schemas.openxmlformats.org/officeDocument/2006/relationships/slideLayout" Target="../slideLayouts/slideLayout139.xml"/><Relationship Id="rId28" Type="http://schemas.openxmlformats.org/officeDocument/2006/relationships/slideLayout" Target="../slideLayouts/slideLayout140.xml"/><Relationship Id="rId29" Type="http://schemas.openxmlformats.org/officeDocument/2006/relationships/slideLayout" Target="../slideLayouts/slideLayout141.xml"/><Relationship Id="rId30" Type="http://schemas.openxmlformats.org/officeDocument/2006/relationships/slideLayout" Target="../slideLayouts/slideLayout142.xml"/><Relationship Id="rId31" Type="http://schemas.openxmlformats.org/officeDocument/2006/relationships/theme" Target="../theme/theme4.xml"/><Relationship Id="rId10" Type="http://schemas.openxmlformats.org/officeDocument/2006/relationships/slideLayout" Target="../slideLayouts/slideLayout122.xml"/><Relationship Id="rId11" Type="http://schemas.openxmlformats.org/officeDocument/2006/relationships/slideLayout" Target="../slideLayouts/slideLayout123.xml"/><Relationship Id="rId12" Type="http://schemas.openxmlformats.org/officeDocument/2006/relationships/slideLayout" Target="../slideLayouts/slideLayout124.xml"/><Relationship Id="rId13" Type="http://schemas.openxmlformats.org/officeDocument/2006/relationships/slideLayout" Target="../slideLayouts/slideLayout125.xml"/><Relationship Id="rId14" Type="http://schemas.openxmlformats.org/officeDocument/2006/relationships/slideLayout" Target="../slideLayouts/slideLayout126.xml"/><Relationship Id="rId15" Type="http://schemas.openxmlformats.org/officeDocument/2006/relationships/slideLayout" Target="../slideLayouts/slideLayout127.xml"/><Relationship Id="rId16" Type="http://schemas.openxmlformats.org/officeDocument/2006/relationships/slideLayout" Target="../slideLayouts/slideLayout128.xml"/><Relationship Id="rId17" Type="http://schemas.openxmlformats.org/officeDocument/2006/relationships/slideLayout" Target="../slideLayouts/slideLayout129.xml"/><Relationship Id="rId18" Type="http://schemas.openxmlformats.org/officeDocument/2006/relationships/slideLayout" Target="../slideLayouts/slideLayout130.xml"/><Relationship Id="rId19" Type="http://schemas.openxmlformats.org/officeDocument/2006/relationships/slideLayout" Target="../slideLayouts/slideLayout131.xml"/><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s>
</file>

<file path=ppt/slideMasters/_rels/slideMaster5.xml.rels><?xml version="1.0" encoding="UTF-8" standalone="yes"?>
<Relationships xmlns="http://schemas.openxmlformats.org/package/2006/relationships"><Relationship Id="rId20" Type="http://schemas.openxmlformats.org/officeDocument/2006/relationships/slideLayout" Target="../slideLayouts/slideLayout162.xml"/><Relationship Id="rId21" Type="http://schemas.openxmlformats.org/officeDocument/2006/relationships/slideLayout" Target="../slideLayouts/slideLayout163.xml"/><Relationship Id="rId22" Type="http://schemas.openxmlformats.org/officeDocument/2006/relationships/slideLayout" Target="../slideLayouts/slideLayout164.xml"/><Relationship Id="rId23" Type="http://schemas.openxmlformats.org/officeDocument/2006/relationships/slideLayout" Target="../slideLayouts/slideLayout165.xml"/><Relationship Id="rId24" Type="http://schemas.openxmlformats.org/officeDocument/2006/relationships/slideLayout" Target="../slideLayouts/slideLayout166.xml"/><Relationship Id="rId25" Type="http://schemas.openxmlformats.org/officeDocument/2006/relationships/slideLayout" Target="../slideLayouts/slideLayout167.xml"/><Relationship Id="rId26" Type="http://schemas.openxmlformats.org/officeDocument/2006/relationships/slideLayout" Target="../slideLayouts/slideLayout168.xml"/><Relationship Id="rId27" Type="http://schemas.openxmlformats.org/officeDocument/2006/relationships/slideLayout" Target="../slideLayouts/slideLayout169.xml"/><Relationship Id="rId28" Type="http://schemas.openxmlformats.org/officeDocument/2006/relationships/slideLayout" Target="../slideLayouts/slideLayout170.xml"/><Relationship Id="rId29" Type="http://schemas.openxmlformats.org/officeDocument/2006/relationships/slideLayout" Target="../slideLayouts/slideLayout171.xml"/><Relationship Id="rId1" Type="http://schemas.openxmlformats.org/officeDocument/2006/relationships/slideLayout" Target="../slideLayouts/slideLayout143.xml"/><Relationship Id="rId2" Type="http://schemas.openxmlformats.org/officeDocument/2006/relationships/slideLayout" Target="../slideLayouts/slideLayout144.xml"/><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30" Type="http://schemas.openxmlformats.org/officeDocument/2006/relationships/slideLayout" Target="../slideLayouts/slideLayout172.xml"/><Relationship Id="rId31" Type="http://schemas.openxmlformats.org/officeDocument/2006/relationships/slideLayout" Target="../slideLayouts/slideLayout173.xml"/><Relationship Id="rId32" Type="http://schemas.openxmlformats.org/officeDocument/2006/relationships/slideLayout" Target="../slideLayouts/slideLayout174.xml"/><Relationship Id="rId9" Type="http://schemas.openxmlformats.org/officeDocument/2006/relationships/slideLayout" Target="../slideLayouts/slideLayout151.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33" Type="http://schemas.openxmlformats.org/officeDocument/2006/relationships/slideLayout" Target="../slideLayouts/slideLayout175.xml"/><Relationship Id="rId34" Type="http://schemas.openxmlformats.org/officeDocument/2006/relationships/slideLayout" Target="../slideLayouts/slideLayout176.xml"/><Relationship Id="rId35" Type="http://schemas.openxmlformats.org/officeDocument/2006/relationships/slideLayout" Target="../slideLayouts/slideLayout177.xml"/><Relationship Id="rId36" Type="http://schemas.openxmlformats.org/officeDocument/2006/relationships/slideLayout" Target="../slideLayouts/slideLayout178.xml"/><Relationship Id="rId10" Type="http://schemas.openxmlformats.org/officeDocument/2006/relationships/slideLayout" Target="../slideLayouts/slideLayout152.xml"/><Relationship Id="rId11" Type="http://schemas.openxmlformats.org/officeDocument/2006/relationships/slideLayout" Target="../slideLayouts/slideLayout153.xml"/><Relationship Id="rId12" Type="http://schemas.openxmlformats.org/officeDocument/2006/relationships/slideLayout" Target="../slideLayouts/slideLayout154.xml"/><Relationship Id="rId13" Type="http://schemas.openxmlformats.org/officeDocument/2006/relationships/slideLayout" Target="../slideLayouts/slideLayout155.xml"/><Relationship Id="rId14" Type="http://schemas.openxmlformats.org/officeDocument/2006/relationships/slideLayout" Target="../slideLayouts/slideLayout156.xml"/><Relationship Id="rId15" Type="http://schemas.openxmlformats.org/officeDocument/2006/relationships/slideLayout" Target="../slideLayouts/slideLayout157.xml"/><Relationship Id="rId16" Type="http://schemas.openxmlformats.org/officeDocument/2006/relationships/slideLayout" Target="../slideLayouts/slideLayout158.xml"/><Relationship Id="rId17" Type="http://schemas.openxmlformats.org/officeDocument/2006/relationships/slideLayout" Target="../slideLayouts/slideLayout159.xml"/><Relationship Id="rId18" Type="http://schemas.openxmlformats.org/officeDocument/2006/relationships/slideLayout" Target="../slideLayouts/slideLayout160.xml"/><Relationship Id="rId19" Type="http://schemas.openxmlformats.org/officeDocument/2006/relationships/slideLayout" Target="../slideLayouts/slideLayout161.xml"/><Relationship Id="rId3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187.xml"/><Relationship Id="rId20" Type="http://schemas.openxmlformats.org/officeDocument/2006/relationships/slideLayout" Target="../slideLayouts/slideLayout198.xml"/><Relationship Id="rId21" Type="http://schemas.openxmlformats.org/officeDocument/2006/relationships/slideLayout" Target="../slideLayouts/slideLayout199.xml"/><Relationship Id="rId22" Type="http://schemas.openxmlformats.org/officeDocument/2006/relationships/slideLayout" Target="../slideLayouts/slideLayout200.xml"/><Relationship Id="rId23" Type="http://schemas.openxmlformats.org/officeDocument/2006/relationships/slideLayout" Target="../slideLayouts/slideLayout201.xml"/><Relationship Id="rId24" Type="http://schemas.openxmlformats.org/officeDocument/2006/relationships/slideLayout" Target="../slideLayouts/slideLayout202.xml"/><Relationship Id="rId25" Type="http://schemas.openxmlformats.org/officeDocument/2006/relationships/slideLayout" Target="../slideLayouts/slideLayout203.xml"/><Relationship Id="rId26" Type="http://schemas.openxmlformats.org/officeDocument/2006/relationships/slideLayout" Target="../slideLayouts/slideLayout204.xml"/><Relationship Id="rId27" Type="http://schemas.openxmlformats.org/officeDocument/2006/relationships/slideLayout" Target="../slideLayouts/slideLayout205.xml"/><Relationship Id="rId28" Type="http://schemas.openxmlformats.org/officeDocument/2006/relationships/slideLayout" Target="../slideLayouts/slideLayout206.xml"/><Relationship Id="rId29" Type="http://schemas.openxmlformats.org/officeDocument/2006/relationships/slideLayout" Target="../slideLayouts/slideLayout207.xml"/><Relationship Id="rId30" Type="http://schemas.openxmlformats.org/officeDocument/2006/relationships/slideLayout" Target="../slideLayouts/slideLayout208.xml"/><Relationship Id="rId31" Type="http://schemas.openxmlformats.org/officeDocument/2006/relationships/theme" Target="../theme/theme6.xml"/><Relationship Id="rId10" Type="http://schemas.openxmlformats.org/officeDocument/2006/relationships/slideLayout" Target="../slideLayouts/slideLayout188.xml"/><Relationship Id="rId11" Type="http://schemas.openxmlformats.org/officeDocument/2006/relationships/slideLayout" Target="../slideLayouts/slideLayout189.xml"/><Relationship Id="rId12" Type="http://schemas.openxmlformats.org/officeDocument/2006/relationships/slideLayout" Target="../slideLayouts/slideLayout190.xml"/><Relationship Id="rId13" Type="http://schemas.openxmlformats.org/officeDocument/2006/relationships/slideLayout" Target="../slideLayouts/slideLayout191.xml"/><Relationship Id="rId14" Type="http://schemas.openxmlformats.org/officeDocument/2006/relationships/slideLayout" Target="../slideLayouts/slideLayout192.xml"/><Relationship Id="rId15" Type="http://schemas.openxmlformats.org/officeDocument/2006/relationships/slideLayout" Target="../slideLayouts/slideLayout193.xml"/><Relationship Id="rId16" Type="http://schemas.openxmlformats.org/officeDocument/2006/relationships/slideLayout" Target="../slideLayouts/slideLayout194.xml"/><Relationship Id="rId17" Type="http://schemas.openxmlformats.org/officeDocument/2006/relationships/slideLayout" Target="../slideLayouts/slideLayout195.xml"/><Relationship Id="rId18" Type="http://schemas.openxmlformats.org/officeDocument/2006/relationships/slideLayout" Target="../slideLayouts/slideLayout196.xml"/><Relationship Id="rId19" Type="http://schemas.openxmlformats.org/officeDocument/2006/relationships/slideLayout" Target="../slideLayouts/slideLayout197.xml"/><Relationship Id="rId1" Type="http://schemas.openxmlformats.org/officeDocument/2006/relationships/slideLayout" Target="../slideLayouts/slideLayout179.xml"/><Relationship Id="rId2" Type="http://schemas.openxmlformats.org/officeDocument/2006/relationships/slideLayout" Target="../slideLayouts/slideLayout180.xml"/><Relationship Id="rId3" Type="http://schemas.openxmlformats.org/officeDocument/2006/relationships/slideLayout" Target="../slideLayouts/slideLayout181.xml"/><Relationship Id="rId4" Type="http://schemas.openxmlformats.org/officeDocument/2006/relationships/slideLayout" Target="../slideLayouts/slideLayout182.xml"/><Relationship Id="rId5" Type="http://schemas.openxmlformats.org/officeDocument/2006/relationships/slideLayout" Target="../slideLayouts/slideLayout183.xml"/><Relationship Id="rId6" Type="http://schemas.openxmlformats.org/officeDocument/2006/relationships/slideLayout" Target="../slideLayouts/slideLayout184.xml"/><Relationship Id="rId7" Type="http://schemas.openxmlformats.org/officeDocument/2006/relationships/slideLayout" Target="../slideLayouts/slideLayout185.xml"/><Relationship Id="rId8" Type="http://schemas.openxmlformats.org/officeDocument/2006/relationships/slideLayout" Target="../slideLayouts/slideLayout186.xml"/></Relationships>
</file>

<file path=ppt/slideMasters/_rels/slideMaster7.xml.rels><?xml version="1.0" encoding="UTF-8" standalone="yes"?>
<Relationships xmlns="http://schemas.openxmlformats.org/package/2006/relationships"><Relationship Id="rId20" Type="http://schemas.openxmlformats.org/officeDocument/2006/relationships/slideLayout" Target="../slideLayouts/slideLayout228.xml"/><Relationship Id="rId21" Type="http://schemas.openxmlformats.org/officeDocument/2006/relationships/slideLayout" Target="../slideLayouts/slideLayout229.xml"/><Relationship Id="rId22" Type="http://schemas.openxmlformats.org/officeDocument/2006/relationships/slideLayout" Target="../slideLayouts/slideLayout230.xml"/><Relationship Id="rId23" Type="http://schemas.openxmlformats.org/officeDocument/2006/relationships/slideLayout" Target="../slideLayouts/slideLayout231.xml"/><Relationship Id="rId24" Type="http://schemas.openxmlformats.org/officeDocument/2006/relationships/slideLayout" Target="../slideLayouts/slideLayout232.xml"/><Relationship Id="rId25" Type="http://schemas.openxmlformats.org/officeDocument/2006/relationships/slideLayout" Target="../slideLayouts/slideLayout233.xml"/><Relationship Id="rId26" Type="http://schemas.openxmlformats.org/officeDocument/2006/relationships/slideLayout" Target="../slideLayouts/slideLayout234.xml"/><Relationship Id="rId27" Type="http://schemas.openxmlformats.org/officeDocument/2006/relationships/slideLayout" Target="../slideLayouts/slideLayout235.xml"/><Relationship Id="rId28" Type="http://schemas.openxmlformats.org/officeDocument/2006/relationships/slideLayout" Target="../slideLayouts/slideLayout236.xml"/><Relationship Id="rId29" Type="http://schemas.openxmlformats.org/officeDocument/2006/relationships/slideLayout" Target="../slideLayouts/slideLayout237.xml"/><Relationship Id="rId1" Type="http://schemas.openxmlformats.org/officeDocument/2006/relationships/slideLayout" Target="../slideLayouts/slideLayout209.xml"/><Relationship Id="rId2" Type="http://schemas.openxmlformats.org/officeDocument/2006/relationships/slideLayout" Target="../slideLayouts/slideLayout210.xml"/><Relationship Id="rId3" Type="http://schemas.openxmlformats.org/officeDocument/2006/relationships/slideLayout" Target="../slideLayouts/slideLayout211.xml"/><Relationship Id="rId4" Type="http://schemas.openxmlformats.org/officeDocument/2006/relationships/slideLayout" Target="../slideLayouts/slideLayout212.xml"/><Relationship Id="rId5" Type="http://schemas.openxmlformats.org/officeDocument/2006/relationships/slideLayout" Target="../slideLayouts/slideLayout213.xml"/><Relationship Id="rId30" Type="http://schemas.openxmlformats.org/officeDocument/2006/relationships/slideLayout" Target="../slideLayouts/slideLayout238.xml"/><Relationship Id="rId31" Type="http://schemas.openxmlformats.org/officeDocument/2006/relationships/slideLayout" Target="../slideLayouts/slideLayout239.xml"/><Relationship Id="rId32" Type="http://schemas.openxmlformats.org/officeDocument/2006/relationships/slideLayout" Target="../slideLayouts/slideLayout240.xml"/><Relationship Id="rId9" Type="http://schemas.openxmlformats.org/officeDocument/2006/relationships/slideLayout" Target="../slideLayouts/slideLayout217.xml"/><Relationship Id="rId6" Type="http://schemas.openxmlformats.org/officeDocument/2006/relationships/slideLayout" Target="../slideLayouts/slideLayout214.xml"/><Relationship Id="rId7" Type="http://schemas.openxmlformats.org/officeDocument/2006/relationships/slideLayout" Target="../slideLayouts/slideLayout215.xml"/><Relationship Id="rId8" Type="http://schemas.openxmlformats.org/officeDocument/2006/relationships/slideLayout" Target="../slideLayouts/slideLayout216.xml"/><Relationship Id="rId33" Type="http://schemas.openxmlformats.org/officeDocument/2006/relationships/slideLayout" Target="../slideLayouts/slideLayout241.xml"/><Relationship Id="rId34" Type="http://schemas.openxmlformats.org/officeDocument/2006/relationships/slideLayout" Target="../slideLayouts/slideLayout242.xml"/><Relationship Id="rId35" Type="http://schemas.openxmlformats.org/officeDocument/2006/relationships/slideLayout" Target="../slideLayouts/slideLayout243.xml"/><Relationship Id="rId36" Type="http://schemas.openxmlformats.org/officeDocument/2006/relationships/slideLayout" Target="../slideLayouts/slideLayout244.xml"/><Relationship Id="rId10" Type="http://schemas.openxmlformats.org/officeDocument/2006/relationships/slideLayout" Target="../slideLayouts/slideLayout218.xml"/><Relationship Id="rId11" Type="http://schemas.openxmlformats.org/officeDocument/2006/relationships/slideLayout" Target="../slideLayouts/slideLayout219.xml"/><Relationship Id="rId12" Type="http://schemas.openxmlformats.org/officeDocument/2006/relationships/slideLayout" Target="../slideLayouts/slideLayout220.xml"/><Relationship Id="rId13" Type="http://schemas.openxmlformats.org/officeDocument/2006/relationships/slideLayout" Target="../slideLayouts/slideLayout221.xml"/><Relationship Id="rId14" Type="http://schemas.openxmlformats.org/officeDocument/2006/relationships/slideLayout" Target="../slideLayouts/slideLayout222.xml"/><Relationship Id="rId15" Type="http://schemas.openxmlformats.org/officeDocument/2006/relationships/slideLayout" Target="../slideLayouts/slideLayout223.xml"/><Relationship Id="rId16" Type="http://schemas.openxmlformats.org/officeDocument/2006/relationships/slideLayout" Target="../slideLayouts/slideLayout224.xml"/><Relationship Id="rId17" Type="http://schemas.openxmlformats.org/officeDocument/2006/relationships/slideLayout" Target="../slideLayouts/slideLayout225.xml"/><Relationship Id="rId18" Type="http://schemas.openxmlformats.org/officeDocument/2006/relationships/slideLayout" Target="../slideLayouts/slideLayout226.xml"/><Relationship Id="rId19" Type="http://schemas.openxmlformats.org/officeDocument/2006/relationships/slideLayout" Target="../slideLayouts/slideLayout227.xml"/><Relationship Id="rId37" Type="http://schemas.openxmlformats.org/officeDocument/2006/relationships/slideLayout" Target="../slideLayouts/slideLayout245.xml"/><Relationship Id="rId38" Type="http://schemas.openxmlformats.org/officeDocument/2006/relationships/slideLayout" Target="../slideLayouts/slideLayout246.xml"/><Relationship Id="rId39" Type="http://schemas.openxmlformats.org/officeDocument/2006/relationships/slideLayout" Target="../slideLayouts/slideLayout247.xml"/><Relationship Id="rId40" Type="http://schemas.openxmlformats.org/officeDocument/2006/relationships/slideLayout" Target="../slideLayouts/slideLayout248.xml"/><Relationship Id="rId41"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10064461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799" y="1381125"/>
            <a:ext cx="5311775" cy="548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511674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chemeClr val="bg2"/>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chemeClr val="bg2"/>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chemeClr val="bg2"/>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58800" y="373063"/>
            <a:ext cx="53117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endParaRPr lang="en-CA" smtClean="0"/>
          </a:p>
        </p:txBody>
      </p:sp>
      <p:sp>
        <p:nvSpPr>
          <p:cNvPr id="1027" name="Espace réservé du texte 2"/>
          <p:cNvSpPr>
            <a:spLocks noGrp="1"/>
          </p:cNvSpPr>
          <p:nvPr>
            <p:ph type="body" idx="1"/>
          </p:nvPr>
        </p:nvSpPr>
        <p:spPr bwMode="auto">
          <a:xfrm>
            <a:off x="558800" y="1517650"/>
            <a:ext cx="5311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5" name="Espace réservé du pied de page 4"/>
          <p:cNvSpPr>
            <a:spLocks noGrp="1"/>
          </p:cNvSpPr>
          <p:nvPr>
            <p:ph type="ftr" sz="quarter" idx="3"/>
          </p:nvPr>
        </p:nvSpPr>
        <p:spPr>
          <a:xfrm>
            <a:off x="558800" y="6483350"/>
            <a:ext cx="2560638" cy="238125"/>
          </a:xfrm>
          <a:prstGeom prst="rect">
            <a:avLst/>
          </a:prstGeom>
        </p:spPr>
        <p:txBody>
          <a:bodyPr vert="horz" lIns="0" tIns="0" rIns="0" bIns="0" rtlCol="0" anchor="ctr"/>
          <a:lstStyle>
            <a:lvl1pPr algn="l" fontAlgn="auto">
              <a:spcBef>
                <a:spcPts val="0"/>
              </a:spcBef>
              <a:spcAft>
                <a:spcPts val="0"/>
              </a:spcAft>
              <a:defRPr sz="1000">
                <a:solidFill>
                  <a:schemeClr val="tx1">
                    <a:tint val="75000"/>
                  </a:schemeClr>
                </a:solidFill>
                <a:latin typeface="Arial Narrow" pitchFamily="34" charset="0"/>
                <a:cs typeface="+mn-cs"/>
              </a:defRPr>
            </a:lvl1pPr>
          </a:lstStyle>
          <a:p>
            <a:pPr>
              <a:defRPr/>
            </a:pPr>
            <a:r>
              <a:rPr lang="en-CA">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8" y="6483350"/>
            <a:ext cx="2597150" cy="238125"/>
          </a:xfrm>
          <a:prstGeom prst="rect">
            <a:avLst/>
          </a:prstGeom>
        </p:spPr>
        <p:txBody>
          <a:bodyPr vert="horz" lIns="0" tIns="0" rIns="0" bIns="0" rtlCol="0" anchor="ctr"/>
          <a:lstStyle>
            <a:lvl1pPr algn="r" fontAlgn="auto">
              <a:spcBef>
                <a:spcPts val="0"/>
              </a:spcBef>
              <a:spcAft>
                <a:spcPts val="0"/>
              </a:spcAft>
              <a:defRPr sz="1000">
                <a:solidFill>
                  <a:schemeClr val="tx1">
                    <a:tint val="75000"/>
                  </a:schemeClr>
                </a:solidFill>
                <a:latin typeface="Arial Narrow" pitchFamily="34" charset="0"/>
                <a:cs typeface="+mn-cs"/>
              </a:defRPr>
            </a:lvl1pPr>
          </a:lstStyle>
          <a:p>
            <a:pPr>
              <a:defRPr/>
            </a:pPr>
            <a:fld id="{2B9BEA6F-F6F6-4B2A-AE69-C458F4E0138E}" type="slidenum">
              <a:rPr lang="en-CA">
                <a:solidFill>
                  <a:srgbClr val="000000">
                    <a:tint val="75000"/>
                  </a:srgbClr>
                </a:solidFill>
              </a:rPr>
              <a:pPr>
                <a:defRPr/>
              </a:pPr>
              <a:t>‹#›</a:t>
            </a:fld>
            <a:endParaRPr lang="en-CA" dirty="0">
              <a:solidFill>
                <a:srgbClr val="000000">
                  <a:tint val="75000"/>
                </a:srgbClr>
              </a:solidFill>
            </a:endParaRPr>
          </a:p>
        </p:txBody>
      </p:sp>
      <p:cxnSp>
        <p:nvCxnSpPr>
          <p:cNvPr id="8" name="Connecteur droit 7"/>
          <p:cNvCxnSpPr/>
          <p:nvPr/>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8800" y="1381125"/>
            <a:ext cx="5311775" cy="55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solidFill>
                <a:prstClr val="white"/>
              </a:solidFill>
            </a:endParaRPr>
          </a:p>
        </p:txBody>
      </p:sp>
      <p:sp>
        <p:nvSpPr>
          <p:cNvPr id="20" name="Espace réservé de la date 19"/>
          <p:cNvSpPr>
            <a:spLocks noGrp="1"/>
          </p:cNvSpPr>
          <p:nvPr>
            <p:ph type="dt" sz="half" idx="2"/>
          </p:nvPr>
        </p:nvSpPr>
        <p:spPr>
          <a:xfrm>
            <a:off x="3273425" y="6483350"/>
            <a:ext cx="2560638" cy="23812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fontAlgn="auto">
              <a:spcBef>
                <a:spcPts val="0"/>
              </a:spcBef>
              <a:spcAft>
                <a:spcPts val="0"/>
              </a:spcAft>
              <a:defRPr sz="1000">
                <a:solidFill>
                  <a:schemeClr val="tx1">
                    <a:tint val="75000"/>
                  </a:schemeClr>
                </a:solidFill>
                <a:latin typeface="Arial Narrow" pitchFamily="34" charset="0"/>
                <a:cs typeface="Arial" pitchFamily="34" charset="0"/>
              </a:defRPr>
            </a:lvl1pPr>
          </a:lstStyle>
          <a:p>
            <a:pPr>
              <a:defRPr/>
            </a:pPr>
            <a:fld id="{E69CD658-DFFC-4FA3-B780-C5CAF987BA2D}" type="datetime1">
              <a:rPr lang="fr-FR">
                <a:solidFill>
                  <a:srgbClr val="000000">
                    <a:tint val="75000"/>
                  </a:srgbClr>
                </a:solidFill>
              </a:rPr>
              <a:pPr>
                <a:defRPr/>
              </a:pPr>
              <a:t>17-08-03</a:t>
            </a:fld>
            <a:endParaRPr lang="en-CA">
              <a:solidFill>
                <a:srgbClr val="000000">
                  <a:tint val="75000"/>
                </a:srgbClr>
              </a:solidFill>
            </a:endParaRPr>
          </a:p>
        </p:txBody>
      </p:sp>
    </p:spTree>
    <p:extLst>
      <p:ext uri="{BB962C8B-B14F-4D97-AF65-F5344CB8AC3E}">
        <p14:creationId xmlns:p14="http://schemas.microsoft.com/office/powerpoint/2010/main" val="280364853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885" r:id="rId6"/>
    <p:sldLayoutId id="2147483917"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4" r:id="rId41"/>
    <p:sldLayoutId id="2147483775" r:id="rId42"/>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b="1" kern="1200">
          <a:solidFill>
            <a:schemeClr val="tx2"/>
          </a:solidFill>
          <a:latin typeface="Arial" pitchFamily="34" charset="0"/>
          <a:ea typeface="+mj-ea"/>
          <a:cs typeface="Arial" pitchFamily="34" charset="0"/>
        </a:defRPr>
      </a:lvl1pPr>
      <a:lvl2pPr algn="l" rtl="0" eaLnBrk="0" fontAlgn="base" hangingPunct="0">
        <a:spcBef>
          <a:spcPct val="0"/>
        </a:spcBef>
        <a:spcAft>
          <a:spcPct val="0"/>
        </a:spcAft>
        <a:defRPr b="1">
          <a:solidFill>
            <a:schemeClr val="tx2"/>
          </a:solidFill>
          <a:latin typeface="Arial" charset="0"/>
          <a:cs typeface="Arial" charset="0"/>
        </a:defRPr>
      </a:lvl2pPr>
      <a:lvl3pPr algn="l" rtl="0" eaLnBrk="0" fontAlgn="base" hangingPunct="0">
        <a:spcBef>
          <a:spcPct val="0"/>
        </a:spcBef>
        <a:spcAft>
          <a:spcPct val="0"/>
        </a:spcAft>
        <a:defRPr b="1">
          <a:solidFill>
            <a:schemeClr val="tx2"/>
          </a:solidFill>
          <a:latin typeface="Arial" charset="0"/>
          <a:cs typeface="Arial" charset="0"/>
        </a:defRPr>
      </a:lvl3pPr>
      <a:lvl4pPr algn="l" rtl="0" eaLnBrk="0" fontAlgn="base" hangingPunct="0">
        <a:spcBef>
          <a:spcPct val="0"/>
        </a:spcBef>
        <a:spcAft>
          <a:spcPct val="0"/>
        </a:spcAft>
        <a:defRPr b="1">
          <a:solidFill>
            <a:schemeClr val="tx2"/>
          </a:solidFill>
          <a:latin typeface="Arial" charset="0"/>
          <a:cs typeface="Arial" charset="0"/>
        </a:defRPr>
      </a:lvl4pPr>
      <a:lvl5pPr algn="l" rtl="0" eaLnBrk="0" fontAlgn="base" hangingPunct="0">
        <a:spcBef>
          <a:spcPct val="0"/>
        </a:spcBef>
        <a:spcAft>
          <a:spcPct val="0"/>
        </a:spcAft>
        <a:defRPr b="1">
          <a:solidFill>
            <a:schemeClr val="tx2"/>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p:titleStyle>
    <p:bodyStyle>
      <a:lvl1pPr marL="342900" indent="-342900" algn="l" rtl="0" eaLnBrk="0" fontAlgn="base" hangingPunct="0">
        <a:spcBef>
          <a:spcPts val="1200"/>
        </a:spcBef>
        <a:spcAft>
          <a:spcPct val="0"/>
        </a:spcAft>
        <a:buClr>
          <a:schemeClr val="tx2"/>
        </a:buClr>
        <a:buFont typeface="Arial" charset="0"/>
        <a:defRPr sz="1600" b="1" kern="1200">
          <a:solidFill>
            <a:schemeClr val="bg2"/>
          </a:solidFill>
          <a:latin typeface="Arial" pitchFamily="34" charset="0"/>
          <a:ea typeface="+mn-ea"/>
          <a:cs typeface="Arial" pitchFamily="34" charset="0"/>
        </a:defRPr>
      </a:lvl1pPr>
      <a:lvl2pPr marL="742950" indent="-285750" algn="l" rtl="0" eaLnBrk="0" fontAlgn="base" hangingPunct="0">
        <a:spcBef>
          <a:spcPts val="8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2pPr>
      <a:lvl3pPr marL="228600" indent="685800" algn="l" rtl="0" eaLnBrk="0" fontAlgn="base" hangingPunct="0">
        <a:spcBef>
          <a:spcPts val="1400"/>
        </a:spcBef>
        <a:spcAft>
          <a:spcPct val="0"/>
        </a:spcAft>
        <a:buClr>
          <a:schemeClr val="tx2"/>
        </a:buClr>
        <a:buFont typeface="Arial" charset="0"/>
        <a:defRPr sz="1600" b="1" kern="1200">
          <a:solidFill>
            <a:schemeClr val="bg2"/>
          </a:solidFill>
          <a:latin typeface="Arial" pitchFamily="34" charset="0"/>
          <a:ea typeface="+mn-ea"/>
          <a:cs typeface="Arial" pitchFamily="34" charset="0"/>
        </a:defRPr>
      </a:lvl3pPr>
      <a:lvl4pPr marL="228600" indent="1143000" algn="l" rtl="0" eaLnBrk="0" fontAlgn="base" hangingPunct="0">
        <a:spcBef>
          <a:spcPts val="8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4pPr>
      <a:lvl5pPr marL="2057400" indent="-228600" algn="l" rtl="0" eaLnBrk="0" fontAlgn="base" hangingPunct="0">
        <a:spcBef>
          <a:spcPts val="12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307198339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800" r:id="rId24"/>
    <p:sldLayoutId id="2147483801" r:id="rId25"/>
    <p:sldLayoutId id="2147483802" r:id="rId26"/>
    <p:sldLayoutId id="2147483803" r:id="rId27"/>
    <p:sldLayoutId id="2147483804" r:id="rId28"/>
    <p:sldLayoutId id="2147483805" r:id="rId29"/>
    <p:sldLayoutId id="2147483806" r:id="rId3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58800" y="373063"/>
            <a:ext cx="5311775" cy="63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fr-FR" smtClean="0"/>
              <a:t>CLIQUEZ POUR MODIFIER LE STYLE DU TITRE</a:t>
            </a:r>
            <a:endParaRPr lang="en-CA" smtClean="0"/>
          </a:p>
        </p:txBody>
      </p:sp>
      <p:sp>
        <p:nvSpPr>
          <p:cNvPr id="1027" name="Espace réservé du texte 2"/>
          <p:cNvSpPr>
            <a:spLocks noGrp="1"/>
          </p:cNvSpPr>
          <p:nvPr>
            <p:ph type="body" idx="1"/>
          </p:nvPr>
        </p:nvSpPr>
        <p:spPr bwMode="auto">
          <a:xfrm>
            <a:off x="558800" y="1517650"/>
            <a:ext cx="53117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p:txBody>
      </p:sp>
      <p:sp>
        <p:nvSpPr>
          <p:cNvPr id="5" name="Espace réservé du pied de page 4"/>
          <p:cNvSpPr>
            <a:spLocks noGrp="1"/>
          </p:cNvSpPr>
          <p:nvPr>
            <p:ph type="ftr" sz="quarter" idx="3"/>
          </p:nvPr>
        </p:nvSpPr>
        <p:spPr>
          <a:xfrm>
            <a:off x="558800" y="6483350"/>
            <a:ext cx="2560638" cy="238125"/>
          </a:xfrm>
          <a:prstGeom prst="rect">
            <a:avLst/>
          </a:prstGeom>
        </p:spPr>
        <p:txBody>
          <a:bodyPr vert="horz" lIns="0" tIns="0" rIns="0" bIns="0" rtlCol="0" anchor="ctr"/>
          <a:lstStyle>
            <a:lvl1pPr algn="l" fontAlgn="auto">
              <a:spcBef>
                <a:spcPts val="0"/>
              </a:spcBef>
              <a:spcAft>
                <a:spcPts val="0"/>
              </a:spcAft>
              <a:defRPr sz="1000">
                <a:solidFill>
                  <a:schemeClr val="tx1">
                    <a:tint val="75000"/>
                  </a:schemeClr>
                </a:solidFill>
                <a:latin typeface="Arial Narrow" pitchFamily="34" charset="0"/>
                <a:cs typeface="+mn-cs"/>
              </a:defRPr>
            </a:lvl1pPr>
          </a:lstStyle>
          <a:p>
            <a:pPr>
              <a:defRPr/>
            </a:pPr>
            <a:r>
              <a:rPr lang="en-CA" dirty="0">
                <a:solidFill>
                  <a:srgbClr val="000000">
                    <a:tint val="75000"/>
                  </a:srgbClr>
                </a:solidFill>
              </a:rPr>
              <a:t>CROP</a:t>
            </a:r>
          </a:p>
        </p:txBody>
      </p:sp>
      <p:sp>
        <p:nvSpPr>
          <p:cNvPr id="6" name="Espace réservé du numéro de diapositive 5"/>
          <p:cNvSpPr>
            <a:spLocks noGrp="1"/>
          </p:cNvSpPr>
          <p:nvPr>
            <p:ph type="sldNum" sz="quarter" idx="4"/>
          </p:nvPr>
        </p:nvSpPr>
        <p:spPr>
          <a:xfrm>
            <a:off x="5989638" y="6483350"/>
            <a:ext cx="2597150" cy="238125"/>
          </a:xfrm>
          <a:prstGeom prst="rect">
            <a:avLst/>
          </a:prstGeom>
        </p:spPr>
        <p:txBody>
          <a:bodyPr vert="horz" lIns="0" tIns="0" rIns="0" bIns="0" rtlCol="0" anchor="ctr"/>
          <a:lstStyle>
            <a:lvl1pPr algn="r" fontAlgn="auto">
              <a:spcBef>
                <a:spcPts val="0"/>
              </a:spcBef>
              <a:spcAft>
                <a:spcPts val="0"/>
              </a:spcAft>
              <a:defRPr sz="1000">
                <a:solidFill>
                  <a:schemeClr val="tx1">
                    <a:tint val="75000"/>
                  </a:schemeClr>
                </a:solidFill>
                <a:latin typeface="Arial Narrow" pitchFamily="34" charset="0"/>
                <a:cs typeface="+mn-cs"/>
              </a:defRPr>
            </a:lvl1pPr>
          </a:lstStyle>
          <a:p>
            <a:pPr>
              <a:defRPr/>
            </a:pPr>
            <a:fld id="{0C7B244A-80AA-4673-A27D-0A019959D5E8}" type="slidenum">
              <a:rPr lang="en-CA">
                <a:solidFill>
                  <a:srgbClr val="000000">
                    <a:tint val="75000"/>
                  </a:srgbClr>
                </a:solidFill>
              </a:rPr>
              <a:pPr>
                <a:defRPr/>
              </a:pPr>
              <a:t>‹#›</a:t>
            </a:fld>
            <a:endParaRPr lang="en-CA" dirty="0">
              <a:solidFill>
                <a:srgbClr val="000000">
                  <a:tint val="75000"/>
                </a:srgbClr>
              </a:solidFill>
            </a:endParaRPr>
          </a:p>
        </p:txBody>
      </p:sp>
      <p:cxnSp>
        <p:nvCxnSpPr>
          <p:cNvPr id="8" name="Connecteur droit 7"/>
          <p:cNvCxnSpPr/>
          <p:nvPr/>
        </p:nvCxnSpPr>
        <p:spPr>
          <a:xfrm>
            <a:off x="558800" y="6483350"/>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space réservé de la date 19"/>
          <p:cNvSpPr>
            <a:spLocks noGrp="1"/>
          </p:cNvSpPr>
          <p:nvPr>
            <p:ph type="dt" sz="half" idx="2"/>
          </p:nvPr>
        </p:nvSpPr>
        <p:spPr>
          <a:xfrm>
            <a:off x="3273425" y="6483350"/>
            <a:ext cx="2560638" cy="238125"/>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fontAlgn="auto">
              <a:spcBef>
                <a:spcPts val="0"/>
              </a:spcBef>
              <a:spcAft>
                <a:spcPts val="0"/>
              </a:spcAft>
              <a:defRPr sz="1000">
                <a:solidFill>
                  <a:schemeClr val="tx1">
                    <a:tint val="75000"/>
                  </a:schemeClr>
                </a:solidFill>
                <a:latin typeface="Arial Narrow" pitchFamily="34" charset="0"/>
                <a:cs typeface="Arial" pitchFamily="34" charset="0"/>
              </a:defRPr>
            </a:lvl1pPr>
          </a:lstStyle>
          <a:p>
            <a:pPr>
              <a:defRPr/>
            </a:pPr>
            <a:fld id="{B1F76D0E-28C8-480E-A52F-B51E620BAE30}" type="datetime1">
              <a:rPr lang="fr-FR">
                <a:solidFill>
                  <a:srgbClr val="000000">
                    <a:tint val="75000"/>
                  </a:srgbClr>
                </a:solidFill>
              </a:rPr>
              <a:pPr>
                <a:defRPr/>
              </a:pPr>
              <a:t>17-08-03</a:t>
            </a:fld>
            <a:endParaRPr lang="en-CA" dirty="0">
              <a:solidFill>
                <a:srgbClr val="000000">
                  <a:tint val="75000"/>
                </a:srgbClr>
              </a:solidFill>
            </a:endParaRPr>
          </a:p>
        </p:txBody>
      </p:sp>
    </p:spTree>
    <p:extLst>
      <p:ext uri="{BB962C8B-B14F-4D97-AF65-F5344CB8AC3E}">
        <p14:creationId xmlns:p14="http://schemas.microsoft.com/office/powerpoint/2010/main" val="3766450648"/>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 id="2147483869" r:id="rId21"/>
    <p:sldLayoutId id="2147483870" r:id="rId22"/>
    <p:sldLayoutId id="2147483871" r:id="rId23"/>
    <p:sldLayoutId id="2147483872" r:id="rId24"/>
    <p:sldLayoutId id="2147483873" r:id="rId25"/>
    <p:sldLayoutId id="2147483874" r:id="rId26"/>
    <p:sldLayoutId id="2147483875" r:id="rId27"/>
    <p:sldLayoutId id="2147483876" r:id="rId28"/>
    <p:sldLayoutId id="2147483877" r:id="rId29"/>
    <p:sldLayoutId id="2147483878" r:id="rId30"/>
    <p:sldLayoutId id="2147483879" r:id="rId31"/>
    <p:sldLayoutId id="2147483880" r:id="rId32"/>
    <p:sldLayoutId id="2147483881" r:id="rId33"/>
    <p:sldLayoutId id="2147483882" r:id="rId34"/>
    <p:sldLayoutId id="2147483883" r:id="rId35"/>
    <p:sldLayoutId id="2147483884" r:id="rId36"/>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b="1">
          <a:solidFill>
            <a:srgbClr val="00B0F0"/>
          </a:solidFill>
          <a:latin typeface="Arial" charset="0"/>
          <a:cs typeface="Arial" charset="0"/>
        </a:defRPr>
      </a:lvl2pPr>
      <a:lvl3pPr algn="l" rtl="0" eaLnBrk="0" fontAlgn="base" hangingPunct="0">
        <a:spcBef>
          <a:spcPct val="0"/>
        </a:spcBef>
        <a:spcAft>
          <a:spcPct val="0"/>
        </a:spcAft>
        <a:defRPr b="1">
          <a:solidFill>
            <a:srgbClr val="00B0F0"/>
          </a:solidFill>
          <a:latin typeface="Arial" charset="0"/>
          <a:cs typeface="Arial" charset="0"/>
        </a:defRPr>
      </a:lvl3pPr>
      <a:lvl4pPr algn="l" rtl="0" eaLnBrk="0" fontAlgn="base" hangingPunct="0">
        <a:spcBef>
          <a:spcPct val="0"/>
        </a:spcBef>
        <a:spcAft>
          <a:spcPct val="0"/>
        </a:spcAft>
        <a:defRPr b="1">
          <a:solidFill>
            <a:srgbClr val="00B0F0"/>
          </a:solidFill>
          <a:latin typeface="Arial" charset="0"/>
          <a:cs typeface="Arial" charset="0"/>
        </a:defRPr>
      </a:lvl4pPr>
      <a:lvl5pPr algn="l" rtl="0" eaLnBrk="0" fontAlgn="base" hangingPunct="0">
        <a:spcBef>
          <a:spcPct val="0"/>
        </a:spcBef>
        <a:spcAft>
          <a:spcPct val="0"/>
        </a:spcAft>
        <a:defRPr b="1">
          <a:solidFill>
            <a:srgbClr val="00B0F0"/>
          </a:solidFill>
          <a:latin typeface="Arial" charset="0"/>
          <a:cs typeface="Arial" charset="0"/>
        </a:defRPr>
      </a:lvl5pPr>
      <a:lvl6pPr marL="457200" algn="l" rtl="0" fontAlgn="base">
        <a:spcBef>
          <a:spcPct val="0"/>
        </a:spcBef>
        <a:spcAft>
          <a:spcPct val="0"/>
        </a:spcAft>
        <a:defRPr b="1">
          <a:solidFill>
            <a:schemeClr val="tx2"/>
          </a:solidFill>
          <a:latin typeface="Arial" charset="0"/>
          <a:cs typeface="Arial" charset="0"/>
        </a:defRPr>
      </a:lvl6pPr>
      <a:lvl7pPr marL="914400" algn="l" rtl="0" fontAlgn="base">
        <a:spcBef>
          <a:spcPct val="0"/>
        </a:spcBef>
        <a:spcAft>
          <a:spcPct val="0"/>
        </a:spcAft>
        <a:defRPr b="1">
          <a:solidFill>
            <a:schemeClr val="tx2"/>
          </a:solidFill>
          <a:latin typeface="Arial" charset="0"/>
          <a:cs typeface="Arial" charset="0"/>
        </a:defRPr>
      </a:lvl7pPr>
      <a:lvl8pPr marL="1371600" algn="l" rtl="0" fontAlgn="base">
        <a:spcBef>
          <a:spcPct val="0"/>
        </a:spcBef>
        <a:spcAft>
          <a:spcPct val="0"/>
        </a:spcAft>
        <a:defRPr b="1">
          <a:solidFill>
            <a:schemeClr val="tx2"/>
          </a:solidFill>
          <a:latin typeface="Arial" charset="0"/>
          <a:cs typeface="Arial" charset="0"/>
        </a:defRPr>
      </a:lvl8pPr>
      <a:lvl9pPr marL="1828800" algn="l" rtl="0" fontAlgn="base">
        <a:spcBef>
          <a:spcPct val="0"/>
        </a:spcBef>
        <a:spcAft>
          <a:spcPct val="0"/>
        </a:spcAft>
        <a:defRPr b="1">
          <a:solidFill>
            <a:schemeClr val="tx2"/>
          </a:solidFill>
          <a:latin typeface="Arial" charset="0"/>
          <a:cs typeface="Arial" charset="0"/>
        </a:defRPr>
      </a:lvl9pPr>
    </p:titleStyle>
    <p:bodyStyle>
      <a:lvl1pPr marL="342900" indent="-342900" algn="l" rtl="0" eaLnBrk="0" fontAlgn="base" hangingPunct="0">
        <a:spcBef>
          <a:spcPts val="1200"/>
        </a:spcBef>
        <a:spcAft>
          <a:spcPct val="0"/>
        </a:spcAft>
        <a:buClr>
          <a:schemeClr val="tx2"/>
        </a:buClr>
        <a:buFont typeface="Arial" charset="0"/>
        <a:defRPr sz="1600" b="1" kern="1200">
          <a:solidFill>
            <a:srgbClr val="7F7F7F"/>
          </a:solidFill>
          <a:latin typeface="Arial" pitchFamily="34" charset="0"/>
          <a:ea typeface="+mn-ea"/>
          <a:cs typeface="Arial" pitchFamily="34" charset="0"/>
        </a:defRPr>
      </a:lvl1pPr>
      <a:lvl2pPr marL="742950" indent="-285750" algn="l" rtl="0" eaLnBrk="0" fontAlgn="base" hangingPunct="0">
        <a:spcBef>
          <a:spcPts val="800"/>
        </a:spcBef>
        <a:spcAft>
          <a:spcPct val="0"/>
        </a:spcAft>
        <a:buClr>
          <a:schemeClr val="tx2"/>
        </a:buClr>
        <a:buFont typeface="Arial" charset="0"/>
        <a:defRPr sz="1600" kern="1200">
          <a:solidFill>
            <a:srgbClr val="7F7F7F"/>
          </a:solidFill>
          <a:latin typeface="Arial" pitchFamily="34" charset="0"/>
          <a:ea typeface="+mn-ea"/>
          <a:cs typeface="Arial" pitchFamily="34" charset="0"/>
        </a:defRPr>
      </a:lvl2pPr>
      <a:lvl3pPr marL="228600" indent="685800" algn="l" rtl="0" eaLnBrk="0" fontAlgn="base" hangingPunct="0">
        <a:spcBef>
          <a:spcPts val="1400"/>
        </a:spcBef>
        <a:spcAft>
          <a:spcPct val="0"/>
        </a:spcAft>
        <a:buClr>
          <a:schemeClr val="tx2"/>
        </a:buClr>
        <a:buFont typeface="Arial" charset="0"/>
        <a:defRPr sz="1600" b="1" kern="1200">
          <a:solidFill>
            <a:srgbClr val="7F7F7F"/>
          </a:solidFill>
          <a:latin typeface="Arial" pitchFamily="34" charset="0"/>
          <a:ea typeface="+mn-ea"/>
          <a:cs typeface="Arial" pitchFamily="34" charset="0"/>
        </a:defRPr>
      </a:lvl3pPr>
      <a:lvl4pPr marL="228600" indent="1143000" algn="l" rtl="0" eaLnBrk="0" fontAlgn="base" hangingPunct="0">
        <a:spcBef>
          <a:spcPts val="800"/>
        </a:spcBef>
        <a:spcAft>
          <a:spcPct val="0"/>
        </a:spcAft>
        <a:buClr>
          <a:schemeClr val="tx2"/>
        </a:buClr>
        <a:buFont typeface="Arial" charset="0"/>
        <a:defRPr sz="1600" kern="1200">
          <a:solidFill>
            <a:srgbClr val="7F7F7F"/>
          </a:solidFill>
          <a:latin typeface="Arial" pitchFamily="34" charset="0"/>
          <a:ea typeface="+mn-ea"/>
          <a:cs typeface="Arial" pitchFamily="34" charset="0"/>
        </a:defRPr>
      </a:lvl4pPr>
      <a:lvl5pPr marL="2057400" indent="-228600" algn="l" rtl="0" eaLnBrk="0" fontAlgn="base" hangingPunct="0">
        <a:spcBef>
          <a:spcPts val="1200"/>
        </a:spcBef>
        <a:spcAft>
          <a:spcPct val="0"/>
        </a:spcAft>
        <a:buClr>
          <a:schemeClr val="tx2"/>
        </a:buClr>
        <a:buFont typeface="Arial" charset="0"/>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fr-FR" dirty="0" smtClean="0"/>
              <a:t>CLIQUEZ POUR MODIFIER LE STYLE DU TITRE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DFCB8B95-51E8-459B-952B-B3E504C6B567}"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518439671"/>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 id="2147483912" r:id="rId26"/>
    <p:sldLayoutId id="2147483913" r:id="rId27"/>
    <p:sldLayoutId id="2147483914" r:id="rId28"/>
    <p:sldLayoutId id="2147483915" r:id="rId29"/>
    <p:sldLayoutId id="2147483916" r:id="rId30"/>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58800" y="373063"/>
            <a:ext cx="5311774" cy="1008062"/>
          </a:xfrm>
          <a:prstGeom prst="rect">
            <a:avLst/>
          </a:prstGeom>
        </p:spPr>
        <p:txBody>
          <a:bodyPr vert="horz" lIns="0" tIns="0" rIns="0" bIns="0" rtlCol="0" anchor="ctr">
            <a:normAutofit/>
          </a:bodyPr>
          <a:lstStyle/>
          <a:p>
            <a:r>
              <a:rPr lang="en-CA" dirty="0" err="1" smtClean="0"/>
              <a:t>Cliquez</a:t>
            </a:r>
            <a:r>
              <a:rPr lang="en-CA" dirty="0" smtClean="0"/>
              <a:t> </a:t>
            </a:r>
            <a:r>
              <a:rPr lang="en-CA" dirty="0" err="1" smtClean="0"/>
              <a:t>ici</a:t>
            </a:r>
            <a:r>
              <a:rPr lang="en-CA" dirty="0" smtClean="0"/>
              <a:t> pour modifier le style du </a:t>
            </a:r>
            <a:r>
              <a:rPr lang="en-CA" dirty="0" err="1" smtClean="0"/>
              <a:t>texte</a:t>
            </a:r>
            <a:endParaRPr lang="en-CA" dirty="0"/>
          </a:p>
        </p:txBody>
      </p:sp>
      <p:sp>
        <p:nvSpPr>
          <p:cNvPr id="3" name="Espace réservé du texte 2"/>
          <p:cNvSpPr>
            <a:spLocks noGrp="1"/>
          </p:cNvSpPr>
          <p:nvPr>
            <p:ph type="body" idx="1"/>
          </p:nvPr>
        </p:nvSpPr>
        <p:spPr>
          <a:xfrm>
            <a:off x="558799" y="1518285"/>
            <a:ext cx="5311775" cy="4892040"/>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5" name="Espace réservé du pied de page 4"/>
          <p:cNvSpPr>
            <a:spLocks noGrp="1"/>
          </p:cNvSpPr>
          <p:nvPr>
            <p:ph type="ftr" sz="quarter" idx="3"/>
          </p:nvPr>
        </p:nvSpPr>
        <p:spPr>
          <a:xfrm>
            <a:off x="558800" y="6483096"/>
            <a:ext cx="2560638" cy="238379"/>
          </a:xfrm>
          <a:prstGeom prst="rect">
            <a:avLst/>
          </a:prstGeom>
        </p:spPr>
        <p:txBody>
          <a:bodyPr vert="horz" lIns="0" tIns="0" rIns="0" bIns="0" rtlCol="0" anchor="ctr"/>
          <a:lstStyle>
            <a:lvl1pPr algn="l">
              <a:defRPr sz="1000">
                <a:solidFill>
                  <a:schemeClr val="tx1">
                    <a:tint val="75000"/>
                  </a:schemeClr>
                </a:solidFill>
                <a:latin typeface="Arial Narrow" pitchFamily="34" charset="0"/>
              </a:defRPr>
            </a:lvl1pPr>
          </a:lstStyle>
          <a:p>
            <a:r>
              <a:rPr lang="en-CA" smtClean="0">
                <a:solidFill>
                  <a:srgbClr val="000000">
                    <a:tint val="75000"/>
                  </a:srgbClr>
                </a:solidFill>
              </a:rPr>
              <a:t>CROP</a:t>
            </a:r>
            <a:endParaRPr lang="en-CA" dirty="0">
              <a:solidFill>
                <a:srgbClr val="000000">
                  <a:tint val="75000"/>
                </a:srgbClr>
              </a:solidFill>
            </a:endParaRPr>
          </a:p>
        </p:txBody>
      </p:sp>
      <p:sp>
        <p:nvSpPr>
          <p:cNvPr id="6" name="Espace réservé du numéro de diapositive 5"/>
          <p:cNvSpPr>
            <a:spLocks noGrp="1"/>
          </p:cNvSpPr>
          <p:nvPr>
            <p:ph type="sldNum" sz="quarter" idx="4"/>
          </p:nvPr>
        </p:nvSpPr>
        <p:spPr>
          <a:xfrm>
            <a:off x="5989639" y="6483096"/>
            <a:ext cx="2597150" cy="238379"/>
          </a:xfrm>
          <a:prstGeom prst="rect">
            <a:avLst/>
          </a:prstGeom>
        </p:spPr>
        <p:txBody>
          <a:bodyPr vert="horz" lIns="0" tIns="0" rIns="0" bIns="0" rtlCol="0" anchor="ctr"/>
          <a:lstStyle>
            <a:lvl1pPr algn="r">
              <a:defRPr sz="1000">
                <a:solidFill>
                  <a:schemeClr val="tx1">
                    <a:tint val="75000"/>
                  </a:schemeClr>
                </a:solidFill>
                <a:latin typeface="Arial Narrow" pitchFamily="34" charset="0"/>
              </a:defRPr>
            </a:lvl1pPr>
          </a:lstStyle>
          <a:p>
            <a:fld id="{E7B58D81-04C7-47EB-9B1C-20051A4D7758}" type="slidenum">
              <a:rPr lang="en-CA" smtClean="0">
                <a:solidFill>
                  <a:srgbClr val="000000">
                    <a:tint val="75000"/>
                  </a:srgbClr>
                </a:solidFill>
              </a:rPr>
              <a:pPr/>
              <a:t>‹#›</a:t>
            </a:fld>
            <a:endParaRPr lang="en-CA" dirty="0">
              <a:solidFill>
                <a:srgbClr val="000000">
                  <a:tint val="75000"/>
                </a:srgbClr>
              </a:solidFill>
            </a:endParaRPr>
          </a:p>
        </p:txBody>
      </p:sp>
      <p:cxnSp>
        <p:nvCxnSpPr>
          <p:cNvPr id="8" name="Connecteur droit 7"/>
          <p:cNvCxnSpPr/>
          <p:nvPr userDrawn="1"/>
        </p:nvCxnSpPr>
        <p:spPr>
          <a:xfrm>
            <a:off x="558800" y="6483096"/>
            <a:ext cx="802798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558799" y="1381125"/>
            <a:ext cx="5311775" cy="5486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7F7F7F"/>
              </a:solidFill>
            </a:endParaRPr>
          </a:p>
        </p:txBody>
      </p:sp>
      <p:sp>
        <p:nvSpPr>
          <p:cNvPr id="20" name="Espace réservé de la date 19"/>
          <p:cNvSpPr>
            <a:spLocks noGrp="1"/>
          </p:cNvSpPr>
          <p:nvPr>
            <p:ph type="dt" sz="half" idx="2"/>
          </p:nvPr>
        </p:nvSpPr>
        <p:spPr>
          <a:xfrm>
            <a:off x="3273426" y="6483096"/>
            <a:ext cx="2560638" cy="238379"/>
          </a:xfrm>
          <a:prstGeom prst="rect">
            <a:avLst/>
          </a:prstGeom>
          <a:ln w="19050">
            <a:noFill/>
          </a:ln>
        </p:spPr>
        <p:style>
          <a:lnRef idx="1">
            <a:schemeClr val="accent1"/>
          </a:lnRef>
          <a:fillRef idx="0">
            <a:schemeClr val="accent1"/>
          </a:fillRef>
          <a:effectRef idx="0">
            <a:schemeClr val="accent1"/>
          </a:effectRef>
          <a:fontRef idx="minor">
            <a:schemeClr val="tx1"/>
          </a:fontRef>
        </p:style>
        <p:txBody>
          <a:bodyPr vert="horz" lIns="91440" tIns="45720" rIns="91440" bIns="45720" rtlCol="0" anchor="ctr"/>
          <a:lstStyle>
            <a:lvl1pPr algn="ctr">
              <a:defRPr sz="1000">
                <a:solidFill>
                  <a:schemeClr val="tx1">
                    <a:tint val="75000"/>
                  </a:schemeClr>
                </a:solidFill>
                <a:latin typeface="Arial Narrow" pitchFamily="34" charset="0"/>
                <a:cs typeface="Arial" pitchFamily="34" charset="0"/>
              </a:defRPr>
            </a:lvl1pPr>
          </a:lstStyle>
          <a:p>
            <a:fld id="{E87B434C-9450-4FD0-A3BB-FC343C76F50C}" type="datetime1">
              <a:rPr lang="fr-FR" smtClean="0">
                <a:solidFill>
                  <a:srgbClr val="000000">
                    <a:tint val="75000"/>
                  </a:srgbClr>
                </a:solidFill>
              </a:rPr>
              <a:pPr/>
              <a:t>17-08-03</a:t>
            </a:fld>
            <a:endParaRPr lang="en-CA">
              <a:solidFill>
                <a:srgbClr val="000000">
                  <a:tint val="75000"/>
                </a:srgbClr>
              </a:solidFill>
            </a:endParaRPr>
          </a:p>
        </p:txBody>
      </p:sp>
    </p:spTree>
    <p:extLst>
      <p:ext uri="{BB962C8B-B14F-4D97-AF65-F5344CB8AC3E}">
        <p14:creationId xmlns:p14="http://schemas.microsoft.com/office/powerpoint/2010/main" val="1749519138"/>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 id="2147483938" r:id="rId20"/>
    <p:sldLayoutId id="2147483939" r:id="rId21"/>
    <p:sldLayoutId id="2147483940" r:id="rId22"/>
    <p:sldLayoutId id="2147483941" r:id="rId23"/>
    <p:sldLayoutId id="2147483942" r:id="rId24"/>
    <p:sldLayoutId id="2147483943" r:id="rId25"/>
    <p:sldLayoutId id="2147483944" r:id="rId26"/>
    <p:sldLayoutId id="2147483945" r:id="rId27"/>
    <p:sldLayoutId id="2147483946"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1800" b="1" kern="1200" baseline="0">
          <a:solidFill>
            <a:srgbClr val="B5CC22"/>
          </a:solidFill>
          <a:latin typeface="Arial" pitchFamily="34" charset="0"/>
          <a:ea typeface="+mj-ea"/>
          <a:cs typeface="Arial" pitchFamily="34" charset="0"/>
        </a:defRPr>
      </a:lvl1pPr>
    </p:titleStyle>
    <p:bodyStyle>
      <a:lvl1pPr marL="0" indent="0" algn="l" defTabSz="914400" rtl="0" eaLnBrk="1" latinLnBrk="0" hangingPunct="1">
        <a:spcBef>
          <a:spcPts val="1200"/>
        </a:spcBef>
        <a:buClr>
          <a:schemeClr val="tx2"/>
        </a:buClr>
        <a:buFont typeface="Arial" pitchFamily="34" charset="0"/>
        <a:buNone/>
        <a:tabLst/>
        <a:defRPr sz="1600" b="1" kern="1200">
          <a:solidFill>
            <a:srgbClr val="7F7F7F"/>
          </a:solidFill>
          <a:latin typeface="Arial" pitchFamily="34" charset="0"/>
          <a:ea typeface="+mn-ea"/>
          <a:cs typeface="Arial" pitchFamily="34" charset="0"/>
        </a:defRPr>
      </a:lvl1pPr>
      <a:lvl2pPr marL="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2pPr>
      <a:lvl3pPr marL="228600" indent="0" algn="l" defTabSz="914400" rtl="0" eaLnBrk="1" latinLnBrk="0" hangingPunct="1">
        <a:spcBef>
          <a:spcPts val="1400"/>
        </a:spcBef>
        <a:buClr>
          <a:schemeClr val="tx2"/>
        </a:buClr>
        <a:buFont typeface="Arial" pitchFamily="34" charset="0"/>
        <a:buNone/>
        <a:defRPr sz="1600" b="1" kern="1200">
          <a:solidFill>
            <a:srgbClr val="7F7F7F"/>
          </a:solidFill>
          <a:latin typeface="Arial" pitchFamily="34" charset="0"/>
          <a:ea typeface="+mn-ea"/>
          <a:cs typeface="Arial" pitchFamily="34" charset="0"/>
        </a:defRPr>
      </a:lvl3pPr>
      <a:lvl4pPr marL="228600" indent="0" algn="l" defTabSz="914400" rtl="0" eaLnBrk="1" latinLnBrk="0" hangingPunct="1">
        <a:spcBef>
          <a:spcPts val="800"/>
        </a:spcBef>
        <a:buClr>
          <a:schemeClr val="tx2"/>
        </a:buClr>
        <a:buFont typeface="Arial" pitchFamily="34" charset="0"/>
        <a:buNone/>
        <a:defRPr sz="1600" kern="1200">
          <a:solidFill>
            <a:srgbClr val="7F7F7F"/>
          </a:solidFill>
          <a:latin typeface="Arial" pitchFamily="34" charset="0"/>
          <a:ea typeface="+mn-ea"/>
          <a:cs typeface="Arial" pitchFamily="34" charset="0"/>
        </a:defRPr>
      </a:lvl4pPr>
      <a:lvl5pPr marL="0" indent="0" algn="l" defTabSz="914400" rtl="0" eaLnBrk="1" latinLnBrk="0" hangingPunct="1">
        <a:spcBef>
          <a:spcPts val="1200"/>
        </a:spcBef>
        <a:buClr>
          <a:schemeClr val="tx2"/>
        </a:buClr>
        <a:buFont typeface="Arial" pitchFamily="34" charset="0"/>
        <a:buNone/>
        <a:defRPr sz="1600" kern="1200">
          <a:solidFill>
            <a:schemeClr val="bg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0.xml"/><Relationship Id="rId2" Type="http://schemas.openxmlformats.org/officeDocument/2006/relationships/image" Target="../media/image13.jpg"/><Relationship Id="rId3"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slideLayout" Target="../slideLayouts/slideLayout183.xml"/><Relationship Id="rId1" Type="http://schemas.openxmlformats.org/officeDocument/2006/relationships/tags" Target="../tags/tag29.xml"/><Relationship Id="rId2" Type="http://schemas.openxmlformats.org/officeDocument/2006/relationships/tags" Target="../tags/tag30.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tags" Target="../tags/tag36.xml"/><Relationship Id="rId5" Type="http://schemas.openxmlformats.org/officeDocument/2006/relationships/slideLayout" Target="../slideLayouts/slideLayout183.xml"/><Relationship Id="rId1" Type="http://schemas.openxmlformats.org/officeDocument/2006/relationships/tags" Target="../tags/tag33.xml"/><Relationship Id="rId2" Type="http://schemas.openxmlformats.org/officeDocument/2006/relationships/tags" Target="../tags/tag3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16.xml"/><Relationship Id="rId4" Type="http://schemas.openxmlformats.org/officeDocument/2006/relationships/image" Target="../media/image17.jpeg"/><Relationship Id="rId1" Type="http://schemas.openxmlformats.org/officeDocument/2006/relationships/tags" Target="../tags/tag37.xml"/><Relationship Id="rId2"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tags" Target="../tags/tag42.xml"/><Relationship Id="rId5" Type="http://schemas.openxmlformats.org/officeDocument/2006/relationships/tags" Target="../tags/tag43.xml"/><Relationship Id="rId6" Type="http://schemas.openxmlformats.org/officeDocument/2006/relationships/tags" Target="../tags/tag44.xml"/><Relationship Id="rId7" Type="http://schemas.openxmlformats.org/officeDocument/2006/relationships/tags" Target="../tags/tag45.xml"/><Relationship Id="rId8" Type="http://schemas.openxmlformats.org/officeDocument/2006/relationships/tags" Target="../tags/tag46.xml"/><Relationship Id="rId9" Type="http://schemas.openxmlformats.org/officeDocument/2006/relationships/slideLayout" Target="../slideLayouts/slideLayout151.xml"/><Relationship Id="rId10" Type="http://schemas.openxmlformats.org/officeDocument/2006/relationships/notesSlide" Target="../notesSlides/notesSlide1.xml"/><Relationship Id="rId11" Type="http://schemas.openxmlformats.org/officeDocument/2006/relationships/chart" Target="../charts/chart1.xml"/><Relationship Id="rId1" Type="http://schemas.openxmlformats.org/officeDocument/2006/relationships/tags" Target="../tags/tag39.xml"/><Relationship Id="rId2"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tags" Target="../tags/tag50.xml"/><Relationship Id="rId5" Type="http://schemas.openxmlformats.org/officeDocument/2006/relationships/tags" Target="../tags/tag51.xml"/><Relationship Id="rId6" Type="http://schemas.openxmlformats.org/officeDocument/2006/relationships/tags" Target="../tags/tag52.xml"/><Relationship Id="rId7" Type="http://schemas.openxmlformats.org/officeDocument/2006/relationships/tags" Target="../tags/tag53.xml"/><Relationship Id="rId8" Type="http://schemas.openxmlformats.org/officeDocument/2006/relationships/tags" Target="../tags/tag54.xml"/><Relationship Id="rId9" Type="http://schemas.openxmlformats.org/officeDocument/2006/relationships/slideLayout" Target="../slideLayouts/slideLayout151.xml"/><Relationship Id="rId1" Type="http://schemas.openxmlformats.org/officeDocument/2006/relationships/tags" Target="../tags/tag47.xml"/><Relationship Id="rId2" Type="http://schemas.openxmlformats.org/officeDocument/2006/relationships/tags" Target="../tags/tag48.xml"/></Relationships>
</file>

<file path=ppt/slides/_rels/slide15.xml.rels><?xml version="1.0" encoding="UTF-8" standalone="yes"?>
<Relationships xmlns="http://schemas.openxmlformats.org/package/2006/relationships"><Relationship Id="rId3" Type="http://schemas.openxmlformats.org/officeDocument/2006/relationships/tags" Target="../tags/tag57.xml"/><Relationship Id="rId4" Type="http://schemas.openxmlformats.org/officeDocument/2006/relationships/tags" Target="../tags/tag58.xml"/><Relationship Id="rId5" Type="http://schemas.openxmlformats.org/officeDocument/2006/relationships/tags" Target="../tags/tag59.xml"/><Relationship Id="rId6" Type="http://schemas.openxmlformats.org/officeDocument/2006/relationships/tags" Target="../tags/tag60.xml"/><Relationship Id="rId7" Type="http://schemas.openxmlformats.org/officeDocument/2006/relationships/tags" Target="../tags/tag61.xml"/><Relationship Id="rId8" Type="http://schemas.openxmlformats.org/officeDocument/2006/relationships/tags" Target="../tags/tag62.xml"/><Relationship Id="rId9" Type="http://schemas.openxmlformats.org/officeDocument/2006/relationships/slideLayout" Target="../slideLayouts/slideLayout151.xml"/><Relationship Id="rId1" Type="http://schemas.openxmlformats.org/officeDocument/2006/relationships/tags" Target="../tags/tag55.xml"/><Relationship Id="rId2" Type="http://schemas.openxmlformats.org/officeDocument/2006/relationships/tags" Target="../tags/tag56.xml"/></Relationships>
</file>

<file path=ppt/slides/_rels/slide16.xml.rels><?xml version="1.0" encoding="UTF-8" standalone="yes"?>
<Relationships xmlns="http://schemas.openxmlformats.org/package/2006/relationships"><Relationship Id="rId11" Type="http://schemas.openxmlformats.org/officeDocument/2006/relationships/notesSlide" Target="../notesSlides/notesSlide2.xml"/><Relationship Id="rId12" Type="http://schemas.openxmlformats.org/officeDocument/2006/relationships/chart" Target="../charts/chart2.xml"/><Relationship Id="rId13" Type="http://schemas.openxmlformats.org/officeDocument/2006/relationships/chart" Target="../charts/chart3.xml"/><Relationship Id="rId14" Type="http://schemas.openxmlformats.org/officeDocument/2006/relationships/chart" Target="../charts/chart4.xml"/><Relationship Id="rId15" Type="http://schemas.openxmlformats.org/officeDocument/2006/relationships/chart" Target="../charts/chart5.xml"/><Relationship Id="rId1" Type="http://schemas.openxmlformats.org/officeDocument/2006/relationships/tags" Target="../tags/tag63.xml"/><Relationship Id="rId2" Type="http://schemas.openxmlformats.org/officeDocument/2006/relationships/tags" Target="../tags/tag64.xml"/><Relationship Id="rId3" Type="http://schemas.openxmlformats.org/officeDocument/2006/relationships/tags" Target="../tags/tag65.xml"/><Relationship Id="rId4" Type="http://schemas.openxmlformats.org/officeDocument/2006/relationships/tags" Target="../tags/tag66.xml"/><Relationship Id="rId5" Type="http://schemas.openxmlformats.org/officeDocument/2006/relationships/tags" Target="../tags/tag67.xml"/><Relationship Id="rId6" Type="http://schemas.openxmlformats.org/officeDocument/2006/relationships/tags" Target="../tags/tag68.xml"/><Relationship Id="rId7" Type="http://schemas.openxmlformats.org/officeDocument/2006/relationships/tags" Target="../tags/tag69.xml"/><Relationship Id="rId8" Type="http://schemas.openxmlformats.org/officeDocument/2006/relationships/tags" Target="../tags/tag70.xml"/><Relationship Id="rId9" Type="http://schemas.openxmlformats.org/officeDocument/2006/relationships/tags" Target="../tags/tag71.xml"/><Relationship Id="rId10" Type="http://schemas.openxmlformats.org/officeDocument/2006/relationships/slideLayout" Target="../slideLayouts/slideLayout151.xml"/></Relationships>
</file>

<file path=ppt/slides/_rels/slide17.xml.rels><?xml version="1.0" encoding="UTF-8" standalone="yes"?>
<Relationships xmlns="http://schemas.openxmlformats.org/package/2006/relationships"><Relationship Id="rId11" Type="http://schemas.openxmlformats.org/officeDocument/2006/relationships/slideLayout" Target="../slideLayouts/slideLayout151.xml"/><Relationship Id="rId12" Type="http://schemas.openxmlformats.org/officeDocument/2006/relationships/chart" Target="../charts/chart6.xml"/><Relationship Id="rId1" Type="http://schemas.openxmlformats.org/officeDocument/2006/relationships/tags" Target="../tags/tag72.xml"/><Relationship Id="rId2" Type="http://schemas.openxmlformats.org/officeDocument/2006/relationships/tags" Target="../tags/tag73.xml"/><Relationship Id="rId3" Type="http://schemas.openxmlformats.org/officeDocument/2006/relationships/tags" Target="../tags/tag74.xml"/><Relationship Id="rId4" Type="http://schemas.openxmlformats.org/officeDocument/2006/relationships/tags" Target="../tags/tag75.xml"/><Relationship Id="rId5" Type="http://schemas.openxmlformats.org/officeDocument/2006/relationships/tags" Target="../tags/tag76.xml"/><Relationship Id="rId6" Type="http://schemas.openxmlformats.org/officeDocument/2006/relationships/tags" Target="../tags/tag77.xml"/><Relationship Id="rId7" Type="http://schemas.openxmlformats.org/officeDocument/2006/relationships/tags" Target="../tags/tag78.xml"/><Relationship Id="rId8" Type="http://schemas.openxmlformats.org/officeDocument/2006/relationships/tags" Target="../tags/tag79.xml"/><Relationship Id="rId9" Type="http://schemas.openxmlformats.org/officeDocument/2006/relationships/tags" Target="../tags/tag80.xml"/><Relationship Id="rId10"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tags" Target="../tags/tag84.xml"/><Relationship Id="rId4" Type="http://schemas.openxmlformats.org/officeDocument/2006/relationships/tags" Target="../tags/tag85.xml"/><Relationship Id="rId5" Type="http://schemas.openxmlformats.org/officeDocument/2006/relationships/tags" Target="../tags/tag86.xml"/><Relationship Id="rId6" Type="http://schemas.openxmlformats.org/officeDocument/2006/relationships/tags" Target="../tags/tag87.xml"/><Relationship Id="rId7" Type="http://schemas.openxmlformats.org/officeDocument/2006/relationships/tags" Target="../tags/tag88.xml"/><Relationship Id="rId8" Type="http://schemas.openxmlformats.org/officeDocument/2006/relationships/tags" Target="../tags/tag89.xml"/><Relationship Id="rId9" Type="http://schemas.openxmlformats.org/officeDocument/2006/relationships/tags" Target="../tags/tag90.xml"/><Relationship Id="rId10" Type="http://schemas.openxmlformats.org/officeDocument/2006/relationships/tags" Target="../tags/tag91.xml"/><Relationship Id="rId11" Type="http://schemas.openxmlformats.org/officeDocument/2006/relationships/slideLayout" Target="../slideLayouts/slideLayout151.xml"/><Relationship Id="rId1" Type="http://schemas.openxmlformats.org/officeDocument/2006/relationships/tags" Target="../tags/tag82.xml"/><Relationship Id="rId2" Type="http://schemas.openxmlformats.org/officeDocument/2006/relationships/tags" Target="../tags/tag83.xml"/></Relationships>
</file>

<file path=ppt/slides/_rels/slide19.xml.rels><?xml version="1.0" encoding="UTF-8" standalone="yes"?>
<Relationships xmlns="http://schemas.openxmlformats.org/package/2006/relationships"><Relationship Id="rId3" Type="http://schemas.openxmlformats.org/officeDocument/2006/relationships/tags" Target="../tags/tag94.xml"/><Relationship Id="rId4" Type="http://schemas.openxmlformats.org/officeDocument/2006/relationships/tags" Target="../tags/tag95.xml"/><Relationship Id="rId5" Type="http://schemas.openxmlformats.org/officeDocument/2006/relationships/tags" Target="../tags/tag96.xml"/><Relationship Id="rId6" Type="http://schemas.openxmlformats.org/officeDocument/2006/relationships/tags" Target="../tags/tag97.xml"/><Relationship Id="rId7" Type="http://schemas.openxmlformats.org/officeDocument/2006/relationships/tags" Target="../tags/tag98.xml"/><Relationship Id="rId8" Type="http://schemas.openxmlformats.org/officeDocument/2006/relationships/tags" Target="../tags/tag99.xml"/><Relationship Id="rId9" Type="http://schemas.openxmlformats.org/officeDocument/2006/relationships/tags" Target="../tags/tag100.xml"/><Relationship Id="rId10" Type="http://schemas.openxmlformats.org/officeDocument/2006/relationships/tags" Target="../tags/tag101.xml"/><Relationship Id="rId11" Type="http://schemas.openxmlformats.org/officeDocument/2006/relationships/slideLayout" Target="../slideLayouts/slideLayout151.xml"/><Relationship Id="rId1" Type="http://schemas.openxmlformats.org/officeDocument/2006/relationships/tags" Target="../tags/tag92.xml"/><Relationship Id="rId2" Type="http://schemas.openxmlformats.org/officeDocument/2006/relationships/tags" Target="../tags/tag9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5.xml"/><Relationship Id="rId4" Type="http://schemas.openxmlformats.org/officeDocument/2006/relationships/image" Target="../media/image15.jpg"/><Relationship Id="rId1" Type="http://schemas.openxmlformats.org/officeDocument/2006/relationships/tags" Target="../tags/tag1.xml"/><Relationship Id="rId2"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tags" Target="../tags/tag104.xml"/><Relationship Id="rId4" Type="http://schemas.openxmlformats.org/officeDocument/2006/relationships/tags" Target="../tags/tag105.xml"/><Relationship Id="rId5" Type="http://schemas.openxmlformats.org/officeDocument/2006/relationships/tags" Target="../tags/tag106.xml"/><Relationship Id="rId6" Type="http://schemas.openxmlformats.org/officeDocument/2006/relationships/tags" Target="../tags/tag107.xml"/><Relationship Id="rId7" Type="http://schemas.openxmlformats.org/officeDocument/2006/relationships/tags" Target="../tags/tag108.xml"/><Relationship Id="rId8" Type="http://schemas.openxmlformats.org/officeDocument/2006/relationships/tags" Target="../tags/tag109.xml"/><Relationship Id="rId9" Type="http://schemas.openxmlformats.org/officeDocument/2006/relationships/tags" Target="../tags/tag110.xml"/><Relationship Id="rId10" Type="http://schemas.openxmlformats.org/officeDocument/2006/relationships/tags" Target="../tags/tag111.xml"/><Relationship Id="rId11" Type="http://schemas.openxmlformats.org/officeDocument/2006/relationships/slideLayout" Target="../slideLayouts/slideLayout151.xml"/><Relationship Id="rId1" Type="http://schemas.openxmlformats.org/officeDocument/2006/relationships/tags" Target="../tags/tag102.xml"/><Relationship Id="rId2" Type="http://schemas.openxmlformats.org/officeDocument/2006/relationships/tags" Target="../tags/tag103.xml"/></Relationships>
</file>

<file path=ppt/slides/_rels/slide21.xml.rels><?xml version="1.0" encoding="UTF-8" standalone="yes"?>
<Relationships xmlns="http://schemas.openxmlformats.org/package/2006/relationships"><Relationship Id="rId3" Type="http://schemas.openxmlformats.org/officeDocument/2006/relationships/tags" Target="../tags/tag114.xml"/><Relationship Id="rId4" Type="http://schemas.openxmlformats.org/officeDocument/2006/relationships/tags" Target="../tags/tag115.xml"/><Relationship Id="rId5" Type="http://schemas.openxmlformats.org/officeDocument/2006/relationships/tags" Target="../tags/tag116.xml"/><Relationship Id="rId6" Type="http://schemas.openxmlformats.org/officeDocument/2006/relationships/tags" Target="../tags/tag117.xml"/><Relationship Id="rId7" Type="http://schemas.openxmlformats.org/officeDocument/2006/relationships/slideLayout" Target="../slideLayouts/slideLayout5.xml"/><Relationship Id="rId8" Type="http://schemas.openxmlformats.org/officeDocument/2006/relationships/notesSlide" Target="../notesSlides/notesSlide3.xml"/><Relationship Id="rId9" Type="http://schemas.openxmlformats.org/officeDocument/2006/relationships/chart" Target="../charts/chart7.xml"/><Relationship Id="rId1" Type="http://schemas.openxmlformats.org/officeDocument/2006/relationships/tags" Target="../tags/tag112.xml"/><Relationship Id="rId2" Type="http://schemas.openxmlformats.org/officeDocument/2006/relationships/tags" Target="../tags/tag113.xml"/></Relationships>
</file>

<file path=ppt/slides/_rels/slide22.xml.rels><?xml version="1.0" encoding="UTF-8" standalone="yes"?>
<Relationships xmlns="http://schemas.openxmlformats.org/package/2006/relationships"><Relationship Id="rId3" Type="http://schemas.openxmlformats.org/officeDocument/2006/relationships/tags" Target="../tags/tag120.xml"/><Relationship Id="rId4" Type="http://schemas.openxmlformats.org/officeDocument/2006/relationships/tags" Target="../tags/tag121.xml"/><Relationship Id="rId5" Type="http://schemas.openxmlformats.org/officeDocument/2006/relationships/tags" Target="../tags/tag122.xml"/><Relationship Id="rId6" Type="http://schemas.openxmlformats.org/officeDocument/2006/relationships/tags" Target="../tags/tag123.xml"/><Relationship Id="rId7" Type="http://schemas.openxmlformats.org/officeDocument/2006/relationships/slideLayout" Target="../slideLayouts/slideLayout5.xml"/><Relationship Id="rId8" Type="http://schemas.openxmlformats.org/officeDocument/2006/relationships/notesSlide" Target="../notesSlides/notesSlide4.xml"/><Relationship Id="rId9" Type="http://schemas.openxmlformats.org/officeDocument/2006/relationships/chart" Target="../charts/chart8.xml"/><Relationship Id="rId1" Type="http://schemas.openxmlformats.org/officeDocument/2006/relationships/tags" Target="../tags/tag118.xml"/><Relationship Id="rId2" Type="http://schemas.openxmlformats.org/officeDocument/2006/relationships/tags" Target="../tags/tag119.xml"/></Relationships>
</file>

<file path=ppt/slides/_rels/slide23.xml.rels><?xml version="1.0" encoding="UTF-8" standalone="yes"?>
<Relationships xmlns="http://schemas.openxmlformats.org/package/2006/relationships"><Relationship Id="rId3" Type="http://schemas.openxmlformats.org/officeDocument/2006/relationships/tags" Target="../tags/tag126.xml"/><Relationship Id="rId4" Type="http://schemas.openxmlformats.org/officeDocument/2006/relationships/tags" Target="../tags/tag127.xml"/><Relationship Id="rId5" Type="http://schemas.openxmlformats.org/officeDocument/2006/relationships/tags" Target="../tags/tag128.xml"/><Relationship Id="rId6" Type="http://schemas.openxmlformats.org/officeDocument/2006/relationships/tags" Target="../tags/tag129.xml"/><Relationship Id="rId7" Type="http://schemas.openxmlformats.org/officeDocument/2006/relationships/slideLayout" Target="../slideLayouts/slideLayout5.xml"/><Relationship Id="rId8" Type="http://schemas.openxmlformats.org/officeDocument/2006/relationships/notesSlide" Target="../notesSlides/notesSlide5.xml"/><Relationship Id="rId9" Type="http://schemas.openxmlformats.org/officeDocument/2006/relationships/chart" Target="../charts/chart9.xml"/><Relationship Id="rId1" Type="http://schemas.openxmlformats.org/officeDocument/2006/relationships/tags" Target="../tags/tag124.xml"/><Relationship Id="rId2" Type="http://schemas.openxmlformats.org/officeDocument/2006/relationships/tags" Target="../tags/tag125.xml"/></Relationships>
</file>

<file path=ppt/slides/_rels/slide24.xml.rels><?xml version="1.0" encoding="UTF-8" standalone="yes"?>
<Relationships xmlns="http://schemas.openxmlformats.org/package/2006/relationships"><Relationship Id="rId3" Type="http://schemas.openxmlformats.org/officeDocument/2006/relationships/tags" Target="../tags/tag132.xml"/><Relationship Id="rId4" Type="http://schemas.openxmlformats.org/officeDocument/2006/relationships/tags" Target="../tags/tag133.xml"/><Relationship Id="rId5" Type="http://schemas.openxmlformats.org/officeDocument/2006/relationships/tags" Target="../tags/tag134.xml"/><Relationship Id="rId6" Type="http://schemas.openxmlformats.org/officeDocument/2006/relationships/tags" Target="../tags/tag135.xml"/><Relationship Id="rId7" Type="http://schemas.openxmlformats.org/officeDocument/2006/relationships/slideLayout" Target="../slideLayouts/slideLayout5.xml"/><Relationship Id="rId1" Type="http://schemas.openxmlformats.org/officeDocument/2006/relationships/tags" Target="../tags/tag130.xml"/><Relationship Id="rId2" Type="http://schemas.openxmlformats.org/officeDocument/2006/relationships/tags" Target="../tags/tag131.xml"/></Relationships>
</file>

<file path=ppt/slides/_rels/slide25.xml.rels><?xml version="1.0" encoding="UTF-8" standalone="yes"?>
<Relationships xmlns="http://schemas.openxmlformats.org/package/2006/relationships"><Relationship Id="rId3" Type="http://schemas.openxmlformats.org/officeDocument/2006/relationships/tags" Target="../tags/tag138.xml"/><Relationship Id="rId4" Type="http://schemas.openxmlformats.org/officeDocument/2006/relationships/tags" Target="../tags/tag139.xml"/><Relationship Id="rId5" Type="http://schemas.openxmlformats.org/officeDocument/2006/relationships/tags" Target="../tags/tag140.xml"/><Relationship Id="rId6" Type="http://schemas.openxmlformats.org/officeDocument/2006/relationships/tags" Target="../tags/tag141.xml"/><Relationship Id="rId7" Type="http://schemas.openxmlformats.org/officeDocument/2006/relationships/slideLayout" Target="../slideLayouts/slideLayout5.xml"/><Relationship Id="rId1" Type="http://schemas.openxmlformats.org/officeDocument/2006/relationships/tags" Target="../tags/tag136.xml"/><Relationship Id="rId2" Type="http://schemas.openxmlformats.org/officeDocument/2006/relationships/tags" Target="../tags/tag137.xml"/></Relationships>
</file>

<file path=ppt/slides/_rels/slide26.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tags" Target="../tags/tag145.xml"/><Relationship Id="rId5" Type="http://schemas.openxmlformats.org/officeDocument/2006/relationships/tags" Target="../tags/tag146.xml"/><Relationship Id="rId6" Type="http://schemas.openxmlformats.org/officeDocument/2006/relationships/tags" Target="../tags/tag147.xml"/><Relationship Id="rId7" Type="http://schemas.openxmlformats.org/officeDocument/2006/relationships/slideLayout" Target="../slideLayouts/slideLayout5.xml"/><Relationship Id="rId1" Type="http://schemas.openxmlformats.org/officeDocument/2006/relationships/tags" Target="../tags/tag142.xml"/><Relationship Id="rId2" Type="http://schemas.openxmlformats.org/officeDocument/2006/relationships/tags" Target="../tags/tag143.xml"/></Relationships>
</file>

<file path=ppt/slides/_rels/slide27.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tags" Target="../tags/tag151.xml"/><Relationship Id="rId5" Type="http://schemas.openxmlformats.org/officeDocument/2006/relationships/tags" Target="../tags/tag152.xml"/><Relationship Id="rId6" Type="http://schemas.openxmlformats.org/officeDocument/2006/relationships/tags" Target="../tags/tag153.xml"/><Relationship Id="rId7" Type="http://schemas.openxmlformats.org/officeDocument/2006/relationships/slideLayout" Target="../slideLayouts/slideLayout5.xml"/><Relationship Id="rId1" Type="http://schemas.openxmlformats.org/officeDocument/2006/relationships/tags" Target="../tags/tag148.xml"/><Relationship Id="rId2" Type="http://schemas.openxmlformats.org/officeDocument/2006/relationships/tags" Target="../tags/tag149.xml"/></Relationships>
</file>

<file path=ppt/slides/_rels/slide28.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tags" Target="../tags/tag157.xml"/><Relationship Id="rId5" Type="http://schemas.openxmlformats.org/officeDocument/2006/relationships/tags" Target="../tags/tag158.xml"/><Relationship Id="rId6" Type="http://schemas.openxmlformats.org/officeDocument/2006/relationships/tags" Target="../tags/tag159.xml"/><Relationship Id="rId7" Type="http://schemas.openxmlformats.org/officeDocument/2006/relationships/slideLayout" Target="../slideLayouts/slideLayout5.xml"/><Relationship Id="rId1" Type="http://schemas.openxmlformats.org/officeDocument/2006/relationships/tags" Target="../tags/tag154.xml"/><Relationship Id="rId2" Type="http://schemas.openxmlformats.org/officeDocument/2006/relationships/tags" Target="../tags/tag155.xml"/></Relationships>
</file>

<file path=ppt/slides/_rels/slide29.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tags" Target="../tags/tag163.xml"/><Relationship Id="rId5" Type="http://schemas.openxmlformats.org/officeDocument/2006/relationships/tags" Target="../tags/tag164.xml"/><Relationship Id="rId6" Type="http://schemas.openxmlformats.org/officeDocument/2006/relationships/tags" Target="../tags/tag165.xml"/><Relationship Id="rId7" Type="http://schemas.openxmlformats.org/officeDocument/2006/relationships/slideLayout" Target="../slideLayouts/slideLayout5.xml"/><Relationship Id="rId1" Type="http://schemas.openxmlformats.org/officeDocument/2006/relationships/tags" Target="../tags/tag160.xml"/><Relationship Id="rId2" Type="http://schemas.openxmlformats.org/officeDocument/2006/relationships/tags" Target="../tags/tag161.xml"/></Relationships>
</file>

<file path=ppt/slides/_rels/slide3.xml.rels><?xml version="1.0" encoding="UTF-8" standalone="yes"?>
<Relationships xmlns="http://schemas.openxmlformats.org/package/2006/relationships"><Relationship Id="rId3" Type="http://schemas.openxmlformats.org/officeDocument/2006/relationships/tags" Target="../tags/tag5.xml"/><Relationship Id="rId4" Type="http://schemas.openxmlformats.org/officeDocument/2006/relationships/tags" Target="../tags/tag6.xml"/><Relationship Id="rId5" Type="http://schemas.openxmlformats.org/officeDocument/2006/relationships/slideLayout" Target="../slideLayouts/slideLayout78.xml"/><Relationship Id="rId1" Type="http://schemas.openxmlformats.org/officeDocument/2006/relationships/tags" Target="../tags/tag3.xml"/><Relationship Id="rId2"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tags" Target="../tags/tag169.xml"/><Relationship Id="rId5" Type="http://schemas.openxmlformats.org/officeDocument/2006/relationships/tags" Target="../tags/tag170.xml"/><Relationship Id="rId6" Type="http://schemas.openxmlformats.org/officeDocument/2006/relationships/tags" Target="../tags/tag171.xml"/><Relationship Id="rId7" Type="http://schemas.openxmlformats.org/officeDocument/2006/relationships/slideLayout" Target="../slideLayouts/slideLayout117.xml"/><Relationship Id="rId8" Type="http://schemas.openxmlformats.org/officeDocument/2006/relationships/notesSlide" Target="../notesSlides/notesSlide6.xml"/><Relationship Id="rId9" Type="http://schemas.openxmlformats.org/officeDocument/2006/relationships/chart" Target="../charts/chart10.xml"/><Relationship Id="rId1" Type="http://schemas.openxmlformats.org/officeDocument/2006/relationships/tags" Target="../tags/tag166.xml"/><Relationship Id="rId2" Type="http://schemas.openxmlformats.org/officeDocument/2006/relationships/tags" Target="../tags/tag167.xml"/></Relationships>
</file>

<file path=ppt/slides/_rels/slide31.xml.rels><?xml version="1.0" encoding="UTF-8" standalone="yes"?>
<Relationships xmlns="http://schemas.openxmlformats.org/package/2006/relationships"><Relationship Id="rId3" Type="http://schemas.openxmlformats.org/officeDocument/2006/relationships/tags" Target="../tags/tag174.xml"/><Relationship Id="rId4" Type="http://schemas.openxmlformats.org/officeDocument/2006/relationships/tags" Target="../tags/tag175.xml"/><Relationship Id="rId5" Type="http://schemas.openxmlformats.org/officeDocument/2006/relationships/tags" Target="../tags/tag176.xml"/><Relationship Id="rId6" Type="http://schemas.openxmlformats.org/officeDocument/2006/relationships/tags" Target="../tags/tag177.xml"/><Relationship Id="rId7" Type="http://schemas.openxmlformats.org/officeDocument/2006/relationships/slideLayout" Target="../slideLayouts/slideLayout117.xml"/><Relationship Id="rId8" Type="http://schemas.openxmlformats.org/officeDocument/2006/relationships/notesSlide" Target="../notesSlides/notesSlide7.xml"/><Relationship Id="rId9" Type="http://schemas.openxmlformats.org/officeDocument/2006/relationships/chart" Target="../charts/chart11.xml"/><Relationship Id="rId1" Type="http://schemas.openxmlformats.org/officeDocument/2006/relationships/tags" Target="../tags/tag172.xml"/><Relationship Id="rId2" Type="http://schemas.openxmlformats.org/officeDocument/2006/relationships/tags" Target="../tags/tag173.xml"/></Relationships>
</file>

<file path=ppt/slides/_rels/slide32.xml.rels><?xml version="1.0" encoding="UTF-8" standalone="yes"?>
<Relationships xmlns="http://schemas.openxmlformats.org/package/2006/relationships"><Relationship Id="rId3" Type="http://schemas.openxmlformats.org/officeDocument/2006/relationships/tags" Target="../tags/tag180.xml"/><Relationship Id="rId4" Type="http://schemas.openxmlformats.org/officeDocument/2006/relationships/tags" Target="../tags/tag181.xml"/><Relationship Id="rId5" Type="http://schemas.openxmlformats.org/officeDocument/2006/relationships/tags" Target="../tags/tag182.xml"/><Relationship Id="rId6" Type="http://schemas.openxmlformats.org/officeDocument/2006/relationships/tags" Target="../tags/tag183.xml"/><Relationship Id="rId7" Type="http://schemas.openxmlformats.org/officeDocument/2006/relationships/slideLayout" Target="../slideLayouts/slideLayout117.xml"/><Relationship Id="rId8" Type="http://schemas.openxmlformats.org/officeDocument/2006/relationships/notesSlide" Target="../notesSlides/notesSlide8.xml"/><Relationship Id="rId9" Type="http://schemas.openxmlformats.org/officeDocument/2006/relationships/chart" Target="../charts/chart12.xml"/><Relationship Id="rId1" Type="http://schemas.openxmlformats.org/officeDocument/2006/relationships/tags" Target="../tags/tag178.xml"/><Relationship Id="rId2" Type="http://schemas.openxmlformats.org/officeDocument/2006/relationships/tags" Target="../tags/tag179.xml"/></Relationships>
</file>

<file path=ppt/slides/_rels/slide33.xml.rels><?xml version="1.0" encoding="UTF-8" standalone="yes"?>
<Relationships xmlns="http://schemas.openxmlformats.org/package/2006/relationships"><Relationship Id="rId3" Type="http://schemas.openxmlformats.org/officeDocument/2006/relationships/tags" Target="../tags/tag186.xml"/><Relationship Id="rId4" Type="http://schemas.openxmlformats.org/officeDocument/2006/relationships/tags" Target="../tags/tag187.xml"/><Relationship Id="rId5" Type="http://schemas.openxmlformats.org/officeDocument/2006/relationships/tags" Target="../tags/tag188.xml"/><Relationship Id="rId6" Type="http://schemas.openxmlformats.org/officeDocument/2006/relationships/tags" Target="../tags/tag189.xml"/><Relationship Id="rId7" Type="http://schemas.openxmlformats.org/officeDocument/2006/relationships/tags" Target="../tags/tag190.xml"/><Relationship Id="rId8" Type="http://schemas.openxmlformats.org/officeDocument/2006/relationships/slideLayout" Target="../slideLayouts/slideLayout117.xml"/><Relationship Id="rId1" Type="http://schemas.openxmlformats.org/officeDocument/2006/relationships/tags" Target="../tags/tag184.xml"/><Relationship Id="rId2" Type="http://schemas.openxmlformats.org/officeDocument/2006/relationships/tags" Target="../tags/tag185.xml"/></Relationships>
</file>

<file path=ppt/slides/_rels/slide34.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tags" Target="../tags/tag194.xml"/><Relationship Id="rId5" Type="http://schemas.openxmlformats.org/officeDocument/2006/relationships/tags" Target="../tags/tag195.xml"/><Relationship Id="rId6" Type="http://schemas.openxmlformats.org/officeDocument/2006/relationships/tags" Target="../tags/tag196.xml"/><Relationship Id="rId7" Type="http://schemas.openxmlformats.org/officeDocument/2006/relationships/tags" Target="../tags/tag197.xml"/><Relationship Id="rId8" Type="http://schemas.openxmlformats.org/officeDocument/2006/relationships/slideLayout" Target="../slideLayouts/slideLayout117.xml"/><Relationship Id="rId1" Type="http://schemas.openxmlformats.org/officeDocument/2006/relationships/tags" Target="../tags/tag191.xml"/><Relationship Id="rId2" Type="http://schemas.openxmlformats.org/officeDocument/2006/relationships/tags" Target="../tags/tag192.xml"/></Relationships>
</file>

<file path=ppt/slides/_rels/slide35.xml.rels><?xml version="1.0" encoding="UTF-8" standalone="yes"?>
<Relationships xmlns="http://schemas.openxmlformats.org/package/2006/relationships"><Relationship Id="rId3" Type="http://schemas.openxmlformats.org/officeDocument/2006/relationships/tags" Target="../tags/tag200.xml"/><Relationship Id="rId4" Type="http://schemas.openxmlformats.org/officeDocument/2006/relationships/tags" Target="../tags/tag201.xml"/><Relationship Id="rId5" Type="http://schemas.openxmlformats.org/officeDocument/2006/relationships/tags" Target="../tags/tag202.xml"/><Relationship Id="rId6" Type="http://schemas.openxmlformats.org/officeDocument/2006/relationships/tags" Target="../tags/tag203.xml"/><Relationship Id="rId7" Type="http://schemas.openxmlformats.org/officeDocument/2006/relationships/slideLayout" Target="../slideLayouts/slideLayout117.xml"/><Relationship Id="rId1" Type="http://schemas.openxmlformats.org/officeDocument/2006/relationships/tags" Target="../tags/tag198.xml"/><Relationship Id="rId2" Type="http://schemas.openxmlformats.org/officeDocument/2006/relationships/tags" Target="../tags/tag199.xml"/></Relationships>
</file>

<file path=ppt/slides/_rels/slide36.xml.rels><?xml version="1.0" encoding="UTF-8" standalone="yes"?>
<Relationships xmlns="http://schemas.openxmlformats.org/package/2006/relationships"><Relationship Id="rId3" Type="http://schemas.openxmlformats.org/officeDocument/2006/relationships/tags" Target="../tags/tag206.xml"/><Relationship Id="rId4" Type="http://schemas.openxmlformats.org/officeDocument/2006/relationships/tags" Target="../tags/tag207.xml"/><Relationship Id="rId5" Type="http://schemas.openxmlformats.org/officeDocument/2006/relationships/tags" Target="../tags/tag208.xml"/><Relationship Id="rId6" Type="http://schemas.openxmlformats.org/officeDocument/2006/relationships/tags" Target="../tags/tag209.xml"/><Relationship Id="rId7" Type="http://schemas.openxmlformats.org/officeDocument/2006/relationships/slideLayout" Target="../slideLayouts/slideLayout117.xml"/><Relationship Id="rId1" Type="http://schemas.openxmlformats.org/officeDocument/2006/relationships/tags" Target="../tags/tag204.xml"/><Relationship Id="rId2" Type="http://schemas.openxmlformats.org/officeDocument/2006/relationships/tags" Target="../tags/tag205.xml"/></Relationships>
</file>

<file path=ppt/slides/_rels/slide37.xml.rels><?xml version="1.0" encoding="UTF-8" standalone="yes"?>
<Relationships xmlns="http://schemas.openxmlformats.org/package/2006/relationships"><Relationship Id="rId3" Type="http://schemas.openxmlformats.org/officeDocument/2006/relationships/tags" Target="../tags/tag212.xml"/><Relationship Id="rId4" Type="http://schemas.openxmlformats.org/officeDocument/2006/relationships/tags" Target="../tags/tag213.xml"/><Relationship Id="rId5" Type="http://schemas.openxmlformats.org/officeDocument/2006/relationships/tags" Target="../tags/tag214.xml"/><Relationship Id="rId6" Type="http://schemas.openxmlformats.org/officeDocument/2006/relationships/tags" Target="../tags/tag215.xml"/><Relationship Id="rId7" Type="http://schemas.openxmlformats.org/officeDocument/2006/relationships/slideLayout" Target="../slideLayouts/slideLayout117.xml"/><Relationship Id="rId1" Type="http://schemas.openxmlformats.org/officeDocument/2006/relationships/tags" Target="../tags/tag210.xml"/><Relationship Id="rId2" Type="http://schemas.openxmlformats.org/officeDocument/2006/relationships/tags" Target="../tags/tag211.xml"/></Relationships>
</file>

<file path=ppt/slides/_rels/slide38.xml.rels><?xml version="1.0" encoding="UTF-8" standalone="yes"?>
<Relationships xmlns="http://schemas.openxmlformats.org/package/2006/relationships"><Relationship Id="rId3" Type="http://schemas.openxmlformats.org/officeDocument/2006/relationships/tags" Target="../tags/tag218.xml"/><Relationship Id="rId4" Type="http://schemas.openxmlformats.org/officeDocument/2006/relationships/tags" Target="../tags/tag219.xml"/><Relationship Id="rId5" Type="http://schemas.openxmlformats.org/officeDocument/2006/relationships/tags" Target="../tags/tag220.xml"/><Relationship Id="rId6" Type="http://schemas.openxmlformats.org/officeDocument/2006/relationships/tags" Target="../tags/tag221.xml"/><Relationship Id="rId7" Type="http://schemas.openxmlformats.org/officeDocument/2006/relationships/slideLayout" Target="../slideLayouts/slideLayout117.xml"/><Relationship Id="rId1" Type="http://schemas.openxmlformats.org/officeDocument/2006/relationships/tags" Target="../tags/tag216.xml"/><Relationship Id="rId2" Type="http://schemas.openxmlformats.org/officeDocument/2006/relationships/tags" Target="../tags/tag217.xml"/></Relationships>
</file>

<file path=ppt/slides/_rels/slide39.xml.rels><?xml version="1.0" encoding="UTF-8" standalone="yes"?>
<Relationships xmlns="http://schemas.openxmlformats.org/package/2006/relationships"><Relationship Id="rId3" Type="http://schemas.openxmlformats.org/officeDocument/2006/relationships/tags" Target="../tags/tag224.xml"/><Relationship Id="rId4" Type="http://schemas.openxmlformats.org/officeDocument/2006/relationships/tags" Target="../tags/tag225.xml"/><Relationship Id="rId5" Type="http://schemas.openxmlformats.org/officeDocument/2006/relationships/tags" Target="../tags/tag226.xml"/><Relationship Id="rId6" Type="http://schemas.openxmlformats.org/officeDocument/2006/relationships/tags" Target="../tags/tag227.xml"/><Relationship Id="rId7" Type="http://schemas.openxmlformats.org/officeDocument/2006/relationships/tags" Target="../tags/tag228.xml"/><Relationship Id="rId8" Type="http://schemas.openxmlformats.org/officeDocument/2006/relationships/slideLayout" Target="../slideLayouts/slideLayout151.xml"/><Relationship Id="rId9" Type="http://schemas.openxmlformats.org/officeDocument/2006/relationships/notesSlide" Target="../notesSlides/notesSlide9.xml"/><Relationship Id="rId10" Type="http://schemas.openxmlformats.org/officeDocument/2006/relationships/chart" Target="../charts/chart13.xml"/><Relationship Id="rId11" Type="http://schemas.openxmlformats.org/officeDocument/2006/relationships/chart" Target="../charts/chart14.xml"/><Relationship Id="rId1" Type="http://schemas.openxmlformats.org/officeDocument/2006/relationships/tags" Target="../tags/tag222.xml"/><Relationship Id="rId2" Type="http://schemas.openxmlformats.org/officeDocument/2006/relationships/tags" Target="../tags/tag22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78.xml"/><Relationship Id="rId1" Type="http://schemas.openxmlformats.org/officeDocument/2006/relationships/tags" Target="../tags/tag7.xml"/><Relationship Id="rId2" Type="http://schemas.openxmlformats.org/officeDocument/2006/relationships/tags" Target="../tags/tag8.xml"/></Relationships>
</file>

<file path=ppt/slides/_rels/slide40.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tags" Target="../tags/tag232.xml"/><Relationship Id="rId5" Type="http://schemas.openxmlformats.org/officeDocument/2006/relationships/tags" Target="../tags/tag233.xml"/><Relationship Id="rId6" Type="http://schemas.openxmlformats.org/officeDocument/2006/relationships/tags" Target="../tags/tag234.xml"/><Relationship Id="rId7" Type="http://schemas.openxmlformats.org/officeDocument/2006/relationships/slideLayout" Target="../slideLayouts/slideLayout151.xml"/><Relationship Id="rId1" Type="http://schemas.openxmlformats.org/officeDocument/2006/relationships/tags" Target="../tags/tag229.xml"/><Relationship Id="rId2" Type="http://schemas.openxmlformats.org/officeDocument/2006/relationships/tags" Target="../tags/tag230.xml"/></Relationships>
</file>

<file path=ppt/slides/_rels/slide41.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tags" Target="../tags/tag238.xml"/><Relationship Id="rId5" Type="http://schemas.openxmlformats.org/officeDocument/2006/relationships/tags" Target="../tags/tag239.xml"/><Relationship Id="rId6" Type="http://schemas.openxmlformats.org/officeDocument/2006/relationships/tags" Target="../tags/tag240.xml"/><Relationship Id="rId7" Type="http://schemas.openxmlformats.org/officeDocument/2006/relationships/slideLayout" Target="../slideLayouts/slideLayout151.xml"/><Relationship Id="rId1" Type="http://schemas.openxmlformats.org/officeDocument/2006/relationships/tags" Target="../tags/tag235.xml"/><Relationship Id="rId2" Type="http://schemas.openxmlformats.org/officeDocument/2006/relationships/tags" Target="../tags/tag236.xml"/></Relationships>
</file>

<file path=ppt/slides/_rels/slide42.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tags" Target="../tags/tag244.xml"/><Relationship Id="rId5" Type="http://schemas.openxmlformats.org/officeDocument/2006/relationships/tags" Target="../tags/tag245.xml"/><Relationship Id="rId6" Type="http://schemas.openxmlformats.org/officeDocument/2006/relationships/tags" Target="../tags/tag246.xml"/><Relationship Id="rId7" Type="http://schemas.openxmlformats.org/officeDocument/2006/relationships/slideLayout" Target="../slideLayouts/slideLayout117.xml"/><Relationship Id="rId8" Type="http://schemas.openxmlformats.org/officeDocument/2006/relationships/notesSlide" Target="../notesSlides/notesSlide10.xml"/><Relationship Id="rId9" Type="http://schemas.openxmlformats.org/officeDocument/2006/relationships/chart" Target="../charts/chart15.xml"/><Relationship Id="rId1" Type="http://schemas.openxmlformats.org/officeDocument/2006/relationships/tags" Target="../tags/tag241.xml"/><Relationship Id="rId2" Type="http://schemas.openxmlformats.org/officeDocument/2006/relationships/tags" Target="../tags/tag242.xml"/></Relationships>
</file>

<file path=ppt/slides/_rels/slide43.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tags" Target="../tags/tag250.xml"/><Relationship Id="rId5" Type="http://schemas.openxmlformats.org/officeDocument/2006/relationships/tags" Target="../tags/tag251.xml"/><Relationship Id="rId6" Type="http://schemas.openxmlformats.org/officeDocument/2006/relationships/tags" Target="../tags/tag252.xml"/><Relationship Id="rId7" Type="http://schemas.openxmlformats.org/officeDocument/2006/relationships/slideLayout" Target="../slideLayouts/slideLayout117.xml"/><Relationship Id="rId1" Type="http://schemas.openxmlformats.org/officeDocument/2006/relationships/tags" Target="../tags/tag247.xml"/><Relationship Id="rId2" Type="http://schemas.openxmlformats.org/officeDocument/2006/relationships/tags" Target="../tags/tag248.xml"/></Relationships>
</file>

<file path=ppt/slides/_rels/slide44.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tags" Target="../tags/tag256.xml"/><Relationship Id="rId5" Type="http://schemas.openxmlformats.org/officeDocument/2006/relationships/tags" Target="../tags/tag257.xml"/><Relationship Id="rId6" Type="http://schemas.openxmlformats.org/officeDocument/2006/relationships/tags" Target="../tags/tag258.xml"/><Relationship Id="rId7" Type="http://schemas.openxmlformats.org/officeDocument/2006/relationships/slideLayout" Target="../slideLayouts/slideLayout117.xml"/><Relationship Id="rId1" Type="http://schemas.openxmlformats.org/officeDocument/2006/relationships/tags" Target="../tags/tag253.xml"/><Relationship Id="rId2" Type="http://schemas.openxmlformats.org/officeDocument/2006/relationships/tags" Target="../tags/tag254.xml"/></Relationships>
</file>

<file path=ppt/slides/_rels/slide45.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tags" Target="../tags/tag262.xml"/><Relationship Id="rId5" Type="http://schemas.openxmlformats.org/officeDocument/2006/relationships/tags" Target="../tags/tag263.xml"/><Relationship Id="rId6" Type="http://schemas.openxmlformats.org/officeDocument/2006/relationships/tags" Target="../tags/tag264.xml"/><Relationship Id="rId7" Type="http://schemas.openxmlformats.org/officeDocument/2006/relationships/slideLayout" Target="../slideLayouts/slideLayout5.xml"/><Relationship Id="rId8" Type="http://schemas.openxmlformats.org/officeDocument/2006/relationships/notesSlide" Target="../notesSlides/notesSlide11.xml"/><Relationship Id="rId9" Type="http://schemas.openxmlformats.org/officeDocument/2006/relationships/chart" Target="../charts/chart16.xml"/><Relationship Id="rId1" Type="http://schemas.openxmlformats.org/officeDocument/2006/relationships/tags" Target="../tags/tag259.xml"/><Relationship Id="rId2" Type="http://schemas.openxmlformats.org/officeDocument/2006/relationships/tags" Target="../tags/tag260.xml"/></Relationships>
</file>

<file path=ppt/slides/_rels/slide46.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tags" Target="../tags/tag268.xml"/><Relationship Id="rId5" Type="http://schemas.openxmlformats.org/officeDocument/2006/relationships/tags" Target="../tags/tag269.xml"/><Relationship Id="rId6" Type="http://schemas.openxmlformats.org/officeDocument/2006/relationships/tags" Target="../tags/tag270.xml"/><Relationship Id="rId7" Type="http://schemas.openxmlformats.org/officeDocument/2006/relationships/slideLayout" Target="../slideLayouts/slideLayout5.xml"/><Relationship Id="rId1" Type="http://schemas.openxmlformats.org/officeDocument/2006/relationships/tags" Target="../tags/tag265.xml"/><Relationship Id="rId2" Type="http://schemas.openxmlformats.org/officeDocument/2006/relationships/tags" Target="../tags/tag26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7.xml"/><Relationship Id="rId4" Type="http://schemas.openxmlformats.org/officeDocument/2006/relationships/image" Target="../media/image18.jpeg"/><Relationship Id="rId1" Type="http://schemas.openxmlformats.org/officeDocument/2006/relationships/tags" Target="../tags/tag271.xml"/><Relationship Id="rId2" Type="http://schemas.openxmlformats.org/officeDocument/2006/relationships/tags" Target="../tags/tag272.xml"/></Relationships>
</file>

<file path=ppt/slides/_rels/slide48.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tags" Target="../tags/tag276.xml"/><Relationship Id="rId5" Type="http://schemas.openxmlformats.org/officeDocument/2006/relationships/tags" Target="../tags/tag277.xml"/><Relationship Id="rId6" Type="http://schemas.openxmlformats.org/officeDocument/2006/relationships/tags" Target="../tags/tag278.xml"/><Relationship Id="rId7" Type="http://schemas.openxmlformats.org/officeDocument/2006/relationships/tags" Target="../tags/tag279.xml"/><Relationship Id="rId8" Type="http://schemas.openxmlformats.org/officeDocument/2006/relationships/tags" Target="../tags/tag280.xml"/><Relationship Id="rId9" Type="http://schemas.openxmlformats.org/officeDocument/2006/relationships/slideLayout" Target="../slideLayouts/slideLayout151.xml"/><Relationship Id="rId1" Type="http://schemas.openxmlformats.org/officeDocument/2006/relationships/tags" Target="../tags/tag273.xml"/><Relationship Id="rId2" Type="http://schemas.openxmlformats.org/officeDocument/2006/relationships/tags" Target="../tags/tag27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image" Target="../media/image19.jpeg"/><Relationship Id="rId1" Type="http://schemas.openxmlformats.org/officeDocument/2006/relationships/tags" Target="../tags/tag281.xml"/><Relationship Id="rId2" Type="http://schemas.openxmlformats.org/officeDocument/2006/relationships/tags" Target="../tags/tag282.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slideLayout" Target="../slideLayouts/slideLayout78.xml"/><Relationship Id="rId1" Type="http://schemas.openxmlformats.org/officeDocument/2006/relationships/tags" Target="../tags/tag11.xml"/><Relationship Id="rId2"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5.xml"/><Relationship Id="rId4" Type="http://schemas.openxmlformats.org/officeDocument/2006/relationships/image" Target="../media/image16.jpg"/><Relationship Id="rId1" Type="http://schemas.openxmlformats.org/officeDocument/2006/relationships/tags" Target="../tags/tag15.xml"/><Relationship Id="rId2"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slideLayout" Target="../slideLayouts/slideLayout183.xml"/><Relationship Id="rId1" Type="http://schemas.openxmlformats.org/officeDocument/2006/relationships/tags" Target="../tags/tag17.xml"/><Relationship Id="rId2" Type="http://schemas.openxmlformats.org/officeDocument/2006/relationships/tags" Target="../tags/tag18.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tags" Target="../tags/tag24.xml"/><Relationship Id="rId5" Type="http://schemas.openxmlformats.org/officeDocument/2006/relationships/slideLayout" Target="../slideLayouts/slideLayout183.xml"/><Relationship Id="rId1" Type="http://schemas.openxmlformats.org/officeDocument/2006/relationships/tags" Target="../tags/tag21.xml"/><Relationship Id="rId2" Type="http://schemas.openxmlformats.org/officeDocument/2006/relationships/tags" Target="../tags/tag22.xm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tags" Target="../tags/tag28.xml"/><Relationship Id="rId5" Type="http://schemas.openxmlformats.org/officeDocument/2006/relationships/slideLayout" Target="../slideLayouts/slideLayout183.xml"/><Relationship Id="rId1" Type="http://schemas.openxmlformats.org/officeDocument/2006/relationships/tags" Target="../tags/tag25.xml"/><Relationship Id="rId2"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texte 3"/>
          <p:cNvSpPr>
            <a:spLocks noGrp="1"/>
          </p:cNvSpPr>
          <p:nvPr>
            <p:ph type="body" sz="quarter" idx="15"/>
          </p:nvPr>
        </p:nvSpPr>
        <p:spPr>
          <a:xfrm>
            <a:off x="539552" y="2132856"/>
            <a:ext cx="3959224" cy="1430635"/>
          </a:xfrm>
        </p:spPr>
        <p:txBody>
          <a:bodyPr/>
          <a:lstStyle/>
          <a:p>
            <a:pPr>
              <a:spcBef>
                <a:spcPts val="800"/>
              </a:spcBef>
            </a:pPr>
            <a:r>
              <a:rPr lang="en-US" dirty="0" smtClean="0"/>
              <a:t>PERCEPTIONS, INTERACTIONS </a:t>
            </a:r>
          </a:p>
          <a:p>
            <a:pPr>
              <a:spcBef>
                <a:spcPts val="800"/>
              </a:spcBef>
            </a:pPr>
            <a:r>
              <a:rPr lang="en-US" dirty="0" smtClean="0"/>
              <a:t>AND COMFORT LEVEL OF THE </a:t>
            </a:r>
          </a:p>
          <a:p>
            <a:pPr>
              <a:spcBef>
                <a:spcPts val="800"/>
              </a:spcBef>
            </a:pPr>
            <a:r>
              <a:rPr lang="en-US" dirty="0" smtClean="0"/>
              <a:t>HETEROSEXUAL CISGENDER POPULATION</a:t>
            </a:r>
          </a:p>
          <a:p>
            <a:pPr>
              <a:spcBef>
                <a:spcPts val="800"/>
              </a:spcBef>
            </a:pPr>
            <a:r>
              <a:rPr lang="en-US" dirty="0" smtClean="0"/>
              <a:t>WITH SEXUAL MINORITIES</a:t>
            </a:r>
          </a:p>
        </p:txBody>
      </p:sp>
      <p:sp>
        <p:nvSpPr>
          <p:cNvPr id="5" name="Espace réservé du texte 4"/>
          <p:cNvSpPr>
            <a:spLocks noGrp="1"/>
          </p:cNvSpPr>
          <p:nvPr>
            <p:ph type="body" sz="quarter" idx="16"/>
          </p:nvPr>
        </p:nvSpPr>
        <p:spPr/>
        <p:txBody>
          <a:bodyPr/>
          <a:lstStyle/>
          <a:p>
            <a:r>
              <a:rPr lang="en-CA" dirty="0" smtClean="0"/>
              <a:t>RESEARCH REPORT PREPARED FOR:</a:t>
            </a:r>
          </a:p>
          <a:p>
            <a:r>
              <a:rPr lang="en-CA" dirty="0" smtClean="0"/>
              <a:t>FONDATION JASMIN ROY</a:t>
            </a:r>
          </a:p>
        </p:txBody>
      </p:sp>
      <p:pic>
        <p:nvPicPr>
          <p:cNvPr id="6" name="Image 5" descr="H:\Projets en cours\Fondation Jasmin Roy\16-8927 LGBTQ\Logo fondation Jasmin Roy\LOGO_JROY_horiz_HR_RGB-7.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948264" y="353769"/>
            <a:ext cx="1953260" cy="767715"/>
          </a:xfrm>
          <a:prstGeom prst="rect">
            <a:avLst/>
          </a:prstGeom>
          <a:noFill/>
          <a:ln>
            <a:noFill/>
          </a:ln>
        </p:spPr>
      </p:pic>
      <p:cxnSp>
        <p:nvCxnSpPr>
          <p:cNvPr id="7" name="Connecteur droit 6"/>
          <p:cNvCxnSpPr/>
          <p:nvPr/>
        </p:nvCxnSpPr>
        <p:spPr>
          <a:xfrm>
            <a:off x="550800" y="2460997"/>
            <a:ext cx="394919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98338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Key findings</a:t>
            </a:r>
            <a:endParaRPr lang="en-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10</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rmAutofit/>
          </a:bodyPr>
          <a:lstStyle/>
          <a:p>
            <a:pPr marL="228600" indent="-228600">
              <a:buClr>
                <a:srgbClr val="9BBB59"/>
              </a:buClr>
              <a:buFont typeface="+mj-lt"/>
              <a:buAutoNum type="arabicPeriod" startAt="7"/>
            </a:pPr>
            <a:r>
              <a:rPr lang="en-CA" sz="1200" b="0" dirty="0" smtClean="0"/>
              <a:t>However, perceptions of </a:t>
            </a:r>
            <a:r>
              <a:rPr lang="en-CA" sz="1200" dirty="0" smtClean="0"/>
              <a:t>gender identity variations </a:t>
            </a:r>
            <a:r>
              <a:rPr lang="en-CA" sz="1200" b="0" dirty="0" smtClean="0"/>
              <a:t>generate </a:t>
            </a:r>
            <a:r>
              <a:rPr lang="en-CA" sz="1200" dirty="0" smtClean="0"/>
              <a:t>divergent opinions</a:t>
            </a:r>
            <a:r>
              <a:rPr lang="en-CA" sz="1200" b="0" dirty="0" smtClean="0"/>
              <a:t>, most notably when the issue of </a:t>
            </a:r>
            <a:r>
              <a:rPr lang="en-CA" sz="1200" dirty="0" smtClean="0"/>
              <a:t>gender fluidity </a:t>
            </a:r>
            <a:r>
              <a:rPr lang="en-CA" sz="1200" b="0" dirty="0" smtClean="0"/>
              <a:t>is discussed.</a:t>
            </a:r>
          </a:p>
          <a:p>
            <a:pPr marL="228600" indent="-228600">
              <a:buClr>
                <a:srgbClr val="9BBB59"/>
              </a:buClr>
              <a:buFont typeface="+mj-lt"/>
              <a:buAutoNum type="arabicPeriod" startAt="7"/>
            </a:pPr>
            <a:r>
              <a:rPr lang="en-CA" sz="1200" b="0" dirty="0" smtClean="0"/>
              <a:t>Likewise, the question of which </a:t>
            </a:r>
            <a:r>
              <a:rPr lang="en-CA" sz="1200" dirty="0" smtClean="0"/>
              <a:t>public toilets and changing rooms should be used by transgender students provokes divided perceptions</a:t>
            </a:r>
            <a:r>
              <a:rPr lang="en-CA" sz="1200" b="0" dirty="0" smtClean="0"/>
              <a:t>, although it must be noted that nearly half of respondents tend to say that transgender students should use the toilets/changing room reserved for the gender they identify with. Still, this does not align with the fact that many transgender people feel uncomfortable in their own bodies, as evidenced by the results from our survey among LGBT people.</a:t>
            </a:r>
          </a:p>
          <a:p>
            <a:pPr marL="228600" indent="-228600">
              <a:buClr>
                <a:srgbClr val="9BBB59"/>
              </a:buClr>
              <a:buFont typeface="+mj-lt"/>
              <a:buAutoNum type="arabicPeriod" startAt="7"/>
            </a:pPr>
            <a:r>
              <a:rPr lang="en-CA" sz="1200" b="0" dirty="0" smtClean="0"/>
              <a:t>In general, the majority of respondents say that </a:t>
            </a:r>
            <a:r>
              <a:rPr lang="en-CA" sz="1200" dirty="0" smtClean="0"/>
              <a:t>there is still a lot to be done </a:t>
            </a:r>
            <a:r>
              <a:rPr lang="en-CA" sz="1200" b="0" dirty="0" smtClean="0"/>
              <a:t>to stop disparaging behaviour against sexual minorities</a:t>
            </a:r>
          </a:p>
          <a:p>
            <a:pPr marL="228600" indent="-228600">
              <a:buClr>
                <a:srgbClr val="9BBB59"/>
              </a:buClr>
              <a:buFont typeface="+mj-lt"/>
              <a:buAutoNum type="arabicPeriod" startAt="7"/>
            </a:pPr>
            <a:r>
              <a:rPr lang="en-CA" sz="1200" b="0" dirty="0" smtClean="0"/>
              <a:t>While the </a:t>
            </a:r>
            <a:r>
              <a:rPr lang="en-CA" sz="1200" dirty="0" smtClean="0"/>
              <a:t>acronym</a:t>
            </a:r>
            <a:r>
              <a:rPr lang="en-CA" sz="1200" b="0" dirty="0" smtClean="0"/>
              <a:t> LGBT is fairly well-known among the general public, the acronyms LGBTQ and especially LGBTTIQ2S+ are significantly less so. </a:t>
            </a:r>
          </a:p>
          <a:p>
            <a:pPr marL="228600" indent="-228600">
              <a:buClr>
                <a:srgbClr val="9BBB59"/>
              </a:buClr>
              <a:buFont typeface="+mj-lt"/>
              <a:buAutoNum type="arabicPeriod" startAt="8"/>
            </a:pPr>
            <a:endParaRPr lang="en-CA" sz="1200" b="0" dirty="0" smtClean="0"/>
          </a:p>
          <a:p>
            <a:pPr marL="228600" indent="-228600">
              <a:buClr>
                <a:srgbClr val="9BBB59"/>
              </a:buClr>
              <a:buAutoNum type="arabicPeriod" startAt="8"/>
            </a:pPr>
            <a:endParaRPr lang="en-CA" sz="1200" b="0" dirty="0" smtClean="0"/>
          </a:p>
          <a:p>
            <a:pPr marL="180975"/>
            <a:endParaRPr lang="en-CA" sz="1200" b="0" dirty="0" smtClean="0"/>
          </a:p>
          <a:p>
            <a:endParaRPr lang="en-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grpSp>
        <p:nvGrpSpPr>
          <p:cNvPr id="6" name="Groupe 5"/>
          <p:cNvGrpSpPr/>
          <p:nvPr/>
        </p:nvGrpSpPr>
        <p:grpSpPr>
          <a:xfrm>
            <a:off x="6789617" y="1556792"/>
            <a:ext cx="1019687" cy="338554"/>
            <a:chOff x="6804248" y="1802676"/>
            <a:chExt cx="1019687" cy="338554"/>
          </a:xfrm>
        </p:grpSpPr>
        <p:sp>
          <p:nvSpPr>
            <p:cNvPr id="8" name="Chevron 7"/>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ZoneTexte 8"/>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p.32</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0" name="Groupe 9"/>
          <p:cNvGrpSpPr/>
          <p:nvPr/>
        </p:nvGrpSpPr>
        <p:grpSpPr>
          <a:xfrm>
            <a:off x="6789617" y="2564904"/>
            <a:ext cx="1019687" cy="338554"/>
            <a:chOff x="6804248" y="1802676"/>
            <a:chExt cx="1019687" cy="338554"/>
          </a:xfrm>
        </p:grpSpPr>
        <p:sp>
          <p:nvSpPr>
            <p:cNvPr id="11" name="Chevron 10"/>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ZoneTexte 11"/>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p.39</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3" name="Groupe 12"/>
          <p:cNvGrpSpPr/>
          <p:nvPr/>
        </p:nvGrpSpPr>
        <p:grpSpPr>
          <a:xfrm>
            <a:off x="6749450" y="3429000"/>
            <a:ext cx="1019687" cy="338554"/>
            <a:chOff x="6804248" y="1802676"/>
            <a:chExt cx="1019687" cy="338554"/>
          </a:xfrm>
        </p:grpSpPr>
        <p:sp>
          <p:nvSpPr>
            <p:cNvPr id="14" name="Chevron 13"/>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5" name="ZoneTexte 14"/>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p.42</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6" name="Groupe 15"/>
          <p:cNvGrpSpPr/>
          <p:nvPr/>
        </p:nvGrpSpPr>
        <p:grpSpPr>
          <a:xfrm>
            <a:off x="6760774" y="4005284"/>
            <a:ext cx="1019687" cy="338554"/>
            <a:chOff x="6804248" y="1802676"/>
            <a:chExt cx="1019687" cy="338554"/>
          </a:xfrm>
        </p:grpSpPr>
        <p:sp>
          <p:nvSpPr>
            <p:cNvPr id="17" name="Chevron 16"/>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8" name="ZoneTexte 17"/>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p.45</a:t>
              </a:r>
              <a:endParaRPr lang="fr-CA" sz="1600" b="1" dirty="0">
                <a:solidFill>
                  <a:srgbClr val="9BBB5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361143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Key </a:t>
            </a:r>
            <a:r>
              <a:rPr lang="fr-CA" dirty="0" err="1" smtClean="0">
                <a:solidFill>
                  <a:srgbClr val="9BBB59"/>
                </a:solidFill>
              </a:rPr>
              <a:t>findings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11</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475752"/>
            <a:ext cx="5311775" cy="5223083"/>
          </a:xfrm>
        </p:spPr>
        <p:txBody>
          <a:bodyPr>
            <a:normAutofit/>
          </a:bodyPr>
          <a:lstStyle/>
          <a:p>
            <a:pPr marL="228600" indent="-228600">
              <a:lnSpc>
                <a:spcPct val="95000"/>
              </a:lnSpc>
              <a:buClr>
                <a:srgbClr val="9BBB59"/>
              </a:buClr>
              <a:buFont typeface="+mj-lt"/>
              <a:buAutoNum type="arabicPeriod" startAt="10"/>
            </a:pPr>
            <a:r>
              <a:rPr lang="en-CA" sz="1200" dirty="0" smtClean="0"/>
              <a:t>Many differences</a:t>
            </a:r>
            <a:r>
              <a:rPr lang="en-CA" sz="1200" b="0" dirty="0" smtClean="0"/>
              <a:t> in </a:t>
            </a:r>
            <a:r>
              <a:rPr lang="en-CA" sz="1200" b="0" dirty="0"/>
              <a:t>results are peppered throughout the </a:t>
            </a:r>
            <a:r>
              <a:rPr lang="en-CA" sz="1200" b="0" dirty="0" smtClean="0"/>
              <a:t>survey when analyzed by </a:t>
            </a:r>
            <a:r>
              <a:rPr lang="en-CA" sz="1200" dirty="0" smtClean="0"/>
              <a:t>age</a:t>
            </a:r>
            <a:r>
              <a:rPr lang="en-CA" sz="1200" b="0" dirty="0" smtClean="0"/>
              <a:t>, </a:t>
            </a:r>
            <a:r>
              <a:rPr lang="en-CA" sz="1200" dirty="0" smtClean="0"/>
              <a:t>region</a:t>
            </a:r>
            <a:r>
              <a:rPr lang="en-CA" sz="1200" b="0" dirty="0" smtClean="0"/>
              <a:t>, </a:t>
            </a:r>
            <a:r>
              <a:rPr lang="en-CA" sz="1200" dirty="0" smtClean="0"/>
              <a:t>sex</a:t>
            </a:r>
            <a:r>
              <a:rPr lang="en-CA" sz="1200" b="0" dirty="0" smtClean="0"/>
              <a:t> and </a:t>
            </a:r>
            <a:r>
              <a:rPr lang="en-CA" sz="1200" dirty="0" smtClean="0"/>
              <a:t>origin</a:t>
            </a:r>
            <a:r>
              <a:rPr lang="en-CA" sz="1200" b="0" dirty="0" smtClean="0"/>
              <a:t> of respondent.</a:t>
            </a:r>
          </a:p>
          <a:p>
            <a:pPr marL="528638" lvl="2">
              <a:lnSpc>
                <a:spcPct val="95000"/>
              </a:lnSpc>
              <a:spcBef>
                <a:spcPts val="1000"/>
              </a:spcBef>
              <a:buClr>
                <a:srgbClr val="9BBB59"/>
              </a:buClr>
            </a:pPr>
            <a:r>
              <a:rPr lang="en-CA" sz="1200" b="0" dirty="0" smtClean="0"/>
              <a:t>18-24 year-olds are the group that is most often in contact with sexual minorities and those who display the most openness toward them, </a:t>
            </a:r>
            <a:r>
              <a:rPr lang="en-CA" sz="1200" b="0" dirty="0"/>
              <a:t>followed </a:t>
            </a:r>
            <a:r>
              <a:rPr lang="en-CA" sz="1200" b="0" dirty="0" smtClean="0"/>
              <a:t>by </a:t>
            </a:r>
            <a:r>
              <a:rPr lang="en-CA" sz="1200" b="0" dirty="0"/>
              <a:t>25-34 </a:t>
            </a:r>
            <a:r>
              <a:rPr lang="en-CA" sz="1200" b="0" dirty="0" smtClean="0"/>
              <a:t>year-olds </a:t>
            </a:r>
            <a:r>
              <a:rPr lang="en-CA" sz="1200" b="0" dirty="0"/>
              <a:t>on some </a:t>
            </a:r>
            <a:r>
              <a:rPr lang="en-CA" sz="1200" b="0" dirty="0" smtClean="0"/>
              <a:t>aspects.</a:t>
            </a:r>
          </a:p>
          <a:p>
            <a:pPr marL="528638" lvl="2">
              <a:lnSpc>
                <a:spcPct val="95000"/>
              </a:lnSpc>
              <a:spcBef>
                <a:spcPts val="1000"/>
              </a:spcBef>
              <a:buClr>
                <a:srgbClr val="9BBB59"/>
              </a:buClr>
            </a:pPr>
            <a:r>
              <a:rPr lang="en-CA" sz="1200" b="0" dirty="0" smtClean="0"/>
              <a:t>Not surprisingly, 55+ year-old people are much less open to sexual diversity; however, the real surprise comes from 15-17 year-olds who, on most aspects, display attitudes that are similar to 55+ year-old respondents, except for the frequency of contact with trans people and their comfort level when it comes to interacting with them.</a:t>
            </a:r>
          </a:p>
          <a:p>
            <a:pPr marL="528638" lvl="2">
              <a:lnSpc>
                <a:spcPct val="95000"/>
              </a:lnSpc>
              <a:spcBef>
                <a:spcPts val="1000"/>
              </a:spcBef>
              <a:buClr>
                <a:srgbClr val="9BBB59"/>
              </a:buClr>
            </a:pPr>
            <a:r>
              <a:rPr lang="en-CA" sz="1200" b="0" dirty="0" smtClean="0"/>
              <a:t>Generally speaking, proportionally more women than men have regular contact with homosexual or bisexual people; they also display greater openness toward sexual minorities.</a:t>
            </a:r>
          </a:p>
          <a:p>
            <a:pPr marL="528638" lvl="2">
              <a:lnSpc>
                <a:spcPct val="95000"/>
              </a:lnSpc>
              <a:spcBef>
                <a:spcPts val="1000"/>
              </a:spcBef>
              <a:buClr>
                <a:srgbClr val="9BBB59"/>
              </a:buClr>
            </a:pPr>
            <a:r>
              <a:rPr lang="en-CA" sz="1200" b="0" dirty="0" smtClean="0"/>
              <a:t>A proportionally smaller number of non-Canadian born respondents say they are in contact with sexual diversity (but also with cultural and physical diversity) and they are also a little less open to it than people who were born in Canada.</a:t>
            </a:r>
          </a:p>
          <a:p>
            <a:pPr marL="528638" lvl="2">
              <a:lnSpc>
                <a:spcPct val="95000"/>
              </a:lnSpc>
              <a:spcBef>
                <a:spcPts val="1000"/>
              </a:spcBef>
              <a:buClr>
                <a:srgbClr val="9BBB59"/>
              </a:buClr>
            </a:pPr>
            <a:r>
              <a:rPr lang="en-CA" sz="1200" b="0" dirty="0" smtClean="0"/>
              <a:t>Quebecers tend to have more frequent contact with homosexual or bisexual individuals (70%) than other Canadians (52%). Also, there is a larger proportion of Quebecers who interact on a regular basis with homosexual or bisexual people than of Quebecers who have regular contact with people of a different religion or skin colour (about 50%), a reverse situation from what we measure in the rest of Canada. Nonetheless, Quebec and </a:t>
            </a:r>
            <a:r>
              <a:rPr lang="en-CA" sz="1200" b="0" dirty="0"/>
              <a:t>English Canada are not </a:t>
            </a:r>
            <a:r>
              <a:rPr lang="en-CA" sz="1200" b="0" dirty="0" smtClean="0"/>
              <a:t>so different when it comes to how they perceive sexual minorities.</a:t>
            </a:r>
          </a:p>
          <a:p>
            <a:pPr marL="180975">
              <a:lnSpc>
                <a:spcPct val="95000"/>
              </a:lnSpc>
            </a:pPr>
            <a:endParaRPr lang="fr-CA" sz="1200" b="0" dirty="0"/>
          </a:p>
          <a:p>
            <a:pPr>
              <a:lnSpc>
                <a:spcPct val="95000"/>
              </a:lnSpc>
            </a:pPr>
            <a:endParaRPr lang="fr-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spTree>
    <p:extLst>
      <p:ext uri="{BB962C8B-B14F-4D97-AF65-F5344CB8AC3E}">
        <p14:creationId xmlns:p14="http://schemas.microsoft.com/office/powerpoint/2010/main" val="3843785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a:xfrm>
            <a:off x="558801" y="1699260"/>
            <a:ext cx="5381351" cy="2594674"/>
          </a:xfrm>
        </p:spPr>
        <p:txBody>
          <a:bodyPr>
            <a:normAutofit/>
          </a:bodyPr>
          <a:lstStyle/>
          <a:p>
            <a:r>
              <a:rPr lang="en-CA" u="sng" dirty="0" smtClean="0"/>
              <a:t>Detailed results</a:t>
            </a:r>
            <a:r>
              <a:rPr lang="en-CA" dirty="0" smtClean="0"/>
              <a:t>: </a:t>
            </a:r>
            <a:br>
              <a:rPr lang="en-CA" dirty="0" smtClean="0"/>
            </a:br>
            <a:r>
              <a:rPr lang="en-CA" dirty="0" smtClean="0"/>
              <a:t>Contact, comfort level and perceptions of sexual minorities</a:t>
            </a:r>
            <a:endParaRPr lang="en-CA" dirty="0"/>
          </a:p>
        </p:txBody>
      </p:sp>
      <p:sp>
        <p:nvSpPr>
          <p:cNvPr id="3" name="Espace réservé du texte 2"/>
          <p:cNvSpPr>
            <a:spLocks noGrp="1"/>
          </p:cNvSpPr>
          <p:nvPr>
            <p:ph type="body" sz="quarter" idx="10"/>
            <p:custDataLst>
              <p:tags r:id="rId2"/>
            </p:custDataLst>
          </p:nvPr>
        </p:nvSpPr>
        <p:spPr/>
        <p:txBody>
          <a:bodyPr/>
          <a:lstStyle/>
          <a:p>
            <a:r>
              <a:rPr lang="en-US" i="1" dirty="0" smtClean="0"/>
              <a:t>REPORT PREPARED FOR FONDATION JASMIN ROY</a:t>
            </a:r>
            <a:endParaRPr lang="fr-CA" i="1" dirty="0"/>
          </a:p>
          <a:p>
            <a:endParaRPr lang="en-CA" dirty="0"/>
          </a:p>
        </p:txBody>
      </p:sp>
    </p:spTree>
    <p:extLst>
      <p:ext uri="{BB962C8B-B14F-4D97-AF65-F5344CB8AC3E}">
        <p14:creationId xmlns:p14="http://schemas.microsoft.com/office/powerpoint/2010/main" val="25634689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p:nvPr>
            <p:custDataLst>
              <p:tags r:id="rId1"/>
            </p:custDataLst>
            <p:extLst>
              <p:ext uri="{D42A27DB-BD31-4B8C-83A1-F6EECF244321}">
                <p14:modId xmlns:p14="http://schemas.microsoft.com/office/powerpoint/2010/main" val="1061444896"/>
              </p:ext>
            </p:extLst>
          </p:nvPr>
        </p:nvGraphicFramePr>
        <p:xfrm>
          <a:off x="520302" y="1568450"/>
          <a:ext cx="7148042" cy="4469922"/>
        </p:xfrm>
        <a:graphic>
          <a:graphicData uri="http://schemas.openxmlformats.org/drawingml/2006/chart">
            <c:chart xmlns:c="http://schemas.openxmlformats.org/drawingml/2006/chart" xmlns:r="http://schemas.openxmlformats.org/officeDocument/2006/relationships" r:id="rId11"/>
          </a:graphicData>
        </a:graphic>
      </p:graphicFrame>
      <p:sp>
        <p:nvSpPr>
          <p:cNvPr id="10" name="Titre 4"/>
          <p:cNvSpPr>
            <a:spLocks noGrp="1"/>
          </p:cNvSpPr>
          <p:nvPr>
            <p:ph type="title"/>
            <p:custDataLst>
              <p:tags r:id="rId2"/>
            </p:custDataLst>
          </p:nvPr>
        </p:nvSpPr>
        <p:spPr>
          <a:xfrm>
            <a:off x="558800" y="373063"/>
            <a:ext cx="5669384" cy="631545"/>
          </a:xfrm>
        </p:spPr>
        <p:txBody>
          <a:bodyPr/>
          <a:lstStyle/>
          <a:p>
            <a:r>
              <a:rPr lang="en-CA" sz="2000" dirty="0" smtClean="0">
                <a:solidFill>
                  <a:srgbClr val="9BBB59"/>
                </a:solidFill>
              </a:rPr>
              <a:t>Contact with various minority groups</a:t>
            </a:r>
            <a:br>
              <a:rPr lang="en-CA" sz="2000" dirty="0" smtClean="0">
                <a:solidFill>
                  <a:srgbClr val="9BBB59"/>
                </a:solidFill>
              </a:rPr>
            </a:br>
            <a:endParaRPr lang="en-CA" dirty="0"/>
          </a:p>
        </p:txBody>
      </p:sp>
      <p:sp>
        <p:nvSpPr>
          <p:cNvPr id="11" name="Espace réservé du pied de page 2"/>
          <p:cNvSpPr>
            <a:spLocks noGrp="1"/>
          </p:cNvSpPr>
          <p:nvPr>
            <p:ph type="ftr" sz="quarter" idx="15"/>
            <p:custDataLst>
              <p:tags r:id="rId3"/>
            </p:custDataLst>
          </p:nvPr>
        </p:nvSpPr>
        <p:spPr>
          <a:xfrm>
            <a:off x="558800" y="6483350"/>
            <a:ext cx="2560638" cy="238125"/>
          </a:xfrm>
        </p:spPr>
        <p:txBody>
          <a:bodyPr/>
          <a:lstStyle/>
          <a:p>
            <a:pPr>
              <a:defRPr/>
            </a:pPr>
            <a:r>
              <a:rPr lang="en-CA" dirty="0" smtClean="0">
                <a:solidFill>
                  <a:srgbClr val="000000">
                    <a:tint val="75000"/>
                  </a:srgbClr>
                </a:solidFill>
              </a:rPr>
              <a:t>CROP</a:t>
            </a:r>
            <a:endParaRPr lang="en-CA" dirty="0">
              <a:solidFill>
                <a:srgbClr val="000000">
                  <a:tint val="75000"/>
                </a:srgbClr>
              </a:solidFill>
            </a:endParaRPr>
          </a:p>
        </p:txBody>
      </p:sp>
      <p:sp>
        <p:nvSpPr>
          <p:cNvPr id="12" name="Espace réservé du numéro de diapositive 3"/>
          <p:cNvSpPr>
            <a:spLocks noGrp="1"/>
          </p:cNvSpPr>
          <p:nvPr>
            <p:ph type="sldNum" sz="quarter" idx="16"/>
            <p:custDataLst>
              <p:tags r:id="rId4"/>
            </p:custDataLst>
          </p:nvPr>
        </p:nvSpPr>
        <p:spPr>
          <a:xfrm>
            <a:off x="5989638" y="6483350"/>
            <a:ext cx="2597150" cy="238125"/>
          </a:xfrm>
        </p:spPr>
        <p:txBody>
          <a:bodyPr/>
          <a:lstStyle/>
          <a:p>
            <a:pPr>
              <a:defRPr/>
            </a:pPr>
            <a:fld id="{18239141-2E42-4ABB-84FD-6FABED6D0D53}" type="slidenum">
              <a:rPr lang="en-CA" smtClean="0">
                <a:solidFill>
                  <a:srgbClr val="000000">
                    <a:tint val="75000"/>
                  </a:srgbClr>
                </a:solidFill>
              </a:rPr>
              <a:pPr>
                <a:defRPr/>
              </a:pPr>
              <a:t>13</a:t>
            </a:fld>
            <a:endParaRPr lang="en-CA" dirty="0">
              <a:solidFill>
                <a:srgbClr val="000000">
                  <a:tint val="75000"/>
                </a:srgbClr>
              </a:solidFill>
            </a:endParaRPr>
          </a:p>
        </p:txBody>
      </p:sp>
      <p:sp>
        <p:nvSpPr>
          <p:cNvPr id="13" name="Rectangle 12"/>
          <p:cNvSpPr/>
          <p:nvPr>
            <p:custDataLst>
              <p:tags r:id="rId5"/>
            </p:custDataLst>
          </p:nvPr>
        </p:nvSpPr>
        <p:spPr>
          <a:xfrm>
            <a:off x="520792" y="790005"/>
            <a:ext cx="1784463" cy="230832"/>
          </a:xfrm>
          <a:prstGeom prst="rect">
            <a:avLst/>
          </a:prstGeom>
        </p:spPr>
        <p:txBody>
          <a:bodyPr wrap="none">
            <a:spAutoFit/>
          </a:bodyPr>
          <a:lstStyle/>
          <a:p>
            <a:r>
              <a:rPr lang="en-CA" sz="900" dirty="0" smtClean="0">
                <a:solidFill>
                  <a:srgbClr val="9BBB59"/>
                </a:solidFill>
                <a:latin typeface="Arial" panose="020B0604020202020204" pitchFamily="34" charset="0"/>
                <a:cs typeface="Arial" panose="020B0604020202020204" pitchFamily="34" charset="0"/>
              </a:rPr>
              <a:t>Base: Total respondents n=800</a:t>
            </a:r>
            <a:endParaRPr lang="en-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6"/>
            </p:custDataLst>
          </p:nvPr>
        </p:nvSpPr>
        <p:spPr>
          <a:xfrm>
            <a:off x="500202" y="6251980"/>
            <a:ext cx="7818207" cy="230832"/>
          </a:xfrm>
          <a:prstGeom prst="rect">
            <a:avLst/>
          </a:prstGeom>
          <a:noFill/>
        </p:spPr>
        <p:txBody>
          <a:bodyPr wrap="square" rtlCol="0">
            <a:spAutoFit/>
          </a:bodyPr>
          <a:lstStyle/>
          <a:p>
            <a:r>
              <a:rPr lang="en-CA" sz="900" dirty="0" smtClean="0">
                <a:solidFill>
                  <a:srgbClr val="595959"/>
                </a:solidFill>
                <a:latin typeface="Arial" pitchFamily="34" charset="0"/>
                <a:cs typeface="Arial" pitchFamily="34" charset="0"/>
              </a:rPr>
              <a:t>Q100. In your day to day life, do you regularly spend time with the following types of people in the following environments? </a:t>
            </a:r>
            <a:endParaRPr lang="en-CA" sz="900" dirty="0">
              <a:solidFill>
                <a:srgbClr val="595959"/>
              </a:solidFill>
              <a:latin typeface="Arial" pitchFamily="34" charset="0"/>
              <a:cs typeface="Arial" pitchFamily="34" charset="0"/>
            </a:endParaRPr>
          </a:p>
        </p:txBody>
      </p:sp>
      <p:sp>
        <p:nvSpPr>
          <p:cNvPr id="14" name="Rectangle 13"/>
          <p:cNvSpPr/>
          <p:nvPr>
            <p:custDataLst>
              <p:tags r:id="rId7"/>
            </p:custDataLst>
          </p:nvPr>
        </p:nvSpPr>
        <p:spPr>
          <a:xfrm>
            <a:off x="1183207" y="3371762"/>
            <a:ext cx="5073132"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Rectangle 14"/>
          <p:cNvSpPr/>
          <p:nvPr>
            <p:custDataLst>
              <p:tags r:id="rId8"/>
            </p:custDataLst>
          </p:nvPr>
        </p:nvSpPr>
        <p:spPr>
          <a:xfrm>
            <a:off x="1183208" y="5043879"/>
            <a:ext cx="5073132"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Tree>
    <p:extLst>
      <p:ext uri="{BB962C8B-B14F-4D97-AF65-F5344CB8AC3E}">
        <p14:creationId xmlns:p14="http://schemas.microsoft.com/office/powerpoint/2010/main" val="34089448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14</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6533480" cy="631545"/>
          </a:xfrm>
        </p:spPr>
        <p:txBody>
          <a:bodyPr/>
          <a:lstStyle/>
          <a:p>
            <a:r>
              <a:rPr lang="en-US" sz="2000" dirty="0" smtClean="0">
                <a:solidFill>
                  <a:srgbClr val="9BBB59"/>
                </a:solidFill>
              </a:rPr>
              <a:t>Contact with various minority groups</a:t>
            </a:r>
            <a:r>
              <a:rPr lang="fr-CA" sz="2000" dirty="0" smtClean="0">
                <a:solidFill>
                  <a:srgbClr val="9BBB59"/>
                </a:solidFill>
              </a:rPr>
              <a:t> </a:t>
            </a:r>
            <a:br>
              <a:rPr lang="fr-CA" sz="2000"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358112397"/>
              </p:ext>
            </p:extLst>
          </p:nvPr>
        </p:nvGraphicFramePr>
        <p:xfrm>
          <a:off x="539552" y="1213531"/>
          <a:ext cx="6505493" cy="4810532"/>
        </p:xfrm>
        <a:graphic>
          <a:graphicData uri="http://schemas.openxmlformats.org/drawingml/2006/table">
            <a:tbl>
              <a:tblPr firstRow="1" bandRow="1">
                <a:tableStyleId>{2D5ABB26-0587-4C30-8999-92F81FD0307C}</a:tableStyleId>
              </a:tblPr>
              <a:tblGrid>
                <a:gridCol w="2344066"/>
                <a:gridCol w="898607"/>
                <a:gridCol w="815705"/>
                <a:gridCol w="815705"/>
                <a:gridCol w="815705"/>
                <a:gridCol w="815705"/>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4">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4"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407999">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300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en-US" sz="1100" b="0" i="0" u="none" strike="noStrike" dirty="0" smtClean="0">
                          <a:solidFill>
                            <a:srgbClr val="5A5A5A"/>
                          </a:solidFill>
                          <a:effectLst/>
                          <a:latin typeface="Arial Narrow"/>
                        </a:rPr>
                        <a:t>People of a religious faith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E31836"/>
                          </a:solidFill>
                          <a:effectLst/>
                          <a:latin typeface="Arial Narrow" panose="020B0606020202030204" pitchFamily="34" charset="0"/>
                          <a:ea typeface="+mn-ea"/>
                          <a:cs typeface="+mn-cs"/>
                        </a:rPr>
                        <a:t>59</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of a different skin color than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80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46</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from an ethnic background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70</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55</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who are homosexual or bisexual</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FF0000"/>
                          </a:solidFill>
                          <a:effectLst/>
                          <a:latin typeface="Arial Narrow" panose="020B0606020202030204" pitchFamily="34" charset="0"/>
                        </a:rPr>
                        <a:t>46</a:t>
                      </a:r>
                      <a:endParaRPr lang="fr-CA" sz="1100" b="0" i="0" u="none" strike="noStrike" dirty="0">
                        <a:solidFill>
                          <a:srgbClr val="FF000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66</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47</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with a mental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37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40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45</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31</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with a physical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ctr"/>
                      <a:r>
                        <a:rPr lang="fr-CA" sz="1100" b="0" i="0" u="none" strike="noStrike" dirty="0" err="1" smtClean="0">
                          <a:solidFill>
                            <a:srgbClr val="5A5A5A"/>
                          </a:solidFill>
                          <a:effectLst/>
                          <a:latin typeface="Arial Narrow"/>
                        </a:rPr>
                        <a:t>Transgender</a:t>
                      </a:r>
                      <a:r>
                        <a:rPr lang="fr-CA" sz="1100" b="0" i="0" u="none" strike="noStrike" dirty="0" smtClean="0">
                          <a:solidFill>
                            <a:srgbClr val="5A5A5A"/>
                          </a:solidFill>
                          <a:effectLst/>
                          <a:latin typeface="Arial Narrow"/>
                        </a:rPr>
                        <a:t> people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15</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ZoneTexte 9"/>
          <p:cNvSpPr txBox="1"/>
          <p:nvPr>
            <p:custDataLst>
              <p:tags r:id="rId5"/>
            </p:custDataLst>
          </p:nvPr>
        </p:nvSpPr>
        <p:spPr>
          <a:xfrm>
            <a:off x="500202" y="6251980"/>
            <a:ext cx="7818207" cy="230832"/>
          </a:xfrm>
          <a:prstGeom prst="rect">
            <a:avLst/>
          </a:prstGeom>
          <a:noFill/>
        </p:spPr>
        <p:txBody>
          <a:bodyPr wrap="square" rtlCol="0">
            <a:spAutoFit/>
          </a:bodyPr>
          <a:lstStyle/>
          <a:p>
            <a:r>
              <a:rPr lang="en-CA" sz="900" dirty="0" smtClean="0">
                <a:solidFill>
                  <a:srgbClr val="595959"/>
                </a:solidFill>
                <a:latin typeface="Arial" pitchFamily="34" charset="0"/>
                <a:cs typeface="Arial" pitchFamily="34" charset="0"/>
              </a:rPr>
              <a:t>Q100. In your day to day life, do you regularly spend time with the following types of people in the following environments? </a:t>
            </a:r>
            <a:endParaRPr lang="en-CA" sz="900" dirty="0">
              <a:solidFill>
                <a:srgbClr val="595959"/>
              </a:solidFill>
              <a:latin typeface="Arial" pitchFamily="34" charset="0"/>
              <a:cs typeface="Arial" pitchFamily="34" charset="0"/>
            </a:endParaRPr>
          </a:p>
        </p:txBody>
      </p:sp>
      <p:sp>
        <p:nvSpPr>
          <p:cNvPr id="11" name="Rectangle 10"/>
          <p:cNvSpPr/>
          <p:nvPr>
            <p:custDataLst>
              <p:tags r:id="rId6"/>
            </p:custDataLst>
          </p:nvPr>
        </p:nvSpPr>
        <p:spPr>
          <a:xfrm>
            <a:off x="467544" y="3870485"/>
            <a:ext cx="6624736"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8" name="Rectangle 7"/>
          <p:cNvSpPr/>
          <p:nvPr>
            <p:custDataLst>
              <p:tags r:id="rId7"/>
            </p:custDataLst>
          </p:nvPr>
        </p:nvSpPr>
        <p:spPr>
          <a:xfrm>
            <a:off x="446278" y="5488983"/>
            <a:ext cx="6646002"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9" name="Rectangle 8"/>
          <p:cNvSpPr/>
          <p:nvPr>
            <p:custDataLst>
              <p:tags r:id="rId8"/>
            </p:custDataLst>
          </p:nvPr>
        </p:nvSpPr>
        <p:spPr>
          <a:xfrm>
            <a:off x="520792" y="79000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1363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15</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6533480" cy="631545"/>
          </a:xfrm>
        </p:spPr>
        <p:txBody>
          <a:bodyPr/>
          <a:lstStyle/>
          <a:p>
            <a:r>
              <a:rPr lang="en-US" sz="2000" dirty="0" smtClean="0">
                <a:solidFill>
                  <a:srgbClr val="9BBB59"/>
                </a:solidFill>
              </a:rPr>
              <a:t>Contact with various minority groups</a:t>
            </a:r>
            <a:r>
              <a:rPr lang="fr-CA" sz="2000" dirty="0" smtClean="0">
                <a:solidFill>
                  <a:srgbClr val="9BBB59"/>
                </a:solidFill>
              </a:rPr>
              <a:t> </a:t>
            </a:r>
            <a:br>
              <a:rPr lang="fr-CA" sz="2000"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89350005"/>
              </p:ext>
            </p:extLst>
          </p:nvPr>
        </p:nvGraphicFramePr>
        <p:xfrm>
          <a:off x="539552" y="1213531"/>
          <a:ext cx="7560840" cy="4810532"/>
        </p:xfrm>
        <a:graphic>
          <a:graphicData uri="http://schemas.openxmlformats.org/drawingml/2006/table">
            <a:tbl>
              <a:tblPr firstRow="1" bandRow="1">
                <a:tableStyleId>{2D5ABB26-0587-4C30-8999-92F81FD0307C}</a:tableStyleId>
              </a:tblPr>
              <a:tblGrid>
                <a:gridCol w="2178115"/>
                <a:gridCol w="834989"/>
                <a:gridCol w="757956"/>
                <a:gridCol w="757956"/>
                <a:gridCol w="757956"/>
                <a:gridCol w="757956"/>
                <a:gridCol w="757956"/>
                <a:gridCol w="757956"/>
              </a:tblGrid>
              <a:tr h="28816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BORN IN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127102">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fr-CA"/>
                    </a:p>
                  </a:txBody>
                  <a:tcPr/>
                </a:tc>
                <a:tc hMerge="1" vMerge="1">
                  <a:txBody>
                    <a:bodyPr/>
                    <a:lstStyle/>
                    <a:p>
                      <a:endParaRPr lang="fr-CA"/>
                    </a:p>
                  </a:txBody>
                  <a:tcPr/>
                </a:tc>
              </a:tr>
              <a:tr h="407999">
                <a:tc vMerge="1">
                  <a:txBody>
                    <a:bodyPr/>
                    <a:lstStyle/>
                    <a:p>
                      <a:endParaRPr lang="fr-CA"/>
                    </a:p>
                  </a:txBody>
                  <a:tcPr/>
                </a:tc>
                <a:tc vMerge="1">
                  <a:txBody>
                    <a:bodyPr/>
                    <a:lstStyle/>
                    <a:p>
                      <a:endParaRPr lang="fr-CA"/>
                    </a:p>
                  </a:txBody>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Yes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667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133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algn="l" fontAlgn="b"/>
                      <a:r>
                        <a:rPr lang="en-US" sz="1100" b="0" i="0" u="none" strike="noStrike" dirty="0" smtClean="0">
                          <a:solidFill>
                            <a:srgbClr val="5A5A5A"/>
                          </a:solidFill>
                          <a:effectLst/>
                          <a:latin typeface="Arial Narrow"/>
                        </a:rPr>
                        <a:t>People of a religious faith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51</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68</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64</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64</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66</a:t>
                      </a:r>
                      <a:endParaRPr lang="fr-CA" sz="1100" b="0"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55</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of a different skin color than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61</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63</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63</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65</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from an ethnic background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53</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65</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59</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65</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who are homosexual or bisexual</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51</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51</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60</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59</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42</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with a mental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37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E31836"/>
                          </a:solidFill>
                          <a:effectLst/>
                          <a:latin typeface="Arial Narrow" panose="020B0606020202030204" pitchFamily="34" charset="0"/>
                          <a:ea typeface="+mn-ea"/>
                          <a:cs typeface="+mn-cs"/>
                        </a:rPr>
                        <a:t>33</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00B0F0"/>
                          </a:solidFill>
                          <a:effectLst/>
                          <a:latin typeface="Arial Narrow" panose="020B0606020202030204" pitchFamily="34" charset="0"/>
                          <a:ea typeface="+mn-ea"/>
                          <a:cs typeface="+mn-cs"/>
                        </a:rPr>
                        <a:t>41</a:t>
                      </a:r>
                      <a:endParaRPr lang="fr-CA" sz="11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39</a:t>
                      </a:r>
                      <a:endParaRPr lang="fr-CA" sz="1100" b="0"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28</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b"/>
                      <a:r>
                        <a:rPr lang="en-US" sz="1100" b="0" i="0" u="none" strike="noStrike" dirty="0" smtClean="0">
                          <a:solidFill>
                            <a:srgbClr val="5A5A5A"/>
                          </a:solidFill>
                          <a:effectLst/>
                          <a:latin typeface="Arial Narrow"/>
                        </a:rPr>
                        <a:t>People with a physical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31</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40</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38</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24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40000">
                <a:tc>
                  <a:txBody>
                    <a:bodyPr/>
                    <a:lstStyle/>
                    <a:p>
                      <a:pPr algn="l" fontAlgn="ctr"/>
                      <a:r>
                        <a:rPr lang="fr-CA" sz="1100" b="0" i="0" u="none" strike="noStrike" dirty="0" err="1" smtClean="0">
                          <a:solidFill>
                            <a:srgbClr val="5A5A5A"/>
                          </a:solidFill>
                          <a:effectLst/>
                          <a:latin typeface="Arial Narrow"/>
                        </a:rPr>
                        <a:t>Transgender</a:t>
                      </a:r>
                      <a:r>
                        <a:rPr lang="fr-CA" sz="1100" b="0" i="0" u="none" strike="noStrike" dirty="0" smtClean="0">
                          <a:solidFill>
                            <a:srgbClr val="5A5A5A"/>
                          </a:solidFill>
                          <a:effectLst/>
                          <a:latin typeface="Arial Narrow"/>
                        </a:rPr>
                        <a:t> people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5</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10</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7</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10</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ZoneTexte 9"/>
          <p:cNvSpPr txBox="1"/>
          <p:nvPr>
            <p:custDataLst>
              <p:tags r:id="rId5"/>
            </p:custDataLst>
          </p:nvPr>
        </p:nvSpPr>
        <p:spPr>
          <a:xfrm>
            <a:off x="500202" y="6251980"/>
            <a:ext cx="7818207" cy="230832"/>
          </a:xfrm>
          <a:prstGeom prst="rect">
            <a:avLst/>
          </a:prstGeom>
          <a:noFill/>
        </p:spPr>
        <p:txBody>
          <a:bodyPr wrap="square" rtlCol="0">
            <a:spAutoFit/>
          </a:bodyPr>
          <a:lstStyle/>
          <a:p>
            <a:r>
              <a:rPr lang="fr-CA" sz="900" dirty="0" smtClean="0">
                <a:solidFill>
                  <a:srgbClr val="595959"/>
                </a:solidFill>
                <a:latin typeface="Arial" pitchFamily="34" charset="0"/>
                <a:cs typeface="Arial" pitchFamily="34" charset="0"/>
              </a:rPr>
              <a:t>Q100. </a:t>
            </a:r>
            <a:r>
              <a:rPr lang="fr-CA" sz="900" dirty="0">
                <a:solidFill>
                  <a:srgbClr val="595959"/>
                </a:solidFill>
                <a:latin typeface="Arial" pitchFamily="34" charset="0"/>
                <a:cs typeface="Arial" pitchFamily="34" charset="0"/>
              </a:rPr>
              <a:t>In </a:t>
            </a:r>
            <a:r>
              <a:rPr lang="fr-CA" sz="900" dirty="0" err="1">
                <a:solidFill>
                  <a:srgbClr val="595959"/>
                </a:solidFill>
                <a:latin typeface="Arial" pitchFamily="34" charset="0"/>
                <a:cs typeface="Arial" pitchFamily="34" charset="0"/>
              </a:rPr>
              <a:t>your</a:t>
            </a:r>
            <a:r>
              <a:rPr lang="fr-CA" sz="900" dirty="0">
                <a:solidFill>
                  <a:srgbClr val="595959"/>
                </a:solidFill>
                <a:latin typeface="Arial" pitchFamily="34" charset="0"/>
                <a:cs typeface="Arial" pitchFamily="34" charset="0"/>
              </a:rPr>
              <a:t> </a:t>
            </a:r>
            <a:r>
              <a:rPr lang="fr-CA" sz="900" dirty="0" err="1">
                <a:solidFill>
                  <a:srgbClr val="595959"/>
                </a:solidFill>
                <a:latin typeface="Arial" pitchFamily="34" charset="0"/>
                <a:cs typeface="Arial" pitchFamily="34" charset="0"/>
              </a:rPr>
              <a:t>day</a:t>
            </a:r>
            <a:r>
              <a:rPr lang="fr-CA" sz="900" dirty="0">
                <a:solidFill>
                  <a:srgbClr val="595959"/>
                </a:solidFill>
                <a:latin typeface="Arial" pitchFamily="34" charset="0"/>
                <a:cs typeface="Arial" pitchFamily="34" charset="0"/>
              </a:rPr>
              <a:t> to </a:t>
            </a:r>
            <a:r>
              <a:rPr lang="fr-CA" sz="900" dirty="0" err="1">
                <a:solidFill>
                  <a:srgbClr val="595959"/>
                </a:solidFill>
                <a:latin typeface="Arial" pitchFamily="34" charset="0"/>
                <a:cs typeface="Arial" pitchFamily="34" charset="0"/>
              </a:rPr>
              <a:t>day</a:t>
            </a:r>
            <a:r>
              <a:rPr lang="fr-CA" sz="900" dirty="0">
                <a:solidFill>
                  <a:srgbClr val="595959"/>
                </a:solidFill>
                <a:latin typeface="Arial" pitchFamily="34" charset="0"/>
                <a:cs typeface="Arial" pitchFamily="34" charset="0"/>
              </a:rPr>
              <a:t> life, do </a:t>
            </a:r>
            <a:r>
              <a:rPr lang="fr-CA" sz="900" dirty="0" err="1">
                <a:solidFill>
                  <a:srgbClr val="595959"/>
                </a:solidFill>
                <a:latin typeface="Arial" pitchFamily="34" charset="0"/>
                <a:cs typeface="Arial" pitchFamily="34" charset="0"/>
              </a:rPr>
              <a:t>you</a:t>
            </a:r>
            <a:r>
              <a:rPr lang="fr-CA" sz="900" dirty="0">
                <a:solidFill>
                  <a:srgbClr val="595959"/>
                </a:solidFill>
                <a:latin typeface="Arial" pitchFamily="34" charset="0"/>
                <a:cs typeface="Arial" pitchFamily="34" charset="0"/>
              </a:rPr>
              <a:t> </a:t>
            </a:r>
            <a:r>
              <a:rPr lang="fr-CA" sz="900" dirty="0" err="1">
                <a:solidFill>
                  <a:srgbClr val="595959"/>
                </a:solidFill>
                <a:latin typeface="Arial" pitchFamily="34" charset="0"/>
                <a:cs typeface="Arial" pitchFamily="34" charset="0"/>
              </a:rPr>
              <a:t>regularly</a:t>
            </a:r>
            <a:r>
              <a:rPr lang="fr-CA" sz="900" dirty="0">
                <a:solidFill>
                  <a:srgbClr val="595959"/>
                </a:solidFill>
                <a:latin typeface="Arial" pitchFamily="34" charset="0"/>
                <a:cs typeface="Arial" pitchFamily="34" charset="0"/>
              </a:rPr>
              <a:t> </a:t>
            </a:r>
            <a:r>
              <a:rPr lang="fr-CA" sz="900" dirty="0" err="1">
                <a:solidFill>
                  <a:srgbClr val="595959"/>
                </a:solidFill>
                <a:latin typeface="Arial" pitchFamily="34" charset="0"/>
                <a:cs typeface="Arial" pitchFamily="34" charset="0"/>
              </a:rPr>
              <a:t>spend</a:t>
            </a:r>
            <a:r>
              <a:rPr lang="fr-CA" sz="900" dirty="0">
                <a:solidFill>
                  <a:srgbClr val="595959"/>
                </a:solidFill>
                <a:latin typeface="Arial" pitchFamily="34" charset="0"/>
                <a:cs typeface="Arial" pitchFamily="34" charset="0"/>
              </a:rPr>
              <a:t> time </a:t>
            </a:r>
            <a:r>
              <a:rPr lang="fr-CA" sz="900" dirty="0" err="1">
                <a:solidFill>
                  <a:srgbClr val="595959"/>
                </a:solidFill>
                <a:latin typeface="Arial" pitchFamily="34" charset="0"/>
                <a:cs typeface="Arial" pitchFamily="34" charset="0"/>
              </a:rPr>
              <a:t>with</a:t>
            </a:r>
            <a:r>
              <a:rPr lang="fr-CA" sz="900" dirty="0">
                <a:solidFill>
                  <a:srgbClr val="595959"/>
                </a:solidFill>
                <a:latin typeface="Arial" pitchFamily="34" charset="0"/>
                <a:cs typeface="Arial" pitchFamily="34" charset="0"/>
              </a:rPr>
              <a:t> the </a:t>
            </a:r>
            <a:r>
              <a:rPr lang="fr-CA" sz="900" dirty="0" err="1">
                <a:solidFill>
                  <a:srgbClr val="595959"/>
                </a:solidFill>
                <a:latin typeface="Arial" pitchFamily="34" charset="0"/>
                <a:cs typeface="Arial" pitchFamily="34" charset="0"/>
              </a:rPr>
              <a:t>following</a:t>
            </a:r>
            <a:r>
              <a:rPr lang="fr-CA" sz="900" dirty="0">
                <a:solidFill>
                  <a:srgbClr val="595959"/>
                </a:solidFill>
                <a:latin typeface="Arial" pitchFamily="34" charset="0"/>
                <a:cs typeface="Arial" pitchFamily="34" charset="0"/>
              </a:rPr>
              <a:t> types of people in the </a:t>
            </a:r>
            <a:r>
              <a:rPr lang="fr-CA" sz="900" dirty="0" err="1">
                <a:solidFill>
                  <a:srgbClr val="595959"/>
                </a:solidFill>
                <a:latin typeface="Arial" pitchFamily="34" charset="0"/>
                <a:cs typeface="Arial" pitchFamily="34" charset="0"/>
              </a:rPr>
              <a:t>following</a:t>
            </a:r>
            <a:r>
              <a:rPr lang="fr-CA" sz="900" dirty="0">
                <a:solidFill>
                  <a:srgbClr val="595959"/>
                </a:solidFill>
                <a:latin typeface="Arial" pitchFamily="34" charset="0"/>
                <a:cs typeface="Arial" pitchFamily="34" charset="0"/>
              </a:rPr>
              <a:t> </a:t>
            </a:r>
            <a:r>
              <a:rPr lang="fr-CA" sz="900" dirty="0" err="1">
                <a:solidFill>
                  <a:srgbClr val="595959"/>
                </a:solidFill>
                <a:latin typeface="Arial" pitchFamily="34" charset="0"/>
                <a:cs typeface="Arial" pitchFamily="34" charset="0"/>
              </a:rPr>
              <a:t>environments</a:t>
            </a:r>
            <a:r>
              <a:rPr lang="fr-CA" sz="900" dirty="0">
                <a:solidFill>
                  <a:srgbClr val="595959"/>
                </a:solidFill>
                <a:latin typeface="Arial" pitchFamily="34" charset="0"/>
                <a:cs typeface="Arial" pitchFamily="34" charset="0"/>
              </a:rPr>
              <a:t>? </a:t>
            </a:r>
          </a:p>
        </p:txBody>
      </p:sp>
      <p:sp>
        <p:nvSpPr>
          <p:cNvPr id="11" name="Rectangle 10"/>
          <p:cNvSpPr/>
          <p:nvPr>
            <p:custDataLst>
              <p:tags r:id="rId6"/>
            </p:custDataLst>
          </p:nvPr>
        </p:nvSpPr>
        <p:spPr>
          <a:xfrm>
            <a:off x="488810" y="3870485"/>
            <a:ext cx="7683590"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8" name="Rectangle 7"/>
          <p:cNvSpPr/>
          <p:nvPr>
            <p:custDataLst>
              <p:tags r:id="rId7"/>
            </p:custDataLst>
          </p:nvPr>
        </p:nvSpPr>
        <p:spPr>
          <a:xfrm>
            <a:off x="467544" y="5488983"/>
            <a:ext cx="7704856" cy="56662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9" name="Rectangle 8"/>
          <p:cNvSpPr/>
          <p:nvPr>
            <p:custDataLst>
              <p:tags r:id="rId8"/>
            </p:custDataLst>
          </p:nvPr>
        </p:nvSpPr>
        <p:spPr>
          <a:xfrm>
            <a:off x="520792" y="79000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30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p:nvPr>
            <p:custDataLst>
              <p:tags r:id="rId1"/>
            </p:custDataLst>
            <p:extLst>
              <p:ext uri="{D42A27DB-BD31-4B8C-83A1-F6EECF244321}">
                <p14:modId xmlns:p14="http://schemas.microsoft.com/office/powerpoint/2010/main" val="3344613771"/>
              </p:ext>
            </p:extLst>
          </p:nvPr>
        </p:nvGraphicFramePr>
        <p:xfrm>
          <a:off x="520302" y="1408955"/>
          <a:ext cx="3889003" cy="2364606"/>
        </p:xfrm>
        <a:graphic>
          <a:graphicData uri="http://schemas.openxmlformats.org/drawingml/2006/chart">
            <c:chart xmlns:c="http://schemas.openxmlformats.org/drawingml/2006/chart" xmlns:r="http://schemas.openxmlformats.org/officeDocument/2006/relationships" r:id="rId12"/>
          </a:graphicData>
        </a:graphic>
      </p:graphicFrame>
      <p:sp>
        <p:nvSpPr>
          <p:cNvPr id="10" name="Titre 4"/>
          <p:cNvSpPr>
            <a:spLocks noGrp="1"/>
          </p:cNvSpPr>
          <p:nvPr>
            <p:ph type="title"/>
            <p:custDataLst>
              <p:tags r:id="rId2"/>
            </p:custDataLst>
          </p:nvPr>
        </p:nvSpPr>
        <p:spPr>
          <a:xfrm>
            <a:off x="558800" y="373063"/>
            <a:ext cx="5885408" cy="631545"/>
          </a:xfrm>
        </p:spPr>
        <p:txBody>
          <a:bodyPr/>
          <a:lstStyle/>
          <a:p>
            <a:r>
              <a:rPr lang="en-CA" sz="2000" dirty="0" smtClean="0">
                <a:solidFill>
                  <a:srgbClr val="9BBB59"/>
                </a:solidFill>
              </a:rPr>
              <a:t>Environment where contact with various minority groups occurs</a:t>
            </a:r>
            <a:br>
              <a:rPr lang="en-CA" sz="2000" dirty="0" smtClean="0">
                <a:solidFill>
                  <a:srgbClr val="9BBB59"/>
                </a:solidFill>
              </a:rPr>
            </a:br>
            <a:r>
              <a:rPr lang="en-CA" dirty="0" smtClean="0">
                <a:solidFill>
                  <a:srgbClr val="9BBB59"/>
                </a:solidFill>
              </a:rPr>
              <a:t/>
            </a:r>
            <a:br>
              <a:rPr lang="en-CA" dirty="0" smtClean="0">
                <a:solidFill>
                  <a:srgbClr val="9BBB59"/>
                </a:solidFill>
              </a:rPr>
            </a:br>
            <a:endParaRPr lang="en-CA" dirty="0"/>
          </a:p>
        </p:txBody>
      </p:sp>
      <p:sp>
        <p:nvSpPr>
          <p:cNvPr id="11" name="Espace réservé du pied de page 2"/>
          <p:cNvSpPr>
            <a:spLocks noGrp="1"/>
          </p:cNvSpPr>
          <p:nvPr>
            <p:ph type="ftr" sz="quarter" idx="15"/>
            <p:custDataLst>
              <p:tags r:id="rId3"/>
            </p:custDataLst>
          </p:nvPr>
        </p:nvSpPr>
        <p:spPr>
          <a:xfrm>
            <a:off x="558800" y="6483350"/>
            <a:ext cx="2560638" cy="238125"/>
          </a:xfrm>
        </p:spPr>
        <p:txBody>
          <a:bodyPr/>
          <a:lstStyle/>
          <a:p>
            <a:pPr>
              <a:defRPr/>
            </a:pPr>
            <a:r>
              <a:rPr lang="en-CA" dirty="0" smtClean="0">
                <a:solidFill>
                  <a:srgbClr val="000000">
                    <a:tint val="75000"/>
                  </a:srgbClr>
                </a:solidFill>
              </a:rPr>
              <a:t>CROP</a:t>
            </a:r>
            <a:endParaRPr lang="en-CA" dirty="0">
              <a:solidFill>
                <a:srgbClr val="000000">
                  <a:tint val="75000"/>
                </a:srgbClr>
              </a:solidFill>
            </a:endParaRPr>
          </a:p>
        </p:txBody>
      </p:sp>
      <p:sp>
        <p:nvSpPr>
          <p:cNvPr id="12" name="Espace réservé du numéro de diapositive 3"/>
          <p:cNvSpPr>
            <a:spLocks noGrp="1"/>
          </p:cNvSpPr>
          <p:nvPr>
            <p:ph type="sldNum" sz="quarter" idx="16"/>
            <p:custDataLst>
              <p:tags r:id="rId4"/>
            </p:custDataLst>
          </p:nvPr>
        </p:nvSpPr>
        <p:spPr>
          <a:xfrm>
            <a:off x="5989638" y="6483350"/>
            <a:ext cx="2597150" cy="238125"/>
          </a:xfrm>
        </p:spPr>
        <p:txBody>
          <a:bodyPr/>
          <a:lstStyle/>
          <a:p>
            <a:pPr>
              <a:defRPr/>
            </a:pPr>
            <a:fld id="{18239141-2E42-4ABB-84FD-6FABED6D0D53}" type="slidenum">
              <a:rPr lang="en-CA" smtClean="0">
                <a:solidFill>
                  <a:srgbClr val="000000">
                    <a:tint val="75000"/>
                  </a:srgbClr>
                </a:solidFill>
              </a:rPr>
              <a:pPr>
                <a:defRPr/>
              </a:pPr>
              <a:t>16</a:t>
            </a:fld>
            <a:endParaRPr lang="en-CA" dirty="0">
              <a:solidFill>
                <a:srgbClr val="000000">
                  <a:tint val="75000"/>
                </a:srgbClr>
              </a:solidFill>
            </a:endParaRPr>
          </a:p>
        </p:txBody>
      </p:sp>
      <p:sp>
        <p:nvSpPr>
          <p:cNvPr id="13" name="Rectangle 12"/>
          <p:cNvSpPr/>
          <p:nvPr>
            <p:custDataLst>
              <p:tags r:id="rId5"/>
            </p:custDataLst>
          </p:nvPr>
        </p:nvSpPr>
        <p:spPr>
          <a:xfrm>
            <a:off x="520792" y="764704"/>
            <a:ext cx="1784463" cy="230832"/>
          </a:xfrm>
          <a:prstGeom prst="rect">
            <a:avLst/>
          </a:prstGeom>
        </p:spPr>
        <p:txBody>
          <a:bodyPr wrap="none">
            <a:spAutoFit/>
          </a:bodyPr>
          <a:lstStyle/>
          <a:p>
            <a:r>
              <a:rPr lang="en-CA" sz="900" dirty="0" smtClean="0">
                <a:solidFill>
                  <a:srgbClr val="9BBB59"/>
                </a:solidFill>
                <a:latin typeface="Arial" panose="020B0604020202020204" pitchFamily="34" charset="0"/>
                <a:cs typeface="Arial" panose="020B0604020202020204" pitchFamily="34" charset="0"/>
              </a:rPr>
              <a:t>Base: Total respondents n=800</a:t>
            </a:r>
            <a:endParaRPr lang="en-CA" sz="900" dirty="0">
              <a:solidFill>
                <a:srgbClr val="000000"/>
              </a:solidFill>
              <a:latin typeface="Arial" panose="020B0604020202020204" pitchFamily="34" charset="0"/>
              <a:cs typeface="Arial" panose="020B0604020202020204" pitchFamily="34" charset="0"/>
            </a:endParaRPr>
          </a:p>
        </p:txBody>
      </p:sp>
      <p:graphicFrame>
        <p:nvGraphicFramePr>
          <p:cNvPr id="14" name="Graphique 13"/>
          <p:cNvGraphicFramePr/>
          <p:nvPr>
            <p:custDataLst>
              <p:tags r:id="rId6"/>
            </p:custDataLst>
            <p:extLst>
              <p:ext uri="{D42A27DB-BD31-4B8C-83A1-F6EECF244321}">
                <p14:modId xmlns:p14="http://schemas.microsoft.com/office/powerpoint/2010/main" val="312636697"/>
              </p:ext>
            </p:extLst>
          </p:nvPr>
        </p:nvGraphicFramePr>
        <p:xfrm>
          <a:off x="4427413" y="1389171"/>
          <a:ext cx="3889003" cy="2364606"/>
        </p:xfrm>
        <a:graphic>
          <a:graphicData uri="http://schemas.openxmlformats.org/drawingml/2006/chart">
            <c:chart xmlns:c="http://schemas.openxmlformats.org/drawingml/2006/chart" xmlns:r="http://schemas.openxmlformats.org/officeDocument/2006/relationships" r:id="rId13"/>
          </a:graphicData>
        </a:graphic>
      </p:graphicFrame>
      <p:sp>
        <p:nvSpPr>
          <p:cNvPr id="15" name="ZoneTexte 14"/>
          <p:cNvSpPr txBox="1"/>
          <p:nvPr/>
        </p:nvSpPr>
        <p:spPr>
          <a:xfrm>
            <a:off x="5466260" y="1093786"/>
            <a:ext cx="1347100" cy="276999"/>
          </a:xfrm>
          <a:prstGeom prst="rect">
            <a:avLst/>
          </a:prstGeom>
          <a:noFill/>
        </p:spPr>
        <p:txBody>
          <a:bodyPr wrap="none" rtlCol="0">
            <a:spAutoFit/>
          </a:bodyPr>
          <a:lstStyle/>
          <a:p>
            <a:r>
              <a:rPr lang="en-CA" sz="1200" u="sng" dirty="0" smtClean="0">
                <a:solidFill>
                  <a:srgbClr val="595959"/>
                </a:solidFill>
                <a:latin typeface="Arial Narrow" panose="020B0606020202030204" pitchFamily="34" charset="0"/>
                <a:cs typeface="Arial" panose="020B0604020202020204" pitchFamily="34" charset="0"/>
              </a:rPr>
              <a:t>Transgender people</a:t>
            </a:r>
            <a:endParaRPr lang="en-CA" sz="1200" u="sng" dirty="0">
              <a:solidFill>
                <a:srgbClr val="595959"/>
              </a:solidFill>
              <a:latin typeface="Arial Narrow" panose="020B0606020202030204" pitchFamily="34" charset="0"/>
              <a:cs typeface="Arial" panose="020B0604020202020204" pitchFamily="34" charset="0"/>
            </a:endParaRPr>
          </a:p>
        </p:txBody>
      </p:sp>
      <p:graphicFrame>
        <p:nvGraphicFramePr>
          <p:cNvPr id="16" name="Graphique 15"/>
          <p:cNvGraphicFramePr/>
          <p:nvPr>
            <p:custDataLst>
              <p:tags r:id="rId7"/>
            </p:custDataLst>
            <p:extLst>
              <p:ext uri="{D42A27DB-BD31-4B8C-83A1-F6EECF244321}">
                <p14:modId xmlns:p14="http://schemas.microsoft.com/office/powerpoint/2010/main" val="2306799001"/>
              </p:ext>
            </p:extLst>
          </p:nvPr>
        </p:nvGraphicFramePr>
        <p:xfrm>
          <a:off x="566372" y="4075674"/>
          <a:ext cx="3889003" cy="2364606"/>
        </p:xfrm>
        <a:graphic>
          <a:graphicData uri="http://schemas.openxmlformats.org/drawingml/2006/chart">
            <c:chart xmlns:c="http://schemas.openxmlformats.org/drawingml/2006/chart" xmlns:r="http://schemas.openxmlformats.org/officeDocument/2006/relationships" r:id="rId14"/>
          </a:graphicData>
        </a:graphic>
      </p:graphicFrame>
      <p:sp>
        <p:nvSpPr>
          <p:cNvPr id="17" name="ZoneTexte 16"/>
          <p:cNvSpPr txBox="1"/>
          <p:nvPr/>
        </p:nvSpPr>
        <p:spPr>
          <a:xfrm>
            <a:off x="1037227" y="3780289"/>
            <a:ext cx="2569358" cy="276999"/>
          </a:xfrm>
          <a:prstGeom prst="rect">
            <a:avLst/>
          </a:prstGeom>
          <a:noFill/>
        </p:spPr>
        <p:txBody>
          <a:bodyPr wrap="none" rtlCol="0">
            <a:spAutoFit/>
          </a:bodyPr>
          <a:lstStyle/>
          <a:p>
            <a:r>
              <a:rPr lang="en-CA" sz="1200" u="sng" dirty="0" smtClean="0">
                <a:solidFill>
                  <a:srgbClr val="595959"/>
                </a:solidFill>
                <a:latin typeface="Arial Narrow" panose="020B0606020202030204" pitchFamily="34" charset="0"/>
              </a:rPr>
              <a:t>People of a different skin color than yours</a:t>
            </a:r>
            <a:endParaRPr lang="en-CA" sz="1200" u="sng" dirty="0">
              <a:solidFill>
                <a:srgbClr val="595959"/>
              </a:solidFill>
              <a:latin typeface="Arial Narrow" panose="020B0606020202030204" pitchFamily="34" charset="0"/>
            </a:endParaRPr>
          </a:p>
        </p:txBody>
      </p:sp>
      <p:graphicFrame>
        <p:nvGraphicFramePr>
          <p:cNvPr id="18" name="Graphique 17"/>
          <p:cNvGraphicFramePr/>
          <p:nvPr>
            <p:custDataLst>
              <p:tags r:id="rId8"/>
            </p:custDataLst>
            <p:extLst>
              <p:ext uri="{D42A27DB-BD31-4B8C-83A1-F6EECF244321}">
                <p14:modId xmlns:p14="http://schemas.microsoft.com/office/powerpoint/2010/main" val="352387764"/>
              </p:ext>
            </p:extLst>
          </p:nvPr>
        </p:nvGraphicFramePr>
        <p:xfrm>
          <a:off x="4459312" y="4038844"/>
          <a:ext cx="3889003" cy="2364606"/>
        </p:xfrm>
        <a:graphic>
          <a:graphicData uri="http://schemas.openxmlformats.org/drawingml/2006/chart">
            <c:chart xmlns:c="http://schemas.openxmlformats.org/drawingml/2006/chart" xmlns:r="http://schemas.openxmlformats.org/officeDocument/2006/relationships" r:id="rId15"/>
          </a:graphicData>
        </a:graphic>
      </p:graphicFrame>
      <p:sp>
        <p:nvSpPr>
          <p:cNvPr id="19" name="ZoneTexte 18"/>
          <p:cNvSpPr txBox="1"/>
          <p:nvPr/>
        </p:nvSpPr>
        <p:spPr>
          <a:xfrm>
            <a:off x="5232537" y="3762509"/>
            <a:ext cx="1949573" cy="276999"/>
          </a:xfrm>
          <a:prstGeom prst="rect">
            <a:avLst/>
          </a:prstGeom>
          <a:noFill/>
        </p:spPr>
        <p:txBody>
          <a:bodyPr wrap="none" rtlCol="0">
            <a:spAutoFit/>
          </a:bodyPr>
          <a:lstStyle/>
          <a:p>
            <a:r>
              <a:rPr lang="en-CA" sz="1200" u="sng" dirty="0" smtClean="0">
                <a:solidFill>
                  <a:srgbClr val="595959"/>
                </a:solidFill>
                <a:latin typeface="Arial Narrow" panose="020B0606020202030204" pitchFamily="34" charset="0"/>
              </a:rPr>
              <a:t>People with a physical disability</a:t>
            </a:r>
            <a:endParaRPr lang="en-CA" sz="1200" u="sng" dirty="0">
              <a:solidFill>
                <a:srgbClr val="595959"/>
              </a:solidFill>
              <a:latin typeface="Arial Narrow" panose="020B0606020202030204" pitchFamily="34" charset="0"/>
            </a:endParaRPr>
          </a:p>
        </p:txBody>
      </p:sp>
      <p:sp>
        <p:nvSpPr>
          <p:cNvPr id="21" name="ZoneTexte 20"/>
          <p:cNvSpPr txBox="1"/>
          <p:nvPr/>
        </p:nvSpPr>
        <p:spPr>
          <a:xfrm>
            <a:off x="1253438" y="1123843"/>
            <a:ext cx="2425664" cy="276999"/>
          </a:xfrm>
          <a:prstGeom prst="rect">
            <a:avLst/>
          </a:prstGeom>
          <a:noFill/>
        </p:spPr>
        <p:txBody>
          <a:bodyPr wrap="none" rtlCol="0">
            <a:spAutoFit/>
          </a:bodyPr>
          <a:lstStyle/>
          <a:p>
            <a:r>
              <a:rPr lang="en-CA" sz="1200" u="sng" dirty="0" smtClean="0">
                <a:solidFill>
                  <a:srgbClr val="595959"/>
                </a:solidFill>
                <a:latin typeface="Arial Narrow" panose="020B0606020202030204" pitchFamily="34" charset="0"/>
                <a:cs typeface="Arial" panose="020B0604020202020204" pitchFamily="34" charset="0"/>
              </a:rPr>
              <a:t>People who are homosexual or bisexual</a:t>
            </a:r>
            <a:endParaRPr lang="en-CA" sz="1200" u="sng" dirty="0">
              <a:solidFill>
                <a:srgbClr val="595959"/>
              </a:solidFill>
              <a:latin typeface="Arial Narrow" panose="020B0606020202030204" pitchFamily="34" charset="0"/>
              <a:cs typeface="Arial" panose="020B0604020202020204" pitchFamily="34" charset="0"/>
            </a:endParaRPr>
          </a:p>
        </p:txBody>
      </p:sp>
      <p:sp>
        <p:nvSpPr>
          <p:cNvPr id="20" name="ZoneTexte 19"/>
          <p:cNvSpPr txBox="1"/>
          <p:nvPr>
            <p:custDataLst>
              <p:tags r:id="rId9"/>
            </p:custDataLst>
          </p:nvPr>
        </p:nvSpPr>
        <p:spPr>
          <a:xfrm>
            <a:off x="500202" y="6251980"/>
            <a:ext cx="7818207" cy="230832"/>
          </a:xfrm>
          <a:prstGeom prst="rect">
            <a:avLst/>
          </a:prstGeom>
          <a:noFill/>
        </p:spPr>
        <p:txBody>
          <a:bodyPr wrap="square" rtlCol="0">
            <a:spAutoFit/>
          </a:bodyPr>
          <a:lstStyle/>
          <a:p>
            <a:r>
              <a:rPr lang="en-CA" sz="900" dirty="0" smtClean="0">
                <a:solidFill>
                  <a:srgbClr val="595959"/>
                </a:solidFill>
                <a:latin typeface="Arial" pitchFamily="34" charset="0"/>
                <a:cs typeface="Arial" pitchFamily="34" charset="0"/>
              </a:rPr>
              <a:t>Q100. In your day to day life, do you regularly spend time with the following types of people in the following environments? </a:t>
            </a:r>
            <a:endParaRPr lang="en-CA" sz="900" dirty="0">
              <a:solidFill>
                <a:srgbClr val="595959"/>
              </a:solidFill>
              <a:latin typeface="Arial" pitchFamily="34" charset="0"/>
              <a:cs typeface="Arial" pitchFamily="34" charset="0"/>
            </a:endParaRPr>
          </a:p>
        </p:txBody>
      </p:sp>
    </p:spTree>
    <p:extLst>
      <p:ext uri="{BB962C8B-B14F-4D97-AF65-F5344CB8AC3E}">
        <p14:creationId xmlns:p14="http://schemas.microsoft.com/office/powerpoint/2010/main" val="9317591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17</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453360" cy="631545"/>
          </a:xfrm>
        </p:spPr>
        <p:txBody>
          <a:bodyPr/>
          <a:lstStyle/>
          <a:p>
            <a:r>
              <a:rPr lang="en-CA" sz="2000" dirty="0" smtClean="0">
                <a:solidFill>
                  <a:srgbClr val="9BBB59"/>
                </a:solidFill>
              </a:rPr>
              <a:t>Comfort level when interacting with various minority groups </a:t>
            </a:r>
            <a:br>
              <a:rPr lang="en-CA" sz="2000" dirty="0" smtClean="0">
                <a:solidFill>
                  <a:srgbClr val="9BBB59"/>
                </a:solidFill>
              </a:rPr>
            </a:br>
            <a:r>
              <a:rPr lang="en-CA" sz="2000" dirty="0" smtClean="0">
                <a:solidFill>
                  <a:srgbClr val="9BBB59"/>
                </a:solidFill>
              </a:rPr>
              <a:t> </a:t>
            </a:r>
            <a:r>
              <a:rPr lang="en-CA" dirty="0" smtClean="0">
                <a:solidFill>
                  <a:srgbClr val="9BBB59"/>
                </a:solidFill>
              </a:rPr>
              <a:t/>
            </a:r>
            <a:br>
              <a:rPr lang="en-CA" dirty="0" smtClean="0">
                <a:solidFill>
                  <a:srgbClr val="9BBB59"/>
                </a:solidFill>
              </a:rPr>
            </a:br>
            <a:endParaRPr lang="en-CA" dirty="0"/>
          </a:p>
        </p:txBody>
      </p:sp>
      <p:sp>
        <p:nvSpPr>
          <p:cNvPr id="8" name="Rectangle 7"/>
          <p:cNvSpPr/>
          <p:nvPr>
            <p:custDataLst>
              <p:tags r:id="rId4"/>
            </p:custDataLst>
          </p:nvPr>
        </p:nvSpPr>
        <p:spPr>
          <a:xfrm>
            <a:off x="563936" y="6097340"/>
            <a:ext cx="8052786" cy="369332"/>
          </a:xfrm>
          <a:prstGeom prst="rect">
            <a:avLst/>
          </a:prstGeom>
        </p:spPr>
        <p:txBody>
          <a:bodyPr wrap="square">
            <a:spAutoFit/>
          </a:bodyPr>
          <a:lstStyle/>
          <a:p>
            <a:r>
              <a:rPr lang="en-CA" sz="900" dirty="0" smtClean="0">
                <a:solidFill>
                  <a:srgbClr val="7F7F7F"/>
                </a:solidFill>
                <a:latin typeface="Arial Narrow" panose="020B0606020202030204" pitchFamily="34" charset="0"/>
              </a:rPr>
              <a:t/>
            </a:r>
            <a:br>
              <a:rPr lang="en-CA" sz="900" dirty="0" smtClean="0">
                <a:solidFill>
                  <a:srgbClr val="7F7F7F"/>
                </a:solidFill>
                <a:latin typeface="Arial Narrow" panose="020B0606020202030204" pitchFamily="34" charset="0"/>
              </a:rPr>
            </a:br>
            <a:r>
              <a:rPr lang="en-CA" sz="900" dirty="0" smtClean="0">
                <a:solidFill>
                  <a:srgbClr val="595959"/>
                </a:solidFill>
                <a:cs typeface="Arial" panose="020B0604020202020204" pitchFamily="34" charset="0"/>
              </a:rPr>
              <a:t>Q101. Generally speaking, in your daily life, to what extent are you comfortable or uncomfortable when spending time with the following types of people? </a:t>
            </a:r>
            <a:endParaRPr lang="en-CA" sz="900" dirty="0">
              <a:solidFill>
                <a:srgbClr val="595959"/>
              </a:solidFill>
              <a:cs typeface="Arial" panose="020B0604020202020204" pitchFamily="34" charset="0"/>
            </a:endParaRPr>
          </a:p>
        </p:txBody>
      </p:sp>
      <p:graphicFrame>
        <p:nvGraphicFramePr>
          <p:cNvPr id="11" name="Graphique 10"/>
          <p:cNvGraphicFramePr/>
          <p:nvPr>
            <p:custDataLst>
              <p:tags r:id="rId5"/>
            </p:custDataLst>
            <p:extLst>
              <p:ext uri="{D42A27DB-BD31-4B8C-83A1-F6EECF244321}">
                <p14:modId xmlns:p14="http://schemas.microsoft.com/office/powerpoint/2010/main" val="3598045621"/>
              </p:ext>
            </p:extLst>
          </p:nvPr>
        </p:nvGraphicFramePr>
        <p:xfrm>
          <a:off x="683568" y="1561589"/>
          <a:ext cx="6757684" cy="444723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4002695679"/>
              </p:ext>
            </p:extLst>
          </p:nvPr>
        </p:nvGraphicFramePr>
        <p:xfrm>
          <a:off x="7284640" y="1196752"/>
          <a:ext cx="1103784" cy="4444533"/>
        </p:xfrm>
        <a:graphic>
          <a:graphicData uri="http://schemas.openxmlformats.org/drawingml/2006/table">
            <a:tbl>
              <a:tblPr firstRow="1" bandRow="1">
                <a:tableStyleId>{073A0DAA-6AF3-43AB-8588-CEC1D06C72B9}</a:tableStyleId>
              </a:tblPr>
              <a:tblGrid>
                <a:gridCol w="1103784"/>
              </a:tblGrid>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1" u="none" dirty="0" smtClean="0">
                          <a:solidFill>
                            <a:srgbClr val="595959"/>
                          </a:solidFill>
                          <a:latin typeface="Arial" panose="020B0604020202020204" pitchFamily="34" charset="0"/>
                          <a:cs typeface="Arial" panose="020B0604020202020204" pitchFamily="34" charset="0"/>
                        </a:rPr>
                        <a:t>Total </a:t>
                      </a:r>
                      <a:r>
                        <a:rPr lang="fr-CA" sz="1200" b="1" u="none" dirty="0" err="1" smtClean="0">
                          <a:solidFill>
                            <a:srgbClr val="595959"/>
                          </a:solidFill>
                          <a:latin typeface="Arial" panose="020B0604020202020204" pitchFamily="34" charset="0"/>
                          <a:cs typeface="Arial" panose="020B0604020202020204" pitchFamily="34" charset="0"/>
                        </a:rPr>
                        <a:t>comfortable</a:t>
                      </a:r>
                      <a:endParaRPr lang="fr-CA" sz="1200" b="1" u="none" dirty="0" smtClean="0">
                        <a:solidFill>
                          <a:srgbClr val="595959"/>
                        </a:solidFill>
                        <a:latin typeface="Arial" panose="020B0604020202020204" pitchFamily="34" charset="0"/>
                        <a:cs typeface="Arial" panose="020B0604020202020204" pitchFamily="34" charset="0"/>
                      </a:endParaRPr>
                    </a:p>
                  </a:txBody>
                  <a:tcPr>
                    <a:lnB w="19050" cap="flat" cmpd="sng" algn="ctr">
                      <a:solidFill>
                        <a:schemeClr val="tx1">
                          <a:lumMod val="50000"/>
                          <a:lumOff val="50000"/>
                        </a:schemeClr>
                      </a:solidFill>
                      <a:prstDash val="solid"/>
                      <a:round/>
                      <a:headEnd type="none" w="med" len="med"/>
                      <a:tailEnd type="none" w="med" len="med"/>
                    </a:lnB>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93%</a:t>
                      </a:r>
                      <a:endParaRPr lang="fr-CA" sz="1200" b="1" dirty="0">
                        <a:solidFill>
                          <a:srgbClr val="595959"/>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91%</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90%</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86%</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86%</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82%</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88%</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76%</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r h="443037">
                <a:tc>
                  <a:txBody>
                    <a:bodyPr/>
                    <a:lstStyle/>
                    <a:p>
                      <a:pPr algn="ctr"/>
                      <a:r>
                        <a:rPr lang="fr-CA" sz="1200" b="1" dirty="0" smtClean="0">
                          <a:solidFill>
                            <a:srgbClr val="595959"/>
                          </a:solidFill>
                          <a:latin typeface="Arial" panose="020B0604020202020204" pitchFamily="34" charset="0"/>
                          <a:cs typeface="Arial" panose="020B0604020202020204" pitchFamily="34" charset="0"/>
                        </a:rPr>
                        <a:t>60%</a:t>
                      </a:r>
                      <a:endParaRPr lang="fr-CA" sz="1200" b="1" dirty="0">
                        <a:solidFill>
                          <a:srgbClr val="595959"/>
                        </a:solidFill>
                        <a:latin typeface="Arial" panose="020B0604020202020204" pitchFamily="34" charset="0"/>
                        <a:cs typeface="Arial" panose="020B0604020202020204" pitchFamily="34" charset="0"/>
                      </a:endParaRPr>
                    </a:p>
                  </a:txBody>
                  <a:tcPr anchor="ctr">
                    <a:noFill/>
                  </a:tcPr>
                </a:tc>
              </a:tr>
            </a:tbl>
          </a:graphicData>
        </a:graphic>
      </p:graphicFrame>
      <p:sp>
        <p:nvSpPr>
          <p:cNvPr id="17" name="ZoneTexte 16"/>
          <p:cNvSpPr txBox="1"/>
          <p:nvPr/>
        </p:nvSpPr>
        <p:spPr>
          <a:xfrm>
            <a:off x="645230" y="1417573"/>
            <a:ext cx="740908" cy="276999"/>
          </a:xfrm>
          <a:prstGeom prst="rect">
            <a:avLst/>
          </a:prstGeom>
          <a:noFill/>
        </p:spPr>
        <p:txBody>
          <a:bodyPr wrap="none" rtlCol="0">
            <a:spAutoFit/>
          </a:bodyPr>
          <a:lstStyle/>
          <a:p>
            <a:r>
              <a:rPr lang="fr-CA" sz="1200" dirty="0" smtClean="0">
                <a:solidFill>
                  <a:srgbClr val="595959"/>
                </a:solidFill>
                <a:latin typeface="Arial Narrow" panose="020B0606020202030204" pitchFamily="34" charset="0"/>
                <a:cs typeface="Arial" panose="020B0604020202020204" pitchFamily="34" charset="0"/>
              </a:rPr>
              <a:t>People …</a:t>
            </a:r>
            <a:endParaRPr lang="fr-CA" sz="1200" dirty="0">
              <a:solidFill>
                <a:srgbClr val="595959"/>
              </a:solidFill>
              <a:latin typeface="Arial Narrow" panose="020B0606020202030204" pitchFamily="34" charset="0"/>
              <a:cs typeface="Arial" panose="020B0604020202020204" pitchFamily="34" charset="0"/>
            </a:endParaRPr>
          </a:p>
        </p:txBody>
      </p:sp>
      <p:sp>
        <p:nvSpPr>
          <p:cNvPr id="18" name="Rectangle 17"/>
          <p:cNvSpPr/>
          <p:nvPr>
            <p:custDataLst>
              <p:tags r:id="rId6"/>
            </p:custDataLst>
          </p:nvPr>
        </p:nvSpPr>
        <p:spPr>
          <a:xfrm>
            <a:off x="735777" y="3024989"/>
            <a:ext cx="7365236" cy="351831"/>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9" name="Rectangle 18"/>
          <p:cNvSpPr/>
          <p:nvPr>
            <p:custDataLst>
              <p:tags r:id="rId7"/>
            </p:custDataLst>
          </p:nvPr>
        </p:nvSpPr>
        <p:spPr>
          <a:xfrm>
            <a:off x="735777" y="3443116"/>
            <a:ext cx="7365236" cy="351831"/>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0" name="Rectangle 19"/>
          <p:cNvSpPr/>
          <p:nvPr>
            <p:custDataLst>
              <p:tags r:id="rId8"/>
            </p:custDataLst>
          </p:nvPr>
        </p:nvSpPr>
        <p:spPr>
          <a:xfrm>
            <a:off x="730777" y="3889226"/>
            <a:ext cx="7365236" cy="351831"/>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1" name="Rectangle 20"/>
          <p:cNvSpPr/>
          <p:nvPr>
            <p:custDataLst>
              <p:tags r:id="rId9"/>
            </p:custDataLst>
          </p:nvPr>
        </p:nvSpPr>
        <p:spPr>
          <a:xfrm>
            <a:off x="730777" y="5197421"/>
            <a:ext cx="7365236" cy="351831"/>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22" name="Rectangle 21"/>
          <p:cNvSpPr/>
          <p:nvPr>
            <p:custDataLst>
              <p:tags r:id="rId10"/>
            </p:custDataLst>
          </p:nvPr>
        </p:nvSpPr>
        <p:spPr>
          <a:xfrm>
            <a:off x="520792" y="764704"/>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2340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18</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453360" cy="631545"/>
          </a:xfrm>
        </p:spPr>
        <p:txBody>
          <a:bodyPr/>
          <a:lstStyle/>
          <a:p>
            <a:r>
              <a:rPr lang="en-CA" sz="2000" dirty="0">
                <a:solidFill>
                  <a:srgbClr val="9BBB59"/>
                </a:solidFill>
              </a:rPr>
              <a:t>Comfort level when interacting with various minority </a:t>
            </a:r>
            <a:r>
              <a:rPr lang="en-CA" sz="2000" dirty="0" smtClean="0">
                <a:solidFill>
                  <a:srgbClr val="9BBB59"/>
                </a:solidFill>
              </a:rPr>
              <a:t>groups</a:t>
            </a:r>
            <a:br>
              <a:rPr lang="en-CA" sz="2000" dirty="0" smtClean="0">
                <a:solidFill>
                  <a:srgbClr val="9BBB59"/>
                </a:solidFill>
              </a:rPr>
            </a:br>
            <a:r>
              <a:rPr lang="fr-CA" dirty="0" smtClean="0">
                <a:solidFill>
                  <a:srgbClr val="9BBB59"/>
                </a:solidFill>
              </a:rPr>
              <a:t/>
            </a:r>
            <a:br>
              <a:rPr lang="fr-CA"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432651542"/>
              </p:ext>
            </p:extLst>
          </p:nvPr>
        </p:nvGraphicFramePr>
        <p:xfrm>
          <a:off x="611560" y="1213531"/>
          <a:ext cx="6346988" cy="4757139"/>
        </p:xfrm>
        <a:graphic>
          <a:graphicData uri="http://schemas.openxmlformats.org/drawingml/2006/table">
            <a:tbl>
              <a:tblPr firstRow="1" bandRow="1">
                <a:tableStyleId>{2D5ABB26-0587-4C30-8999-92F81FD0307C}</a:tableStyleId>
              </a:tblPr>
              <a:tblGrid>
                <a:gridCol w="2592288"/>
                <a:gridCol w="750940"/>
                <a:gridCol w="750940"/>
                <a:gridCol w="750940"/>
                <a:gridCol w="750940"/>
                <a:gridCol w="750940"/>
              </a:tblGrid>
              <a:tr h="23167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4">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0218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fr-CA" sz="1200" b="1" kern="1200" dirty="0" err="1" smtClean="0">
                          <a:solidFill>
                            <a:srgbClr val="9BBB59"/>
                          </a:solidFill>
                          <a:latin typeface="Arial" pitchFamily="34" charset="0"/>
                          <a:ea typeface="+mn-ea"/>
                          <a:cs typeface="Arial" pitchFamily="34" charset="0"/>
                        </a:rPr>
                        <a:t>Very</a:t>
                      </a:r>
                      <a:r>
                        <a:rPr lang="fr-CA" sz="1200" b="1" kern="1200" dirty="0" smtClean="0">
                          <a:solidFill>
                            <a:srgbClr val="9BBB59"/>
                          </a:solidFill>
                          <a:latin typeface="Arial" pitchFamily="34" charset="0"/>
                          <a:ea typeface="+mn-ea"/>
                          <a:cs typeface="Arial" pitchFamily="34" charset="0"/>
                        </a:rPr>
                        <a:t> </a:t>
                      </a:r>
                      <a:r>
                        <a:rPr lang="fr-CA" sz="1200" b="1" kern="1200" dirty="0" err="1" smtClean="0">
                          <a:solidFill>
                            <a:srgbClr val="9BBB59"/>
                          </a:solidFill>
                          <a:latin typeface="Arial" pitchFamily="34" charset="0"/>
                          <a:ea typeface="+mn-ea"/>
                          <a:cs typeface="Arial" pitchFamily="34" charset="0"/>
                        </a:rPr>
                        <a:t>comfortable</a:t>
                      </a:r>
                      <a:endParaRPr lang="en-CA" sz="1200" b="1" kern="1200" dirty="0" smtClean="0">
                        <a:solidFill>
                          <a:srgbClr val="9BBB59"/>
                        </a:solidFill>
                        <a:latin typeface="Arial" pitchFamily="34" charset="0"/>
                        <a:ea typeface="+mn-ea"/>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4"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28015">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6663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300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US" sz="1100" b="0" i="0" u="none" strike="noStrike" dirty="0" smtClean="0">
                          <a:solidFill>
                            <a:srgbClr val="5A5A5A"/>
                          </a:solidFill>
                          <a:effectLst/>
                          <a:latin typeface="Arial Narrow"/>
                        </a:rPr>
                        <a:t>People of a different skin color than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68</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75</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from an ethnic background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61</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of a religious faith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52</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who are homosexual or bisexual</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52</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40</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marL="0" algn="l" defTabSz="914400" rtl="0" eaLnBrk="1" fontAlgn="b" latinLnBrk="0" hangingPunct="1"/>
                      <a:r>
                        <a:rPr lang="en-US" sz="1100" b="0" i="0" u="none" strike="noStrike" dirty="0" smtClean="0">
                          <a:solidFill>
                            <a:srgbClr val="5A5A5A"/>
                          </a:solidFill>
                          <a:effectLst/>
                          <a:latin typeface="Arial Narrow"/>
                        </a:rPr>
                        <a:t>People who are homosexual or bisexual</a:t>
                      </a:r>
                      <a:r>
                        <a:rPr lang="fr-CA" sz="1100" b="0" i="0" u="none" strike="noStrike" dirty="0" smtClean="0">
                          <a:solidFill>
                            <a:srgbClr val="5A5A5A"/>
                          </a:solidFill>
                          <a:effectLst/>
                          <a:latin typeface="Arial Narrow"/>
                        </a:rPr>
                        <a:t> </a:t>
                      </a:r>
                      <a:r>
                        <a:rPr lang="en-CA" sz="1100" b="1" i="0" u="none" strike="noStrike" kern="1200" dirty="0" smtClean="0">
                          <a:solidFill>
                            <a:srgbClr val="5A5A5A"/>
                          </a:solidFill>
                          <a:effectLst/>
                          <a:latin typeface="Arial Narrow"/>
                          <a:ea typeface="+mn-ea"/>
                          <a:cs typeface="+mn-cs"/>
                        </a:rPr>
                        <a:t>and of the</a:t>
                      </a:r>
                      <a:r>
                        <a:rPr lang="en-CA" sz="1100" b="1" i="0" u="none" strike="noStrike" kern="1200" baseline="0" dirty="0" smtClean="0">
                          <a:solidFill>
                            <a:srgbClr val="5A5A5A"/>
                          </a:solidFill>
                          <a:effectLst/>
                          <a:latin typeface="Arial Narrow"/>
                          <a:ea typeface="+mn-ea"/>
                          <a:cs typeface="+mn-cs"/>
                        </a:rPr>
                        <a:t> </a:t>
                      </a:r>
                      <a:r>
                        <a:rPr lang="en-CA" sz="1100" b="1" i="0" u="none" strike="noStrike" kern="1200" dirty="0" smtClean="0">
                          <a:solidFill>
                            <a:srgbClr val="5A5A5A"/>
                          </a:solidFill>
                          <a:effectLst/>
                          <a:latin typeface="Arial Narrow"/>
                          <a:ea typeface="+mn-ea"/>
                          <a:cs typeface="+mn-cs"/>
                        </a:rPr>
                        <a:t>opposite gender </a:t>
                      </a:r>
                      <a:endParaRPr lang="fr-CA" sz="1100" b="1"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52</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FF0000"/>
                          </a:solidFill>
                          <a:effectLst/>
                          <a:latin typeface="Arial Narrow" panose="020B0606020202030204" pitchFamily="34" charset="0"/>
                        </a:rPr>
                        <a:t>42</a:t>
                      </a:r>
                      <a:endParaRPr lang="fr-CA" sz="1100" b="0" i="0" u="none" strike="noStrike" dirty="0">
                        <a:solidFill>
                          <a:srgbClr val="FF000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marL="0" algn="l" defTabSz="914400" rtl="0" eaLnBrk="1" fontAlgn="b" latinLnBrk="0" hangingPunct="1"/>
                      <a:r>
                        <a:rPr lang="en-US" sz="1100" b="0" i="0" u="none" strike="noStrike" kern="1200" dirty="0" smtClean="0">
                          <a:solidFill>
                            <a:srgbClr val="5A5A5A"/>
                          </a:solidFill>
                          <a:effectLst/>
                          <a:latin typeface="Arial Narrow"/>
                          <a:ea typeface="+mn-ea"/>
                          <a:cs typeface="+mn-cs"/>
                        </a:rPr>
                        <a:t>People who are homosexual or bisexual</a:t>
                      </a:r>
                      <a:r>
                        <a:rPr lang="fr-CA" sz="1100" b="0" i="0" u="none" strike="noStrike" kern="1200" dirty="0" smtClean="0">
                          <a:solidFill>
                            <a:srgbClr val="5A5A5A"/>
                          </a:solidFill>
                          <a:effectLst/>
                          <a:latin typeface="Arial Narrow"/>
                          <a:ea typeface="+mn-ea"/>
                          <a:cs typeface="+mn-cs"/>
                        </a:rPr>
                        <a:t> </a:t>
                      </a:r>
                      <a:r>
                        <a:rPr lang="en-CA" sz="1100" b="1" i="0" u="none" strike="noStrike" kern="1200" dirty="0" smtClean="0">
                          <a:solidFill>
                            <a:srgbClr val="5A5A5A"/>
                          </a:solidFill>
                          <a:effectLst/>
                          <a:latin typeface="Arial Narrow"/>
                          <a:ea typeface="+mn-ea"/>
                          <a:cs typeface="+mn-cs"/>
                        </a:rPr>
                        <a:t>and of the same gender as you </a:t>
                      </a:r>
                      <a:endParaRPr lang="fr-CA" sz="1100" b="1"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48</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FF0000"/>
                          </a:solidFill>
                          <a:effectLst/>
                          <a:latin typeface="Arial Narrow" panose="020B0606020202030204" pitchFamily="34" charset="0"/>
                        </a:rPr>
                        <a:t>39</a:t>
                      </a:r>
                      <a:endParaRPr lang="fr-CA" sz="1100" b="0" i="0" u="none" strike="noStrike" dirty="0">
                        <a:solidFill>
                          <a:srgbClr val="FF000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ctr"/>
                      <a:r>
                        <a:rPr lang="en-US" sz="1100" b="0" i="0" u="none" strike="noStrike" dirty="0" smtClean="0">
                          <a:solidFill>
                            <a:srgbClr val="5A5A5A"/>
                          </a:solidFill>
                          <a:effectLst/>
                          <a:latin typeface="Arial Narrow"/>
                        </a:rPr>
                        <a:t>People with a physical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43</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40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with a mental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27</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21</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err="1" smtClean="0">
                          <a:solidFill>
                            <a:srgbClr val="5A5A5A"/>
                          </a:solidFill>
                          <a:effectLst/>
                          <a:latin typeface="Arial Narrow"/>
                        </a:rPr>
                        <a:t>Transgender</a:t>
                      </a:r>
                      <a:r>
                        <a:rPr lang="fr-CA" sz="1100" b="0" i="0" u="none" strike="noStrike" dirty="0" smtClean="0">
                          <a:solidFill>
                            <a:srgbClr val="5A5A5A"/>
                          </a:solidFill>
                          <a:effectLst/>
                          <a:latin typeface="Arial Narrow"/>
                        </a:rPr>
                        <a:t> people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cs typeface="Arial" panose="020B0604020202020204" pitchFamily="34" charset="0"/>
                        </a:rPr>
                        <a:t>26</a:t>
                      </a:r>
                      <a:endParaRPr lang="fr-CA" sz="1100" b="0" i="0" u="none" strike="noStrike" dirty="0">
                        <a:solidFill>
                          <a:srgbClr val="595959"/>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43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18</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5"/>
            </p:custDataLst>
          </p:nvPr>
        </p:nvSpPr>
        <p:spPr>
          <a:xfrm>
            <a:off x="527360" y="3429000"/>
            <a:ext cx="6492912"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Rectangle 12"/>
          <p:cNvSpPr/>
          <p:nvPr>
            <p:custDataLst>
              <p:tags r:id="rId6"/>
            </p:custDataLst>
          </p:nvPr>
        </p:nvSpPr>
        <p:spPr>
          <a:xfrm>
            <a:off x="541024" y="3862817"/>
            <a:ext cx="6479248"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4" name="Rectangle 13"/>
          <p:cNvSpPr/>
          <p:nvPr>
            <p:custDataLst>
              <p:tags r:id="rId7"/>
            </p:custDataLst>
          </p:nvPr>
        </p:nvSpPr>
        <p:spPr>
          <a:xfrm>
            <a:off x="539880" y="4293096"/>
            <a:ext cx="6480392"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Rectangle 14"/>
          <p:cNvSpPr/>
          <p:nvPr>
            <p:custDataLst>
              <p:tags r:id="rId8"/>
            </p:custDataLst>
          </p:nvPr>
        </p:nvSpPr>
        <p:spPr>
          <a:xfrm>
            <a:off x="507064" y="5589240"/>
            <a:ext cx="6513208"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1" name="Rectangle 10"/>
          <p:cNvSpPr/>
          <p:nvPr>
            <p:custDataLst>
              <p:tags r:id="rId9"/>
            </p:custDataLst>
          </p:nvPr>
        </p:nvSpPr>
        <p:spPr>
          <a:xfrm>
            <a:off x="520792" y="79000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6" name="Rectangle 15"/>
          <p:cNvSpPr/>
          <p:nvPr>
            <p:custDataLst>
              <p:tags r:id="rId10"/>
            </p:custDataLst>
          </p:nvPr>
        </p:nvSpPr>
        <p:spPr>
          <a:xfrm>
            <a:off x="563936" y="6097340"/>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a:solidFill>
                  <a:srgbClr val="595959"/>
                </a:solidFill>
                <a:cs typeface="Arial" panose="020B0604020202020204" pitchFamily="34" charset="0"/>
              </a:rPr>
              <a:t>Q101. </a:t>
            </a:r>
            <a:r>
              <a:rPr lang="fr-CA" sz="900" dirty="0" err="1">
                <a:solidFill>
                  <a:srgbClr val="595959"/>
                </a:solidFill>
                <a:cs typeface="Arial" panose="020B0604020202020204" pitchFamily="34" charset="0"/>
              </a:rPr>
              <a:t>Generally</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speaking</a:t>
            </a:r>
            <a:r>
              <a:rPr lang="fr-CA" sz="900" dirty="0">
                <a:solidFill>
                  <a:srgbClr val="595959"/>
                </a:solidFill>
                <a:cs typeface="Arial" panose="020B0604020202020204" pitchFamily="34" charset="0"/>
              </a:rPr>
              <a:t>, in </a:t>
            </a:r>
            <a:r>
              <a:rPr lang="fr-CA" sz="900" dirty="0" err="1">
                <a:solidFill>
                  <a:srgbClr val="595959"/>
                </a:solidFill>
                <a:cs typeface="Arial" panose="020B0604020202020204" pitchFamily="34" charset="0"/>
              </a:rPr>
              <a:t>your</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daily</a:t>
            </a:r>
            <a:r>
              <a:rPr lang="fr-CA" sz="900" dirty="0">
                <a:solidFill>
                  <a:srgbClr val="595959"/>
                </a:solidFill>
                <a:cs typeface="Arial" panose="020B0604020202020204" pitchFamily="34" charset="0"/>
              </a:rPr>
              <a:t> life, to </a:t>
            </a:r>
            <a:r>
              <a:rPr lang="fr-CA" sz="900" dirty="0" err="1">
                <a:solidFill>
                  <a:srgbClr val="595959"/>
                </a:solidFill>
                <a:cs typeface="Arial" panose="020B0604020202020204" pitchFamily="34" charset="0"/>
              </a:rPr>
              <a:t>what</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extent</a:t>
            </a:r>
            <a:r>
              <a:rPr lang="fr-CA" sz="900" dirty="0">
                <a:solidFill>
                  <a:srgbClr val="595959"/>
                </a:solidFill>
                <a:cs typeface="Arial" panose="020B0604020202020204" pitchFamily="34" charset="0"/>
              </a:rPr>
              <a:t> are </a:t>
            </a:r>
            <a:r>
              <a:rPr lang="fr-CA" sz="900" dirty="0" err="1">
                <a:solidFill>
                  <a:srgbClr val="595959"/>
                </a:solidFill>
                <a:cs typeface="Arial" panose="020B0604020202020204" pitchFamily="34" charset="0"/>
              </a:rPr>
              <a:t>you</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comfortable</a:t>
            </a:r>
            <a:r>
              <a:rPr lang="fr-CA" sz="900" dirty="0">
                <a:solidFill>
                  <a:srgbClr val="595959"/>
                </a:solidFill>
                <a:cs typeface="Arial" panose="020B0604020202020204" pitchFamily="34" charset="0"/>
              </a:rPr>
              <a:t> or </a:t>
            </a:r>
            <a:r>
              <a:rPr lang="fr-CA" sz="900" dirty="0" err="1">
                <a:solidFill>
                  <a:srgbClr val="595959"/>
                </a:solidFill>
                <a:cs typeface="Arial" panose="020B0604020202020204" pitchFamily="34" charset="0"/>
              </a:rPr>
              <a:t>uncomfortable</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when</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spending</a:t>
            </a:r>
            <a:r>
              <a:rPr lang="fr-CA" sz="900" dirty="0">
                <a:solidFill>
                  <a:srgbClr val="595959"/>
                </a:solidFill>
                <a:cs typeface="Arial" panose="020B0604020202020204" pitchFamily="34" charset="0"/>
              </a:rPr>
              <a:t> time </a:t>
            </a:r>
            <a:r>
              <a:rPr lang="fr-CA" sz="900" dirty="0" err="1">
                <a:solidFill>
                  <a:srgbClr val="595959"/>
                </a:solidFill>
                <a:cs typeface="Arial" panose="020B0604020202020204" pitchFamily="34" charset="0"/>
              </a:rPr>
              <a:t>with</a:t>
            </a:r>
            <a:r>
              <a:rPr lang="fr-CA" sz="900" dirty="0">
                <a:solidFill>
                  <a:srgbClr val="595959"/>
                </a:solidFill>
                <a:cs typeface="Arial" panose="020B0604020202020204" pitchFamily="34" charset="0"/>
              </a:rPr>
              <a:t> the </a:t>
            </a:r>
            <a:r>
              <a:rPr lang="fr-CA" sz="900" dirty="0" err="1">
                <a:solidFill>
                  <a:srgbClr val="595959"/>
                </a:solidFill>
                <a:cs typeface="Arial" panose="020B0604020202020204" pitchFamily="34" charset="0"/>
              </a:rPr>
              <a:t>following</a:t>
            </a:r>
            <a:r>
              <a:rPr lang="fr-CA" sz="900" dirty="0">
                <a:solidFill>
                  <a:srgbClr val="595959"/>
                </a:solidFill>
                <a:cs typeface="Arial" panose="020B0604020202020204" pitchFamily="34" charset="0"/>
              </a:rPr>
              <a:t> types of people? </a:t>
            </a:r>
          </a:p>
        </p:txBody>
      </p:sp>
    </p:spTree>
    <p:extLst>
      <p:ext uri="{BB962C8B-B14F-4D97-AF65-F5344CB8AC3E}">
        <p14:creationId xmlns:p14="http://schemas.microsoft.com/office/powerpoint/2010/main" val="206478773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19</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453360" cy="631545"/>
          </a:xfrm>
        </p:spPr>
        <p:txBody>
          <a:bodyPr/>
          <a:lstStyle/>
          <a:p>
            <a:r>
              <a:rPr lang="en-CA" sz="2000" dirty="0">
                <a:solidFill>
                  <a:srgbClr val="9BBB59"/>
                </a:solidFill>
              </a:rPr>
              <a:t>Comfort level when interacting with various minority </a:t>
            </a:r>
            <a:r>
              <a:rPr lang="en-CA" sz="2000" dirty="0" smtClean="0">
                <a:solidFill>
                  <a:srgbClr val="9BBB59"/>
                </a:solidFill>
              </a:rPr>
              <a:t>groups</a:t>
            </a:r>
            <a:br>
              <a:rPr lang="en-CA" sz="2000" dirty="0" smtClean="0">
                <a:solidFill>
                  <a:srgbClr val="9BBB59"/>
                </a:solidFill>
              </a:rPr>
            </a:br>
            <a:r>
              <a:rPr lang="fr-CA" dirty="0" smtClean="0">
                <a:solidFill>
                  <a:srgbClr val="9BBB59"/>
                </a:solidFill>
              </a:rPr>
              <a:t/>
            </a:r>
            <a:br>
              <a:rPr lang="fr-CA"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2212142486"/>
              </p:ext>
            </p:extLst>
          </p:nvPr>
        </p:nvGraphicFramePr>
        <p:xfrm>
          <a:off x="611560" y="1213531"/>
          <a:ext cx="6346988" cy="4757139"/>
        </p:xfrm>
        <a:graphic>
          <a:graphicData uri="http://schemas.openxmlformats.org/drawingml/2006/table">
            <a:tbl>
              <a:tblPr firstRow="1" bandRow="1">
                <a:tableStyleId>{2D5ABB26-0587-4C30-8999-92F81FD0307C}</a:tableStyleId>
              </a:tblPr>
              <a:tblGrid>
                <a:gridCol w="2592288"/>
                <a:gridCol w="750940"/>
                <a:gridCol w="750940"/>
                <a:gridCol w="750940"/>
                <a:gridCol w="750940"/>
                <a:gridCol w="750940"/>
              </a:tblGrid>
              <a:tr h="23167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0218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 comfortable</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28015">
                <a:tc vMerge="1">
                  <a:txBody>
                    <a:bodyPr/>
                    <a:lstStyle/>
                    <a:p>
                      <a:endParaRPr lang="fr-CA"/>
                    </a:p>
                  </a:txBody>
                  <a:tcPr/>
                </a:tc>
                <a:tc vMerge="1">
                  <a:txBody>
                    <a:bodyPr/>
                    <a:lstStyle/>
                    <a:p>
                      <a:endParaRPr lang="fr-CA"/>
                    </a:p>
                  </a:txBody>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6663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US" sz="1100" b="0" i="0" u="none" strike="noStrike" dirty="0" smtClean="0">
                          <a:solidFill>
                            <a:srgbClr val="5A5A5A"/>
                          </a:solidFill>
                          <a:effectLst/>
                          <a:latin typeface="Arial Narrow"/>
                        </a:rPr>
                        <a:t>People of a different skin color than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68</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64</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69</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60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from an ethnic background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61</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64</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56</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of a religious faith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who are homosexual or bisexual</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who are homosexual or bisexual</a:t>
                      </a:r>
                      <a:r>
                        <a:rPr lang="fr-CA" sz="1100" b="0" i="0" u="none" strike="noStrike" dirty="0" smtClean="0">
                          <a:solidFill>
                            <a:srgbClr val="5A5A5A"/>
                          </a:solidFill>
                          <a:effectLst/>
                          <a:latin typeface="Arial Narrow"/>
                        </a:rPr>
                        <a:t> </a:t>
                      </a:r>
                      <a:r>
                        <a:rPr lang="en-CA" sz="1100" b="1" i="0" u="none" strike="noStrike" kern="1200" dirty="0" smtClean="0">
                          <a:solidFill>
                            <a:srgbClr val="5A5A5A"/>
                          </a:solidFill>
                          <a:effectLst/>
                          <a:latin typeface="Arial Narrow"/>
                          <a:ea typeface="+mn-ea"/>
                          <a:cs typeface="+mn-cs"/>
                        </a:rPr>
                        <a:t>and of the</a:t>
                      </a:r>
                      <a:r>
                        <a:rPr lang="en-CA" sz="1100" b="1" i="0" u="none" strike="noStrike" kern="1200" baseline="0" dirty="0" smtClean="0">
                          <a:solidFill>
                            <a:srgbClr val="5A5A5A"/>
                          </a:solidFill>
                          <a:effectLst/>
                          <a:latin typeface="Arial Narrow"/>
                          <a:ea typeface="+mn-ea"/>
                          <a:cs typeface="+mn-cs"/>
                        </a:rPr>
                        <a:t> </a:t>
                      </a:r>
                      <a:r>
                        <a:rPr lang="en-CA" sz="1100" b="1" i="0" u="none" strike="noStrike" kern="1200" dirty="0" smtClean="0">
                          <a:solidFill>
                            <a:srgbClr val="5A5A5A"/>
                          </a:solidFill>
                          <a:effectLst/>
                          <a:latin typeface="Arial Narrow"/>
                          <a:ea typeface="+mn-ea"/>
                          <a:cs typeface="+mn-cs"/>
                        </a:rPr>
                        <a:t>opposite gender </a:t>
                      </a:r>
                      <a:endParaRPr lang="fr-CA" sz="1100" b="1"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61</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who are homosexual or bisexual</a:t>
                      </a:r>
                      <a:r>
                        <a:rPr lang="fr-CA" sz="1100" b="0" i="0" u="none" strike="noStrike" dirty="0" smtClean="0">
                          <a:solidFill>
                            <a:srgbClr val="5A5A5A"/>
                          </a:solidFill>
                          <a:effectLst/>
                          <a:latin typeface="Arial Narrow"/>
                        </a:rPr>
                        <a:t> </a:t>
                      </a:r>
                      <a:r>
                        <a:rPr lang="en-CA" sz="1100" b="1" i="0" u="none" strike="noStrike" kern="1200" dirty="0" smtClean="0">
                          <a:solidFill>
                            <a:srgbClr val="5A5A5A"/>
                          </a:solidFill>
                          <a:effectLst/>
                          <a:latin typeface="Arial Narrow"/>
                          <a:ea typeface="+mn-ea"/>
                          <a:cs typeface="+mn-cs"/>
                        </a:rPr>
                        <a:t>and of the same gender as you </a:t>
                      </a:r>
                      <a:endParaRPr lang="fr-CA" sz="1100" b="1"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42</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54</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ctr"/>
                      <a:r>
                        <a:rPr lang="en-US" sz="1100" b="0" i="0" u="none" strike="noStrike" dirty="0" smtClean="0">
                          <a:solidFill>
                            <a:srgbClr val="5A5A5A"/>
                          </a:solidFill>
                          <a:effectLst/>
                          <a:latin typeface="Arial Narrow"/>
                        </a:rPr>
                        <a:t>People with a physical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39</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48</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with a mental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err="1" smtClean="0">
                          <a:solidFill>
                            <a:srgbClr val="5A5A5A"/>
                          </a:solidFill>
                          <a:effectLst/>
                          <a:latin typeface="Arial Narrow"/>
                        </a:rPr>
                        <a:t>Transgender</a:t>
                      </a:r>
                      <a:r>
                        <a:rPr lang="fr-CA" sz="1100" b="0" i="0" u="none" strike="noStrike" dirty="0" smtClean="0">
                          <a:solidFill>
                            <a:srgbClr val="5A5A5A"/>
                          </a:solidFill>
                          <a:effectLst/>
                          <a:latin typeface="Arial Narrow"/>
                        </a:rPr>
                        <a:t> people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19</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33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5"/>
            </p:custDataLst>
          </p:nvPr>
        </p:nvSpPr>
        <p:spPr>
          <a:xfrm>
            <a:off x="527360" y="3429000"/>
            <a:ext cx="6492912"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Rectangle 12"/>
          <p:cNvSpPr/>
          <p:nvPr>
            <p:custDataLst>
              <p:tags r:id="rId6"/>
            </p:custDataLst>
          </p:nvPr>
        </p:nvSpPr>
        <p:spPr>
          <a:xfrm>
            <a:off x="541024" y="3862817"/>
            <a:ext cx="6479248"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4" name="Rectangle 13"/>
          <p:cNvSpPr/>
          <p:nvPr>
            <p:custDataLst>
              <p:tags r:id="rId7"/>
            </p:custDataLst>
          </p:nvPr>
        </p:nvSpPr>
        <p:spPr>
          <a:xfrm>
            <a:off x="539880" y="4293096"/>
            <a:ext cx="6480392"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Rectangle 14"/>
          <p:cNvSpPr/>
          <p:nvPr>
            <p:custDataLst>
              <p:tags r:id="rId8"/>
            </p:custDataLst>
          </p:nvPr>
        </p:nvSpPr>
        <p:spPr>
          <a:xfrm>
            <a:off x="507064" y="5589240"/>
            <a:ext cx="6513208"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1" name="Rectangle 10"/>
          <p:cNvSpPr/>
          <p:nvPr>
            <p:custDataLst>
              <p:tags r:id="rId9"/>
            </p:custDataLst>
          </p:nvPr>
        </p:nvSpPr>
        <p:spPr>
          <a:xfrm>
            <a:off x="520792" y="79000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6" name="Rectangle 15"/>
          <p:cNvSpPr/>
          <p:nvPr>
            <p:custDataLst>
              <p:tags r:id="rId10"/>
            </p:custDataLst>
          </p:nvPr>
        </p:nvSpPr>
        <p:spPr>
          <a:xfrm>
            <a:off x="563936" y="6097340"/>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a:solidFill>
                  <a:srgbClr val="595959"/>
                </a:solidFill>
                <a:cs typeface="Arial" panose="020B0604020202020204" pitchFamily="34" charset="0"/>
              </a:rPr>
              <a:t>Q101. </a:t>
            </a:r>
            <a:r>
              <a:rPr lang="fr-CA" sz="900" dirty="0" err="1">
                <a:solidFill>
                  <a:srgbClr val="595959"/>
                </a:solidFill>
                <a:cs typeface="Arial" panose="020B0604020202020204" pitchFamily="34" charset="0"/>
              </a:rPr>
              <a:t>Generally</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speaking</a:t>
            </a:r>
            <a:r>
              <a:rPr lang="fr-CA" sz="900" dirty="0">
                <a:solidFill>
                  <a:srgbClr val="595959"/>
                </a:solidFill>
                <a:cs typeface="Arial" panose="020B0604020202020204" pitchFamily="34" charset="0"/>
              </a:rPr>
              <a:t>, in </a:t>
            </a:r>
            <a:r>
              <a:rPr lang="fr-CA" sz="900" dirty="0" err="1">
                <a:solidFill>
                  <a:srgbClr val="595959"/>
                </a:solidFill>
                <a:cs typeface="Arial" panose="020B0604020202020204" pitchFamily="34" charset="0"/>
              </a:rPr>
              <a:t>your</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daily</a:t>
            </a:r>
            <a:r>
              <a:rPr lang="fr-CA" sz="900" dirty="0">
                <a:solidFill>
                  <a:srgbClr val="595959"/>
                </a:solidFill>
                <a:cs typeface="Arial" panose="020B0604020202020204" pitchFamily="34" charset="0"/>
              </a:rPr>
              <a:t> life, to </a:t>
            </a:r>
            <a:r>
              <a:rPr lang="fr-CA" sz="900" dirty="0" err="1">
                <a:solidFill>
                  <a:srgbClr val="595959"/>
                </a:solidFill>
                <a:cs typeface="Arial" panose="020B0604020202020204" pitchFamily="34" charset="0"/>
              </a:rPr>
              <a:t>what</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extent</a:t>
            </a:r>
            <a:r>
              <a:rPr lang="fr-CA" sz="900" dirty="0">
                <a:solidFill>
                  <a:srgbClr val="595959"/>
                </a:solidFill>
                <a:cs typeface="Arial" panose="020B0604020202020204" pitchFamily="34" charset="0"/>
              </a:rPr>
              <a:t> are </a:t>
            </a:r>
            <a:r>
              <a:rPr lang="fr-CA" sz="900" dirty="0" err="1">
                <a:solidFill>
                  <a:srgbClr val="595959"/>
                </a:solidFill>
                <a:cs typeface="Arial" panose="020B0604020202020204" pitchFamily="34" charset="0"/>
              </a:rPr>
              <a:t>you</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comfortable</a:t>
            </a:r>
            <a:r>
              <a:rPr lang="fr-CA" sz="900" dirty="0">
                <a:solidFill>
                  <a:srgbClr val="595959"/>
                </a:solidFill>
                <a:cs typeface="Arial" panose="020B0604020202020204" pitchFamily="34" charset="0"/>
              </a:rPr>
              <a:t> or </a:t>
            </a:r>
            <a:r>
              <a:rPr lang="fr-CA" sz="900" dirty="0" err="1">
                <a:solidFill>
                  <a:srgbClr val="595959"/>
                </a:solidFill>
                <a:cs typeface="Arial" panose="020B0604020202020204" pitchFamily="34" charset="0"/>
              </a:rPr>
              <a:t>uncomfortable</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when</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spending</a:t>
            </a:r>
            <a:r>
              <a:rPr lang="fr-CA" sz="900" dirty="0">
                <a:solidFill>
                  <a:srgbClr val="595959"/>
                </a:solidFill>
                <a:cs typeface="Arial" panose="020B0604020202020204" pitchFamily="34" charset="0"/>
              </a:rPr>
              <a:t> time </a:t>
            </a:r>
            <a:r>
              <a:rPr lang="fr-CA" sz="900" dirty="0" err="1">
                <a:solidFill>
                  <a:srgbClr val="595959"/>
                </a:solidFill>
                <a:cs typeface="Arial" panose="020B0604020202020204" pitchFamily="34" charset="0"/>
              </a:rPr>
              <a:t>with</a:t>
            </a:r>
            <a:r>
              <a:rPr lang="fr-CA" sz="900" dirty="0">
                <a:solidFill>
                  <a:srgbClr val="595959"/>
                </a:solidFill>
                <a:cs typeface="Arial" panose="020B0604020202020204" pitchFamily="34" charset="0"/>
              </a:rPr>
              <a:t> the </a:t>
            </a:r>
            <a:r>
              <a:rPr lang="fr-CA" sz="900" dirty="0" err="1">
                <a:solidFill>
                  <a:srgbClr val="595959"/>
                </a:solidFill>
                <a:cs typeface="Arial" panose="020B0604020202020204" pitchFamily="34" charset="0"/>
              </a:rPr>
              <a:t>following</a:t>
            </a:r>
            <a:r>
              <a:rPr lang="fr-CA" sz="900" dirty="0">
                <a:solidFill>
                  <a:srgbClr val="595959"/>
                </a:solidFill>
                <a:cs typeface="Arial" panose="020B0604020202020204" pitchFamily="34" charset="0"/>
              </a:rPr>
              <a:t> types of people? </a:t>
            </a:r>
          </a:p>
        </p:txBody>
      </p:sp>
    </p:spTree>
    <p:extLst>
      <p:ext uri="{BB962C8B-B14F-4D97-AF65-F5344CB8AC3E}">
        <p14:creationId xmlns:p14="http://schemas.microsoft.com/office/powerpoint/2010/main" val="278002253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eaLnBrk="1" hangingPunct="1">
              <a:spcBef>
                <a:spcPct val="0"/>
              </a:spcBef>
            </a:pPr>
            <a:r>
              <a:rPr lang="en-CA" sz="3200" dirty="0" smtClean="0">
                <a:latin typeface="Arial" charset="0"/>
                <a:cs typeface="Arial" charset="0"/>
              </a:rPr>
              <a:t>Context and methodology</a:t>
            </a:r>
            <a:endParaRPr lang="en-CA" sz="3200" dirty="0">
              <a:latin typeface="Arial" charset="0"/>
              <a:cs typeface="Arial" charset="0"/>
            </a:endParaRPr>
          </a:p>
        </p:txBody>
      </p:sp>
      <p:sp>
        <p:nvSpPr>
          <p:cNvPr id="3" name="Espace réservé du texte 2"/>
          <p:cNvSpPr>
            <a:spLocks noGrp="1"/>
          </p:cNvSpPr>
          <p:nvPr>
            <p:ph type="body" sz="quarter" idx="10"/>
            <p:custDataLst>
              <p:tags r:id="rId2"/>
            </p:custDataLst>
          </p:nvPr>
        </p:nvSpPr>
        <p:spPr/>
        <p:txBody>
          <a:bodyPr/>
          <a:lstStyle/>
          <a:p>
            <a:r>
              <a:rPr lang="en-US" i="1" dirty="0" smtClean="0"/>
              <a:t>REPORT PREPARED FOR FONDATION JASMIN ROY</a:t>
            </a:r>
            <a:endParaRPr lang="fr-CA" i="1" dirty="0"/>
          </a:p>
        </p:txBody>
      </p:sp>
    </p:spTree>
    <p:extLst>
      <p:ext uri="{BB962C8B-B14F-4D97-AF65-F5344CB8AC3E}">
        <p14:creationId xmlns:p14="http://schemas.microsoft.com/office/powerpoint/2010/main" val="33912958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20</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453360" cy="631545"/>
          </a:xfrm>
        </p:spPr>
        <p:txBody>
          <a:bodyPr/>
          <a:lstStyle/>
          <a:p>
            <a:r>
              <a:rPr lang="en-CA" sz="2000" dirty="0">
                <a:solidFill>
                  <a:srgbClr val="9BBB59"/>
                </a:solidFill>
              </a:rPr>
              <a:t>Comfort level when interacting with various minority </a:t>
            </a:r>
            <a:r>
              <a:rPr lang="en-CA" sz="2000" dirty="0" smtClean="0">
                <a:solidFill>
                  <a:srgbClr val="9BBB59"/>
                </a:solidFill>
              </a:rPr>
              <a:t>groups</a:t>
            </a:r>
            <a:br>
              <a:rPr lang="en-CA" sz="2000" dirty="0" smtClean="0">
                <a:solidFill>
                  <a:srgbClr val="9BBB59"/>
                </a:solidFill>
              </a:rPr>
            </a:br>
            <a:r>
              <a:rPr lang="fr-CA" dirty="0" smtClean="0">
                <a:solidFill>
                  <a:srgbClr val="9BBB59"/>
                </a:solidFill>
              </a:rPr>
              <a:t/>
            </a:r>
            <a:br>
              <a:rPr lang="fr-CA" dirty="0" smtClean="0">
                <a:solidFill>
                  <a:srgbClr val="9BBB59"/>
                </a:solidFill>
              </a:rPr>
            </a:b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189888089"/>
              </p:ext>
            </p:extLst>
          </p:nvPr>
        </p:nvGraphicFramePr>
        <p:xfrm>
          <a:off x="611560" y="1213531"/>
          <a:ext cx="4845108" cy="4757139"/>
        </p:xfrm>
        <a:graphic>
          <a:graphicData uri="http://schemas.openxmlformats.org/drawingml/2006/table">
            <a:tbl>
              <a:tblPr firstRow="1" bandRow="1">
                <a:tableStyleId>{2D5ABB26-0587-4C30-8999-92F81FD0307C}</a:tableStyleId>
              </a:tblPr>
              <a:tblGrid>
                <a:gridCol w="2592288"/>
                <a:gridCol w="750940"/>
                <a:gridCol w="750940"/>
                <a:gridCol w="750940"/>
              </a:tblGrid>
              <a:tr h="23167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BORN IN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102185">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a:t>
                      </a:r>
                      <a:r>
                        <a:rPr lang="en-CA" sz="1200" b="1" u="none" dirty="0" smtClean="0">
                          <a:solidFill>
                            <a:srgbClr val="9BBB59"/>
                          </a:solidFill>
                          <a:latin typeface="Arial" pitchFamily="34" charset="0"/>
                          <a:cs typeface="Arial" pitchFamily="34" charset="0"/>
                        </a:rPr>
                        <a:t>Very</a:t>
                      </a:r>
                      <a:r>
                        <a:rPr lang="en-CA" sz="1200" b="1" u="none" baseline="0" dirty="0" smtClean="0">
                          <a:solidFill>
                            <a:srgbClr val="9BBB59"/>
                          </a:solidFill>
                          <a:latin typeface="Arial" pitchFamily="34" charset="0"/>
                          <a:cs typeface="Arial" pitchFamily="34" charset="0"/>
                        </a:rPr>
                        <a:t> </a:t>
                      </a:r>
                      <a:r>
                        <a:rPr lang="en-CA" sz="1200" b="1" u="sng" baseline="0" dirty="0" smtClean="0">
                          <a:solidFill>
                            <a:srgbClr val="9BBB59"/>
                          </a:solidFill>
                          <a:latin typeface="Arial" pitchFamily="34" charset="0"/>
                          <a:cs typeface="Arial" pitchFamily="34" charset="0"/>
                        </a:rPr>
                        <a:t>+ fairly </a:t>
                      </a:r>
                      <a:r>
                        <a:rPr lang="en-CA" sz="1200" b="1" u="none" baseline="0" dirty="0" smtClean="0">
                          <a:solidFill>
                            <a:srgbClr val="9BBB59"/>
                          </a:solidFill>
                          <a:latin typeface="Arial" pitchFamily="34" charset="0"/>
                          <a:cs typeface="Arial" pitchFamily="34" charset="0"/>
                        </a:rPr>
                        <a:t>comfortable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28015">
                <a:tc vMerge="1">
                  <a:txBody>
                    <a:bodyPr/>
                    <a:lstStyle/>
                    <a:p>
                      <a:endParaRPr lang="fr-CA"/>
                    </a:p>
                  </a:txBody>
                  <a:tcPr/>
                </a:tc>
                <a:tc vMerge="1">
                  <a:txBody>
                    <a:bodyPr/>
                    <a:lstStyle/>
                    <a:p>
                      <a:endParaRPr lang="fr-CA"/>
                    </a:p>
                  </a:txBody>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Yes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6663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667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133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US" sz="1100" b="0" i="0" u="none" strike="noStrike" dirty="0" smtClean="0">
                          <a:solidFill>
                            <a:srgbClr val="5A5A5A"/>
                          </a:solidFill>
                          <a:effectLst/>
                          <a:latin typeface="Arial Narrow"/>
                        </a:rPr>
                        <a:t>People of a different skin color than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93</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93</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Arial" panose="020B0604020202020204" pitchFamily="34" charset="0"/>
                        </a:rPr>
                        <a:t>93</a:t>
                      </a:r>
                      <a:endParaRPr lang="fr-CA" sz="1100" b="0" i="0" u="none" strike="noStrike" kern="1200" dirty="0">
                        <a:solidFill>
                          <a:srgbClr val="595959"/>
                        </a:solidFill>
                        <a:effectLst/>
                        <a:latin typeface="Arial Narrow" panose="020B0606020202030204" pitchFamily="34" charset="0"/>
                        <a:ea typeface="+mn-ea"/>
                        <a:cs typeface="Arial" panose="020B060402020202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from an ethnic background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91</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91</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92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of a religious faith that is different from yours</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89</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92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who are homosexual or bisexual</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87</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78</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who are homosexual or bisexual</a:t>
                      </a:r>
                      <a:r>
                        <a:rPr lang="fr-CA" sz="1100" b="0" i="0" u="none" strike="noStrike" dirty="0" smtClean="0">
                          <a:solidFill>
                            <a:srgbClr val="5A5A5A"/>
                          </a:solidFill>
                          <a:effectLst/>
                          <a:latin typeface="Arial Narrow"/>
                        </a:rPr>
                        <a:t> </a:t>
                      </a:r>
                      <a:r>
                        <a:rPr lang="en-CA" sz="1100" b="1" i="0" u="none" strike="noStrike" kern="1200" dirty="0" smtClean="0">
                          <a:solidFill>
                            <a:srgbClr val="5A5A5A"/>
                          </a:solidFill>
                          <a:effectLst/>
                          <a:latin typeface="Arial Narrow"/>
                          <a:ea typeface="+mn-ea"/>
                          <a:cs typeface="+mn-cs"/>
                        </a:rPr>
                        <a:t>and of the</a:t>
                      </a:r>
                      <a:r>
                        <a:rPr lang="en-CA" sz="1100" b="1" i="0" u="none" strike="noStrike" kern="1200" baseline="0" dirty="0" smtClean="0">
                          <a:solidFill>
                            <a:srgbClr val="5A5A5A"/>
                          </a:solidFill>
                          <a:effectLst/>
                          <a:latin typeface="Arial Narrow"/>
                          <a:ea typeface="+mn-ea"/>
                          <a:cs typeface="+mn-cs"/>
                        </a:rPr>
                        <a:t> </a:t>
                      </a:r>
                      <a:r>
                        <a:rPr lang="en-CA" sz="1100" b="1" i="0" u="none" strike="noStrike" kern="1200" dirty="0" smtClean="0">
                          <a:solidFill>
                            <a:srgbClr val="5A5A5A"/>
                          </a:solidFill>
                          <a:effectLst/>
                          <a:latin typeface="Arial Narrow"/>
                          <a:ea typeface="+mn-ea"/>
                          <a:cs typeface="+mn-cs"/>
                        </a:rPr>
                        <a:t>opposite gender </a:t>
                      </a:r>
                      <a:endParaRPr lang="fr-CA" sz="1100" b="1"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87</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79</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marL="0" algn="l" defTabSz="914400" rtl="0" eaLnBrk="1" fontAlgn="b" latinLnBrk="0" hangingPunct="1"/>
                      <a:r>
                        <a:rPr lang="en-US" sz="1100" b="0" i="0" u="none" strike="noStrike" kern="1200" dirty="0" smtClean="0">
                          <a:solidFill>
                            <a:srgbClr val="5A5A5A"/>
                          </a:solidFill>
                          <a:effectLst/>
                          <a:latin typeface="Arial Narrow"/>
                          <a:ea typeface="+mn-ea"/>
                          <a:cs typeface="+mn-cs"/>
                        </a:rPr>
                        <a:t>People who are homosexual or bisexual</a:t>
                      </a:r>
                      <a:r>
                        <a:rPr lang="fr-CA" sz="1100" b="0" i="0" u="none" strike="noStrike" kern="1200" dirty="0" smtClean="0">
                          <a:solidFill>
                            <a:srgbClr val="5A5A5A"/>
                          </a:solidFill>
                          <a:effectLst/>
                          <a:latin typeface="Arial Narrow"/>
                          <a:ea typeface="+mn-ea"/>
                          <a:cs typeface="+mn-cs"/>
                        </a:rPr>
                        <a:t> </a:t>
                      </a:r>
                      <a:r>
                        <a:rPr lang="en-CA" sz="1100" b="1" i="0" u="none" strike="noStrike" kern="1200" dirty="0" smtClean="0">
                          <a:solidFill>
                            <a:srgbClr val="5A5A5A"/>
                          </a:solidFill>
                          <a:effectLst/>
                          <a:latin typeface="Arial Narrow"/>
                          <a:ea typeface="+mn-ea"/>
                          <a:cs typeface="+mn-cs"/>
                        </a:rPr>
                        <a:t>and of the same gender as you </a:t>
                      </a:r>
                      <a:endParaRPr lang="fr-CA" sz="1100" b="1"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84</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70</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ctr"/>
                      <a:r>
                        <a:rPr lang="en-US" sz="1100" b="0" i="0" u="none" strike="noStrike" dirty="0" smtClean="0">
                          <a:solidFill>
                            <a:srgbClr val="5A5A5A"/>
                          </a:solidFill>
                          <a:effectLst/>
                          <a:latin typeface="Arial Narrow"/>
                        </a:rPr>
                        <a:t>People with a physical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en-US" sz="1100" b="0" i="0" u="none" strike="noStrike" dirty="0" smtClean="0">
                          <a:solidFill>
                            <a:srgbClr val="5A5A5A"/>
                          </a:solidFill>
                          <a:effectLst/>
                          <a:latin typeface="Arial Narrow"/>
                        </a:rPr>
                        <a:t>People with a mental disability</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76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77</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67</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pPr algn="l" fontAlgn="b"/>
                      <a:r>
                        <a:rPr lang="fr-CA" sz="1100" b="0" i="0" u="none" strike="noStrike" dirty="0" err="1" smtClean="0">
                          <a:solidFill>
                            <a:srgbClr val="5A5A5A"/>
                          </a:solidFill>
                          <a:effectLst/>
                          <a:latin typeface="Arial Narrow"/>
                        </a:rPr>
                        <a:t>Transgender</a:t>
                      </a:r>
                      <a:r>
                        <a:rPr lang="fr-CA" sz="1100" b="0" i="0" u="none" strike="noStrike" dirty="0" smtClean="0">
                          <a:solidFill>
                            <a:srgbClr val="5A5A5A"/>
                          </a:solidFill>
                          <a:effectLst/>
                          <a:latin typeface="Arial Narrow"/>
                        </a:rPr>
                        <a:t> people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5"/>
            </p:custDataLst>
          </p:nvPr>
        </p:nvSpPr>
        <p:spPr>
          <a:xfrm>
            <a:off x="527360" y="3429000"/>
            <a:ext cx="4980744"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3" name="Rectangle 12"/>
          <p:cNvSpPr/>
          <p:nvPr>
            <p:custDataLst>
              <p:tags r:id="rId6"/>
            </p:custDataLst>
          </p:nvPr>
        </p:nvSpPr>
        <p:spPr>
          <a:xfrm>
            <a:off x="541024" y="3862817"/>
            <a:ext cx="4967080"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4" name="Rectangle 13"/>
          <p:cNvSpPr/>
          <p:nvPr>
            <p:custDataLst>
              <p:tags r:id="rId7"/>
            </p:custDataLst>
          </p:nvPr>
        </p:nvSpPr>
        <p:spPr>
          <a:xfrm>
            <a:off x="539880" y="4293096"/>
            <a:ext cx="4968224"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5" name="Rectangle 14"/>
          <p:cNvSpPr/>
          <p:nvPr>
            <p:custDataLst>
              <p:tags r:id="rId8"/>
            </p:custDataLst>
          </p:nvPr>
        </p:nvSpPr>
        <p:spPr>
          <a:xfrm>
            <a:off x="507064" y="5589240"/>
            <a:ext cx="5001040" cy="357617"/>
          </a:xfrm>
          <a:prstGeom prst="rect">
            <a:avLst/>
          </a:prstGeom>
          <a:noFill/>
          <a:ln>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1" name="Rectangle 10"/>
          <p:cNvSpPr/>
          <p:nvPr>
            <p:custDataLst>
              <p:tags r:id="rId9"/>
            </p:custDataLst>
          </p:nvPr>
        </p:nvSpPr>
        <p:spPr>
          <a:xfrm>
            <a:off x="520792" y="79000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6" name="Rectangle 15"/>
          <p:cNvSpPr/>
          <p:nvPr>
            <p:custDataLst>
              <p:tags r:id="rId10"/>
            </p:custDataLst>
          </p:nvPr>
        </p:nvSpPr>
        <p:spPr>
          <a:xfrm>
            <a:off x="563936" y="6097340"/>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a:solidFill>
                  <a:srgbClr val="595959"/>
                </a:solidFill>
                <a:cs typeface="Arial" panose="020B0604020202020204" pitchFamily="34" charset="0"/>
              </a:rPr>
              <a:t>Q101. </a:t>
            </a:r>
            <a:r>
              <a:rPr lang="fr-CA" sz="900" dirty="0" err="1">
                <a:solidFill>
                  <a:srgbClr val="595959"/>
                </a:solidFill>
                <a:cs typeface="Arial" panose="020B0604020202020204" pitchFamily="34" charset="0"/>
              </a:rPr>
              <a:t>Generally</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speaking</a:t>
            </a:r>
            <a:r>
              <a:rPr lang="fr-CA" sz="900" dirty="0">
                <a:solidFill>
                  <a:srgbClr val="595959"/>
                </a:solidFill>
                <a:cs typeface="Arial" panose="020B0604020202020204" pitchFamily="34" charset="0"/>
              </a:rPr>
              <a:t>, in </a:t>
            </a:r>
            <a:r>
              <a:rPr lang="fr-CA" sz="900" dirty="0" err="1">
                <a:solidFill>
                  <a:srgbClr val="595959"/>
                </a:solidFill>
                <a:cs typeface="Arial" panose="020B0604020202020204" pitchFamily="34" charset="0"/>
              </a:rPr>
              <a:t>your</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daily</a:t>
            </a:r>
            <a:r>
              <a:rPr lang="fr-CA" sz="900" dirty="0">
                <a:solidFill>
                  <a:srgbClr val="595959"/>
                </a:solidFill>
                <a:cs typeface="Arial" panose="020B0604020202020204" pitchFamily="34" charset="0"/>
              </a:rPr>
              <a:t> life, to </a:t>
            </a:r>
            <a:r>
              <a:rPr lang="fr-CA" sz="900" dirty="0" err="1">
                <a:solidFill>
                  <a:srgbClr val="595959"/>
                </a:solidFill>
                <a:cs typeface="Arial" panose="020B0604020202020204" pitchFamily="34" charset="0"/>
              </a:rPr>
              <a:t>what</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extent</a:t>
            </a:r>
            <a:r>
              <a:rPr lang="fr-CA" sz="900" dirty="0">
                <a:solidFill>
                  <a:srgbClr val="595959"/>
                </a:solidFill>
                <a:cs typeface="Arial" panose="020B0604020202020204" pitchFamily="34" charset="0"/>
              </a:rPr>
              <a:t> are </a:t>
            </a:r>
            <a:r>
              <a:rPr lang="fr-CA" sz="900" dirty="0" err="1">
                <a:solidFill>
                  <a:srgbClr val="595959"/>
                </a:solidFill>
                <a:cs typeface="Arial" panose="020B0604020202020204" pitchFamily="34" charset="0"/>
              </a:rPr>
              <a:t>you</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comfortable</a:t>
            </a:r>
            <a:r>
              <a:rPr lang="fr-CA" sz="900" dirty="0">
                <a:solidFill>
                  <a:srgbClr val="595959"/>
                </a:solidFill>
                <a:cs typeface="Arial" panose="020B0604020202020204" pitchFamily="34" charset="0"/>
              </a:rPr>
              <a:t> or </a:t>
            </a:r>
            <a:r>
              <a:rPr lang="fr-CA" sz="900" dirty="0" err="1">
                <a:solidFill>
                  <a:srgbClr val="595959"/>
                </a:solidFill>
                <a:cs typeface="Arial" panose="020B0604020202020204" pitchFamily="34" charset="0"/>
              </a:rPr>
              <a:t>uncomfortable</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when</a:t>
            </a:r>
            <a:r>
              <a:rPr lang="fr-CA" sz="900" dirty="0">
                <a:solidFill>
                  <a:srgbClr val="595959"/>
                </a:solidFill>
                <a:cs typeface="Arial" panose="020B0604020202020204" pitchFamily="34" charset="0"/>
              </a:rPr>
              <a:t> </a:t>
            </a:r>
            <a:r>
              <a:rPr lang="fr-CA" sz="900" dirty="0" err="1">
                <a:solidFill>
                  <a:srgbClr val="595959"/>
                </a:solidFill>
                <a:cs typeface="Arial" panose="020B0604020202020204" pitchFamily="34" charset="0"/>
              </a:rPr>
              <a:t>spending</a:t>
            </a:r>
            <a:r>
              <a:rPr lang="fr-CA" sz="900" dirty="0">
                <a:solidFill>
                  <a:srgbClr val="595959"/>
                </a:solidFill>
                <a:cs typeface="Arial" panose="020B0604020202020204" pitchFamily="34" charset="0"/>
              </a:rPr>
              <a:t> time </a:t>
            </a:r>
            <a:r>
              <a:rPr lang="fr-CA" sz="900" dirty="0" err="1">
                <a:solidFill>
                  <a:srgbClr val="595959"/>
                </a:solidFill>
                <a:cs typeface="Arial" panose="020B0604020202020204" pitchFamily="34" charset="0"/>
              </a:rPr>
              <a:t>with</a:t>
            </a:r>
            <a:r>
              <a:rPr lang="fr-CA" sz="900" dirty="0">
                <a:solidFill>
                  <a:srgbClr val="595959"/>
                </a:solidFill>
                <a:cs typeface="Arial" panose="020B0604020202020204" pitchFamily="34" charset="0"/>
              </a:rPr>
              <a:t> the </a:t>
            </a:r>
            <a:r>
              <a:rPr lang="fr-CA" sz="900" dirty="0" err="1">
                <a:solidFill>
                  <a:srgbClr val="595959"/>
                </a:solidFill>
                <a:cs typeface="Arial" panose="020B0604020202020204" pitchFamily="34" charset="0"/>
              </a:rPr>
              <a:t>following</a:t>
            </a:r>
            <a:r>
              <a:rPr lang="fr-CA" sz="900" dirty="0">
                <a:solidFill>
                  <a:srgbClr val="595959"/>
                </a:solidFill>
                <a:cs typeface="Arial" panose="020B0604020202020204" pitchFamily="34" charset="0"/>
              </a:rPr>
              <a:t> types of people? </a:t>
            </a:r>
          </a:p>
        </p:txBody>
      </p:sp>
    </p:spTree>
    <p:extLst>
      <p:ext uri="{BB962C8B-B14F-4D97-AF65-F5344CB8AC3E}">
        <p14:creationId xmlns:p14="http://schemas.microsoft.com/office/powerpoint/2010/main" val="37710058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21</a:t>
            </a:fld>
            <a:endParaRPr lang="en-CA" dirty="0">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4287626568"/>
              </p:ext>
            </p:extLst>
          </p:nvPr>
        </p:nvGraphicFramePr>
        <p:xfrm>
          <a:off x="1187624" y="1744241"/>
          <a:ext cx="6336704" cy="4447239"/>
        </p:xfrm>
        <a:graphic>
          <a:graphicData uri="http://schemas.openxmlformats.org/drawingml/2006/chart">
            <c:chart xmlns:c="http://schemas.openxmlformats.org/drawingml/2006/chart" xmlns:r="http://schemas.openxmlformats.org/officeDocument/2006/relationships" r:id="rId9"/>
          </a:graphicData>
        </a:graphic>
      </p:graphicFrame>
      <p:sp>
        <p:nvSpPr>
          <p:cNvPr id="16" name="Titre 4"/>
          <p:cNvSpPr>
            <a:spLocks noGrp="1"/>
          </p:cNvSpPr>
          <p:nvPr>
            <p:ph type="title"/>
            <p:custDataLst>
              <p:tags r:id="rId4"/>
            </p:custDataLst>
          </p:nvPr>
        </p:nvSpPr>
        <p:spPr>
          <a:xfrm>
            <a:off x="558800" y="480036"/>
            <a:ext cx="5381352" cy="631545"/>
          </a:xfrm>
        </p:spPr>
        <p:txBody>
          <a:bodyPr>
            <a:normAutofit/>
          </a:bodyPr>
          <a:lstStyle/>
          <a:p>
            <a:r>
              <a:rPr lang="en-CA" sz="2000" dirty="0" smtClean="0">
                <a:solidFill>
                  <a:srgbClr val="9BBB59"/>
                </a:solidFill>
              </a:rPr>
              <a:t>Comfort level with public displays of affection by people of opposing sex</a:t>
            </a:r>
            <a:endParaRPr lang="en-CA" sz="2000" dirty="0">
              <a:solidFill>
                <a:srgbClr val="9BBB59"/>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555725319"/>
              </p:ext>
            </p:extLst>
          </p:nvPr>
        </p:nvGraphicFramePr>
        <p:xfrm>
          <a:off x="7428656" y="1412776"/>
          <a:ext cx="1103784" cy="4345200"/>
        </p:xfrm>
        <a:graphic>
          <a:graphicData uri="http://schemas.openxmlformats.org/drawingml/2006/table">
            <a:tbl>
              <a:tblPr firstRow="1" bandRow="1">
                <a:tableStyleId>{073A0DAA-6AF3-43AB-8588-CEC1D06C72B9}</a:tableStyleId>
              </a:tblPr>
              <a:tblGrid>
                <a:gridCol w="1103784"/>
              </a:tblGrid>
              <a:tr h="367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A5A5A"/>
                          </a:solidFill>
                          <a:latin typeface="Arial" panose="020B0604020202020204" pitchFamily="34" charset="0"/>
                          <a:cs typeface="Arial" panose="020B0604020202020204" pitchFamily="34" charset="0"/>
                        </a:rPr>
                        <a:t>Total </a:t>
                      </a:r>
                      <a:r>
                        <a:rPr lang="fr-CA" sz="1200" u="none" dirty="0" err="1" smtClean="0">
                          <a:solidFill>
                            <a:srgbClr val="5A5A5A"/>
                          </a:solidFill>
                          <a:latin typeface="Arial" panose="020B0604020202020204" pitchFamily="34" charset="0"/>
                          <a:cs typeface="Arial" panose="020B0604020202020204" pitchFamily="34" charset="0"/>
                        </a:rPr>
                        <a:t>comfortable</a:t>
                      </a:r>
                      <a:endParaRPr lang="fr-CA" sz="1200" u="none" dirty="0" smtClean="0">
                        <a:solidFill>
                          <a:srgbClr val="5A5A5A"/>
                        </a:solidFill>
                        <a:latin typeface="Arial" panose="020B0604020202020204" pitchFamily="34" charset="0"/>
                        <a:cs typeface="Arial" panose="020B0604020202020204" pitchFamily="34" charset="0"/>
                      </a:endParaRPr>
                    </a:p>
                  </a:txBody>
                  <a:tcPr>
                    <a:lnB w="19050" cap="flat" cmpd="sng" algn="ctr">
                      <a:solidFill>
                        <a:schemeClr val="tx1">
                          <a:lumMod val="50000"/>
                          <a:lumOff val="50000"/>
                        </a:schemeClr>
                      </a:solidFill>
                      <a:prstDash val="solid"/>
                      <a:round/>
                      <a:headEnd type="none" w="med" len="med"/>
                      <a:tailEnd type="none" w="med" len="med"/>
                    </a:lnB>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94%</a:t>
                      </a:r>
                      <a:endParaRPr lang="fr-CA" sz="1200" b="1" dirty="0">
                        <a:solidFill>
                          <a:srgbClr val="5A5A5A"/>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88%</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80%</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72%</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bl>
          </a:graphicData>
        </a:graphic>
      </p:graphicFrame>
      <p:sp>
        <p:nvSpPr>
          <p:cNvPr id="8" name="Rectangle 7"/>
          <p:cNvSpPr/>
          <p:nvPr>
            <p:custDataLst>
              <p:tags r:id="rId5"/>
            </p:custDataLst>
          </p:nvPr>
        </p:nvSpPr>
        <p:spPr>
          <a:xfrm>
            <a:off x="479654" y="6097695"/>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Now, to what extent are you comfortable or uncomfortable with each of the following situations:</a:t>
            </a:r>
            <a:endParaRPr lang="fr-FR" sz="900" dirty="0">
              <a:solidFill>
                <a:srgbClr val="595959"/>
              </a:solidFill>
              <a:cs typeface="Arial" panose="020B0604020202020204" pitchFamily="34" charset="0"/>
            </a:endParaRPr>
          </a:p>
        </p:txBody>
      </p:sp>
      <p:sp>
        <p:nvSpPr>
          <p:cNvPr id="10" name="Rectangle 9"/>
          <p:cNvSpPr/>
          <p:nvPr>
            <p:custDataLst>
              <p:tags r:id="rId6"/>
            </p:custDataLst>
          </p:nvPr>
        </p:nvSpPr>
        <p:spPr>
          <a:xfrm>
            <a:off x="499526" y="1141835"/>
            <a:ext cx="1784463" cy="230832"/>
          </a:xfrm>
          <a:prstGeom prst="rect">
            <a:avLst/>
          </a:prstGeom>
        </p:spPr>
        <p:txBody>
          <a:bodyPr wrap="none">
            <a:spAutoFit/>
          </a:bodyPr>
          <a:lstStyle/>
          <a:p>
            <a:r>
              <a:rPr lang="en-CA" sz="900" dirty="0" smtClean="0">
                <a:solidFill>
                  <a:srgbClr val="9BBB59"/>
                </a:solidFill>
                <a:latin typeface="Arial" panose="020B0604020202020204" pitchFamily="34" charset="0"/>
                <a:cs typeface="Arial" panose="020B0604020202020204" pitchFamily="34" charset="0"/>
              </a:rPr>
              <a:t>Base: Total respondents n=800</a:t>
            </a:r>
            <a:endParaRPr lang="en-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4424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22</a:t>
            </a:fld>
            <a:endParaRPr lang="en-CA" dirty="0">
              <a:solidFill>
                <a:srgbClr val="000000">
                  <a:tint val="75000"/>
                </a:srgbClr>
              </a:solidFill>
            </a:endParaRPr>
          </a:p>
        </p:txBody>
      </p:sp>
      <p:sp>
        <p:nvSpPr>
          <p:cNvPr id="7" name="Rectangle 6"/>
          <p:cNvSpPr/>
          <p:nvPr>
            <p:custDataLst>
              <p:tags r:id="rId3"/>
            </p:custDataLst>
          </p:nvPr>
        </p:nvSpPr>
        <p:spPr>
          <a:xfrm>
            <a:off x="479654" y="6107872"/>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Now, to what extent are you comfortable or uncomfortable with each of the following situations:</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1367566189"/>
              </p:ext>
            </p:extLst>
          </p:nvPr>
        </p:nvGraphicFramePr>
        <p:xfrm>
          <a:off x="1187624" y="1698385"/>
          <a:ext cx="6336704" cy="4447239"/>
        </p:xfrm>
        <a:graphic>
          <a:graphicData uri="http://schemas.openxmlformats.org/drawingml/2006/chart">
            <c:chart xmlns:c="http://schemas.openxmlformats.org/drawingml/2006/chart" xmlns:r="http://schemas.openxmlformats.org/officeDocument/2006/relationships" r:id="rId9"/>
          </a:graphicData>
        </a:graphic>
      </p:graphicFrame>
      <p:sp>
        <p:nvSpPr>
          <p:cNvPr id="8" name="Rectangle 7"/>
          <p:cNvSpPr/>
          <p:nvPr>
            <p:custDataLst>
              <p:tags r:id="rId5"/>
            </p:custDataLst>
          </p:nvPr>
        </p:nvSpPr>
        <p:spPr>
          <a:xfrm>
            <a:off x="478260" y="1131202"/>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1" name="Titre 4"/>
          <p:cNvSpPr txBox="1">
            <a:spLocks/>
          </p:cNvSpPr>
          <p:nvPr>
            <p:custDataLst>
              <p:tags r:id="rId6"/>
            </p:custDataLst>
          </p:nvPr>
        </p:nvSpPr>
        <p:spPr>
          <a:xfrm>
            <a:off x="558800" y="480036"/>
            <a:ext cx="5381352" cy="631545"/>
          </a:xfrm>
          <a:prstGeom prst="rect">
            <a:avLst/>
          </a:prstGeom>
        </p:spPr>
        <p:txBody>
          <a:bodyPr vert="horz" lIns="0" tIns="0" rIns="0" bIns="0" rtlCol="0" anchor="ctr">
            <a:norm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en-CA" sz="2000" dirty="0">
                <a:solidFill>
                  <a:srgbClr val="9BBB59"/>
                </a:solidFill>
              </a:rPr>
              <a:t>Comfort level with </a:t>
            </a:r>
            <a:r>
              <a:rPr lang="en-CA" sz="2000" dirty="0" smtClean="0">
                <a:solidFill>
                  <a:srgbClr val="9BBB59"/>
                </a:solidFill>
              </a:rPr>
              <a:t>public displays </a:t>
            </a:r>
            <a:r>
              <a:rPr lang="en-CA" sz="2000" dirty="0">
                <a:solidFill>
                  <a:srgbClr val="9BBB59"/>
                </a:solidFill>
              </a:rPr>
              <a:t>of affection by </a:t>
            </a:r>
            <a:r>
              <a:rPr lang="en-CA" sz="2000" dirty="0" smtClean="0">
                <a:solidFill>
                  <a:srgbClr val="9BBB59"/>
                </a:solidFill>
              </a:rPr>
              <a:t>people of the same sex</a:t>
            </a:r>
            <a:endParaRPr lang="fr-CA" sz="2000" dirty="0">
              <a:solidFill>
                <a:srgbClr val="9BBB59"/>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49289173"/>
              </p:ext>
            </p:extLst>
          </p:nvPr>
        </p:nvGraphicFramePr>
        <p:xfrm>
          <a:off x="7428656" y="1340768"/>
          <a:ext cx="1103784" cy="4345200"/>
        </p:xfrm>
        <a:graphic>
          <a:graphicData uri="http://schemas.openxmlformats.org/drawingml/2006/table">
            <a:tbl>
              <a:tblPr firstRow="1" bandRow="1">
                <a:tableStyleId>{073A0DAA-6AF3-43AB-8588-CEC1D06C72B9}</a:tableStyleId>
              </a:tblPr>
              <a:tblGrid>
                <a:gridCol w="1103784"/>
              </a:tblGrid>
              <a:tr h="367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A5A5A"/>
                          </a:solidFill>
                          <a:latin typeface="Arial" panose="020B0604020202020204" pitchFamily="34" charset="0"/>
                          <a:cs typeface="Arial" panose="020B0604020202020204" pitchFamily="34" charset="0"/>
                        </a:rPr>
                        <a:t>Total </a:t>
                      </a:r>
                      <a:r>
                        <a:rPr lang="fr-CA" sz="1200" u="none" dirty="0" err="1" smtClean="0">
                          <a:solidFill>
                            <a:srgbClr val="5A5A5A"/>
                          </a:solidFill>
                          <a:latin typeface="Arial" panose="020B0604020202020204" pitchFamily="34" charset="0"/>
                          <a:cs typeface="Arial" panose="020B0604020202020204" pitchFamily="34" charset="0"/>
                        </a:rPr>
                        <a:t>comfortable</a:t>
                      </a:r>
                      <a:endParaRPr lang="fr-CA" sz="1200" u="none" dirty="0" smtClean="0">
                        <a:solidFill>
                          <a:srgbClr val="5A5A5A"/>
                        </a:solidFill>
                        <a:latin typeface="Arial" panose="020B0604020202020204" pitchFamily="34" charset="0"/>
                        <a:cs typeface="Arial" panose="020B0604020202020204" pitchFamily="34" charset="0"/>
                      </a:endParaRPr>
                    </a:p>
                  </a:txBody>
                  <a:tcPr>
                    <a:lnB w="19050" cap="flat" cmpd="sng" algn="ctr">
                      <a:solidFill>
                        <a:schemeClr val="tx1">
                          <a:lumMod val="50000"/>
                          <a:lumOff val="50000"/>
                        </a:schemeClr>
                      </a:solidFill>
                      <a:prstDash val="solid"/>
                      <a:round/>
                      <a:headEnd type="none" w="med" len="med"/>
                      <a:tailEnd type="none" w="med" len="med"/>
                    </a:lnB>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81%</a:t>
                      </a:r>
                      <a:endParaRPr lang="fr-CA" sz="1200" b="1" dirty="0">
                        <a:solidFill>
                          <a:srgbClr val="5A5A5A"/>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75%</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62%</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56%</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bl>
          </a:graphicData>
        </a:graphic>
      </p:graphicFrame>
    </p:spTree>
    <p:extLst>
      <p:ext uri="{BB962C8B-B14F-4D97-AF65-F5344CB8AC3E}">
        <p14:creationId xmlns:p14="http://schemas.microsoft.com/office/powerpoint/2010/main" val="42845112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23</a:t>
            </a:fld>
            <a:endParaRPr lang="en-CA" dirty="0">
              <a:solidFill>
                <a:srgbClr val="000000">
                  <a:tint val="75000"/>
                </a:srgbClr>
              </a:solidFill>
            </a:endParaRPr>
          </a:p>
        </p:txBody>
      </p:sp>
      <p:sp>
        <p:nvSpPr>
          <p:cNvPr id="7" name="Rectangle 6"/>
          <p:cNvSpPr/>
          <p:nvPr>
            <p:custDataLst>
              <p:tags r:id="rId3"/>
            </p:custDataLst>
          </p:nvPr>
        </p:nvSpPr>
        <p:spPr>
          <a:xfrm>
            <a:off x="479654" y="6107872"/>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cs typeface="Arial" panose="020B0604020202020204" pitchFamily="34" charset="0"/>
              </a:rPr>
              <a:t>Q105. Now, to what extent are you comfortable or uncomfortable with each of the following situations:</a:t>
            </a:r>
            <a:endParaRPr lang="fr-FR" sz="900" dirty="0">
              <a:solidFill>
                <a:srgbClr val="595959"/>
              </a:solidFill>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831097268"/>
              </p:ext>
            </p:extLst>
          </p:nvPr>
        </p:nvGraphicFramePr>
        <p:xfrm>
          <a:off x="1187624" y="1698385"/>
          <a:ext cx="6253628" cy="4447239"/>
        </p:xfrm>
        <a:graphic>
          <a:graphicData uri="http://schemas.openxmlformats.org/drawingml/2006/chart">
            <c:chart xmlns:c="http://schemas.openxmlformats.org/drawingml/2006/chart" xmlns:r="http://schemas.openxmlformats.org/officeDocument/2006/relationships" r:id="rId9"/>
          </a:graphicData>
        </a:graphic>
      </p:graphicFrame>
      <p:sp>
        <p:nvSpPr>
          <p:cNvPr id="16" name="Titre 4"/>
          <p:cNvSpPr>
            <a:spLocks noGrp="1"/>
          </p:cNvSpPr>
          <p:nvPr>
            <p:ph type="title"/>
            <p:custDataLst>
              <p:tags r:id="rId5"/>
            </p:custDataLst>
          </p:nvPr>
        </p:nvSpPr>
        <p:spPr>
          <a:xfrm>
            <a:off x="558800" y="476672"/>
            <a:ext cx="5525368" cy="654530"/>
          </a:xfrm>
        </p:spPr>
        <p:txBody>
          <a:bodyPr>
            <a:noAutofit/>
          </a:bodyPr>
          <a:lstStyle/>
          <a:p>
            <a:r>
              <a:rPr lang="en-CA" sz="2000" dirty="0" smtClean="0">
                <a:solidFill>
                  <a:srgbClr val="9BBB59"/>
                </a:solidFill>
              </a:rPr>
              <a:t>Comfort level with using the same toilets or changing rooms as transgender people</a:t>
            </a:r>
            <a:endParaRPr lang="en-CA" sz="2000" dirty="0">
              <a:solidFill>
                <a:srgbClr val="9BBB59"/>
              </a:solidFill>
            </a:endParaRPr>
          </a:p>
        </p:txBody>
      </p:sp>
      <p:sp>
        <p:nvSpPr>
          <p:cNvPr id="8" name="Rectangle 7"/>
          <p:cNvSpPr/>
          <p:nvPr>
            <p:custDataLst>
              <p:tags r:id="rId6"/>
            </p:custDataLst>
          </p:nvPr>
        </p:nvSpPr>
        <p:spPr>
          <a:xfrm>
            <a:off x="478260" y="1131202"/>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graphicFrame>
        <p:nvGraphicFramePr>
          <p:cNvPr id="11" name="Tableau 10"/>
          <p:cNvGraphicFramePr>
            <a:graphicFrameLocks noGrp="1"/>
          </p:cNvGraphicFramePr>
          <p:nvPr>
            <p:extLst>
              <p:ext uri="{D42A27DB-BD31-4B8C-83A1-F6EECF244321}">
                <p14:modId xmlns:p14="http://schemas.microsoft.com/office/powerpoint/2010/main" val="1707962465"/>
              </p:ext>
            </p:extLst>
          </p:nvPr>
        </p:nvGraphicFramePr>
        <p:xfrm>
          <a:off x="7428656" y="1340768"/>
          <a:ext cx="1103784" cy="4345200"/>
        </p:xfrm>
        <a:graphic>
          <a:graphicData uri="http://schemas.openxmlformats.org/drawingml/2006/table">
            <a:tbl>
              <a:tblPr firstRow="1" bandRow="1">
                <a:tableStyleId>{073A0DAA-6AF3-43AB-8588-CEC1D06C72B9}</a:tableStyleId>
              </a:tblPr>
              <a:tblGrid>
                <a:gridCol w="1103784"/>
              </a:tblGrid>
              <a:tr h="367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A5A5A"/>
                          </a:solidFill>
                          <a:latin typeface="Arial" panose="020B0604020202020204" pitchFamily="34" charset="0"/>
                          <a:cs typeface="Arial" panose="020B0604020202020204" pitchFamily="34" charset="0"/>
                        </a:rPr>
                        <a:t>Total </a:t>
                      </a:r>
                      <a:r>
                        <a:rPr lang="fr-CA" sz="1200" u="none" dirty="0" err="1" smtClean="0">
                          <a:solidFill>
                            <a:srgbClr val="5A5A5A"/>
                          </a:solidFill>
                          <a:latin typeface="Arial" panose="020B0604020202020204" pitchFamily="34" charset="0"/>
                          <a:cs typeface="Arial" panose="020B0604020202020204" pitchFamily="34" charset="0"/>
                        </a:rPr>
                        <a:t>comfortable</a:t>
                      </a:r>
                      <a:endParaRPr lang="fr-CA" sz="1200" u="none" dirty="0" smtClean="0">
                        <a:solidFill>
                          <a:srgbClr val="5A5A5A"/>
                        </a:solidFill>
                        <a:latin typeface="Arial" panose="020B0604020202020204" pitchFamily="34" charset="0"/>
                        <a:cs typeface="Arial" panose="020B0604020202020204" pitchFamily="34" charset="0"/>
                      </a:endParaRPr>
                    </a:p>
                  </a:txBody>
                  <a:tcPr>
                    <a:lnB w="19050" cap="flat" cmpd="sng" algn="ctr">
                      <a:solidFill>
                        <a:schemeClr val="tx1">
                          <a:lumMod val="50000"/>
                          <a:lumOff val="50000"/>
                        </a:schemeClr>
                      </a:solidFill>
                      <a:prstDash val="solid"/>
                      <a:round/>
                      <a:headEnd type="none" w="med" len="med"/>
                      <a:tailEnd type="none" w="med" len="med"/>
                    </a:lnB>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66%</a:t>
                      </a:r>
                      <a:endParaRPr lang="fr-CA" sz="1200" b="1" dirty="0">
                        <a:solidFill>
                          <a:srgbClr val="5A5A5A"/>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61%</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58%</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97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55%</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bl>
          </a:graphicData>
        </a:graphic>
      </p:graphicFrame>
    </p:spTree>
    <p:extLst>
      <p:ext uri="{BB962C8B-B14F-4D97-AF65-F5344CB8AC3E}">
        <p14:creationId xmlns:p14="http://schemas.microsoft.com/office/powerpoint/2010/main" val="186473252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24</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309344" cy="631545"/>
          </a:xfrm>
        </p:spPr>
        <p:txBody>
          <a:bodyPr>
            <a:normAutofit/>
          </a:bodyPr>
          <a:lstStyle/>
          <a:p>
            <a:r>
              <a:rPr lang="en-CA" sz="2000" dirty="0">
                <a:solidFill>
                  <a:srgbClr val="9BBB59"/>
                </a:solidFill>
              </a:rPr>
              <a:t>Comfort level with </a:t>
            </a:r>
            <a:r>
              <a:rPr lang="en-CA" sz="2000" dirty="0" smtClean="0">
                <a:solidFill>
                  <a:srgbClr val="9BBB59"/>
                </a:solidFill>
              </a:rPr>
              <a:t>public displays </a:t>
            </a:r>
            <a:r>
              <a:rPr lang="en-CA" sz="2000" dirty="0">
                <a:solidFill>
                  <a:srgbClr val="9BBB59"/>
                </a:solidFill>
              </a:rPr>
              <a:t>of affection by </a:t>
            </a:r>
            <a:r>
              <a:rPr lang="en-CA" sz="2000" dirty="0" smtClean="0">
                <a:solidFill>
                  <a:srgbClr val="9BBB59"/>
                </a:solidFill>
              </a:rPr>
              <a:t>people of opposing sex</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685247556"/>
              </p:ext>
            </p:extLst>
          </p:nvPr>
        </p:nvGraphicFramePr>
        <p:xfrm>
          <a:off x="611560" y="1559164"/>
          <a:ext cx="6392439" cy="4099708"/>
        </p:xfrm>
        <a:graphic>
          <a:graphicData uri="http://schemas.openxmlformats.org/drawingml/2006/table">
            <a:tbl>
              <a:tblPr firstRow="1" bandRow="1">
                <a:tableStyleId>{2D5ABB26-0587-4C30-8999-92F81FD0307C}</a:tableStyleId>
              </a:tblPr>
              <a:tblGrid>
                <a:gridCol w="1899585"/>
                <a:gridCol w="728214"/>
                <a:gridCol w="627440"/>
                <a:gridCol w="627440"/>
                <a:gridCol w="627440"/>
                <a:gridCol w="627440"/>
                <a:gridCol w="627440"/>
                <a:gridCol w="627440"/>
              </a:tblGrid>
              <a:tr h="27989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58182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 comfortable</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1398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fontAlgn="ctr"/>
                      <a:r>
                        <a:rPr lang="en-US" sz="1100" b="0" i="0" u="none" strike="noStrike" dirty="0" smtClean="0">
                          <a:solidFill>
                            <a:srgbClr val="5A5A5A"/>
                          </a:solidFill>
                          <a:effectLst/>
                          <a:latin typeface="Arial Narrow" panose="020B0606020202030204" pitchFamily="34" charset="0"/>
                          <a:cs typeface="Arial" panose="020B0604020202020204" pitchFamily="34" charset="0"/>
                        </a:rPr>
                        <a:t>When you see people </a:t>
                      </a:r>
                      <a:r>
                        <a:rPr lang="en-US" sz="1100" b="1" i="0" u="none" strike="noStrike" dirty="0" smtClean="0">
                          <a:solidFill>
                            <a:srgbClr val="5A5A5A"/>
                          </a:solidFill>
                          <a:effectLst/>
                          <a:latin typeface="Arial Narrow" panose="020B0606020202030204" pitchFamily="34" charset="0"/>
                          <a:cs typeface="Arial" panose="020B0604020202020204" pitchFamily="34" charset="0"/>
                        </a:rPr>
                        <a:t>of the opposite sex </a:t>
                      </a:r>
                      <a:r>
                        <a:rPr lang="en-US" sz="1100" b="0" i="0" u="none" strike="noStrike" dirty="0" smtClean="0">
                          <a:solidFill>
                            <a:srgbClr val="5A5A5A"/>
                          </a:solidFill>
                          <a:effectLst/>
                          <a:latin typeface="Arial Narrow" panose="020B0606020202030204" pitchFamily="34" charset="0"/>
                          <a:cs typeface="Arial" panose="020B0604020202020204" pitchFamily="34" charset="0"/>
                        </a:rPr>
                        <a:t>holding hands in public</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68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53</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75</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61</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70</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72</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ctr"/>
                      <a:r>
                        <a:rPr lang="en-US" sz="1100" b="0" i="0" u="none" strike="noStrike" dirty="0" smtClean="0">
                          <a:solidFill>
                            <a:srgbClr val="5A5A5A"/>
                          </a:solidFill>
                          <a:effectLst/>
                          <a:latin typeface="Arial Narrow" panose="020B0606020202030204" pitchFamily="34" charset="0"/>
                          <a:cs typeface="Arial" panose="020B0604020202020204" pitchFamily="34" charset="0"/>
                        </a:rPr>
                        <a:t>The idea of </a:t>
                      </a:r>
                      <a:r>
                        <a:rPr lang="en-US" sz="1100" b="0" i="0" u="sng" strike="noStrike" dirty="0" smtClean="0">
                          <a:solidFill>
                            <a:srgbClr val="5A5A5A"/>
                          </a:solidFill>
                          <a:effectLst/>
                          <a:latin typeface="Arial Narrow" panose="020B0606020202030204" pitchFamily="34" charset="0"/>
                          <a:cs typeface="Arial" panose="020B0604020202020204" pitchFamily="34" charset="0"/>
                        </a:rPr>
                        <a:t>children</a:t>
                      </a:r>
                      <a:r>
                        <a:rPr lang="en-US" sz="1100" b="0" i="0" u="none" strike="noStrike" dirty="0" smtClean="0">
                          <a:solidFill>
                            <a:srgbClr val="5A5A5A"/>
                          </a:solidFill>
                          <a:effectLst/>
                          <a:latin typeface="Arial Narrow" panose="020B0606020202030204" pitchFamily="34" charset="0"/>
                          <a:cs typeface="Arial" panose="020B0604020202020204" pitchFamily="34" charset="0"/>
                        </a:rPr>
                        <a:t> seeing people </a:t>
                      </a:r>
                      <a:r>
                        <a:rPr lang="en-US" sz="1100" b="1" i="0" u="none" strike="noStrike" dirty="0" smtClean="0">
                          <a:solidFill>
                            <a:srgbClr val="5A5A5A"/>
                          </a:solidFill>
                          <a:effectLst/>
                          <a:latin typeface="Arial Narrow" panose="020B0606020202030204" pitchFamily="34" charset="0"/>
                          <a:cs typeface="Arial" panose="020B0604020202020204" pitchFamily="34" charset="0"/>
                        </a:rPr>
                        <a:t>of the opposite sex </a:t>
                      </a:r>
                      <a:r>
                        <a:rPr lang="en-US" sz="1100" b="0" i="0" u="none" strike="noStrike" dirty="0" smtClean="0">
                          <a:solidFill>
                            <a:srgbClr val="5A5A5A"/>
                          </a:solidFill>
                          <a:effectLst/>
                          <a:latin typeface="Arial Narrow" panose="020B0606020202030204" pitchFamily="34" charset="0"/>
                          <a:cs typeface="Arial" panose="020B0604020202020204" pitchFamily="34" charset="0"/>
                        </a:rPr>
                        <a:t>holding hands in public</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000" b="0" i="0" u="none" strike="noStrike" dirty="0" smtClean="0">
                          <a:solidFill>
                            <a:srgbClr val="595959"/>
                          </a:solidFill>
                          <a:effectLst/>
                          <a:latin typeface="Arial"/>
                        </a:rPr>
                        <a:t>59</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44</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66</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55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64</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60</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56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panose="020B0606020202030204" pitchFamily="34" charset="0"/>
                          <a:cs typeface="Arial" panose="020B0604020202020204" pitchFamily="34" charset="0"/>
                        </a:rPr>
                        <a:t>When you see people </a:t>
                      </a:r>
                      <a:r>
                        <a:rPr lang="en-US" sz="1100" b="1" i="0" u="none" strike="noStrike" dirty="0" smtClean="0">
                          <a:solidFill>
                            <a:srgbClr val="5A5A5A"/>
                          </a:solidFill>
                          <a:effectLst/>
                          <a:latin typeface="Arial Narrow" panose="020B0606020202030204" pitchFamily="34" charset="0"/>
                          <a:cs typeface="Arial" panose="020B0604020202020204" pitchFamily="34" charset="0"/>
                        </a:rPr>
                        <a:t>of the opposite sex </a:t>
                      </a:r>
                      <a:r>
                        <a:rPr lang="en-US" sz="1100" b="0" i="0" u="none" strike="noStrike" dirty="0" smtClean="0">
                          <a:solidFill>
                            <a:srgbClr val="5A5A5A"/>
                          </a:solidFill>
                          <a:effectLst/>
                          <a:latin typeface="Arial Narrow" panose="020B0606020202030204" pitchFamily="34" charset="0"/>
                          <a:cs typeface="Arial" panose="020B0604020202020204" pitchFamily="34" charset="0"/>
                        </a:rPr>
                        <a:t>kissing on the lips in public</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41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52</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41</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a:rPr>
                        <a:t>The idea of </a:t>
                      </a:r>
                      <a:r>
                        <a:rPr lang="en-US" sz="1100" b="0" i="0" u="sng" strike="noStrike" dirty="0" smtClean="0">
                          <a:solidFill>
                            <a:srgbClr val="5A5A5A"/>
                          </a:solidFill>
                          <a:effectLst/>
                          <a:latin typeface="Arial Narrow"/>
                        </a:rPr>
                        <a:t>children</a:t>
                      </a:r>
                      <a:r>
                        <a:rPr lang="en-US" sz="1100" b="0" i="0" u="none" strike="noStrike" dirty="0" smtClean="0">
                          <a:solidFill>
                            <a:srgbClr val="5A5A5A"/>
                          </a:solidFill>
                          <a:effectLst/>
                          <a:latin typeface="Arial Narrow"/>
                        </a:rPr>
                        <a:t> seeing people</a:t>
                      </a:r>
                      <a:r>
                        <a:rPr lang="en-US" sz="1100" b="1" i="0" u="none" strike="noStrike" dirty="0" smtClean="0">
                          <a:solidFill>
                            <a:srgbClr val="5A5A5A"/>
                          </a:solidFill>
                          <a:effectLst/>
                          <a:latin typeface="Arial Narrow"/>
                        </a:rPr>
                        <a:t> of the opposite sex </a:t>
                      </a:r>
                      <a:r>
                        <a:rPr lang="en-US" sz="1100" b="0" i="0" u="none" strike="noStrike" dirty="0" smtClean="0">
                          <a:solidFill>
                            <a:srgbClr val="5A5A5A"/>
                          </a:solidFill>
                          <a:effectLst/>
                          <a:latin typeface="Arial Narrow"/>
                        </a:rPr>
                        <a:t>kissing on the lips in public</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45</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5"/>
            </p:custDataLst>
          </p:nvPr>
        </p:nvSpPr>
        <p:spPr>
          <a:xfrm>
            <a:off x="479654" y="6136962"/>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Now, to what extent are you comfortable or uncomfortable with each of the following situations:</a:t>
            </a:r>
            <a:endParaRPr lang="fr-FR" sz="900" dirty="0">
              <a:solidFill>
                <a:srgbClr val="595959"/>
              </a:solidFill>
              <a:latin typeface="+mj-lt"/>
              <a:cs typeface="Arial" panose="020B0604020202020204" pitchFamily="34" charset="0"/>
            </a:endParaRPr>
          </a:p>
        </p:txBody>
      </p:sp>
      <p:sp>
        <p:nvSpPr>
          <p:cNvPr id="8" name="Rectangle 7"/>
          <p:cNvSpPr/>
          <p:nvPr>
            <p:custDataLst>
              <p:tags r:id="rId6"/>
            </p:custDataLst>
          </p:nvPr>
        </p:nvSpPr>
        <p:spPr>
          <a:xfrm>
            <a:off x="499526"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4500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25</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373063"/>
            <a:ext cx="5309344" cy="631545"/>
          </a:xfrm>
        </p:spPr>
        <p:txBody>
          <a:bodyPr>
            <a:normAutofit/>
          </a:bodyPr>
          <a:lstStyle/>
          <a:p>
            <a:r>
              <a:rPr lang="en-CA" sz="2000" dirty="0">
                <a:solidFill>
                  <a:srgbClr val="9BBB59"/>
                </a:solidFill>
              </a:rPr>
              <a:t>Comfort level with </a:t>
            </a:r>
            <a:r>
              <a:rPr lang="en-CA" sz="2000" dirty="0" smtClean="0">
                <a:solidFill>
                  <a:srgbClr val="9BBB59"/>
                </a:solidFill>
              </a:rPr>
              <a:t>public displays </a:t>
            </a:r>
            <a:r>
              <a:rPr lang="en-CA" sz="2000" dirty="0">
                <a:solidFill>
                  <a:srgbClr val="9BBB59"/>
                </a:solidFill>
              </a:rPr>
              <a:t>of affection by </a:t>
            </a:r>
            <a:r>
              <a:rPr lang="en-CA" sz="2000" dirty="0" smtClean="0">
                <a:solidFill>
                  <a:srgbClr val="9BBB59"/>
                </a:solidFill>
              </a:rPr>
              <a:t>people of opposing sex</a:t>
            </a:r>
            <a:endParaRPr lang="fr-CA" dirty="0"/>
          </a:p>
        </p:txBody>
      </p:sp>
      <p:graphicFrame>
        <p:nvGraphicFramePr>
          <p:cNvPr id="12" name="Table 9"/>
          <p:cNvGraphicFramePr>
            <a:graphicFrameLocks noGrp="1"/>
          </p:cNvGraphicFramePr>
          <p:nvPr>
            <p:custDataLst>
              <p:tags r:id="rId4"/>
            </p:custDataLst>
            <p:extLst>
              <p:ext uri="{D42A27DB-BD31-4B8C-83A1-F6EECF244321}">
                <p14:modId xmlns:p14="http://schemas.microsoft.com/office/powerpoint/2010/main" val="3599133655"/>
              </p:ext>
            </p:extLst>
          </p:nvPr>
        </p:nvGraphicFramePr>
        <p:xfrm>
          <a:off x="683568" y="1604417"/>
          <a:ext cx="6984779" cy="4099708"/>
        </p:xfrm>
        <a:graphic>
          <a:graphicData uri="http://schemas.openxmlformats.org/drawingml/2006/table">
            <a:tbl>
              <a:tblPr firstRow="1" bandRow="1">
                <a:tableStyleId>{2D5ABB26-0587-4C30-8999-92F81FD0307C}</a:tableStyleId>
              </a:tblPr>
              <a:tblGrid>
                <a:gridCol w="2012163"/>
                <a:gridCol w="771372"/>
                <a:gridCol w="771372"/>
                <a:gridCol w="771372"/>
                <a:gridCol w="664625"/>
                <a:gridCol w="664625"/>
                <a:gridCol w="664625"/>
                <a:gridCol w="664625"/>
              </a:tblGrid>
              <a:tr h="27989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BORN IN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58182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 comfortable</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Yes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r>
              <a:tr h="213984">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fontAlgn="ctr"/>
                      <a:r>
                        <a:rPr lang="en-US" sz="1100" b="0" i="0" u="none" strike="noStrike" dirty="0" smtClean="0">
                          <a:solidFill>
                            <a:srgbClr val="5A5A5A"/>
                          </a:solidFill>
                          <a:effectLst/>
                          <a:latin typeface="Arial Narrow" panose="020B0606020202030204" pitchFamily="34" charset="0"/>
                          <a:cs typeface="Arial" panose="020B0604020202020204" pitchFamily="34" charset="0"/>
                        </a:rPr>
                        <a:t>When you see people </a:t>
                      </a:r>
                      <a:r>
                        <a:rPr lang="en-US" sz="1100" b="1" i="0" u="none" strike="noStrike" dirty="0" smtClean="0">
                          <a:solidFill>
                            <a:srgbClr val="5A5A5A"/>
                          </a:solidFill>
                          <a:effectLst/>
                          <a:latin typeface="Arial Narrow" panose="020B0606020202030204" pitchFamily="34" charset="0"/>
                          <a:cs typeface="Arial" panose="020B0604020202020204" pitchFamily="34" charset="0"/>
                        </a:rPr>
                        <a:t>of the opposite sex </a:t>
                      </a:r>
                      <a:r>
                        <a:rPr lang="en-US" sz="1100" b="0" i="0" u="none" strike="noStrike" dirty="0" smtClean="0">
                          <a:solidFill>
                            <a:srgbClr val="5A5A5A"/>
                          </a:solidFill>
                          <a:effectLst/>
                          <a:latin typeface="Arial Narrow" panose="020B0606020202030204" pitchFamily="34" charset="0"/>
                          <a:cs typeface="Arial" panose="020B0604020202020204" pitchFamily="34" charset="0"/>
                        </a:rPr>
                        <a:t>holding hands in public</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68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73</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65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70</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70</a:t>
                      </a:r>
                      <a:endParaRPr lang="fr-CA" sz="1000" b="0"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58</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ctr"/>
                      <a:r>
                        <a:rPr lang="en-US" sz="1100" b="0" i="0" u="none" strike="noStrike" dirty="0" smtClean="0">
                          <a:solidFill>
                            <a:srgbClr val="5A5A5A"/>
                          </a:solidFill>
                          <a:effectLst/>
                          <a:latin typeface="Arial Narrow" panose="020B0606020202030204" pitchFamily="34" charset="0"/>
                          <a:cs typeface="Arial" panose="020B0604020202020204" pitchFamily="34" charset="0"/>
                        </a:rPr>
                        <a:t>The idea of </a:t>
                      </a:r>
                      <a:r>
                        <a:rPr lang="en-US" sz="1100" b="0" i="0" u="sng" strike="noStrike" dirty="0" smtClean="0">
                          <a:solidFill>
                            <a:srgbClr val="5A5A5A"/>
                          </a:solidFill>
                          <a:effectLst/>
                          <a:latin typeface="Arial Narrow" panose="020B0606020202030204" pitchFamily="34" charset="0"/>
                          <a:cs typeface="Arial" panose="020B0604020202020204" pitchFamily="34" charset="0"/>
                        </a:rPr>
                        <a:t>children</a:t>
                      </a:r>
                      <a:r>
                        <a:rPr lang="en-US" sz="1100" b="0" i="0" u="none" strike="noStrike" dirty="0" smtClean="0">
                          <a:solidFill>
                            <a:srgbClr val="5A5A5A"/>
                          </a:solidFill>
                          <a:effectLst/>
                          <a:latin typeface="Arial Narrow" panose="020B0606020202030204" pitchFamily="34" charset="0"/>
                          <a:cs typeface="Arial" panose="020B0604020202020204" pitchFamily="34" charset="0"/>
                        </a:rPr>
                        <a:t> seeing people </a:t>
                      </a:r>
                      <a:r>
                        <a:rPr lang="en-US" sz="1100" b="1" i="0" u="none" strike="noStrike" dirty="0" smtClean="0">
                          <a:solidFill>
                            <a:srgbClr val="5A5A5A"/>
                          </a:solidFill>
                          <a:effectLst/>
                          <a:latin typeface="Arial Narrow" panose="020B0606020202030204" pitchFamily="34" charset="0"/>
                          <a:cs typeface="Arial" panose="020B0604020202020204" pitchFamily="34" charset="0"/>
                        </a:rPr>
                        <a:t>of the opposite sex </a:t>
                      </a:r>
                      <a:r>
                        <a:rPr lang="en-US" sz="1100" b="0" i="0" u="none" strike="noStrike" dirty="0" smtClean="0">
                          <a:solidFill>
                            <a:srgbClr val="5A5A5A"/>
                          </a:solidFill>
                          <a:effectLst/>
                          <a:latin typeface="Arial Narrow" panose="020B0606020202030204" pitchFamily="34" charset="0"/>
                          <a:cs typeface="Arial" panose="020B0604020202020204" pitchFamily="34" charset="0"/>
                        </a:rPr>
                        <a:t>holding hands in public</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000" b="0" i="0" u="none" strike="noStrike" dirty="0" smtClean="0">
                          <a:solidFill>
                            <a:srgbClr val="595959"/>
                          </a:solidFill>
                          <a:effectLst/>
                          <a:latin typeface="Arial"/>
                        </a:rPr>
                        <a:t>59</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00B0F0"/>
                          </a:solidFill>
                          <a:effectLst/>
                          <a:latin typeface="Arial"/>
                        </a:rPr>
                        <a:t>65</a:t>
                      </a:r>
                      <a:endParaRPr lang="fr-CA" sz="1000" b="0" i="0" u="none" strike="noStrike" dirty="0">
                        <a:solidFill>
                          <a:srgbClr val="00B0F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57</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52</a:t>
                      </a:r>
                      <a:endParaRPr lang="fr-CA" sz="1000" b="1" i="0" u="none" strike="noStrike" dirty="0">
                        <a:solidFill>
                          <a:srgbClr val="E31836"/>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65</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61</a:t>
                      </a:r>
                      <a:endParaRPr lang="fr-CA" sz="1000" b="0"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49</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panose="020B0606020202030204" pitchFamily="34" charset="0"/>
                          <a:cs typeface="Arial" panose="020B0604020202020204" pitchFamily="34" charset="0"/>
                        </a:rPr>
                        <a:t>When you see people </a:t>
                      </a:r>
                      <a:r>
                        <a:rPr lang="en-US" sz="1100" b="1" i="0" u="none" strike="noStrike" dirty="0" smtClean="0">
                          <a:solidFill>
                            <a:srgbClr val="5A5A5A"/>
                          </a:solidFill>
                          <a:effectLst/>
                          <a:latin typeface="Arial Narrow" panose="020B0606020202030204" pitchFamily="34" charset="0"/>
                          <a:cs typeface="Arial" panose="020B0604020202020204" pitchFamily="34" charset="0"/>
                        </a:rPr>
                        <a:t>of the opposite sex </a:t>
                      </a:r>
                      <a:r>
                        <a:rPr lang="en-US" sz="1100" b="0" i="0" u="none" strike="noStrike" dirty="0" smtClean="0">
                          <a:solidFill>
                            <a:srgbClr val="5A5A5A"/>
                          </a:solidFill>
                          <a:effectLst/>
                          <a:latin typeface="Arial Narrow" panose="020B0606020202030204" pitchFamily="34" charset="0"/>
                          <a:cs typeface="Arial" panose="020B0604020202020204" pitchFamily="34" charset="0"/>
                        </a:rPr>
                        <a:t>kissing on the lips in public</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41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46</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595959"/>
                          </a:solidFill>
                          <a:effectLst/>
                          <a:latin typeface="Arial"/>
                        </a:rPr>
                        <a:t>40</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39</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42</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a:rPr>
                        <a:t>The idea of </a:t>
                      </a:r>
                      <a:r>
                        <a:rPr lang="en-US" sz="1100" b="0" i="0" u="sng" strike="noStrike" dirty="0" smtClean="0">
                          <a:solidFill>
                            <a:srgbClr val="5A5A5A"/>
                          </a:solidFill>
                          <a:effectLst/>
                          <a:latin typeface="Arial Narrow"/>
                        </a:rPr>
                        <a:t>children</a:t>
                      </a:r>
                      <a:r>
                        <a:rPr lang="en-US" sz="1100" b="0" i="0" u="none" strike="noStrike" dirty="0" smtClean="0">
                          <a:solidFill>
                            <a:srgbClr val="5A5A5A"/>
                          </a:solidFill>
                          <a:effectLst/>
                          <a:latin typeface="Arial Narrow"/>
                        </a:rPr>
                        <a:t> seeing people </a:t>
                      </a:r>
                      <a:r>
                        <a:rPr lang="en-US" sz="1100" b="1" i="0" u="none" strike="noStrike" dirty="0" smtClean="0">
                          <a:solidFill>
                            <a:srgbClr val="5A5A5A"/>
                          </a:solidFill>
                          <a:effectLst/>
                          <a:latin typeface="Arial Narrow"/>
                        </a:rPr>
                        <a:t>of the opposite sex </a:t>
                      </a:r>
                      <a:r>
                        <a:rPr lang="en-US" sz="1100" b="0" i="0" u="none" strike="noStrike" dirty="0" smtClean="0">
                          <a:solidFill>
                            <a:srgbClr val="5A5A5A"/>
                          </a:solidFill>
                          <a:effectLst/>
                          <a:latin typeface="Arial Narrow"/>
                        </a:rPr>
                        <a:t>kissing on the lips in public</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00B0F0"/>
                          </a:solidFill>
                          <a:effectLst/>
                          <a:latin typeface="Arial"/>
                        </a:rPr>
                        <a:t>41</a:t>
                      </a:r>
                      <a:endParaRPr lang="fr-CA" sz="1000" b="0" i="0" u="none" strike="noStrike" dirty="0">
                        <a:solidFill>
                          <a:srgbClr val="00B0F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32</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33</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29</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5"/>
            </p:custDataLst>
          </p:nvPr>
        </p:nvSpPr>
        <p:spPr>
          <a:xfrm>
            <a:off x="479654" y="6136962"/>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Now, to what extent are you comfortable or uncomfortable with each of the following situations:</a:t>
            </a:r>
            <a:endParaRPr lang="fr-FR" sz="900" dirty="0">
              <a:solidFill>
                <a:srgbClr val="595959"/>
              </a:solidFill>
              <a:latin typeface="+mj-lt"/>
              <a:cs typeface="Arial" panose="020B0604020202020204" pitchFamily="34" charset="0"/>
            </a:endParaRPr>
          </a:p>
        </p:txBody>
      </p:sp>
      <p:sp>
        <p:nvSpPr>
          <p:cNvPr id="8" name="Rectangle 7"/>
          <p:cNvSpPr/>
          <p:nvPr>
            <p:custDataLst>
              <p:tags r:id="rId6"/>
            </p:custDataLst>
          </p:nvPr>
        </p:nvSpPr>
        <p:spPr>
          <a:xfrm>
            <a:off x="499526"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3012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26</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313101962"/>
              </p:ext>
            </p:extLst>
          </p:nvPr>
        </p:nvGraphicFramePr>
        <p:xfrm>
          <a:off x="611560" y="1612380"/>
          <a:ext cx="6392439" cy="3967764"/>
        </p:xfrm>
        <a:graphic>
          <a:graphicData uri="http://schemas.openxmlformats.org/drawingml/2006/table">
            <a:tbl>
              <a:tblPr firstRow="1" bandRow="1">
                <a:tableStyleId>{2D5ABB26-0587-4C30-8999-92F81FD0307C}</a:tableStyleId>
              </a:tblPr>
              <a:tblGrid>
                <a:gridCol w="1899585"/>
                <a:gridCol w="728214"/>
                <a:gridCol w="627440"/>
                <a:gridCol w="627440"/>
                <a:gridCol w="627440"/>
                <a:gridCol w="627440"/>
                <a:gridCol w="627440"/>
                <a:gridCol w="627440"/>
              </a:tblGrid>
              <a:tr h="20022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c rowSpan="2" hMerge="1">
                  <a:txBody>
                    <a:bodyPr/>
                    <a:lstStyle/>
                    <a:p>
                      <a:endParaRPr lang="fr-CA"/>
                    </a:p>
                  </a:txBody>
                  <a:tcPr/>
                </a:tc>
                <a:tc rowSpan="2" hMerge="1">
                  <a:txBody>
                    <a:bodyPr/>
                    <a:lstStyle/>
                    <a:p>
                      <a:endParaRPr lang="fr-CA"/>
                    </a:p>
                  </a:txBody>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0">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comfortable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458116">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2737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fontAlgn="b"/>
                      <a:r>
                        <a:rPr lang="en-US" sz="1100" b="0" i="0" u="none" strike="noStrike" dirty="0" smtClean="0">
                          <a:solidFill>
                            <a:srgbClr val="5A5A5A"/>
                          </a:solidFill>
                          <a:effectLst/>
                          <a:latin typeface="Arial Narrow" panose="020B0606020202030204" pitchFamily="34" charset="0"/>
                          <a:cs typeface="Arial" panose="020B0604020202020204" pitchFamily="34" charset="0"/>
                        </a:rPr>
                        <a:t>When you see people </a:t>
                      </a:r>
                      <a:r>
                        <a:rPr lang="en-US" sz="1100" b="1" i="0" u="none" strike="noStrike" dirty="0" smtClean="0">
                          <a:solidFill>
                            <a:srgbClr val="5A5A5A"/>
                          </a:solidFill>
                          <a:effectLst/>
                          <a:latin typeface="Arial Narrow" panose="020B0606020202030204" pitchFamily="34" charset="0"/>
                          <a:cs typeface="Arial" panose="020B0604020202020204" pitchFamily="34" charset="0"/>
                        </a:rPr>
                        <a:t>of the same sex </a:t>
                      </a:r>
                      <a:r>
                        <a:rPr lang="en-US" sz="1100" b="0" i="0" u="none" strike="noStrike" dirty="0" smtClean="0">
                          <a:solidFill>
                            <a:srgbClr val="5A5A5A"/>
                          </a:solidFill>
                          <a:effectLst/>
                          <a:latin typeface="Arial Narrow" panose="020B0606020202030204" pitchFamily="34" charset="0"/>
                          <a:cs typeface="Arial" panose="020B0604020202020204" pitchFamily="34" charset="0"/>
                        </a:rPr>
                        <a:t>holding hands in public</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44</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E31836"/>
                          </a:solidFill>
                          <a:effectLst/>
                          <a:latin typeface="Arial"/>
                        </a:rPr>
                        <a:t>31</a:t>
                      </a:r>
                      <a:endParaRPr lang="fr-CA" sz="1000" b="0"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62</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51</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55</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34</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a:rPr>
                        <a:t>The idea of </a:t>
                      </a:r>
                      <a:r>
                        <a:rPr lang="en-US" sz="1100" b="0" i="0" u="sng" strike="noStrike" dirty="0" smtClean="0">
                          <a:solidFill>
                            <a:srgbClr val="5A5A5A"/>
                          </a:solidFill>
                          <a:effectLst/>
                          <a:latin typeface="Arial Narrow"/>
                        </a:rPr>
                        <a:t>children</a:t>
                      </a:r>
                      <a:r>
                        <a:rPr lang="en-US" sz="1100" b="0" i="0" u="none" strike="noStrike" dirty="0" smtClean="0">
                          <a:solidFill>
                            <a:srgbClr val="5A5A5A"/>
                          </a:solidFill>
                          <a:effectLst/>
                          <a:latin typeface="Arial Narrow"/>
                        </a:rPr>
                        <a:t> seeing people </a:t>
                      </a:r>
                      <a:r>
                        <a:rPr lang="en-US" sz="1100" b="1" i="0" u="none" strike="noStrike" dirty="0" smtClean="0">
                          <a:solidFill>
                            <a:srgbClr val="5A5A5A"/>
                          </a:solidFill>
                          <a:effectLst/>
                          <a:latin typeface="Arial Narrow"/>
                        </a:rPr>
                        <a:t>of the same sex </a:t>
                      </a:r>
                      <a:r>
                        <a:rPr lang="en-US" sz="1100" b="0" i="0" u="none" strike="noStrike" dirty="0" smtClean="0">
                          <a:solidFill>
                            <a:srgbClr val="5A5A5A"/>
                          </a:solidFill>
                          <a:effectLst/>
                          <a:latin typeface="Arial Narrow"/>
                        </a:rPr>
                        <a:t>holding hands in public</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000" b="0" i="0" u="none" strike="noStrike" dirty="0" smtClean="0">
                          <a:solidFill>
                            <a:srgbClr val="FF0000"/>
                          </a:solidFill>
                          <a:effectLst/>
                          <a:latin typeface="Arial"/>
                        </a:rPr>
                        <a:t>29</a:t>
                      </a:r>
                      <a:endParaRPr lang="fr-CA" sz="1000" b="0" i="0" u="none" strike="noStrike" dirty="0">
                        <a:solidFill>
                          <a:srgbClr val="FF0000"/>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55</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52</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000" b="0" i="0" u="none" strike="noStrike" kern="1200" dirty="0" smtClean="0">
                          <a:solidFill>
                            <a:srgbClr val="FF0000"/>
                          </a:solidFill>
                          <a:effectLst/>
                          <a:latin typeface="Arial"/>
                          <a:ea typeface="+mn-ea"/>
                          <a:cs typeface="+mn-cs"/>
                        </a:rPr>
                        <a:t>31</a:t>
                      </a:r>
                      <a:endParaRPr lang="fr-CA" sz="1000" b="0" i="0" u="none" strike="noStrike" kern="1200" dirty="0">
                        <a:solidFill>
                          <a:srgbClr val="FF0000"/>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E31836"/>
                          </a:solidFill>
                          <a:effectLst/>
                          <a:latin typeface="Arial"/>
                        </a:rPr>
                        <a:t>29</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a:rPr>
                        <a:t>When you see people </a:t>
                      </a:r>
                      <a:r>
                        <a:rPr lang="en-US" sz="1100" b="1" i="0" u="none" strike="noStrike" dirty="0" smtClean="0">
                          <a:solidFill>
                            <a:srgbClr val="5A5A5A"/>
                          </a:solidFill>
                          <a:effectLst/>
                          <a:latin typeface="Arial Narrow"/>
                        </a:rPr>
                        <a:t>of the same sex </a:t>
                      </a:r>
                      <a:r>
                        <a:rPr lang="en-US" sz="1100" b="0" i="0" u="none" strike="noStrike" dirty="0" smtClean="0">
                          <a:solidFill>
                            <a:srgbClr val="5A5A5A"/>
                          </a:solidFill>
                          <a:effectLst/>
                          <a:latin typeface="Arial Narrow"/>
                        </a:rPr>
                        <a:t>kissing on the lips in public</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22</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00B0F0"/>
                          </a:solidFill>
                          <a:effectLst/>
                          <a:latin typeface="Arial"/>
                        </a:rPr>
                        <a:t>39</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38</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19</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a:rPr>
                        <a:t>The idea of </a:t>
                      </a:r>
                      <a:r>
                        <a:rPr lang="en-US" sz="1100" b="0" i="0" u="sng" strike="noStrike" dirty="0" smtClean="0">
                          <a:solidFill>
                            <a:srgbClr val="5A5A5A"/>
                          </a:solidFill>
                          <a:effectLst/>
                          <a:latin typeface="Arial Narrow"/>
                        </a:rPr>
                        <a:t>children</a:t>
                      </a:r>
                      <a:r>
                        <a:rPr lang="en-US" sz="1100" b="0" i="0" u="none" strike="noStrike" dirty="0" smtClean="0">
                          <a:solidFill>
                            <a:srgbClr val="5A5A5A"/>
                          </a:solidFill>
                          <a:effectLst/>
                          <a:latin typeface="Arial Narrow"/>
                        </a:rPr>
                        <a:t> seeing people </a:t>
                      </a:r>
                      <a:r>
                        <a:rPr lang="en-US" sz="1100" b="1" i="0" u="none" strike="noStrike" dirty="0" smtClean="0">
                          <a:solidFill>
                            <a:srgbClr val="5A5A5A"/>
                          </a:solidFill>
                          <a:effectLst/>
                          <a:latin typeface="Arial Narrow"/>
                        </a:rPr>
                        <a:t>of the same sex </a:t>
                      </a:r>
                      <a:r>
                        <a:rPr lang="en-US" sz="1100" b="0" i="0" u="none" strike="noStrike" dirty="0" smtClean="0">
                          <a:solidFill>
                            <a:srgbClr val="5A5A5A"/>
                          </a:solidFill>
                          <a:effectLst/>
                          <a:latin typeface="Arial Narrow"/>
                        </a:rPr>
                        <a:t>kissing on the lips in public</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23</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40</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35</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19</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145253"/>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Now, to what extent are you comfortable or uncomfortable with each of the following situations:</a:t>
            </a:r>
            <a:endParaRPr lang="fr-FR" sz="900" dirty="0">
              <a:solidFill>
                <a:srgbClr val="595959"/>
              </a:solidFill>
              <a:latin typeface="+mj-lt"/>
              <a:cs typeface="Arial" panose="020B0604020202020204" pitchFamily="34" charset="0"/>
            </a:endParaRPr>
          </a:p>
        </p:txBody>
      </p:sp>
      <p:sp>
        <p:nvSpPr>
          <p:cNvPr id="9" name="Titre 4"/>
          <p:cNvSpPr txBox="1">
            <a:spLocks/>
          </p:cNvSpPr>
          <p:nvPr>
            <p:custDataLst>
              <p:tags r:id="rId5"/>
            </p:custDataLst>
          </p:nvPr>
        </p:nvSpPr>
        <p:spPr>
          <a:xfrm>
            <a:off x="558800" y="373063"/>
            <a:ext cx="5309344" cy="631545"/>
          </a:xfrm>
          <a:prstGeom prst="rect">
            <a:avLst/>
          </a:prstGeom>
        </p:spPr>
        <p:txBody>
          <a:bodyPr vert="horz" lIns="0" tIns="0" rIns="0" bIns="0" rtlCol="0" anchor="ctr">
            <a:norm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en-CA" sz="2000" dirty="0" smtClean="0">
                <a:solidFill>
                  <a:srgbClr val="9BBB59"/>
                </a:solidFill>
              </a:rPr>
              <a:t>Comfort level with public displays of affection by people of the same sex</a:t>
            </a:r>
            <a:endParaRPr lang="fr-CA" sz="2000" dirty="0">
              <a:solidFill>
                <a:srgbClr val="9BBB59"/>
              </a:solidFill>
            </a:endParaRPr>
          </a:p>
        </p:txBody>
      </p:sp>
      <p:sp>
        <p:nvSpPr>
          <p:cNvPr id="8" name="Rectangle 7"/>
          <p:cNvSpPr/>
          <p:nvPr>
            <p:custDataLst>
              <p:tags r:id="rId6"/>
            </p:custDataLst>
          </p:nvPr>
        </p:nvSpPr>
        <p:spPr>
          <a:xfrm>
            <a:off x="499526"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06656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27</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477583726"/>
              </p:ext>
            </p:extLst>
          </p:nvPr>
        </p:nvGraphicFramePr>
        <p:xfrm>
          <a:off x="611560" y="1612380"/>
          <a:ext cx="7200799" cy="3967764"/>
        </p:xfrm>
        <a:graphic>
          <a:graphicData uri="http://schemas.openxmlformats.org/drawingml/2006/table">
            <a:tbl>
              <a:tblPr firstRow="1" bandRow="1">
                <a:tableStyleId>{2D5ABB26-0587-4C30-8999-92F81FD0307C}</a:tableStyleId>
              </a:tblPr>
              <a:tblGrid>
                <a:gridCol w="2074395"/>
                <a:gridCol w="795228"/>
                <a:gridCol w="795228"/>
                <a:gridCol w="795228"/>
                <a:gridCol w="685180"/>
                <a:gridCol w="685180"/>
                <a:gridCol w="685180"/>
                <a:gridCol w="685180"/>
              </a:tblGrid>
              <a:tr h="20022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BORN IN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0">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 comfortable</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fr-CA"/>
                    </a:p>
                  </a:txBody>
                  <a:tcPr marL="9525" marR="9525" marT="9525" marB="0" anchor="ctr">
                    <a:lnB>
                      <a:noFill/>
                    </a:lnB>
                  </a:tcPr>
                </a:tc>
                <a:tc hMerge="1" vMerge="1">
                  <a:txBody>
                    <a:bodyPr/>
                    <a:lstStyle/>
                    <a:p>
                      <a:endParaRPr lang="fr-CA" dirty="0"/>
                    </a:p>
                  </a:txBody>
                  <a:tcPr marL="9525" marR="9525" marT="9525" marB="0" anchor="ctr">
                    <a:lnB>
                      <a:noFill/>
                    </a:lnB>
                  </a:tcPr>
                </a:tc>
              </a:tr>
              <a:tr h="458116">
                <a:tc vMerge="1">
                  <a:txBody>
                    <a:bodyPr/>
                    <a:lstStyle/>
                    <a:p>
                      <a:endParaRPr lang="fr-CA"/>
                    </a:p>
                  </a:txBody>
                  <a:tcPr/>
                </a:tc>
                <a:tc vMerge="1">
                  <a:txBody>
                    <a:bodyPr/>
                    <a:lstStyle/>
                    <a:p>
                      <a:endParaRPr lang="fr-CA"/>
                    </a:p>
                  </a:txBody>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Yes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27371">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756000">
                <a:tc>
                  <a:txBody>
                    <a:bodyPr/>
                    <a:lstStyle/>
                    <a:p>
                      <a:pPr algn="l" fontAlgn="b"/>
                      <a:r>
                        <a:rPr lang="en-US" sz="1100" b="0" i="0" u="none" strike="noStrike" dirty="0" smtClean="0">
                          <a:solidFill>
                            <a:srgbClr val="5A5A5A"/>
                          </a:solidFill>
                          <a:effectLst/>
                          <a:latin typeface="Arial Narrow" panose="020B0606020202030204" pitchFamily="34" charset="0"/>
                          <a:cs typeface="Arial" panose="020B0604020202020204" pitchFamily="34" charset="0"/>
                        </a:rPr>
                        <a:t>When you see people </a:t>
                      </a:r>
                      <a:r>
                        <a:rPr lang="en-US" sz="1100" b="1" i="0" u="none" strike="noStrike" dirty="0" smtClean="0">
                          <a:solidFill>
                            <a:srgbClr val="5A5A5A"/>
                          </a:solidFill>
                          <a:effectLst/>
                          <a:latin typeface="Arial Narrow" panose="020B0606020202030204" pitchFamily="34" charset="0"/>
                          <a:cs typeface="Arial" panose="020B0604020202020204" pitchFamily="34" charset="0"/>
                        </a:rPr>
                        <a:t>of the same sex </a:t>
                      </a:r>
                      <a:r>
                        <a:rPr lang="en-US" sz="1100" b="0" i="0" u="none" strike="noStrike" dirty="0" smtClean="0">
                          <a:solidFill>
                            <a:srgbClr val="5A5A5A"/>
                          </a:solidFill>
                          <a:effectLst/>
                          <a:latin typeface="Arial Narrow" panose="020B0606020202030204" pitchFamily="34" charset="0"/>
                          <a:cs typeface="Arial" panose="020B0604020202020204" pitchFamily="34" charset="0"/>
                        </a:rPr>
                        <a:t>holding hands in public</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44</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44</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36</a:t>
                      </a:r>
                      <a:endParaRPr lang="fr-CA" sz="1000" b="1" i="0" u="none" strike="noStrike" dirty="0">
                        <a:solidFill>
                          <a:srgbClr val="E31836"/>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00B0F0"/>
                          </a:solidFill>
                          <a:effectLst/>
                          <a:latin typeface="Arial"/>
                        </a:rPr>
                        <a:t>51</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46</a:t>
                      </a:r>
                      <a:endParaRPr lang="fr-CA" sz="1000" b="1"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32</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a:rPr>
                        <a:t>The idea of </a:t>
                      </a:r>
                      <a:r>
                        <a:rPr lang="en-US" sz="1100" b="0" i="0" u="sng" strike="noStrike" dirty="0" smtClean="0">
                          <a:solidFill>
                            <a:srgbClr val="5A5A5A"/>
                          </a:solidFill>
                          <a:effectLst/>
                          <a:latin typeface="Arial Narrow"/>
                        </a:rPr>
                        <a:t>children</a:t>
                      </a:r>
                      <a:r>
                        <a:rPr lang="en-US" sz="1100" b="0" i="0" u="none" strike="noStrike" dirty="0" smtClean="0">
                          <a:solidFill>
                            <a:srgbClr val="5A5A5A"/>
                          </a:solidFill>
                          <a:effectLst/>
                          <a:latin typeface="Arial Narrow"/>
                        </a:rPr>
                        <a:t> seeing people </a:t>
                      </a:r>
                      <a:r>
                        <a:rPr lang="en-US" sz="1100" b="1" i="0" u="none" strike="noStrike" dirty="0" smtClean="0">
                          <a:solidFill>
                            <a:srgbClr val="5A5A5A"/>
                          </a:solidFill>
                          <a:effectLst/>
                          <a:latin typeface="Arial Narrow"/>
                        </a:rPr>
                        <a:t>of the same sex </a:t>
                      </a:r>
                      <a:r>
                        <a:rPr lang="en-US" sz="1100" b="0" i="0" u="none" strike="noStrike" dirty="0" smtClean="0">
                          <a:solidFill>
                            <a:srgbClr val="5A5A5A"/>
                          </a:solidFill>
                          <a:effectLst/>
                          <a:latin typeface="Arial Narrow"/>
                        </a:rPr>
                        <a:t>holding hands in public</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1" i="0" u="none" strike="noStrike" kern="1200" dirty="0" smtClean="0">
                          <a:solidFill>
                            <a:srgbClr val="E31836"/>
                          </a:solidFill>
                          <a:effectLst/>
                          <a:latin typeface="Arial"/>
                          <a:ea typeface="+mn-ea"/>
                          <a:cs typeface="+mn-cs"/>
                        </a:rPr>
                        <a:t>30</a:t>
                      </a:r>
                      <a:endParaRPr lang="fr-CA" sz="1000" b="1" i="0" u="none" strike="noStrike" kern="1200" dirty="0">
                        <a:solidFill>
                          <a:srgbClr val="E31836"/>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00B0F0"/>
                          </a:solidFill>
                          <a:effectLst/>
                          <a:latin typeface="Arial"/>
                        </a:rPr>
                        <a:t>46</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40</a:t>
                      </a:r>
                      <a:endParaRPr lang="fr-CA" sz="1000" b="1"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27</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a:rPr>
                        <a:t>When you see people </a:t>
                      </a:r>
                      <a:r>
                        <a:rPr lang="en-US" sz="1100" b="1" i="0" u="none" strike="noStrike" dirty="0" smtClean="0">
                          <a:solidFill>
                            <a:srgbClr val="5A5A5A"/>
                          </a:solidFill>
                          <a:effectLst/>
                          <a:latin typeface="Arial Narrow"/>
                        </a:rPr>
                        <a:t>of the same sex </a:t>
                      </a:r>
                      <a:r>
                        <a:rPr lang="en-US" sz="1100" b="0" i="0" u="none" strike="noStrike" dirty="0" smtClean="0">
                          <a:solidFill>
                            <a:srgbClr val="5A5A5A"/>
                          </a:solidFill>
                          <a:effectLst/>
                          <a:latin typeface="Arial Narrow"/>
                        </a:rPr>
                        <a:t>kissing on the lips in public</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26</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28</a:t>
                      </a:r>
                      <a:endParaRPr lang="fr-CA" sz="1000" b="0" i="0" u="none" strike="noStrike" kern="1200" dirty="0">
                        <a:solidFill>
                          <a:srgbClr val="595959"/>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756000">
                <a:tc>
                  <a:txBody>
                    <a:bodyPr/>
                    <a:lstStyle/>
                    <a:p>
                      <a:pPr algn="l" fontAlgn="b"/>
                      <a:r>
                        <a:rPr lang="en-US" sz="1100" b="0" i="0" u="none" strike="noStrike" dirty="0" smtClean="0">
                          <a:solidFill>
                            <a:srgbClr val="5A5A5A"/>
                          </a:solidFill>
                          <a:effectLst/>
                          <a:latin typeface="Arial Narrow"/>
                        </a:rPr>
                        <a:t>The idea of </a:t>
                      </a:r>
                      <a:r>
                        <a:rPr lang="en-US" sz="1100" b="0" i="0" u="sng" strike="noStrike" dirty="0" smtClean="0">
                          <a:solidFill>
                            <a:srgbClr val="5A5A5A"/>
                          </a:solidFill>
                          <a:effectLst/>
                          <a:latin typeface="Arial Narrow"/>
                        </a:rPr>
                        <a:t>children</a:t>
                      </a:r>
                      <a:r>
                        <a:rPr lang="en-US" sz="1100" b="0" i="0" u="none" strike="noStrike" dirty="0" smtClean="0">
                          <a:solidFill>
                            <a:srgbClr val="5A5A5A"/>
                          </a:solidFill>
                          <a:effectLst/>
                          <a:latin typeface="Arial Narrow"/>
                        </a:rPr>
                        <a:t> seeing people </a:t>
                      </a:r>
                      <a:r>
                        <a:rPr lang="en-US" sz="1100" b="1" i="0" u="none" strike="noStrike" dirty="0" smtClean="0">
                          <a:solidFill>
                            <a:srgbClr val="5A5A5A"/>
                          </a:solidFill>
                          <a:effectLst/>
                          <a:latin typeface="Arial Narrow"/>
                        </a:rPr>
                        <a:t>of the same sex </a:t>
                      </a:r>
                      <a:r>
                        <a:rPr lang="en-US" sz="1100" b="0" i="0" u="none" strike="noStrike" dirty="0" smtClean="0">
                          <a:solidFill>
                            <a:srgbClr val="5A5A5A"/>
                          </a:solidFill>
                          <a:effectLst/>
                          <a:latin typeface="Arial Narrow"/>
                        </a:rPr>
                        <a:t>kissing on the lips in public</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27</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000" b="0" i="0" u="none" strike="noStrike" kern="1200" dirty="0" smtClean="0">
                          <a:solidFill>
                            <a:srgbClr val="E31836"/>
                          </a:solidFill>
                          <a:effectLst/>
                          <a:latin typeface="Arial"/>
                          <a:ea typeface="+mn-ea"/>
                          <a:cs typeface="+mn-cs"/>
                        </a:rPr>
                        <a:t>22</a:t>
                      </a:r>
                      <a:endParaRPr lang="fr-CA" sz="1000" b="0" i="0" u="none" strike="noStrike" kern="1200" dirty="0">
                        <a:solidFill>
                          <a:srgbClr val="E31836"/>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00B0F0"/>
                          </a:solidFill>
                          <a:effectLst/>
                          <a:latin typeface="Arial"/>
                        </a:rPr>
                        <a:t>29</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00B0F0"/>
                          </a:solidFill>
                          <a:effectLst/>
                          <a:latin typeface="Arial"/>
                        </a:rPr>
                        <a:t>27</a:t>
                      </a:r>
                      <a:endParaRPr lang="fr-CA" sz="1000" b="0"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18</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145253"/>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Q105. Now, to what extent are you comfortable or uncomfortable with each of the following situations:</a:t>
            </a:r>
            <a:endParaRPr lang="fr-FR" sz="900" dirty="0">
              <a:solidFill>
                <a:srgbClr val="595959"/>
              </a:solidFill>
              <a:latin typeface="+mj-lt"/>
              <a:cs typeface="Arial" panose="020B0604020202020204" pitchFamily="34" charset="0"/>
            </a:endParaRPr>
          </a:p>
        </p:txBody>
      </p:sp>
      <p:sp>
        <p:nvSpPr>
          <p:cNvPr id="9" name="Titre 4"/>
          <p:cNvSpPr txBox="1">
            <a:spLocks/>
          </p:cNvSpPr>
          <p:nvPr>
            <p:custDataLst>
              <p:tags r:id="rId5"/>
            </p:custDataLst>
          </p:nvPr>
        </p:nvSpPr>
        <p:spPr>
          <a:xfrm>
            <a:off x="558800" y="373063"/>
            <a:ext cx="5309344" cy="631545"/>
          </a:xfrm>
          <a:prstGeom prst="rect">
            <a:avLst/>
          </a:prstGeom>
        </p:spPr>
        <p:txBody>
          <a:bodyPr vert="horz" lIns="0" tIns="0" rIns="0" bIns="0" rtlCol="0" anchor="ctr">
            <a:norm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en-CA" sz="2000" dirty="0">
                <a:solidFill>
                  <a:srgbClr val="9BBB59"/>
                </a:solidFill>
              </a:rPr>
              <a:t>Comfort level with </a:t>
            </a:r>
            <a:r>
              <a:rPr lang="en-CA" sz="2000" dirty="0" smtClean="0">
                <a:solidFill>
                  <a:srgbClr val="9BBB59"/>
                </a:solidFill>
              </a:rPr>
              <a:t>public displays </a:t>
            </a:r>
            <a:r>
              <a:rPr lang="en-CA" sz="2000" dirty="0">
                <a:solidFill>
                  <a:srgbClr val="9BBB59"/>
                </a:solidFill>
              </a:rPr>
              <a:t>of affection by </a:t>
            </a:r>
            <a:r>
              <a:rPr lang="en-CA" sz="2000" dirty="0" smtClean="0">
                <a:solidFill>
                  <a:srgbClr val="9BBB59"/>
                </a:solidFill>
              </a:rPr>
              <a:t>people of the same sex</a:t>
            </a:r>
            <a:endParaRPr lang="fr-CA" sz="2000" dirty="0">
              <a:solidFill>
                <a:srgbClr val="9BBB59"/>
              </a:solidFill>
            </a:endParaRPr>
          </a:p>
        </p:txBody>
      </p:sp>
      <p:sp>
        <p:nvSpPr>
          <p:cNvPr id="8" name="Rectangle 7"/>
          <p:cNvSpPr/>
          <p:nvPr>
            <p:custDataLst>
              <p:tags r:id="rId6"/>
            </p:custDataLst>
          </p:nvPr>
        </p:nvSpPr>
        <p:spPr>
          <a:xfrm>
            <a:off x="499526"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3012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28</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037826583"/>
              </p:ext>
            </p:extLst>
          </p:nvPr>
        </p:nvGraphicFramePr>
        <p:xfrm>
          <a:off x="611560" y="1484784"/>
          <a:ext cx="6392439" cy="4752529"/>
        </p:xfrm>
        <a:graphic>
          <a:graphicData uri="http://schemas.openxmlformats.org/drawingml/2006/table">
            <a:tbl>
              <a:tblPr firstRow="1" bandRow="1">
                <a:tableStyleId>{2D5ABB26-0587-4C30-8999-92F81FD0307C}</a:tableStyleId>
              </a:tblPr>
              <a:tblGrid>
                <a:gridCol w="1899585"/>
                <a:gridCol w="728214"/>
                <a:gridCol w="627440"/>
                <a:gridCol w="627440"/>
                <a:gridCol w="627440"/>
                <a:gridCol w="627440"/>
                <a:gridCol w="627440"/>
                <a:gridCol w="627440"/>
              </a:tblGrid>
              <a:tr h="227383">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hMerge="1">
                  <a:txBody>
                    <a:bodyPr/>
                    <a:lstStyle/>
                    <a:p>
                      <a:endParaRPr lang="fr-CA"/>
                    </a:p>
                  </a:txBody>
                  <a:tcPr/>
                </a:tc>
                <a:tc rowSpan="2" hMerge="1">
                  <a:txBody>
                    <a:bodyPr/>
                    <a:lstStyle/>
                    <a:p>
                      <a:endParaRPr lang="fr-CA"/>
                    </a:p>
                  </a:txBody>
                  <a:tcPr/>
                </a:tc>
                <a:tc rowSpan="2" hMerge="1">
                  <a:txBody>
                    <a:bodyPr/>
                    <a:lstStyle/>
                    <a:p>
                      <a:endParaRPr lang="fr-CA"/>
                    </a:p>
                  </a:txBody>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78023">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comfortable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endParaRPr lang="fr-CA"/>
                    </a:p>
                  </a:txBody>
                  <a:tcPr/>
                </a:tc>
                <a:tc hMerge="1" vMerge="1">
                  <a:txBody>
                    <a:bodyPr/>
                    <a:lstStyle/>
                    <a:p>
                      <a:endParaRPr lang="fr-CA"/>
                    </a:p>
                  </a:txBody>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333127">
                <a:tc vMerge="1">
                  <a:txBody>
                    <a:bodyPr/>
                    <a:lstStyle/>
                    <a:p>
                      <a:endParaRPr lang="fr-CA"/>
                    </a:p>
                  </a:txBody>
                  <a:tcPr/>
                </a:tc>
                <a:tc vMerge="1">
                  <a:txBody>
                    <a:bodyPr/>
                    <a:lstStyle/>
                    <a:p>
                      <a:endParaRPr lang="fr-CA"/>
                    </a:p>
                  </a:txBody>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27383">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829383">
                <a:tc>
                  <a:txBody>
                    <a:bodyPr/>
                    <a:lstStyle/>
                    <a:p>
                      <a:pPr algn="l" fontAlgn="b"/>
                      <a:r>
                        <a:rPr lang="en-US" sz="1100" b="0" i="0" u="none" strike="noStrike" dirty="0" smtClean="0">
                          <a:solidFill>
                            <a:srgbClr val="5A5A5A"/>
                          </a:solidFill>
                          <a:effectLst/>
                          <a:latin typeface="Arial Narrow" panose="020B0606020202030204" pitchFamily="34" charset="0"/>
                          <a:cs typeface="Arial" panose="020B0604020202020204" pitchFamily="34" charset="0"/>
                        </a:rPr>
                        <a:t>The idea of a transgender person using the same public toilets as you</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23</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50</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595959"/>
                          </a:solidFill>
                          <a:effectLst/>
                          <a:latin typeface="Arial"/>
                        </a:rPr>
                        <a:t>39</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E31836"/>
                          </a:solidFill>
                          <a:effectLst/>
                          <a:latin typeface="Arial"/>
                        </a:rPr>
                        <a:t>32</a:t>
                      </a:r>
                      <a:endParaRPr lang="fr-CA" sz="1000" b="0"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930011">
                <a:tc>
                  <a:txBody>
                    <a:bodyPr/>
                    <a:lstStyle/>
                    <a:p>
                      <a:pPr algn="l" fontAlgn="b"/>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The idea of a transgender child using the same toilets as </a:t>
                      </a:r>
                      <a:r>
                        <a:rPr lang="en-CA" sz="1100" b="0" i="0" u="sng" strike="noStrike" kern="1200" dirty="0" smtClean="0">
                          <a:solidFill>
                            <a:srgbClr val="5A5A5A"/>
                          </a:solidFill>
                          <a:effectLst/>
                          <a:latin typeface="Arial Narrow" panose="020B0606020202030204" pitchFamily="34" charset="0"/>
                          <a:ea typeface="+mn-ea"/>
                          <a:cs typeface="Arial" panose="020B0604020202020204" pitchFamily="34" charset="0"/>
                        </a:rPr>
                        <a:t>your child</a:t>
                      </a:r>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 at school (or a child you feel close to if you do not have any children yourself)</a:t>
                      </a:r>
                      <a:endParaRPr lang="fr-CA" sz="1100" b="0" i="0" u="none" strike="noStrike" kern="1200" dirty="0">
                        <a:solidFill>
                          <a:srgbClr val="5A5A5A"/>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36</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000" b="1" i="0" u="none" strike="noStrike" dirty="0" smtClean="0">
                          <a:solidFill>
                            <a:srgbClr val="E31836"/>
                          </a:solidFill>
                          <a:effectLst/>
                          <a:latin typeface="Arial"/>
                        </a:rPr>
                        <a:t>19</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1" i="0" u="none" strike="noStrike" dirty="0" smtClean="0">
                          <a:solidFill>
                            <a:srgbClr val="00B0F0"/>
                          </a:solidFill>
                          <a:effectLst/>
                          <a:latin typeface="Arial"/>
                        </a:rPr>
                        <a:t>49</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43</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28</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829383">
                <a:tc>
                  <a:txBody>
                    <a:bodyPr/>
                    <a:lstStyle/>
                    <a:p>
                      <a:pPr algn="l" fontAlgn="b"/>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The idea of a transgender person using the same changing room as you in sports facilities or establishments</a:t>
                      </a:r>
                      <a:endParaRPr lang="fr-CA" sz="1100" b="0" i="0" u="none" strike="noStrike" kern="1200" dirty="0">
                        <a:solidFill>
                          <a:srgbClr val="5A5A5A"/>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17</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41</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23</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297836">
                <a:tc>
                  <a:txBody>
                    <a:bodyPr/>
                    <a:lstStyle/>
                    <a:p>
                      <a:pPr algn="l" fontAlgn="b"/>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The idea of a transgender child using the same changing room as </a:t>
                      </a:r>
                      <a:r>
                        <a:rPr lang="en-CA" sz="1100" b="0" i="0" u="sng" strike="noStrike" kern="1200" dirty="0" smtClean="0">
                          <a:solidFill>
                            <a:srgbClr val="5A5A5A"/>
                          </a:solidFill>
                          <a:effectLst/>
                          <a:latin typeface="Arial Narrow" panose="020B0606020202030204" pitchFamily="34" charset="0"/>
                          <a:ea typeface="+mn-ea"/>
                          <a:cs typeface="Arial" panose="020B0604020202020204" pitchFamily="34" charset="0"/>
                        </a:rPr>
                        <a:t>your child</a:t>
                      </a:r>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 at school during physical education classes (or a child you feel close to if you don`t have any children yourself)</a:t>
                      </a:r>
                      <a:endParaRPr lang="fr-CA" sz="1100" b="0" i="0" u="none" strike="noStrike" kern="1200" dirty="0">
                        <a:solidFill>
                          <a:srgbClr val="5A5A5A"/>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1" i="0" u="none" strike="noStrike" dirty="0" smtClean="0">
                          <a:solidFill>
                            <a:srgbClr val="E31836"/>
                          </a:solidFill>
                          <a:effectLst/>
                          <a:latin typeface="Arial"/>
                        </a:rPr>
                        <a:t>15</a:t>
                      </a:r>
                      <a:endParaRPr lang="fr-CA" sz="1000" b="1" i="0" u="none" strike="noStrike" dirty="0">
                        <a:solidFill>
                          <a:srgbClr val="E31836"/>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43</a:t>
                      </a:r>
                      <a:endParaRPr lang="fr-CA" sz="1000" b="1"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23</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148577"/>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cs typeface="Arial" panose="020B0604020202020204" pitchFamily="34" charset="0"/>
              </a:rPr>
              <a:t>Q105. Now, to what extent are you comfortable or uncomfortable with each of the following situations:</a:t>
            </a:r>
            <a:endParaRPr lang="fr-FR" sz="900" dirty="0">
              <a:solidFill>
                <a:srgbClr val="595959"/>
              </a:solidFill>
              <a:cs typeface="Arial" panose="020B0604020202020204" pitchFamily="34" charset="0"/>
            </a:endParaRPr>
          </a:p>
        </p:txBody>
      </p:sp>
      <p:sp>
        <p:nvSpPr>
          <p:cNvPr id="9" name="Titre 4"/>
          <p:cNvSpPr txBox="1">
            <a:spLocks/>
          </p:cNvSpPr>
          <p:nvPr>
            <p:custDataLst>
              <p:tags r:id="rId5"/>
            </p:custDataLst>
          </p:nvPr>
        </p:nvSpPr>
        <p:spPr>
          <a:xfrm>
            <a:off x="558800" y="373063"/>
            <a:ext cx="5309344" cy="631545"/>
          </a:xfrm>
          <a:prstGeom prst="rect">
            <a:avLst/>
          </a:prstGeom>
        </p:spPr>
        <p:txBody>
          <a:bodyPr vert="horz" lIns="0" tIns="0" rIns="0" bIns="0" rtlCol="0" anchor="ctr">
            <a:no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en-CA" sz="2000" dirty="0">
                <a:solidFill>
                  <a:srgbClr val="9BBB59"/>
                </a:solidFill>
              </a:rPr>
              <a:t>Comfort level with using the same toilets or changing rooms as transgender people</a:t>
            </a:r>
            <a:endParaRPr lang="fr-CA" sz="2000" dirty="0"/>
          </a:p>
        </p:txBody>
      </p:sp>
      <p:sp>
        <p:nvSpPr>
          <p:cNvPr id="8" name="Rectangle 7"/>
          <p:cNvSpPr/>
          <p:nvPr>
            <p:custDataLst>
              <p:tags r:id="rId6"/>
            </p:custDataLst>
          </p:nvPr>
        </p:nvSpPr>
        <p:spPr>
          <a:xfrm>
            <a:off x="499526"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3246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29</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289194318"/>
              </p:ext>
            </p:extLst>
          </p:nvPr>
        </p:nvGraphicFramePr>
        <p:xfrm>
          <a:off x="611560" y="1599084"/>
          <a:ext cx="7128792" cy="4549492"/>
        </p:xfrm>
        <a:graphic>
          <a:graphicData uri="http://schemas.openxmlformats.org/drawingml/2006/table">
            <a:tbl>
              <a:tblPr firstRow="1" bandRow="1">
                <a:tableStyleId>{2D5ABB26-0587-4C30-8999-92F81FD0307C}</a:tableStyleId>
              </a:tblPr>
              <a:tblGrid>
                <a:gridCol w="2053651"/>
                <a:gridCol w="787275"/>
                <a:gridCol w="787275"/>
                <a:gridCol w="787275"/>
                <a:gridCol w="678329"/>
                <a:gridCol w="678329"/>
                <a:gridCol w="678329"/>
                <a:gridCol w="678329"/>
              </a:tblGrid>
              <a:tr h="225852">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3">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rowSpan="2"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BORN IN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rowSpan="2"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77498">
                <a:tc rowSpan="2">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comfortable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vMerge="1">
                  <a:txBody>
                    <a:bodyPr/>
                    <a:lstStyle/>
                    <a:p>
                      <a:endParaRPr lang="fr-CA"/>
                    </a:p>
                  </a:txBody>
                  <a:tcPr marL="9525" marR="9525" marT="9525" marB="0" anchor="ctr"/>
                </a:tc>
                <a:tc hMerge="1" vMerge="1">
                  <a:txBody>
                    <a:bodyPr/>
                    <a:lstStyle/>
                    <a:p>
                      <a:endParaRPr lang="fr-CA" dirty="0"/>
                    </a:p>
                  </a:txBody>
                  <a:tcPr marL="9525" marR="9525" marT="9525" marB="0" anchor="ctr"/>
                </a:tc>
              </a:tr>
              <a:tr h="342514">
                <a:tc vMerge="1">
                  <a:txBody>
                    <a:bodyPr/>
                    <a:lstStyle/>
                    <a:p>
                      <a:endParaRPr lang="fr-CA"/>
                    </a:p>
                  </a:txBody>
                  <a:tcPr/>
                </a:tc>
                <a:tc vMerge="1">
                  <a:txBody>
                    <a:bodyPr/>
                    <a:lstStyle/>
                    <a:p>
                      <a:endParaRPr lang="fr-CA"/>
                    </a:p>
                  </a:txBody>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Yes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25852">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823800">
                <a:tc>
                  <a:txBody>
                    <a:bodyPr/>
                    <a:lstStyle/>
                    <a:p>
                      <a:pPr algn="l" fontAlgn="b"/>
                      <a:r>
                        <a:rPr lang="en-US" sz="1100" b="0" i="0" u="none" strike="noStrike" dirty="0" smtClean="0">
                          <a:solidFill>
                            <a:srgbClr val="5A5A5A"/>
                          </a:solidFill>
                          <a:effectLst/>
                          <a:latin typeface="Arial Narrow" panose="020B0606020202030204" pitchFamily="34" charset="0"/>
                          <a:cs typeface="Arial" panose="020B0604020202020204" pitchFamily="34" charset="0"/>
                        </a:rPr>
                        <a:t>The idea of a transgender person using the same public toilets as you</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34</a:t>
                      </a:r>
                      <a:endParaRPr lang="fr-CA" sz="10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41</a:t>
                      </a:r>
                      <a:endParaRPr lang="fr-CA" sz="1000" b="0" i="0" u="none" strike="noStrike" kern="1200" dirty="0">
                        <a:solidFill>
                          <a:srgbClr val="595959"/>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00B0F0"/>
                          </a:solidFill>
                          <a:effectLst/>
                          <a:latin typeface="Arial"/>
                        </a:rPr>
                        <a:t>40</a:t>
                      </a:r>
                      <a:endParaRPr lang="fr-CA" sz="1000" b="1" i="0" u="none" strike="noStrike" dirty="0">
                        <a:solidFill>
                          <a:srgbClr val="00B0F0"/>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1" i="0" u="none" strike="noStrike" dirty="0" smtClean="0">
                          <a:solidFill>
                            <a:srgbClr val="E31836"/>
                          </a:solidFill>
                          <a:effectLst/>
                          <a:latin typeface="Arial"/>
                        </a:rPr>
                        <a:t>26</a:t>
                      </a:r>
                      <a:endParaRPr lang="fr-CA" sz="1000" b="1" i="0" u="none" strike="noStrike" dirty="0">
                        <a:solidFill>
                          <a:srgbClr val="E31836"/>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923751">
                <a:tc>
                  <a:txBody>
                    <a:bodyPr/>
                    <a:lstStyle/>
                    <a:p>
                      <a:pPr algn="l" fontAlgn="b"/>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The idea of a transgender child using the same toilets as </a:t>
                      </a:r>
                      <a:r>
                        <a:rPr lang="en-CA" sz="1100" b="0" i="0" u="sng" strike="noStrike" kern="1200" dirty="0" smtClean="0">
                          <a:solidFill>
                            <a:srgbClr val="5A5A5A"/>
                          </a:solidFill>
                          <a:effectLst/>
                          <a:latin typeface="Arial Narrow" panose="020B0606020202030204" pitchFamily="34" charset="0"/>
                          <a:ea typeface="+mn-ea"/>
                          <a:cs typeface="Arial" panose="020B0604020202020204" pitchFamily="34" charset="0"/>
                        </a:rPr>
                        <a:t>your child</a:t>
                      </a:r>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 at school (or a child you feel close to if you do not have any children yourself)</a:t>
                      </a:r>
                      <a:endParaRPr lang="fr-CA" sz="1100" b="0" i="0" u="none" strike="noStrike" kern="1200" dirty="0">
                        <a:solidFill>
                          <a:srgbClr val="5A5A5A"/>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36</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34</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37</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E31836"/>
                          </a:solidFill>
                          <a:effectLst/>
                          <a:latin typeface="Arial"/>
                        </a:rPr>
                        <a:t>32</a:t>
                      </a:r>
                      <a:endParaRPr lang="fr-CA" sz="1000" b="0" i="0" u="none" strike="noStrike" dirty="0">
                        <a:solidFill>
                          <a:srgbClr val="E31836"/>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000" b="0" i="0" u="none" strike="noStrike" dirty="0" smtClean="0">
                          <a:solidFill>
                            <a:srgbClr val="00B0F0"/>
                          </a:solidFill>
                          <a:effectLst/>
                          <a:latin typeface="Arial"/>
                        </a:rPr>
                        <a:t>40</a:t>
                      </a:r>
                      <a:endParaRPr lang="fr-CA" sz="1000" b="0" i="0" u="none" strike="noStrike" dirty="0">
                        <a:solidFill>
                          <a:srgbClr val="00B0F0"/>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38</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29</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823800">
                <a:tc>
                  <a:txBody>
                    <a:bodyPr/>
                    <a:lstStyle/>
                    <a:p>
                      <a:pPr algn="l" fontAlgn="b"/>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The idea of a transgender person using the same changing room as you in sports facilities or establishments</a:t>
                      </a:r>
                      <a:endParaRPr lang="fr-CA" sz="1100" b="0" i="0" u="none" strike="noStrike" kern="1200" dirty="0">
                        <a:solidFill>
                          <a:srgbClr val="5A5A5A"/>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29</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31</a:t>
                      </a:r>
                      <a:endParaRPr lang="fr-CA" sz="10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31</a:t>
                      </a:r>
                      <a:endParaRPr lang="fr-CA" sz="1000" b="0" i="0" u="none" strike="noStrike" kern="1200" dirty="0">
                        <a:solidFill>
                          <a:srgbClr val="595959"/>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32</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26</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425">
                <a:tc>
                  <a:txBody>
                    <a:bodyPr/>
                    <a:lstStyle/>
                    <a:p>
                      <a:pPr algn="l" fontAlgn="b"/>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The idea of a transgender child using the same changing room as </a:t>
                      </a:r>
                      <a:r>
                        <a:rPr lang="en-CA" sz="1100" b="0" i="0" u="sng" strike="noStrike" kern="1200" dirty="0" smtClean="0">
                          <a:solidFill>
                            <a:srgbClr val="5A5A5A"/>
                          </a:solidFill>
                          <a:effectLst/>
                          <a:latin typeface="Arial Narrow" panose="020B0606020202030204" pitchFamily="34" charset="0"/>
                          <a:ea typeface="+mn-ea"/>
                          <a:cs typeface="Arial" panose="020B0604020202020204" pitchFamily="34" charset="0"/>
                        </a:rPr>
                        <a:t>your child</a:t>
                      </a:r>
                      <a:r>
                        <a:rPr lang="en-CA" sz="1100" b="0" i="0" u="none" strike="noStrike" kern="1200" dirty="0" smtClean="0">
                          <a:solidFill>
                            <a:srgbClr val="5A5A5A"/>
                          </a:solidFill>
                          <a:effectLst/>
                          <a:latin typeface="Arial Narrow" panose="020B0606020202030204" pitchFamily="34" charset="0"/>
                          <a:ea typeface="+mn-ea"/>
                          <a:cs typeface="Arial" panose="020B0604020202020204" pitchFamily="34" charset="0"/>
                        </a:rPr>
                        <a:t> at school during physical education classes (or a child you feel close to if you don`t have any children yourself)</a:t>
                      </a:r>
                      <a:endParaRPr lang="fr-CA" sz="1100" b="0" i="0" u="none" strike="noStrike" kern="1200" dirty="0">
                        <a:solidFill>
                          <a:srgbClr val="5A5A5A"/>
                        </a:solidFill>
                        <a:effectLst/>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000" b="0" i="0" u="none" strike="noStrike" dirty="0" smtClean="0">
                          <a:solidFill>
                            <a:srgbClr val="595959"/>
                          </a:solidFill>
                          <a:effectLst/>
                          <a:latin typeface="Arial"/>
                        </a:rPr>
                        <a:t>31</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000" b="0" i="0" u="none" strike="noStrike" dirty="0" smtClean="0">
                          <a:solidFill>
                            <a:srgbClr val="595959"/>
                          </a:solidFill>
                          <a:effectLst/>
                          <a:latin typeface="Arial"/>
                        </a:rPr>
                        <a:t>29</a:t>
                      </a:r>
                      <a:endParaRPr lang="fr-CA" sz="1000" b="0" i="0" u="none" strike="noStrike" dirty="0">
                        <a:solidFill>
                          <a:srgbClr val="595959"/>
                        </a:solidFill>
                        <a:effectLst/>
                        <a:latin typeface="Arial"/>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32</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30</a:t>
                      </a:r>
                      <a:endParaRPr lang="fr-CA" sz="10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000" b="0" i="0" u="none" strike="noStrike" kern="1200" dirty="0" smtClean="0">
                          <a:solidFill>
                            <a:srgbClr val="595959"/>
                          </a:solidFill>
                          <a:effectLst/>
                          <a:latin typeface="Arial"/>
                          <a:ea typeface="+mn-ea"/>
                          <a:cs typeface="+mn-cs"/>
                        </a:rPr>
                        <a:t>33</a:t>
                      </a:r>
                      <a:endParaRPr lang="fr-CA" sz="1000" b="0" i="0" u="none" strike="noStrike" kern="1200" dirty="0">
                        <a:solidFill>
                          <a:srgbClr val="595959"/>
                        </a:solidFill>
                        <a:effectLst/>
                        <a:latin typeface="Arial"/>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32</a:t>
                      </a:r>
                      <a:endParaRPr lang="fr-CA" sz="10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000" b="0" i="0" u="none" strike="noStrike" dirty="0" smtClean="0">
                          <a:solidFill>
                            <a:srgbClr val="595959"/>
                          </a:solidFill>
                          <a:effectLst/>
                          <a:latin typeface="Arial"/>
                        </a:rPr>
                        <a:t>25</a:t>
                      </a:r>
                      <a:endParaRPr lang="fr-CA" sz="1000" b="0" i="0" u="none" strike="noStrike" dirty="0">
                        <a:solidFill>
                          <a:srgbClr val="595959"/>
                        </a:solidFill>
                        <a:effectLst/>
                        <a:latin typeface="Arial"/>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148577"/>
            <a:ext cx="8052786" cy="369332"/>
          </a:xfrm>
          <a:prstGeom prst="rect">
            <a:avLst/>
          </a:prstGeom>
        </p:spPr>
        <p:txBody>
          <a:bodyPr wrap="square">
            <a:spAutoFit/>
          </a:bodyPr>
          <a:lstStyle/>
          <a:p>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cs typeface="Arial" panose="020B0604020202020204" pitchFamily="34" charset="0"/>
              </a:rPr>
              <a:t>Q105. Now, to what extent are you comfortable or uncomfortable with each of the following situations:</a:t>
            </a:r>
            <a:endParaRPr lang="fr-FR" sz="900" dirty="0">
              <a:solidFill>
                <a:srgbClr val="595959"/>
              </a:solidFill>
              <a:cs typeface="Arial" panose="020B0604020202020204" pitchFamily="34" charset="0"/>
            </a:endParaRPr>
          </a:p>
        </p:txBody>
      </p:sp>
      <p:sp>
        <p:nvSpPr>
          <p:cNvPr id="9" name="Titre 4"/>
          <p:cNvSpPr txBox="1">
            <a:spLocks/>
          </p:cNvSpPr>
          <p:nvPr>
            <p:custDataLst>
              <p:tags r:id="rId5"/>
            </p:custDataLst>
          </p:nvPr>
        </p:nvSpPr>
        <p:spPr>
          <a:xfrm>
            <a:off x="558800" y="373063"/>
            <a:ext cx="5309344" cy="631545"/>
          </a:xfrm>
          <a:prstGeom prst="rect">
            <a:avLst/>
          </a:prstGeom>
        </p:spPr>
        <p:txBody>
          <a:bodyPr vert="horz" lIns="0" tIns="0" rIns="0" bIns="0" rtlCol="0" anchor="ctr">
            <a:noAutofit/>
          </a:bodyPr>
          <a:lstStyle>
            <a:lvl1pPr algn="l" defTabSz="914400" rtl="0" eaLnBrk="1" latinLnBrk="0" hangingPunct="1">
              <a:spcBef>
                <a:spcPct val="0"/>
              </a:spcBef>
              <a:buNone/>
              <a:defRPr sz="1800" b="1" kern="1200">
                <a:solidFill>
                  <a:srgbClr val="E31836"/>
                </a:solidFill>
                <a:latin typeface="Arial" pitchFamily="34" charset="0"/>
                <a:ea typeface="+mj-ea"/>
                <a:cs typeface="Arial" pitchFamily="34" charset="0"/>
              </a:defRPr>
            </a:lvl1pPr>
          </a:lstStyle>
          <a:p>
            <a:r>
              <a:rPr lang="en-CA" sz="2000" dirty="0">
                <a:solidFill>
                  <a:srgbClr val="9BBB59"/>
                </a:solidFill>
              </a:rPr>
              <a:t>Comfort level with using the same toilets or changing rooms as transgender people</a:t>
            </a:r>
            <a:endParaRPr lang="fr-CA" sz="2000" dirty="0"/>
          </a:p>
        </p:txBody>
      </p:sp>
      <p:sp>
        <p:nvSpPr>
          <p:cNvPr id="8" name="Rectangle 7"/>
          <p:cNvSpPr/>
          <p:nvPr>
            <p:custDataLst>
              <p:tags r:id="rId6"/>
            </p:custDataLst>
          </p:nvPr>
        </p:nvSpPr>
        <p:spPr>
          <a:xfrm>
            <a:off x="499526"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9200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err="1" smtClean="0">
                <a:solidFill>
                  <a:srgbClr val="9BBB59"/>
                </a:solidFill>
              </a:rPr>
              <a:t>Context</a:t>
            </a:r>
            <a:endParaRPr lang="fr-CA" dirty="0">
              <a:solidFill>
                <a:srgbClr val="9BBB59"/>
              </a:solidFill>
            </a:endParaRPr>
          </a:p>
        </p:txBody>
      </p:sp>
      <p:sp>
        <p:nvSpPr>
          <p:cNvPr id="4" name="Espace réservé du numéro de diapositive 3"/>
          <p:cNvSpPr>
            <a:spLocks noGrp="1"/>
          </p:cNvSpPr>
          <p:nvPr>
            <p:ph type="sldNum" sz="quarter" idx="4294967295"/>
            <p:custDataLst>
              <p:tags r:id="rId2"/>
            </p:custDataLst>
          </p:nvPr>
        </p:nvSpPr>
        <p:spPr>
          <a:xfrm>
            <a:off x="6079306" y="6483096"/>
            <a:ext cx="2597150" cy="238379"/>
          </a:xfrm>
          <a:prstGeom prst="rect">
            <a:avLst/>
          </a:prstGeom>
        </p:spPr>
        <p:txBody>
          <a:bodyPr/>
          <a:lstStyle/>
          <a:p>
            <a:pPr algn="r"/>
            <a:fld id="{E7B58D81-04C7-47EB-9B1C-20051A4D7758}" type="slidenum">
              <a:rPr lang="en-CA" sz="1000" smtClean="0">
                <a:solidFill>
                  <a:srgbClr val="000000">
                    <a:tint val="75000"/>
                  </a:srgbClr>
                </a:solidFill>
                <a:latin typeface="Arial Narrow" panose="020B0606020202030204" pitchFamily="34" charset="0"/>
              </a:rPr>
              <a:pPr algn="r"/>
              <a:t>3</a:t>
            </a:fld>
            <a:endParaRPr lang="en-CA" sz="1000" dirty="0">
              <a:solidFill>
                <a:srgbClr val="000000">
                  <a:tint val="75000"/>
                </a:srgbClr>
              </a:solidFill>
              <a:latin typeface="Arial Narrow" panose="020B0606020202030204" pitchFamily="34" charset="0"/>
            </a:endParaRPr>
          </a:p>
        </p:txBody>
      </p:sp>
      <p:sp>
        <p:nvSpPr>
          <p:cNvPr id="7" name="Espace réservé du contenu 6"/>
          <p:cNvSpPr>
            <a:spLocks noGrp="1"/>
          </p:cNvSpPr>
          <p:nvPr>
            <p:ph type="body" sz="quarter" idx="13"/>
            <p:custDataLst>
              <p:tags r:id="rId3"/>
            </p:custDataLst>
          </p:nvPr>
        </p:nvSpPr>
        <p:spPr>
          <a:xfrm>
            <a:off x="558799" y="1518284"/>
            <a:ext cx="5311775" cy="5007060"/>
          </a:xfrm>
        </p:spPr>
        <p:txBody>
          <a:bodyPr>
            <a:normAutofit lnSpcReduction="10000"/>
          </a:bodyPr>
          <a:lstStyle/>
          <a:p>
            <a:pPr marL="0" indent="0"/>
            <a:r>
              <a:rPr lang="en-CA" sz="1200" b="0" i="1" dirty="0" err="1"/>
              <a:t>Fondation</a:t>
            </a:r>
            <a:r>
              <a:rPr lang="en-CA" sz="1200" b="0" i="1" dirty="0"/>
              <a:t> Jasmin Roy</a:t>
            </a:r>
            <a:r>
              <a:rPr lang="en-CA" sz="1200" b="0" dirty="0"/>
              <a:t> commissioned CROP to conduct a study of the members of LGBT communities in Canada in order to take stock of their current realities as well as determine their specific values and needs.</a:t>
            </a:r>
          </a:p>
          <a:p>
            <a:pPr marL="0" indent="0"/>
            <a:r>
              <a:rPr lang="en-CA" sz="1200" dirty="0"/>
              <a:t>This project was made possible through the contributions of Québec’s Ministry of Justice under “The Fight Against Homophobia” program, of the Royal Bank of Canada, the City of Montreal, the Government of Canada, the Government of New Brunswick and the Government of </a:t>
            </a:r>
            <a:br>
              <a:rPr lang="en-CA" sz="1200" dirty="0"/>
            </a:br>
            <a:r>
              <a:rPr lang="en-CA" sz="1200" dirty="0"/>
              <a:t>Nova Scotia.</a:t>
            </a:r>
          </a:p>
          <a:p>
            <a:pPr marL="0" indent="0"/>
            <a:r>
              <a:rPr lang="en-CA" sz="1200" b="0" dirty="0"/>
              <a:t>The results of this research study will feed the reflections of the relevant organizations and various levels of government toward the implementation of action plans to better meet the needs of LGBT youth, promote social environments that are more positive, friendly and supportive of their difference, and pave the way to a smoother integration in the workplace.</a:t>
            </a:r>
          </a:p>
          <a:p>
            <a:pPr marL="0" indent="0"/>
            <a:r>
              <a:rPr lang="en-CA" sz="1200" b="0" dirty="0"/>
              <a:t>One of the overarching objectives of the survey was to identify the distinctive needs of the younger LGBT generation as well as those expressed by the various segments in this group (based on region, sexual orientation, gender identity, cultural background</a:t>
            </a:r>
            <a:r>
              <a:rPr lang="en-CA" sz="1200" b="0" dirty="0">
                <a:solidFill>
                  <a:srgbClr val="FF0000"/>
                </a:solidFill>
              </a:rPr>
              <a:t> </a:t>
            </a:r>
            <a:r>
              <a:rPr lang="en-CA" sz="1200" b="0" dirty="0"/>
              <a:t>etc.).</a:t>
            </a:r>
          </a:p>
          <a:p>
            <a:pPr marL="0" indent="0"/>
            <a:r>
              <a:rPr lang="en-CA" sz="1200" b="0" dirty="0"/>
              <a:t>In addition, the survey included a separate section targeting heterosexual cisgender </a:t>
            </a:r>
            <a:r>
              <a:rPr lang="en-CA" sz="1200" b="0" dirty="0" smtClean="0"/>
              <a:t>people, </a:t>
            </a:r>
            <a:r>
              <a:rPr lang="en-CA" sz="1200" b="0" dirty="0"/>
              <a:t>a phase of the study that served two objectives:</a:t>
            </a:r>
            <a:r>
              <a:rPr lang="fr-CA" sz="1200" b="0" dirty="0" smtClean="0"/>
              <a:t> </a:t>
            </a:r>
          </a:p>
          <a:p>
            <a:pPr marL="361950" indent="0">
              <a:spcBef>
                <a:spcPts val="600"/>
              </a:spcBef>
            </a:pPr>
            <a:r>
              <a:rPr lang="en-US" sz="1200" b="0" dirty="0"/>
              <a:t>Compare some of their </a:t>
            </a:r>
            <a:r>
              <a:rPr lang="en-US" sz="1200" b="0" dirty="0" err="1"/>
              <a:t>behaviours</a:t>
            </a:r>
            <a:r>
              <a:rPr lang="en-US" sz="1200" b="0" dirty="0"/>
              <a:t>, values and attitudes in life to those expressed by the members of LGBT communities </a:t>
            </a:r>
            <a:r>
              <a:rPr lang="fr-CA" sz="1200" b="0" dirty="0" smtClean="0"/>
              <a:t>– </a:t>
            </a:r>
            <a:r>
              <a:rPr lang="en-US" sz="1200" b="0" i="1" dirty="0"/>
              <a:t>results detailed in a separate report</a:t>
            </a:r>
            <a:endParaRPr lang="fr-CA" sz="1200" b="0" dirty="0" smtClean="0"/>
          </a:p>
          <a:p>
            <a:pPr marL="361950" indent="0">
              <a:spcBef>
                <a:spcPts val="600"/>
              </a:spcBef>
            </a:pPr>
            <a:r>
              <a:rPr lang="en-US" sz="1200" b="0" dirty="0"/>
              <a:t>Measure some of their perceptions of LGBT communities</a:t>
            </a:r>
            <a:r>
              <a:rPr lang="fr-CA" sz="1200" b="0" dirty="0" smtClean="0"/>
              <a:t> </a:t>
            </a:r>
            <a:r>
              <a:rPr lang="fr-CA" sz="1200" b="0" dirty="0"/>
              <a:t>– </a:t>
            </a:r>
            <a:r>
              <a:rPr lang="en-CA" sz="1200" b="0" i="1" dirty="0"/>
              <a:t>results detailed in this report</a:t>
            </a:r>
            <a:endParaRPr lang="fr-CA" sz="1200" b="0" dirty="0"/>
          </a:p>
        </p:txBody>
      </p:sp>
      <p:sp>
        <p:nvSpPr>
          <p:cNvPr id="5" name="Espace réservé du pied de page 2"/>
          <p:cNvSpPr>
            <a:spLocks noGrp="1"/>
          </p:cNvSpPr>
          <p:nvPr>
            <p:ph type="ftr" sz="quarter" idx="4294967295"/>
            <p:custDataLst>
              <p:tags r:id="rId4"/>
            </p:custDataLst>
          </p:nvPr>
        </p:nvSpPr>
        <p:spPr>
          <a:xfrm>
            <a:off x="477928" y="6483614"/>
            <a:ext cx="2560638" cy="238379"/>
          </a:xfrm>
          <a:prstGeom prst="rect">
            <a:avLst/>
          </a:prstGeom>
        </p:spPr>
        <p:txBody>
          <a:bodyPr/>
          <a:lstStyle/>
          <a:p>
            <a:r>
              <a:rPr lang="en-CA" sz="1000" dirty="0" smtClean="0">
                <a:solidFill>
                  <a:srgbClr val="000000">
                    <a:tint val="75000"/>
                  </a:srgbClr>
                </a:solidFill>
                <a:latin typeface="Arial Narrow" panose="020B0606020202030204" pitchFamily="34" charset="0"/>
              </a:rPr>
              <a:t>CROP</a:t>
            </a:r>
            <a:endParaRPr lang="en-CA" sz="1000" dirty="0">
              <a:solidFill>
                <a:srgbClr val="000000">
                  <a:tint val="75000"/>
                </a:srgbClr>
              </a:solidFill>
              <a:latin typeface="Arial Narrow" panose="020B0606020202030204" pitchFamily="34" charset="0"/>
            </a:endParaRPr>
          </a:p>
        </p:txBody>
      </p:sp>
    </p:spTree>
    <p:extLst>
      <p:ext uri="{BB962C8B-B14F-4D97-AF65-F5344CB8AC3E}">
        <p14:creationId xmlns:p14="http://schemas.microsoft.com/office/powerpoint/2010/main" val="2579953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30</a:t>
            </a:fld>
            <a:endParaRPr lang="en-CA" dirty="0">
              <a:solidFill>
                <a:srgbClr val="000000">
                  <a:tint val="75000"/>
                </a:srgbClr>
              </a:solidFill>
            </a:endParaRPr>
          </a:p>
        </p:txBody>
      </p:sp>
      <p:sp>
        <p:nvSpPr>
          <p:cNvPr id="7" name="Rectangle 6"/>
          <p:cNvSpPr/>
          <p:nvPr>
            <p:custDataLst>
              <p:tags r:id="rId3"/>
            </p:custDataLst>
          </p:nvPr>
        </p:nvSpPr>
        <p:spPr>
          <a:xfrm>
            <a:off x="479654" y="6088161"/>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Q107. To what extent do you agree or disagree with the following statements:</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3697230909"/>
              </p:ext>
            </p:extLst>
          </p:nvPr>
        </p:nvGraphicFramePr>
        <p:xfrm>
          <a:off x="755576" y="1698385"/>
          <a:ext cx="6685676" cy="4447239"/>
        </p:xfrm>
        <a:graphic>
          <a:graphicData uri="http://schemas.openxmlformats.org/drawingml/2006/chart">
            <c:chart xmlns:c="http://schemas.openxmlformats.org/drawingml/2006/chart" xmlns:r="http://schemas.openxmlformats.org/officeDocument/2006/relationships" r:id="rId9"/>
          </a:graphicData>
        </a:graphic>
      </p:graphicFrame>
      <p:sp>
        <p:nvSpPr>
          <p:cNvPr id="16" name="Titre 4"/>
          <p:cNvSpPr>
            <a:spLocks noGrp="1"/>
          </p:cNvSpPr>
          <p:nvPr>
            <p:ph type="title"/>
            <p:custDataLst>
              <p:tags r:id="rId5"/>
            </p:custDataLst>
          </p:nvPr>
        </p:nvSpPr>
        <p:spPr>
          <a:xfrm>
            <a:off x="558800" y="692696"/>
            <a:ext cx="5309344" cy="631545"/>
          </a:xfrm>
        </p:spPr>
        <p:txBody>
          <a:bodyPr>
            <a:noAutofit/>
          </a:bodyPr>
          <a:lstStyle/>
          <a:p>
            <a:r>
              <a:rPr lang="en-CA" sz="2000" dirty="0" smtClean="0">
                <a:solidFill>
                  <a:srgbClr val="9BBB59"/>
                </a:solidFill>
              </a:rPr>
              <a:t>Perceptions and stereotypes regarding sexual minorities</a:t>
            </a:r>
            <a:br>
              <a:rPr lang="en-CA" sz="2000" dirty="0" smtClean="0">
                <a:solidFill>
                  <a:srgbClr val="9BBB59"/>
                </a:solidFill>
              </a:rPr>
            </a:br>
            <a:r>
              <a:rPr lang="en-CA" sz="2000" dirty="0" smtClean="0">
                <a:solidFill>
                  <a:srgbClr val="9BBB59"/>
                </a:solidFill>
              </a:rPr>
              <a:t/>
            </a:r>
            <a:br>
              <a:rPr lang="en-CA" sz="2000" dirty="0" smtClean="0">
                <a:solidFill>
                  <a:srgbClr val="9BBB59"/>
                </a:solidFill>
              </a:rPr>
            </a:br>
            <a:endParaRPr lang="en-CA" sz="2000" dirty="0">
              <a:solidFill>
                <a:srgbClr val="9BBB59"/>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339652057"/>
              </p:ext>
            </p:extLst>
          </p:nvPr>
        </p:nvGraphicFramePr>
        <p:xfrm>
          <a:off x="7428656" y="1417618"/>
          <a:ext cx="1103784" cy="3307525"/>
        </p:xfrm>
        <a:graphic>
          <a:graphicData uri="http://schemas.openxmlformats.org/drawingml/2006/table">
            <a:tbl>
              <a:tblPr firstRow="1" bandRow="1">
                <a:tableStyleId>{073A0DAA-6AF3-43AB-8588-CEC1D06C72B9}</a:tableStyleId>
              </a:tblPr>
              <a:tblGrid>
                <a:gridCol w="1103784"/>
              </a:tblGrid>
              <a:tr h="4370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u="none" dirty="0" smtClean="0">
                          <a:solidFill>
                            <a:srgbClr val="595959"/>
                          </a:solidFill>
                          <a:latin typeface="Arial" panose="020B0604020202020204" pitchFamily="34" charset="0"/>
                          <a:cs typeface="Arial" panose="020B0604020202020204" pitchFamily="34" charset="0"/>
                        </a:rPr>
                        <a:t>Total </a:t>
                      </a:r>
                      <a:r>
                        <a:rPr lang="fr-CA" sz="1200" u="none" dirty="0" err="1" smtClean="0">
                          <a:solidFill>
                            <a:srgbClr val="595959"/>
                          </a:solidFill>
                          <a:latin typeface="Arial" panose="020B0604020202020204" pitchFamily="34" charset="0"/>
                          <a:cs typeface="Arial" panose="020B0604020202020204" pitchFamily="34" charset="0"/>
                        </a:rPr>
                        <a:t>agree</a:t>
                      </a:r>
                      <a:endParaRPr lang="fr-CA" sz="1200" u="none" dirty="0" smtClean="0">
                        <a:solidFill>
                          <a:srgbClr val="595959"/>
                        </a:solidFill>
                        <a:latin typeface="Arial" panose="020B0604020202020204" pitchFamily="34" charset="0"/>
                        <a:cs typeface="Arial" panose="020B0604020202020204" pitchFamily="34" charset="0"/>
                      </a:endParaRPr>
                    </a:p>
                  </a:txBody>
                  <a:tcPr>
                    <a:lnB w="19050" cap="flat" cmpd="sng" algn="ctr">
                      <a:solidFill>
                        <a:schemeClr val="tx1">
                          <a:lumMod val="50000"/>
                          <a:lumOff val="50000"/>
                        </a:schemeClr>
                      </a:solidFill>
                      <a:prstDash val="solid"/>
                      <a:round/>
                      <a:headEnd type="none" w="med" len="med"/>
                      <a:tailEnd type="none" w="med" len="med"/>
                    </a:lnB>
                    <a:noFill/>
                  </a:tcPr>
                </a:tc>
              </a:tr>
              <a:tr h="1435255">
                <a:tc>
                  <a:txBody>
                    <a:bodyPr/>
                    <a:lstStyle/>
                    <a:p>
                      <a:pPr algn="ctr"/>
                      <a:r>
                        <a:rPr lang="fr-CA" sz="1200" dirty="0" smtClean="0">
                          <a:solidFill>
                            <a:srgbClr val="595959"/>
                          </a:solidFill>
                          <a:latin typeface="Arial" panose="020B0604020202020204" pitchFamily="34" charset="0"/>
                          <a:cs typeface="Arial" panose="020B0604020202020204" pitchFamily="34" charset="0"/>
                        </a:rPr>
                        <a:t>13%</a:t>
                      </a:r>
                      <a:endParaRPr lang="fr-CA" sz="1200" dirty="0">
                        <a:solidFill>
                          <a:srgbClr val="595959"/>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1435255">
                <a:tc>
                  <a:txBody>
                    <a:bodyPr/>
                    <a:lstStyle/>
                    <a:p>
                      <a:pPr algn="ctr"/>
                      <a:r>
                        <a:rPr lang="fr-CA" sz="1200" dirty="0" smtClean="0">
                          <a:solidFill>
                            <a:srgbClr val="595959"/>
                          </a:solidFill>
                          <a:latin typeface="Arial" panose="020B0604020202020204" pitchFamily="34" charset="0"/>
                          <a:cs typeface="Arial" panose="020B0604020202020204" pitchFamily="34" charset="0"/>
                        </a:rPr>
                        <a:t>10%</a:t>
                      </a:r>
                      <a:endParaRPr lang="fr-CA" sz="1200" dirty="0">
                        <a:solidFill>
                          <a:srgbClr val="595959"/>
                        </a:solidFill>
                        <a:latin typeface="Arial" panose="020B0604020202020204" pitchFamily="34" charset="0"/>
                        <a:cs typeface="Arial" panose="020B0604020202020204" pitchFamily="34" charset="0"/>
                      </a:endParaRPr>
                    </a:p>
                  </a:txBody>
                  <a:tcPr anchor="ctr">
                    <a:noFill/>
                  </a:tcPr>
                </a:tc>
              </a:tr>
            </a:tbl>
          </a:graphicData>
        </a:graphic>
      </p:graphicFrame>
      <p:sp>
        <p:nvSpPr>
          <p:cNvPr id="8" name="Rectangle 7"/>
          <p:cNvSpPr/>
          <p:nvPr>
            <p:custDataLst>
              <p:tags r:id="rId6"/>
            </p:custDataLst>
          </p:nvPr>
        </p:nvSpPr>
        <p:spPr>
          <a:xfrm>
            <a:off x="520792" y="1171311"/>
            <a:ext cx="1784463" cy="230832"/>
          </a:xfrm>
          <a:prstGeom prst="rect">
            <a:avLst/>
          </a:prstGeom>
        </p:spPr>
        <p:txBody>
          <a:bodyPr wrap="none">
            <a:spAutoFit/>
          </a:bodyPr>
          <a:lstStyle/>
          <a:p>
            <a:r>
              <a:rPr lang="en-CA" sz="900" dirty="0" smtClean="0">
                <a:solidFill>
                  <a:srgbClr val="9BBB59"/>
                </a:solidFill>
                <a:latin typeface="Arial" panose="020B0604020202020204" pitchFamily="34" charset="0"/>
                <a:cs typeface="Arial" panose="020B0604020202020204" pitchFamily="34" charset="0"/>
              </a:rPr>
              <a:t>Base: Total respondents n=800</a:t>
            </a:r>
            <a:endParaRPr lang="en-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4381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31</a:t>
            </a:fld>
            <a:endParaRPr lang="en-CA" dirty="0">
              <a:solidFill>
                <a:srgbClr val="000000">
                  <a:tint val="75000"/>
                </a:srgbClr>
              </a:solidFill>
            </a:endParaRPr>
          </a:p>
        </p:txBody>
      </p:sp>
      <p:sp>
        <p:nvSpPr>
          <p:cNvPr id="7" name="Rectangle 6"/>
          <p:cNvSpPr/>
          <p:nvPr>
            <p:custDataLst>
              <p:tags r:id="rId3"/>
            </p:custDataLst>
          </p:nvPr>
        </p:nvSpPr>
        <p:spPr>
          <a:xfrm>
            <a:off x="479654" y="6005313"/>
            <a:ext cx="8266192" cy="507831"/>
          </a:xfrm>
          <a:prstGeom prst="rect">
            <a:avLst/>
          </a:prstGeom>
        </p:spPr>
        <p:txBody>
          <a:bodyPr wrap="square">
            <a:spAutoFit/>
          </a:bodyPr>
          <a:lstStyle/>
          <a:p>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en-CA" sz="900" dirty="0">
                <a:solidFill>
                  <a:srgbClr val="595959"/>
                </a:solidFill>
                <a:latin typeface="+mj-lt"/>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2908038508"/>
              </p:ext>
            </p:extLst>
          </p:nvPr>
        </p:nvGraphicFramePr>
        <p:xfrm>
          <a:off x="179512" y="1484784"/>
          <a:ext cx="6253628" cy="4637472"/>
        </p:xfrm>
        <a:graphic>
          <a:graphicData uri="http://schemas.openxmlformats.org/drawingml/2006/chart">
            <c:chart xmlns:c="http://schemas.openxmlformats.org/drawingml/2006/chart" xmlns:r="http://schemas.openxmlformats.org/officeDocument/2006/relationships" r:id="rId9"/>
          </a:graphicData>
        </a:graphic>
      </p:graphicFrame>
      <p:sp>
        <p:nvSpPr>
          <p:cNvPr id="2" name="ZoneTexte 1"/>
          <p:cNvSpPr txBox="1"/>
          <p:nvPr/>
        </p:nvSpPr>
        <p:spPr>
          <a:xfrm>
            <a:off x="6203380" y="3501008"/>
            <a:ext cx="2730235" cy="430887"/>
          </a:xfrm>
          <a:prstGeom prst="rect">
            <a:avLst/>
          </a:prstGeom>
          <a:noFill/>
        </p:spPr>
        <p:txBody>
          <a:bodyPr wrap="none" rtlCol="0">
            <a:spAutoFit/>
          </a:bodyPr>
          <a:lstStyle/>
          <a:p>
            <a:r>
              <a:rPr lang="en-US" sz="1100" dirty="0" smtClean="0">
                <a:solidFill>
                  <a:srgbClr val="595959"/>
                </a:solidFill>
                <a:latin typeface="Arial Narrow" panose="020B0606020202030204" pitchFamily="34" charset="0"/>
              </a:rPr>
              <a:t>Homosexuality </a:t>
            </a:r>
            <a:r>
              <a:rPr lang="en-US" sz="1100" dirty="0">
                <a:solidFill>
                  <a:srgbClr val="595959"/>
                </a:solidFill>
                <a:latin typeface="Arial Narrow" panose="020B0606020202030204" pitchFamily="34" charset="0"/>
              </a:rPr>
              <a:t>is something that is abnormal and </a:t>
            </a:r>
            <a:r>
              <a:rPr lang="en-US" sz="1100" dirty="0" smtClean="0">
                <a:solidFill>
                  <a:srgbClr val="595959"/>
                </a:solidFill>
                <a:latin typeface="Arial Narrow" panose="020B0606020202030204" pitchFamily="34" charset="0"/>
              </a:rPr>
              <a:t/>
            </a:r>
            <a:br>
              <a:rPr lang="en-US" sz="1100" dirty="0" smtClean="0">
                <a:solidFill>
                  <a:srgbClr val="595959"/>
                </a:solidFill>
                <a:latin typeface="Arial Narrow" panose="020B0606020202030204" pitchFamily="34" charset="0"/>
              </a:rPr>
            </a:br>
            <a:r>
              <a:rPr lang="en-US" sz="1100" dirty="0" smtClean="0">
                <a:solidFill>
                  <a:srgbClr val="595959"/>
                </a:solidFill>
                <a:latin typeface="Arial Narrow" panose="020B0606020202030204" pitchFamily="34" charset="0"/>
              </a:rPr>
              <a:t>goes against nature</a:t>
            </a:r>
            <a:endParaRPr lang="fr-CA" sz="1100" dirty="0">
              <a:solidFill>
                <a:srgbClr val="595959"/>
              </a:solidFill>
              <a:latin typeface="Arial Narrow" panose="020B0606020202030204" pitchFamily="34" charset="0"/>
            </a:endParaRPr>
          </a:p>
        </p:txBody>
      </p:sp>
      <p:sp>
        <p:nvSpPr>
          <p:cNvPr id="11" name="ZoneTexte 10"/>
          <p:cNvSpPr txBox="1"/>
          <p:nvPr/>
        </p:nvSpPr>
        <p:spPr>
          <a:xfrm>
            <a:off x="6156676" y="4635674"/>
            <a:ext cx="2896947" cy="600164"/>
          </a:xfrm>
          <a:prstGeom prst="rect">
            <a:avLst/>
          </a:prstGeom>
          <a:noFill/>
        </p:spPr>
        <p:txBody>
          <a:bodyPr wrap="none" rtlCol="0">
            <a:spAutoFit/>
          </a:bodyPr>
          <a:lstStyle/>
          <a:p>
            <a:r>
              <a:rPr lang="en-US" sz="1100" dirty="0">
                <a:solidFill>
                  <a:srgbClr val="595959"/>
                </a:solidFill>
                <a:latin typeface="Arial Narrow" panose="020B0606020202030204" pitchFamily="34" charset="0"/>
              </a:rPr>
              <a:t>However much love and attention they get, I think a </a:t>
            </a:r>
            <a:r>
              <a:rPr lang="en-US" sz="1100" dirty="0" smtClean="0">
                <a:solidFill>
                  <a:srgbClr val="595959"/>
                </a:solidFill>
                <a:latin typeface="Arial Narrow" panose="020B0606020202030204" pitchFamily="34" charset="0"/>
              </a:rPr>
              <a:t/>
            </a:r>
            <a:br>
              <a:rPr lang="en-US" sz="1100" dirty="0" smtClean="0">
                <a:solidFill>
                  <a:srgbClr val="595959"/>
                </a:solidFill>
                <a:latin typeface="Arial Narrow" panose="020B0606020202030204" pitchFamily="34" charset="0"/>
              </a:rPr>
            </a:br>
            <a:r>
              <a:rPr lang="en-US" sz="1100" dirty="0" smtClean="0">
                <a:solidFill>
                  <a:srgbClr val="595959"/>
                </a:solidFill>
                <a:latin typeface="Arial Narrow" panose="020B0606020202030204" pitchFamily="34" charset="0"/>
              </a:rPr>
              <a:t>child </a:t>
            </a:r>
            <a:r>
              <a:rPr lang="en-US" sz="1100" dirty="0">
                <a:solidFill>
                  <a:srgbClr val="595959"/>
                </a:solidFill>
                <a:latin typeface="Arial Narrow" panose="020B0606020202030204" pitchFamily="34" charset="0"/>
              </a:rPr>
              <a:t>cannot develop as well with two parents of the </a:t>
            </a:r>
            <a:r>
              <a:rPr lang="en-US" sz="1100" dirty="0" smtClean="0">
                <a:solidFill>
                  <a:srgbClr val="595959"/>
                </a:solidFill>
                <a:latin typeface="Arial Narrow" panose="020B0606020202030204" pitchFamily="34" charset="0"/>
              </a:rPr>
              <a:t/>
            </a:r>
            <a:br>
              <a:rPr lang="en-US" sz="1100" dirty="0" smtClean="0">
                <a:solidFill>
                  <a:srgbClr val="595959"/>
                </a:solidFill>
                <a:latin typeface="Arial Narrow" panose="020B0606020202030204" pitchFamily="34" charset="0"/>
              </a:rPr>
            </a:br>
            <a:r>
              <a:rPr lang="en-US" sz="1100" dirty="0" smtClean="0">
                <a:solidFill>
                  <a:srgbClr val="595959"/>
                </a:solidFill>
                <a:latin typeface="Arial Narrow" panose="020B0606020202030204" pitchFamily="34" charset="0"/>
              </a:rPr>
              <a:t>same </a:t>
            </a:r>
            <a:r>
              <a:rPr lang="en-US" sz="1100" dirty="0">
                <a:solidFill>
                  <a:srgbClr val="595959"/>
                </a:solidFill>
                <a:latin typeface="Arial Narrow" panose="020B0606020202030204" pitchFamily="34" charset="0"/>
              </a:rPr>
              <a:t>sex as if they had two parents of opposing </a:t>
            </a:r>
            <a:r>
              <a:rPr lang="en-US" sz="1100" dirty="0" smtClean="0">
                <a:solidFill>
                  <a:srgbClr val="595959"/>
                </a:solidFill>
                <a:latin typeface="Arial Narrow" panose="020B0606020202030204" pitchFamily="34" charset="0"/>
              </a:rPr>
              <a:t>sex</a:t>
            </a:r>
            <a:endParaRPr lang="fr-CA" sz="1100" dirty="0">
              <a:solidFill>
                <a:srgbClr val="595959"/>
              </a:solidFill>
              <a:latin typeface="Arial Narrow" panose="020B0606020202030204" pitchFamily="34" charset="0"/>
            </a:endParaRPr>
          </a:p>
        </p:txBody>
      </p:sp>
      <p:sp>
        <p:nvSpPr>
          <p:cNvPr id="17" name="Rectangle 16"/>
          <p:cNvSpPr/>
          <p:nvPr>
            <p:custDataLst>
              <p:tags r:id="rId5"/>
            </p:custDataLst>
          </p:nvPr>
        </p:nvSpPr>
        <p:spPr>
          <a:xfrm>
            <a:off x="478260" y="1160678"/>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2" name="ZoneTexte 11"/>
          <p:cNvSpPr txBox="1"/>
          <p:nvPr/>
        </p:nvSpPr>
        <p:spPr>
          <a:xfrm>
            <a:off x="6177942" y="1887356"/>
            <a:ext cx="2287806" cy="769441"/>
          </a:xfrm>
          <a:prstGeom prst="rect">
            <a:avLst/>
          </a:prstGeom>
          <a:noFill/>
        </p:spPr>
        <p:txBody>
          <a:bodyPr wrap="none" rtlCol="0">
            <a:spAutoFit/>
          </a:bodyPr>
          <a:lstStyle/>
          <a:p>
            <a:r>
              <a:rPr lang="en-CA" sz="1100" dirty="0">
                <a:solidFill>
                  <a:srgbClr val="595959"/>
                </a:solidFill>
                <a:latin typeface="Arial Narrow" panose="020B0606020202030204" pitchFamily="34" charset="0"/>
              </a:rPr>
              <a:t>To avoid any risk of inappropriate sexual </a:t>
            </a:r>
          </a:p>
          <a:p>
            <a:r>
              <a:rPr lang="en-CA" sz="1100" dirty="0">
                <a:solidFill>
                  <a:srgbClr val="595959"/>
                </a:solidFill>
                <a:latin typeface="Arial Narrow" panose="020B0606020202030204" pitchFamily="34" charset="0"/>
              </a:rPr>
              <a:t>conduct, people who are homosexual or</a:t>
            </a:r>
          </a:p>
          <a:p>
            <a:r>
              <a:rPr lang="en-CA" sz="1100" dirty="0">
                <a:solidFill>
                  <a:srgbClr val="595959"/>
                </a:solidFill>
                <a:latin typeface="Arial Narrow" panose="020B0606020202030204" pitchFamily="34" charset="0"/>
              </a:rPr>
              <a:t> bisexual shouldn’t be allowed to work</a:t>
            </a:r>
          </a:p>
          <a:p>
            <a:r>
              <a:rPr lang="en-CA" sz="1100" dirty="0">
                <a:solidFill>
                  <a:srgbClr val="595959"/>
                </a:solidFill>
                <a:latin typeface="Arial Narrow" panose="020B0606020202030204" pitchFamily="34" charset="0"/>
              </a:rPr>
              <a:t> with children</a:t>
            </a:r>
            <a:endParaRPr lang="fr-CA" sz="1100" dirty="0">
              <a:solidFill>
                <a:srgbClr val="595959"/>
              </a:solidFill>
              <a:latin typeface="Arial Narrow" panose="020B0606020202030204" pitchFamily="34" charset="0"/>
            </a:endParaRPr>
          </a:p>
        </p:txBody>
      </p:sp>
      <p:sp>
        <p:nvSpPr>
          <p:cNvPr id="13" name="Titre 4"/>
          <p:cNvSpPr>
            <a:spLocks noGrp="1"/>
          </p:cNvSpPr>
          <p:nvPr>
            <p:ph type="title"/>
            <p:custDataLst>
              <p:tags r:id="rId6"/>
            </p:custDataLst>
          </p:nvPr>
        </p:nvSpPr>
        <p:spPr>
          <a:xfrm>
            <a:off x="558800" y="692696"/>
            <a:ext cx="5309344" cy="631545"/>
          </a:xfrm>
        </p:spPr>
        <p:txBody>
          <a:bodyPr>
            <a:noAutofit/>
          </a:bodyPr>
          <a:lstStyle/>
          <a:p>
            <a:r>
              <a:rPr lang="en-CA" sz="2000" dirty="0" smtClean="0">
                <a:solidFill>
                  <a:srgbClr val="9BBB59"/>
                </a:solidFill>
              </a:rPr>
              <a:t>Perceptions and stereotypes regarding sexual minorities</a:t>
            </a:r>
            <a:br>
              <a:rPr lang="en-CA" sz="2000" dirty="0" smtClean="0">
                <a:solidFill>
                  <a:srgbClr val="9BBB59"/>
                </a:solidFill>
              </a:rPr>
            </a:br>
            <a:r>
              <a:rPr lang="en-CA" sz="2000" dirty="0" smtClean="0">
                <a:solidFill>
                  <a:srgbClr val="9BBB59"/>
                </a:solidFill>
              </a:rPr>
              <a:t/>
            </a:r>
            <a:br>
              <a:rPr lang="en-CA" sz="2000" dirty="0" smtClean="0">
                <a:solidFill>
                  <a:srgbClr val="9BBB59"/>
                </a:solidFill>
              </a:rPr>
            </a:br>
            <a:endParaRPr lang="en-CA" sz="2000" dirty="0">
              <a:solidFill>
                <a:srgbClr val="9BBB59"/>
              </a:solidFill>
            </a:endParaRPr>
          </a:p>
        </p:txBody>
      </p:sp>
    </p:spTree>
    <p:extLst>
      <p:ext uri="{BB962C8B-B14F-4D97-AF65-F5344CB8AC3E}">
        <p14:creationId xmlns:p14="http://schemas.microsoft.com/office/powerpoint/2010/main" val="207838459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32</a:t>
            </a:fld>
            <a:endParaRPr lang="en-CA" dirty="0">
              <a:solidFill>
                <a:srgbClr val="000000">
                  <a:tint val="75000"/>
                </a:srgbClr>
              </a:solidFill>
            </a:endParaRPr>
          </a:p>
        </p:txBody>
      </p:sp>
      <p:graphicFrame>
        <p:nvGraphicFramePr>
          <p:cNvPr id="9" name="Graphique 8"/>
          <p:cNvGraphicFramePr/>
          <p:nvPr>
            <p:custDataLst>
              <p:tags r:id="rId3"/>
            </p:custDataLst>
            <p:extLst>
              <p:ext uri="{D42A27DB-BD31-4B8C-83A1-F6EECF244321}">
                <p14:modId xmlns:p14="http://schemas.microsoft.com/office/powerpoint/2010/main" val="656907967"/>
              </p:ext>
            </p:extLst>
          </p:nvPr>
        </p:nvGraphicFramePr>
        <p:xfrm>
          <a:off x="179512" y="1402512"/>
          <a:ext cx="6253628" cy="4719744"/>
        </p:xfrm>
        <a:graphic>
          <a:graphicData uri="http://schemas.openxmlformats.org/drawingml/2006/chart">
            <c:chart xmlns:c="http://schemas.openxmlformats.org/drawingml/2006/chart" xmlns:r="http://schemas.openxmlformats.org/officeDocument/2006/relationships" r:id="rId9"/>
          </a:graphicData>
        </a:graphic>
      </p:graphicFrame>
      <p:sp>
        <p:nvSpPr>
          <p:cNvPr id="2" name="ZoneTexte 1"/>
          <p:cNvSpPr txBox="1"/>
          <p:nvPr/>
        </p:nvSpPr>
        <p:spPr>
          <a:xfrm>
            <a:off x="6167309" y="1884933"/>
            <a:ext cx="2486578" cy="600164"/>
          </a:xfrm>
          <a:prstGeom prst="rect">
            <a:avLst/>
          </a:prstGeom>
          <a:noFill/>
        </p:spPr>
        <p:txBody>
          <a:bodyPr wrap="none" rtlCol="0">
            <a:spAutoFit/>
          </a:bodyPr>
          <a:lstStyle/>
          <a:p>
            <a:r>
              <a:rPr lang="en-CA" sz="1100" dirty="0">
                <a:solidFill>
                  <a:srgbClr val="595959"/>
                </a:solidFill>
                <a:latin typeface="Arial Narrow" panose="020B0606020202030204" pitchFamily="34" charset="0"/>
              </a:rPr>
              <a:t>I think the increasingly visible presence of</a:t>
            </a:r>
          </a:p>
          <a:p>
            <a:r>
              <a:rPr lang="en-CA" sz="1100" dirty="0" smtClean="0">
                <a:solidFill>
                  <a:srgbClr val="595959"/>
                </a:solidFill>
                <a:latin typeface="Arial Narrow" panose="020B0606020202030204" pitchFamily="34" charset="0"/>
              </a:rPr>
              <a:t>homosexual</a:t>
            </a:r>
            <a:r>
              <a:rPr lang="en-CA" sz="1100" dirty="0">
                <a:solidFill>
                  <a:srgbClr val="595959"/>
                </a:solidFill>
                <a:latin typeface="Arial Narrow" panose="020B0606020202030204" pitchFamily="34" charset="0"/>
              </a:rPr>
              <a:t>, bisexual or transgender people</a:t>
            </a:r>
          </a:p>
          <a:p>
            <a:r>
              <a:rPr lang="en-CA" sz="1100" dirty="0" smtClean="0">
                <a:solidFill>
                  <a:srgbClr val="595959"/>
                </a:solidFill>
                <a:latin typeface="Arial Narrow" panose="020B0606020202030204" pitchFamily="34" charset="0"/>
              </a:rPr>
              <a:t>is </a:t>
            </a:r>
            <a:r>
              <a:rPr lang="en-CA" sz="1100" dirty="0">
                <a:solidFill>
                  <a:srgbClr val="595959"/>
                </a:solidFill>
                <a:latin typeface="Arial Narrow" panose="020B0606020202030204" pitchFamily="34" charset="0"/>
              </a:rPr>
              <a:t>undermining the values of our society</a:t>
            </a:r>
            <a:endParaRPr lang="fr-CA" sz="1100" dirty="0">
              <a:solidFill>
                <a:srgbClr val="595959"/>
              </a:solidFill>
              <a:latin typeface="Arial Narrow" panose="020B0606020202030204" pitchFamily="34" charset="0"/>
            </a:endParaRPr>
          </a:p>
        </p:txBody>
      </p:sp>
      <p:sp>
        <p:nvSpPr>
          <p:cNvPr id="8" name="ZoneTexte 7"/>
          <p:cNvSpPr txBox="1"/>
          <p:nvPr/>
        </p:nvSpPr>
        <p:spPr>
          <a:xfrm>
            <a:off x="6172279" y="4777047"/>
            <a:ext cx="2544286" cy="261610"/>
          </a:xfrm>
          <a:prstGeom prst="rect">
            <a:avLst/>
          </a:prstGeom>
          <a:noFill/>
        </p:spPr>
        <p:txBody>
          <a:bodyPr wrap="none" rtlCol="0">
            <a:spAutoFit/>
          </a:bodyPr>
          <a:lstStyle/>
          <a:p>
            <a:r>
              <a:rPr lang="en-US" sz="1100" dirty="0" smtClean="0">
                <a:solidFill>
                  <a:srgbClr val="595959"/>
                </a:solidFill>
                <a:latin typeface="Arial Narrow" panose="020B0606020202030204" pitchFamily="34" charset="0"/>
              </a:rPr>
              <a:t>Each </a:t>
            </a:r>
            <a:r>
              <a:rPr lang="en-US" sz="1100" dirty="0">
                <a:solidFill>
                  <a:srgbClr val="595959"/>
                </a:solidFill>
                <a:latin typeface="Arial Narrow" panose="020B0606020202030204" pitchFamily="34" charset="0"/>
              </a:rPr>
              <a:t>person is necessarily a man or a woman</a:t>
            </a:r>
            <a:endParaRPr lang="fr-CA" sz="1100" dirty="0">
              <a:solidFill>
                <a:srgbClr val="595959"/>
              </a:solidFill>
              <a:latin typeface="Arial Narrow" panose="020B0606020202030204" pitchFamily="34" charset="0"/>
            </a:endParaRPr>
          </a:p>
        </p:txBody>
      </p:sp>
      <p:sp>
        <p:nvSpPr>
          <p:cNvPr id="12" name="Titre 4"/>
          <p:cNvSpPr>
            <a:spLocks noGrp="1"/>
          </p:cNvSpPr>
          <p:nvPr>
            <p:ph type="title"/>
            <p:custDataLst>
              <p:tags r:id="rId4"/>
            </p:custDataLst>
          </p:nvPr>
        </p:nvSpPr>
        <p:spPr>
          <a:xfrm>
            <a:off x="611560" y="490669"/>
            <a:ext cx="5256584" cy="631545"/>
          </a:xfrm>
        </p:spPr>
        <p:txBody>
          <a:bodyPr>
            <a:normAutofit/>
          </a:bodyPr>
          <a:lstStyle/>
          <a:p>
            <a:r>
              <a:rPr lang="en-CA" sz="2000" dirty="0">
                <a:solidFill>
                  <a:srgbClr val="9BBB59"/>
                </a:solidFill>
              </a:rPr>
              <a:t>Perceptions and stereotypes regarding sexual minorities</a:t>
            </a:r>
            <a:endParaRPr lang="fr-CA" sz="2000" dirty="0">
              <a:solidFill>
                <a:srgbClr val="9BBB59"/>
              </a:solidFill>
            </a:endParaRPr>
          </a:p>
        </p:txBody>
      </p:sp>
      <p:sp>
        <p:nvSpPr>
          <p:cNvPr id="14" name="Rectangle 13"/>
          <p:cNvSpPr/>
          <p:nvPr>
            <p:custDataLst>
              <p:tags r:id="rId5"/>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3" name="ZoneTexte 12"/>
          <p:cNvSpPr txBox="1"/>
          <p:nvPr/>
        </p:nvSpPr>
        <p:spPr>
          <a:xfrm>
            <a:off x="6167309" y="3195114"/>
            <a:ext cx="2557110" cy="769441"/>
          </a:xfrm>
          <a:prstGeom prst="rect">
            <a:avLst/>
          </a:prstGeom>
          <a:noFill/>
        </p:spPr>
        <p:txBody>
          <a:bodyPr wrap="none" rtlCol="0">
            <a:spAutoFit/>
          </a:bodyPr>
          <a:lstStyle/>
          <a:p>
            <a:r>
              <a:rPr lang="en-CA" sz="1100" dirty="0">
                <a:solidFill>
                  <a:srgbClr val="595959"/>
                </a:solidFill>
                <a:latin typeface="Arial Narrow" panose="020B0606020202030204" pitchFamily="34" charset="0"/>
              </a:rPr>
              <a:t>I think that a person`s gender (male or female)</a:t>
            </a:r>
          </a:p>
          <a:p>
            <a:r>
              <a:rPr lang="en-CA" sz="1100" dirty="0" smtClean="0">
                <a:solidFill>
                  <a:srgbClr val="595959"/>
                </a:solidFill>
                <a:latin typeface="Arial Narrow" panose="020B0606020202030204" pitchFamily="34" charset="0"/>
              </a:rPr>
              <a:t>is </a:t>
            </a:r>
            <a:r>
              <a:rPr lang="en-CA" sz="1100" dirty="0">
                <a:solidFill>
                  <a:srgbClr val="595959"/>
                </a:solidFill>
                <a:latin typeface="Arial Narrow" panose="020B0606020202030204" pitchFamily="34" charset="0"/>
              </a:rPr>
              <a:t>biologically determined at birth and that</a:t>
            </a:r>
          </a:p>
          <a:p>
            <a:r>
              <a:rPr lang="en-CA" sz="1100" dirty="0" smtClean="0">
                <a:solidFill>
                  <a:srgbClr val="595959"/>
                </a:solidFill>
                <a:latin typeface="Arial Narrow" panose="020B0606020202030204" pitchFamily="34" charset="0"/>
              </a:rPr>
              <a:t>people </a:t>
            </a:r>
            <a:r>
              <a:rPr lang="en-CA" sz="1100" dirty="0">
                <a:solidFill>
                  <a:srgbClr val="595959"/>
                </a:solidFill>
                <a:latin typeface="Arial Narrow" panose="020B0606020202030204" pitchFamily="34" charset="0"/>
              </a:rPr>
              <a:t>who want to change genders have</a:t>
            </a:r>
          </a:p>
          <a:p>
            <a:r>
              <a:rPr lang="en-CA" sz="1100" dirty="0" smtClean="0">
                <a:solidFill>
                  <a:srgbClr val="595959"/>
                </a:solidFill>
                <a:latin typeface="Arial Narrow" panose="020B0606020202030204" pitchFamily="34" charset="0"/>
              </a:rPr>
              <a:t>a </a:t>
            </a:r>
            <a:r>
              <a:rPr lang="en-CA" sz="1100" dirty="0">
                <a:solidFill>
                  <a:srgbClr val="595959"/>
                </a:solidFill>
                <a:latin typeface="Arial Narrow" panose="020B0606020202030204" pitchFamily="34" charset="0"/>
              </a:rPr>
              <a:t>psychological problem</a:t>
            </a:r>
            <a:endParaRPr lang="fr-CA" sz="1100" dirty="0">
              <a:solidFill>
                <a:srgbClr val="595959"/>
              </a:solidFill>
              <a:latin typeface="Arial Narrow" panose="020B0606020202030204" pitchFamily="34" charset="0"/>
            </a:endParaRPr>
          </a:p>
        </p:txBody>
      </p:sp>
      <p:sp>
        <p:nvSpPr>
          <p:cNvPr id="11" name="Rectangle 10"/>
          <p:cNvSpPr/>
          <p:nvPr>
            <p:custDataLst>
              <p:tags r:id="rId6"/>
            </p:custDataLst>
          </p:nvPr>
        </p:nvSpPr>
        <p:spPr>
          <a:xfrm>
            <a:off x="479654" y="6005313"/>
            <a:ext cx="8266192" cy="507831"/>
          </a:xfrm>
          <a:prstGeom prst="rect">
            <a:avLst/>
          </a:prstGeom>
        </p:spPr>
        <p:txBody>
          <a:bodyPr wrap="square">
            <a:spAutoFit/>
          </a:bodyPr>
          <a:lstStyle/>
          <a:p>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en-CA" sz="900" dirty="0">
                <a:solidFill>
                  <a:srgbClr val="595959"/>
                </a:solidFill>
                <a:latin typeface="+mj-lt"/>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latin typeface="+mj-lt"/>
              <a:cs typeface="Arial" panose="020B0604020202020204" pitchFamily="34" charset="0"/>
            </a:endParaRPr>
          </a:p>
        </p:txBody>
      </p:sp>
    </p:spTree>
    <p:extLst>
      <p:ext uri="{BB962C8B-B14F-4D97-AF65-F5344CB8AC3E}">
        <p14:creationId xmlns:p14="http://schemas.microsoft.com/office/powerpoint/2010/main" val="18741156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33</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014769179"/>
              </p:ext>
            </p:extLst>
          </p:nvPr>
        </p:nvGraphicFramePr>
        <p:xfrm>
          <a:off x="611560" y="1556795"/>
          <a:ext cx="6840762" cy="2322331"/>
        </p:xfrm>
        <a:graphic>
          <a:graphicData uri="http://schemas.openxmlformats.org/drawingml/2006/table">
            <a:tbl>
              <a:tblPr firstRow="1" bandRow="1">
                <a:tableStyleId>{2D5ABB26-0587-4C30-8999-92F81FD0307C}</a:tableStyleId>
              </a:tblPr>
              <a:tblGrid>
                <a:gridCol w="2136354"/>
                <a:gridCol w="675738"/>
                <a:gridCol w="671445"/>
                <a:gridCol w="671445"/>
                <a:gridCol w="671445"/>
                <a:gridCol w="671445"/>
                <a:gridCol w="671445"/>
                <a:gridCol w="671445"/>
              </a:tblGrid>
              <a:tr h="18322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26915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r>
                        <a:rPr lang="fr-CA" sz="1200" b="0" i="0" u="none" strike="noStrike" dirty="0" smtClean="0">
                          <a:solidFill>
                            <a:srgbClr val="5A5A5A"/>
                          </a:solidFill>
                          <a:effectLst/>
                          <a:latin typeface="Arial Narrow"/>
                        </a:rPr>
                        <a:t> </a:t>
                      </a:r>
                      <a:r>
                        <a:rPr lang="en-CA" sz="1200" b="0" i="0" u="none" strike="noStrike" kern="1200" dirty="0" smtClean="0">
                          <a:solidFill>
                            <a:srgbClr val="5A5A5A"/>
                          </a:solidFill>
                          <a:effectLst/>
                          <a:latin typeface="Arial Narrow"/>
                          <a:ea typeface="+mn-ea"/>
                          <a:cs typeface="+mn-cs"/>
                        </a:rPr>
                        <a:t>When I am in the presence of a homosexual or bisexual person of the same sex as me, I have a tendency to think they will want to hit on me</a:t>
                      </a:r>
                      <a:endParaRPr lang="fr-CA" sz="1200" b="0" i="0" u="none" strike="noStrike" kern="1200" dirty="0" smtClean="0">
                        <a:solidFill>
                          <a:srgbClr val="5A5A5A"/>
                        </a:solidFill>
                        <a:effectLst/>
                        <a:latin typeface="Arial Narrow"/>
                        <a:ea typeface="+mn-ea"/>
                        <a:cs typeface="+mn-cs"/>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748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91</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122</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CA" sz="1100" b="0" i="0" u="none" strike="noStrike" dirty="0" smtClean="0">
                          <a:solidFill>
                            <a:srgbClr val="5A5A5A"/>
                          </a:solidFill>
                          <a:effectLst/>
                          <a:latin typeface="Arial Narrow"/>
                        </a:rPr>
                        <a:t>Totally</a:t>
                      </a:r>
                      <a:r>
                        <a:rPr lang="en-CA" sz="1100" b="0" i="0" u="none" strike="noStrike" baseline="0" dirty="0" smtClean="0">
                          <a:solidFill>
                            <a:srgbClr val="5A5A5A"/>
                          </a:solidFill>
                          <a:effectLst/>
                          <a:latin typeface="Arial Narrow"/>
                        </a:rPr>
                        <a:t> agree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7</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57419">
                <a:tc>
                  <a:txBody>
                    <a:bodyPr/>
                    <a:lstStyle/>
                    <a:p>
                      <a:pPr algn="ctr"/>
                      <a:r>
                        <a:rPr lang="fr-CA" sz="1100" b="1" dirty="0" smtClean="0">
                          <a:solidFill>
                            <a:srgbClr val="595959"/>
                          </a:solidFill>
                          <a:latin typeface="Arial Narrow" panose="020B0606020202030204" pitchFamily="34" charset="0"/>
                        </a:rPr>
                        <a:t>vs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r>
                        <a:rPr lang="fr-CA" sz="1100" dirty="0" err="1" smtClean="0">
                          <a:solidFill>
                            <a:srgbClr val="595959"/>
                          </a:solidFill>
                          <a:latin typeface="Arial Narrow" panose="020B0606020202030204" pitchFamily="34" charset="0"/>
                        </a:rPr>
                        <a:t>Totally</a:t>
                      </a:r>
                      <a:r>
                        <a:rPr lang="fr-CA" sz="1100" dirty="0" smtClean="0">
                          <a:solidFill>
                            <a:srgbClr val="595959"/>
                          </a:solidFill>
                          <a:latin typeface="Arial Narrow" panose="020B0606020202030204" pitchFamily="34" charset="0"/>
                        </a:rPr>
                        <a:t> </a:t>
                      </a:r>
                      <a:r>
                        <a:rPr lang="fr-CA" sz="1100" dirty="0" err="1" smtClean="0">
                          <a:solidFill>
                            <a:srgbClr val="595959"/>
                          </a:solidFill>
                          <a:latin typeface="Arial Narrow" panose="020B0606020202030204" pitchFamily="34" charset="0"/>
                        </a:rPr>
                        <a:t>disagree</a:t>
                      </a:r>
                      <a:endParaRPr lang="fr-CA" sz="1100" dirty="0">
                        <a:solidFill>
                          <a:srgbClr val="595959"/>
                        </a:solidFill>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43</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48</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59</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088161"/>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Q107. To what extent do you agree or disagree with the following statements:</a:t>
            </a:r>
            <a:endParaRPr lang="fr-FR" sz="900" dirty="0">
              <a:solidFill>
                <a:srgbClr val="595959"/>
              </a:solidFill>
              <a:latin typeface="+mj-lt"/>
              <a:cs typeface="Arial" panose="020B0604020202020204" pitchFamily="34" charset="0"/>
            </a:endParaRPr>
          </a:p>
        </p:txBody>
      </p:sp>
      <p:graphicFrame>
        <p:nvGraphicFramePr>
          <p:cNvPr id="11" name="Table 9"/>
          <p:cNvGraphicFramePr>
            <a:graphicFrameLocks noGrp="1"/>
          </p:cNvGraphicFramePr>
          <p:nvPr>
            <p:custDataLst>
              <p:tags r:id="rId5"/>
            </p:custDataLst>
            <p:extLst>
              <p:ext uri="{D42A27DB-BD31-4B8C-83A1-F6EECF244321}">
                <p14:modId xmlns:p14="http://schemas.microsoft.com/office/powerpoint/2010/main" val="2600242165"/>
              </p:ext>
            </p:extLst>
          </p:nvPr>
        </p:nvGraphicFramePr>
        <p:xfrm>
          <a:off x="611561" y="4077072"/>
          <a:ext cx="6840761" cy="2081539"/>
        </p:xfrm>
        <a:graphic>
          <a:graphicData uri="http://schemas.openxmlformats.org/drawingml/2006/table">
            <a:tbl>
              <a:tblPr firstRow="1" bandRow="1">
                <a:tableStyleId>{2D5ABB26-0587-4C30-8999-92F81FD0307C}</a:tableStyleId>
              </a:tblPr>
              <a:tblGrid>
                <a:gridCol w="2136353"/>
                <a:gridCol w="675738"/>
                <a:gridCol w="671445"/>
                <a:gridCol w="671445"/>
                <a:gridCol w="671445"/>
                <a:gridCol w="671445"/>
                <a:gridCol w="671445"/>
                <a:gridCol w="671445"/>
              </a:tblGrid>
              <a:tr h="17748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r>
                        <a:rPr lang="fr-CA" sz="800" dirty="0" smtClean="0">
                          <a:solidFill>
                            <a:srgbClr val="595959"/>
                          </a:solidFill>
                          <a:latin typeface="Arial Narrow" panose="020B0606020202030204" pitchFamily="34" charset="0"/>
                        </a:rPr>
                        <a:t> </a:t>
                      </a:r>
                      <a:r>
                        <a:rPr lang="en-CA" sz="1200" b="0" i="0" u="none" strike="noStrike" kern="1200" dirty="0" smtClean="0">
                          <a:solidFill>
                            <a:srgbClr val="5A5A5A"/>
                          </a:solidFill>
                          <a:effectLst/>
                          <a:latin typeface="Arial Narrow"/>
                          <a:ea typeface="+mn-ea"/>
                          <a:cs typeface="+mn-cs"/>
                        </a:rPr>
                        <a:t>I have the impression that if someone is in regular contact with a homosexual, bisexual or transgender person, they can become one themselves</a:t>
                      </a:r>
                      <a:endParaRPr lang="fr-CA" sz="1200" b="0" i="0" u="none" strike="noStrike" kern="1200" dirty="0" smtClean="0">
                        <a:solidFill>
                          <a:srgbClr val="5A5A5A"/>
                        </a:solidFill>
                        <a:effectLst/>
                        <a:latin typeface="Arial Narrow"/>
                        <a:ea typeface="+mn-ea"/>
                        <a:cs typeface="+mn-cs"/>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CA" sz="1100" b="0" i="0" u="none" strike="noStrike" dirty="0" smtClean="0">
                          <a:solidFill>
                            <a:srgbClr val="5A5A5A"/>
                          </a:solidFill>
                          <a:effectLst/>
                          <a:latin typeface="Arial Narrow"/>
                        </a:rPr>
                        <a:t>Totally agree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9</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5</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00B0F0"/>
                          </a:solidFill>
                          <a:effectLst/>
                          <a:latin typeface="Arial Narrow" panose="020B0606020202030204" pitchFamily="34" charset="0"/>
                          <a:ea typeface="+mn-ea"/>
                          <a:cs typeface="+mn-cs"/>
                        </a:rPr>
                        <a:t>5</a:t>
                      </a:r>
                      <a:endParaRPr lang="fr-CA" sz="11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E31836"/>
                          </a:solidFill>
                          <a:effectLst/>
                          <a:latin typeface="Arial Narrow" panose="020B0606020202030204" pitchFamily="34" charset="0"/>
                          <a:ea typeface="+mn-ea"/>
                          <a:cs typeface="+mn-cs"/>
                        </a:rPr>
                        <a:t>-</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57419">
                <a:tc>
                  <a:txBody>
                    <a:bodyPr/>
                    <a:lstStyle/>
                    <a:p>
                      <a:pPr algn="ctr"/>
                      <a:r>
                        <a:rPr lang="fr-CA" sz="1100" b="1" dirty="0" smtClean="0">
                          <a:solidFill>
                            <a:srgbClr val="595959"/>
                          </a:solidFill>
                          <a:latin typeface="Arial Narrow" panose="020B0606020202030204" pitchFamily="34" charset="0"/>
                        </a:rPr>
                        <a:t>vs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r>
                        <a:rPr lang="en-CA" sz="1100" dirty="0" smtClean="0">
                          <a:solidFill>
                            <a:srgbClr val="595959"/>
                          </a:solidFill>
                          <a:latin typeface="Arial Narrow" panose="020B0606020202030204" pitchFamily="34" charset="0"/>
                        </a:rPr>
                        <a:t>Totally disagree</a:t>
                      </a:r>
                      <a:endParaRPr lang="fr-CA" sz="1100" dirty="0">
                        <a:solidFill>
                          <a:srgbClr val="595959"/>
                        </a:solidFill>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70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57</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75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Rectangle 7"/>
          <p:cNvSpPr/>
          <p:nvPr>
            <p:custDataLst>
              <p:tags r:id="rId6"/>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7"/>
            </p:custDataLst>
          </p:nvPr>
        </p:nvSpPr>
        <p:spPr>
          <a:xfrm>
            <a:off x="558800" y="692696"/>
            <a:ext cx="5309344" cy="631545"/>
          </a:xfrm>
        </p:spPr>
        <p:txBody>
          <a:bodyPr>
            <a:noAutofit/>
          </a:bodyPr>
          <a:lstStyle/>
          <a:p>
            <a:r>
              <a:rPr lang="en-CA" sz="2000" dirty="0" smtClean="0">
                <a:solidFill>
                  <a:srgbClr val="9BBB59"/>
                </a:solidFill>
              </a:rPr>
              <a:t>Perceptions and stereotypes regarding sexual minorities</a:t>
            </a:r>
            <a:br>
              <a:rPr lang="en-CA" sz="2000" dirty="0" smtClean="0">
                <a:solidFill>
                  <a:srgbClr val="9BBB59"/>
                </a:solidFill>
              </a:rPr>
            </a:br>
            <a:r>
              <a:rPr lang="en-CA" sz="2000" dirty="0" smtClean="0">
                <a:solidFill>
                  <a:srgbClr val="9BBB59"/>
                </a:solidFill>
              </a:rPr>
              <a:t/>
            </a:r>
            <a:br>
              <a:rPr lang="en-CA" sz="2000" dirty="0" smtClean="0">
                <a:solidFill>
                  <a:srgbClr val="9BBB59"/>
                </a:solidFill>
              </a:rPr>
            </a:br>
            <a:endParaRPr lang="en-CA" sz="2000" dirty="0">
              <a:solidFill>
                <a:srgbClr val="9BBB59"/>
              </a:solidFill>
            </a:endParaRPr>
          </a:p>
        </p:txBody>
      </p:sp>
    </p:spTree>
    <p:extLst>
      <p:ext uri="{BB962C8B-B14F-4D97-AF65-F5344CB8AC3E}">
        <p14:creationId xmlns:p14="http://schemas.microsoft.com/office/powerpoint/2010/main" val="2955794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34</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3990818384"/>
              </p:ext>
            </p:extLst>
          </p:nvPr>
        </p:nvGraphicFramePr>
        <p:xfrm>
          <a:off x="611560" y="1556795"/>
          <a:ext cx="7848873" cy="2322331"/>
        </p:xfrm>
        <a:graphic>
          <a:graphicData uri="http://schemas.openxmlformats.org/drawingml/2006/table">
            <a:tbl>
              <a:tblPr firstRow="1" bandRow="1">
                <a:tableStyleId>{2D5ABB26-0587-4C30-8999-92F81FD0307C}</a:tableStyleId>
              </a:tblPr>
              <a:tblGrid>
                <a:gridCol w="2376264"/>
                <a:gridCol w="751623"/>
                <a:gridCol w="866799"/>
                <a:gridCol w="866799"/>
                <a:gridCol w="746847"/>
                <a:gridCol w="746847"/>
                <a:gridCol w="746847"/>
                <a:gridCol w="746847"/>
              </a:tblGrid>
              <a:tr h="18322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BORN IN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26915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r>
                        <a:rPr lang="fr-CA" sz="1200" b="0" i="0" u="none" strike="noStrike" dirty="0" smtClean="0">
                          <a:solidFill>
                            <a:srgbClr val="5A5A5A"/>
                          </a:solidFill>
                          <a:effectLst/>
                          <a:latin typeface="Arial Narrow"/>
                        </a:rPr>
                        <a:t> </a:t>
                      </a:r>
                      <a:r>
                        <a:rPr lang="en-CA" sz="1200" b="0" i="0" u="none" strike="noStrike" kern="1200" dirty="0" smtClean="0">
                          <a:solidFill>
                            <a:srgbClr val="5A5A5A"/>
                          </a:solidFill>
                          <a:effectLst/>
                          <a:latin typeface="Arial Narrow"/>
                          <a:ea typeface="+mn-ea"/>
                          <a:cs typeface="+mn-cs"/>
                        </a:rPr>
                        <a:t>When I am in the presence of a homosexual or bisexual person of the same sex as me, I have a tendency to think they will want to hit on me</a:t>
                      </a:r>
                      <a:endParaRPr lang="fr-CA" sz="1200" b="0" i="0" u="none" strike="noStrike" kern="1200" dirty="0" smtClean="0">
                        <a:solidFill>
                          <a:srgbClr val="5A5A5A"/>
                        </a:solidFill>
                        <a:effectLst/>
                        <a:latin typeface="Arial Narrow"/>
                        <a:ea typeface="+mn-ea"/>
                        <a:cs typeface="+mn-cs"/>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Yes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77480">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CA" sz="1100" b="0" i="0" u="none" strike="noStrike" dirty="0" smtClean="0">
                          <a:solidFill>
                            <a:srgbClr val="5A5A5A"/>
                          </a:solidFill>
                          <a:effectLst/>
                          <a:latin typeface="Arial Narrow"/>
                        </a:rPr>
                        <a:t>Totally agree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2</a:t>
                      </a:r>
                      <a:endParaRPr lang="fr-CA" sz="1100" b="0"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4</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57419">
                <a:tc>
                  <a:txBody>
                    <a:bodyPr/>
                    <a:lstStyle/>
                    <a:p>
                      <a:pPr algn="ctr"/>
                      <a:r>
                        <a:rPr lang="fr-CA" sz="1100" b="1" dirty="0" smtClean="0">
                          <a:solidFill>
                            <a:srgbClr val="595959"/>
                          </a:solidFill>
                          <a:latin typeface="Arial Narrow" panose="020B0606020202030204" pitchFamily="34" charset="0"/>
                        </a:rPr>
                        <a:t>vs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r>
                        <a:rPr lang="fr-CA" sz="1100" dirty="0" err="1" smtClean="0">
                          <a:solidFill>
                            <a:srgbClr val="595959"/>
                          </a:solidFill>
                          <a:latin typeface="Arial Narrow" panose="020B0606020202030204" pitchFamily="34" charset="0"/>
                        </a:rPr>
                        <a:t>Totally</a:t>
                      </a:r>
                      <a:r>
                        <a:rPr lang="fr-CA" sz="1100" dirty="0" smtClean="0">
                          <a:solidFill>
                            <a:srgbClr val="595959"/>
                          </a:solidFill>
                          <a:latin typeface="Arial Narrow" panose="020B0606020202030204" pitchFamily="34" charset="0"/>
                        </a:rPr>
                        <a:t> </a:t>
                      </a:r>
                      <a:r>
                        <a:rPr lang="fr-CA" sz="1100" dirty="0" err="1" smtClean="0">
                          <a:solidFill>
                            <a:srgbClr val="595959"/>
                          </a:solidFill>
                          <a:latin typeface="Arial Narrow" panose="020B0606020202030204" pitchFamily="34" charset="0"/>
                        </a:rPr>
                        <a:t>disagree</a:t>
                      </a:r>
                      <a:endParaRPr lang="fr-CA" sz="1100" dirty="0">
                        <a:solidFill>
                          <a:srgbClr val="595959"/>
                        </a:solidFill>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E31836"/>
                          </a:solidFill>
                          <a:effectLst/>
                          <a:latin typeface="Arial Narrow" panose="020B0606020202030204" pitchFamily="34" charset="0"/>
                          <a:ea typeface="+mn-ea"/>
                          <a:cs typeface="+mn-cs"/>
                        </a:rPr>
                        <a:t>45</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64</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57</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088161"/>
            <a:ext cx="8052786" cy="369332"/>
          </a:xfrm>
          <a:prstGeom prst="rect">
            <a:avLst/>
          </a:prstGeom>
        </p:spPr>
        <p:txBody>
          <a:bodyPr wrap="square">
            <a:spAutoFit/>
          </a:bodyPr>
          <a:lstStyle/>
          <a:p>
            <a:pPr algn="just"/>
            <a:r>
              <a:rPr lang="en-US" sz="900" dirty="0" smtClean="0">
                <a:solidFill>
                  <a:srgbClr val="7F7F7F"/>
                </a:solidFill>
                <a:latin typeface="Arial Narrow" panose="020B0606020202030204" pitchFamily="34" charset="0"/>
              </a:rPr>
              <a:t/>
            </a:r>
            <a:br>
              <a:rPr lang="en-US" sz="900" dirty="0" smtClean="0">
                <a:solidFill>
                  <a:srgbClr val="7F7F7F"/>
                </a:solidFill>
                <a:latin typeface="Arial Narrow" panose="020B0606020202030204" pitchFamily="34" charset="0"/>
              </a:rPr>
            </a:br>
            <a:r>
              <a:rPr lang="en-US" sz="900" dirty="0" smtClean="0">
                <a:solidFill>
                  <a:srgbClr val="595959"/>
                </a:solidFill>
                <a:latin typeface="+mj-lt"/>
                <a:cs typeface="Arial" panose="020B0604020202020204" pitchFamily="34" charset="0"/>
              </a:rPr>
              <a:t>Q107. To what extent do you agree or disagree with the following statements:</a:t>
            </a:r>
            <a:endParaRPr lang="fr-FR" sz="900" dirty="0">
              <a:solidFill>
                <a:srgbClr val="595959"/>
              </a:solidFill>
              <a:latin typeface="+mj-lt"/>
              <a:cs typeface="Arial" panose="020B0604020202020204" pitchFamily="34" charset="0"/>
            </a:endParaRPr>
          </a:p>
        </p:txBody>
      </p:sp>
      <p:graphicFrame>
        <p:nvGraphicFramePr>
          <p:cNvPr id="11" name="Table 9"/>
          <p:cNvGraphicFramePr>
            <a:graphicFrameLocks noGrp="1"/>
          </p:cNvGraphicFramePr>
          <p:nvPr>
            <p:custDataLst>
              <p:tags r:id="rId5"/>
            </p:custDataLst>
            <p:extLst>
              <p:ext uri="{D42A27DB-BD31-4B8C-83A1-F6EECF244321}">
                <p14:modId xmlns:p14="http://schemas.microsoft.com/office/powerpoint/2010/main" val="2154093113"/>
              </p:ext>
            </p:extLst>
          </p:nvPr>
        </p:nvGraphicFramePr>
        <p:xfrm>
          <a:off x="611561" y="4077072"/>
          <a:ext cx="7920880" cy="1907803"/>
        </p:xfrm>
        <a:graphic>
          <a:graphicData uri="http://schemas.openxmlformats.org/drawingml/2006/table">
            <a:tbl>
              <a:tblPr firstRow="1" bandRow="1">
                <a:tableStyleId>{2D5ABB26-0587-4C30-8999-92F81FD0307C}</a:tableStyleId>
              </a:tblPr>
              <a:tblGrid>
                <a:gridCol w="2398064"/>
                <a:gridCol w="758518"/>
                <a:gridCol w="874751"/>
                <a:gridCol w="874751"/>
                <a:gridCol w="753699"/>
                <a:gridCol w="753699"/>
                <a:gridCol w="753699"/>
                <a:gridCol w="753699"/>
              </a:tblGrid>
              <a:tr h="17748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r>
                        <a:rPr lang="fr-CA" sz="800" dirty="0" smtClean="0">
                          <a:solidFill>
                            <a:srgbClr val="595959"/>
                          </a:solidFill>
                          <a:latin typeface="Arial Narrow" panose="020B0606020202030204" pitchFamily="34" charset="0"/>
                        </a:rPr>
                        <a:t> </a:t>
                      </a:r>
                      <a:r>
                        <a:rPr lang="en-CA" sz="1200" b="0" i="0" u="none" strike="noStrike" kern="1200" dirty="0" smtClean="0">
                          <a:solidFill>
                            <a:srgbClr val="5A5A5A"/>
                          </a:solidFill>
                          <a:effectLst/>
                          <a:latin typeface="Arial Narrow"/>
                          <a:ea typeface="+mn-ea"/>
                          <a:cs typeface="+mn-cs"/>
                        </a:rPr>
                        <a:t>I have the impression that if someone is in regular contact with a homosexual, bisexual or transgender person, they can become one themselves</a:t>
                      </a:r>
                      <a:endParaRPr lang="fr-CA" sz="1200" b="0" i="0" u="none" strike="noStrike" kern="1200" dirty="0" smtClean="0">
                        <a:solidFill>
                          <a:srgbClr val="5A5A5A"/>
                        </a:solidFill>
                        <a:effectLst/>
                        <a:latin typeface="Arial Narrow"/>
                        <a:ea typeface="+mn-ea"/>
                        <a:cs typeface="+mn-cs"/>
                      </a:endParaRP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l" fontAlgn="b"/>
                      <a:r>
                        <a:rPr lang="en-CA" sz="1100" b="0" i="0" u="none" strike="noStrike" dirty="0" smtClean="0">
                          <a:solidFill>
                            <a:srgbClr val="5A5A5A"/>
                          </a:solidFill>
                          <a:effectLst/>
                          <a:latin typeface="Arial Narrow"/>
                        </a:rPr>
                        <a:t>Totally agree</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57419">
                <a:tc>
                  <a:txBody>
                    <a:bodyPr/>
                    <a:lstStyle/>
                    <a:p>
                      <a:pPr algn="ctr"/>
                      <a:r>
                        <a:rPr lang="fr-CA" sz="1100" b="1" dirty="0" smtClean="0">
                          <a:solidFill>
                            <a:srgbClr val="595959"/>
                          </a:solidFill>
                          <a:latin typeface="Arial Narrow" panose="020B0606020202030204" pitchFamily="34" charset="0"/>
                        </a:rPr>
                        <a:t>vs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432000">
                <a:tc>
                  <a:txBody>
                    <a:bodyPr/>
                    <a:lstStyle/>
                    <a:p>
                      <a:r>
                        <a:rPr lang="en-CA" sz="1100" dirty="0" smtClean="0">
                          <a:solidFill>
                            <a:srgbClr val="595959"/>
                          </a:solidFill>
                          <a:latin typeface="Arial Narrow" panose="020B0606020202030204" pitchFamily="34" charset="0"/>
                        </a:rPr>
                        <a:t>Totally disagree</a:t>
                      </a:r>
                      <a:endParaRPr lang="fr-CA" sz="1100" dirty="0">
                        <a:solidFill>
                          <a:srgbClr val="595959"/>
                        </a:solidFill>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70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59</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80</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74</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49</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Rectangle 7"/>
          <p:cNvSpPr/>
          <p:nvPr>
            <p:custDataLst>
              <p:tags r:id="rId6"/>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7"/>
            </p:custDataLst>
          </p:nvPr>
        </p:nvSpPr>
        <p:spPr>
          <a:xfrm>
            <a:off x="558800" y="692696"/>
            <a:ext cx="5309344" cy="631545"/>
          </a:xfrm>
        </p:spPr>
        <p:txBody>
          <a:bodyPr>
            <a:noAutofit/>
          </a:bodyPr>
          <a:lstStyle/>
          <a:p>
            <a:r>
              <a:rPr lang="en-CA" sz="2000" dirty="0" smtClean="0">
                <a:solidFill>
                  <a:srgbClr val="9BBB59"/>
                </a:solidFill>
              </a:rPr>
              <a:t>Perceptions and stereotypes regarding sexual minorities</a:t>
            </a:r>
            <a:br>
              <a:rPr lang="en-CA" sz="2000" dirty="0" smtClean="0">
                <a:solidFill>
                  <a:srgbClr val="9BBB59"/>
                </a:solidFill>
              </a:rPr>
            </a:br>
            <a:r>
              <a:rPr lang="en-CA" sz="2000" dirty="0" smtClean="0">
                <a:solidFill>
                  <a:srgbClr val="9BBB59"/>
                </a:solidFill>
              </a:rPr>
              <a:t/>
            </a:r>
            <a:br>
              <a:rPr lang="en-CA" sz="2000" dirty="0" smtClean="0">
                <a:solidFill>
                  <a:srgbClr val="9BBB59"/>
                </a:solidFill>
              </a:rPr>
            </a:br>
            <a:endParaRPr lang="en-CA" sz="2000" dirty="0">
              <a:solidFill>
                <a:srgbClr val="9BBB59"/>
              </a:solidFill>
            </a:endParaRPr>
          </a:p>
        </p:txBody>
      </p:sp>
    </p:spTree>
    <p:extLst>
      <p:ext uri="{BB962C8B-B14F-4D97-AF65-F5344CB8AC3E}">
        <p14:creationId xmlns:p14="http://schemas.microsoft.com/office/powerpoint/2010/main" val="84660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35</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116555125"/>
              </p:ext>
            </p:extLst>
          </p:nvPr>
        </p:nvGraphicFramePr>
        <p:xfrm>
          <a:off x="611560" y="1522069"/>
          <a:ext cx="6115277" cy="4608511"/>
        </p:xfrm>
        <a:graphic>
          <a:graphicData uri="http://schemas.openxmlformats.org/drawingml/2006/table">
            <a:tbl>
              <a:tblPr firstRow="1" bandRow="1">
                <a:tableStyleId>{2D5ABB26-0587-4C30-8999-92F81FD0307C}</a:tableStyleId>
              </a:tblPr>
              <a:tblGrid>
                <a:gridCol w="1817222"/>
                <a:gridCol w="696639"/>
                <a:gridCol w="600236"/>
                <a:gridCol w="600236"/>
                <a:gridCol w="600236"/>
                <a:gridCol w="600236"/>
                <a:gridCol w="600236"/>
                <a:gridCol w="600236"/>
              </a:tblGrid>
              <a:tr h="38220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43402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close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13583">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91</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122</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219072">
                <a:tc>
                  <a:txBody>
                    <a:bodyPr/>
                    <a:lstStyle/>
                    <a:p>
                      <a:pPr algn="l" fontAlgn="ctr"/>
                      <a:r>
                        <a:rPr lang="en-US" sz="1100" b="0" i="0" u="none" strike="noStrike" kern="1200" dirty="0" smtClean="0">
                          <a:solidFill>
                            <a:srgbClr val="5A5A5A"/>
                          </a:solidFill>
                          <a:effectLst/>
                          <a:latin typeface="Arial Narrow"/>
                          <a:ea typeface="+mn-ea"/>
                          <a:cs typeface="+mn-cs"/>
                        </a:rPr>
                        <a:t>Homosexual or bisexual people are no more sexually attracted to children than are heterosexuals, and can therefore be just as well trusted to work with children</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52</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73</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75</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595959"/>
                          </a:solidFill>
                          <a:effectLst/>
                          <a:latin typeface="Arial Narrow" panose="020B0606020202030204" pitchFamily="34" charset="0"/>
                          <a:ea typeface="+mn-ea"/>
                          <a:cs typeface="+mn-cs"/>
                        </a:rPr>
                        <a:t>61</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219072">
                <a:tc>
                  <a:txBody>
                    <a:bodyPr/>
                    <a:lstStyle/>
                    <a:p>
                      <a:pPr algn="l" fontAlgn="b"/>
                      <a:r>
                        <a:rPr lang="en-CA" sz="1100" b="0" i="0" u="none" strike="noStrike" kern="1200" dirty="0" smtClean="0">
                          <a:solidFill>
                            <a:srgbClr val="5A5A5A"/>
                          </a:solidFill>
                          <a:effectLst/>
                          <a:latin typeface="Arial Narrow"/>
                          <a:ea typeface="+mn-ea"/>
                          <a:cs typeface="+mn-cs"/>
                        </a:rPr>
                        <a:t>I think human nature is very diversified and that it`s perfectly normal to have some people who are sexually attracted to people of the opposite sex and others who are attracted to people of the same sex as them</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FF0000"/>
                          </a:solidFill>
                          <a:effectLst/>
                          <a:latin typeface="Arial Narrow" panose="020B0606020202030204" pitchFamily="34" charset="0"/>
                        </a:rPr>
                        <a:t>46</a:t>
                      </a:r>
                      <a:endParaRPr lang="fr-CA" sz="1100" b="0" i="0" u="none" strike="noStrike" dirty="0">
                        <a:solidFill>
                          <a:srgbClr val="FF000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62</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60</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60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48</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40549">
                <a:tc>
                  <a:txBody>
                    <a:bodyPr/>
                    <a:lstStyle/>
                    <a:p>
                      <a:pPr algn="l" fontAlgn="b"/>
                      <a:r>
                        <a:rPr lang="en-CA" sz="1100" b="0" i="0" u="none" strike="noStrike" kern="1200" dirty="0" smtClean="0">
                          <a:solidFill>
                            <a:srgbClr val="5A5A5A"/>
                          </a:solidFill>
                          <a:effectLst/>
                          <a:latin typeface="Arial Narrow"/>
                          <a:ea typeface="+mn-ea"/>
                          <a:cs typeface="+mn-cs"/>
                        </a:rPr>
                        <a:t>As long as they get love and attention from their parents, I think a child can develop just as well with homosexual parents as with heterosexual parents</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49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62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00B0F0"/>
                          </a:solidFill>
                          <a:effectLst/>
                          <a:latin typeface="Arial Narrow" panose="020B0606020202030204" pitchFamily="34" charset="0"/>
                          <a:ea typeface="+mn-ea"/>
                          <a:cs typeface="+mn-cs"/>
                        </a:rPr>
                        <a:t>59</a:t>
                      </a:r>
                      <a:endParaRPr lang="fr-CA" sz="11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kern="1200" dirty="0" smtClean="0">
                          <a:solidFill>
                            <a:srgbClr val="E31836"/>
                          </a:solidFill>
                          <a:effectLst/>
                          <a:latin typeface="Arial Narrow" panose="020B0606020202030204" pitchFamily="34" charset="0"/>
                          <a:ea typeface="+mn-ea"/>
                          <a:cs typeface="+mn-cs"/>
                        </a:rPr>
                        <a:t>38</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kern="1200" dirty="0" smtClean="0">
                          <a:solidFill>
                            <a:srgbClr val="E31836"/>
                          </a:solidFill>
                          <a:effectLst/>
                          <a:latin typeface="Arial Narrow" panose="020B0606020202030204" pitchFamily="34" charset="0"/>
                          <a:ea typeface="+mn-ea"/>
                          <a:cs typeface="+mn-cs"/>
                        </a:rPr>
                        <a:t>40</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005313"/>
            <a:ext cx="8266192" cy="507831"/>
          </a:xfrm>
          <a:prstGeom prst="rect">
            <a:avLst/>
          </a:prstGeom>
        </p:spPr>
        <p:txBody>
          <a:bodyPr wrap="square">
            <a:spAutoFit/>
          </a:bodyPr>
          <a:lstStyle/>
          <a:p>
            <a:r>
              <a:rPr lang="en-US" sz="900" dirty="0" smtClean="0">
                <a:solidFill>
                  <a:srgbClr val="7F7F7F"/>
                </a:solidFill>
              </a:rPr>
              <a:t/>
            </a:r>
            <a:br>
              <a:rPr lang="en-US" sz="900" dirty="0" smtClean="0">
                <a:solidFill>
                  <a:srgbClr val="7F7F7F"/>
                </a:solidFill>
              </a:rPr>
            </a:br>
            <a:r>
              <a:rPr lang="en-US" sz="900" dirty="0" smtClean="0">
                <a:solidFill>
                  <a:srgbClr val="595959"/>
                </a:solidFill>
                <a:cs typeface="Arial" panose="020B0604020202020204" pitchFamily="34" charset="0"/>
              </a:rPr>
              <a:t>Q104. </a:t>
            </a:r>
            <a:r>
              <a:rPr lang="en-CA" sz="900" dirty="0">
                <a:solidFill>
                  <a:srgbClr val="595959"/>
                </a:solidFill>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cs typeface="Arial" panose="020B0604020202020204" pitchFamily="34" charset="0"/>
            </a:endParaRPr>
          </a:p>
        </p:txBody>
      </p:sp>
      <p:sp>
        <p:nvSpPr>
          <p:cNvPr id="8" name="Rectangle 7"/>
          <p:cNvSpPr/>
          <p:nvPr>
            <p:custDataLst>
              <p:tags r:id="rId5"/>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6"/>
            </p:custDataLst>
          </p:nvPr>
        </p:nvSpPr>
        <p:spPr>
          <a:xfrm>
            <a:off x="558800" y="692696"/>
            <a:ext cx="5309344" cy="631545"/>
          </a:xfrm>
        </p:spPr>
        <p:txBody>
          <a:bodyPr>
            <a:noAutofit/>
          </a:bodyPr>
          <a:lstStyle/>
          <a:p>
            <a:r>
              <a:rPr lang="en-CA" sz="2000" dirty="0" smtClean="0">
                <a:solidFill>
                  <a:srgbClr val="9BBB59"/>
                </a:solidFill>
              </a:rPr>
              <a:t>Perceptions and stereotypes regarding sexual minorities</a:t>
            </a:r>
            <a:br>
              <a:rPr lang="en-CA" sz="2000" dirty="0" smtClean="0">
                <a:solidFill>
                  <a:srgbClr val="9BBB59"/>
                </a:solidFill>
              </a:rPr>
            </a:br>
            <a:r>
              <a:rPr lang="en-CA" sz="2000" dirty="0" smtClean="0">
                <a:solidFill>
                  <a:srgbClr val="9BBB59"/>
                </a:solidFill>
              </a:rPr>
              <a:t/>
            </a:r>
            <a:br>
              <a:rPr lang="en-CA" sz="2000" dirty="0" smtClean="0">
                <a:solidFill>
                  <a:srgbClr val="9BBB59"/>
                </a:solidFill>
              </a:rPr>
            </a:br>
            <a:endParaRPr lang="en-CA" sz="2000" dirty="0">
              <a:solidFill>
                <a:srgbClr val="9BBB59"/>
              </a:solidFill>
            </a:endParaRPr>
          </a:p>
        </p:txBody>
      </p:sp>
    </p:spTree>
    <p:extLst>
      <p:ext uri="{BB962C8B-B14F-4D97-AF65-F5344CB8AC3E}">
        <p14:creationId xmlns:p14="http://schemas.microsoft.com/office/powerpoint/2010/main" val="121870049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36</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607647377"/>
              </p:ext>
            </p:extLst>
          </p:nvPr>
        </p:nvGraphicFramePr>
        <p:xfrm>
          <a:off x="611560" y="1556794"/>
          <a:ext cx="7200801" cy="4319765"/>
        </p:xfrm>
        <a:graphic>
          <a:graphicData uri="http://schemas.openxmlformats.org/drawingml/2006/table">
            <a:tbl>
              <a:tblPr firstRow="1" bandRow="1">
                <a:tableStyleId>{2D5ABB26-0587-4C30-8999-92F81FD0307C}</a:tableStyleId>
              </a:tblPr>
              <a:tblGrid>
                <a:gridCol w="2074393"/>
                <a:gridCol w="795228"/>
                <a:gridCol w="795228"/>
                <a:gridCol w="795228"/>
                <a:gridCol w="685181"/>
                <a:gridCol w="685181"/>
                <a:gridCol w="685181"/>
                <a:gridCol w="685181"/>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BORN IN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close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Yes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106805">
                <a:tc>
                  <a:txBody>
                    <a:bodyPr/>
                    <a:lstStyle/>
                    <a:p>
                      <a:pPr algn="l" fontAlgn="ctr"/>
                      <a:r>
                        <a:rPr lang="en-US" sz="1100" b="0" i="0" u="none" strike="noStrike" kern="1200" dirty="0" smtClean="0">
                          <a:solidFill>
                            <a:srgbClr val="5A5A5A"/>
                          </a:solidFill>
                          <a:effectLst/>
                          <a:latin typeface="Arial Narrow"/>
                          <a:ea typeface="+mn-ea"/>
                          <a:cs typeface="+mn-cs"/>
                        </a:rPr>
                        <a:t>Homosexual or bisexual people are no more sexually attracted to children than are heterosexuals, and can therefore be just as well trusted to work with children</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57</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75</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69</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50</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en-CA" sz="1100" b="0" i="0" u="none" strike="noStrike" kern="1200" dirty="0" smtClean="0">
                          <a:solidFill>
                            <a:srgbClr val="5A5A5A"/>
                          </a:solidFill>
                          <a:effectLst/>
                          <a:latin typeface="Arial Narrow"/>
                          <a:ea typeface="+mn-ea"/>
                          <a:cs typeface="+mn-cs"/>
                        </a:rPr>
                        <a:t>I think human nature is very diversified and that it`s perfectly normal to have some people who are sexually attracted to people of the opposite sex and others who are attracted to people of the same sex as them</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62</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52</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48</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00B0F0"/>
                          </a:solidFill>
                          <a:effectLst/>
                          <a:latin typeface="Arial Narrow" panose="020B0606020202030204" pitchFamily="34" charset="0"/>
                          <a:ea typeface="+mn-ea"/>
                          <a:cs typeface="+mn-cs"/>
                        </a:rPr>
                        <a:t>61</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57</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43</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en-CA" sz="1100" b="0" i="0" u="none" strike="noStrike" kern="1200" dirty="0" smtClean="0">
                          <a:solidFill>
                            <a:srgbClr val="5A5A5A"/>
                          </a:solidFill>
                          <a:effectLst/>
                          <a:latin typeface="Arial Narrow"/>
                          <a:ea typeface="+mn-ea"/>
                          <a:cs typeface="+mn-cs"/>
                        </a:rPr>
                        <a:t>As long as they get love and attention from their parents, I think a child can develop just as well with homosexual parents as with heterosexual parents</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49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fr-CA" sz="1100" b="0" i="0" u="none" strike="noStrike" kern="1200" dirty="0" smtClean="0">
                          <a:solidFill>
                            <a:srgbClr val="E31836"/>
                          </a:solidFill>
                          <a:effectLst/>
                          <a:latin typeface="Arial Narrow" panose="020B0606020202030204" pitchFamily="34" charset="0"/>
                          <a:ea typeface="+mn-ea"/>
                          <a:cs typeface="+mn-cs"/>
                        </a:rPr>
                        <a:t>43</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0" i="0" u="none" strike="noStrike" kern="1200" dirty="0" smtClean="0">
                          <a:solidFill>
                            <a:srgbClr val="00B0F0"/>
                          </a:solidFill>
                          <a:effectLst/>
                          <a:latin typeface="Arial Narrow" panose="020B0606020202030204" pitchFamily="34" charset="0"/>
                          <a:ea typeface="+mn-ea"/>
                          <a:cs typeface="+mn-cs"/>
                        </a:rPr>
                        <a:t>51</a:t>
                      </a:r>
                      <a:endParaRPr lang="fr-CA" sz="1100" b="0"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fr-CA" sz="1100" b="1" i="0" u="none" strike="noStrike" kern="1200" dirty="0" smtClean="0">
                          <a:solidFill>
                            <a:srgbClr val="E31836"/>
                          </a:solidFill>
                          <a:effectLst/>
                          <a:latin typeface="Arial Narrow" panose="020B0606020202030204" pitchFamily="34" charset="0"/>
                          <a:ea typeface="+mn-ea"/>
                          <a:cs typeface="+mn-cs"/>
                        </a:rPr>
                        <a:t>40</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57</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52</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35</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7" name="Rectangle 6"/>
          <p:cNvSpPr/>
          <p:nvPr>
            <p:custDataLst>
              <p:tags r:id="rId4"/>
            </p:custDataLst>
          </p:nvPr>
        </p:nvSpPr>
        <p:spPr>
          <a:xfrm>
            <a:off x="479654" y="6005313"/>
            <a:ext cx="8266192" cy="507831"/>
          </a:xfrm>
          <a:prstGeom prst="rect">
            <a:avLst/>
          </a:prstGeom>
        </p:spPr>
        <p:txBody>
          <a:bodyPr wrap="square">
            <a:spAutoFit/>
          </a:bodyPr>
          <a:lstStyle/>
          <a:p>
            <a:r>
              <a:rPr lang="en-US" sz="900" dirty="0" smtClean="0">
                <a:solidFill>
                  <a:srgbClr val="7F7F7F"/>
                </a:solidFill>
              </a:rPr>
              <a:t/>
            </a:r>
            <a:br>
              <a:rPr lang="en-US" sz="900" dirty="0" smtClean="0">
                <a:solidFill>
                  <a:srgbClr val="7F7F7F"/>
                </a:solidFill>
              </a:rPr>
            </a:br>
            <a:r>
              <a:rPr lang="en-US" sz="900" dirty="0" smtClean="0">
                <a:solidFill>
                  <a:srgbClr val="595959"/>
                </a:solidFill>
                <a:cs typeface="Arial" panose="020B0604020202020204" pitchFamily="34" charset="0"/>
              </a:rPr>
              <a:t>Q104. </a:t>
            </a:r>
            <a:r>
              <a:rPr lang="en-CA" sz="900" dirty="0">
                <a:solidFill>
                  <a:srgbClr val="595959"/>
                </a:solidFill>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cs typeface="Arial" panose="020B0604020202020204" pitchFamily="34" charset="0"/>
            </a:endParaRPr>
          </a:p>
        </p:txBody>
      </p:sp>
      <p:sp>
        <p:nvSpPr>
          <p:cNvPr id="8" name="Rectangle 7"/>
          <p:cNvSpPr/>
          <p:nvPr>
            <p:custDataLst>
              <p:tags r:id="rId5"/>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0" name="Titre 4"/>
          <p:cNvSpPr>
            <a:spLocks noGrp="1"/>
          </p:cNvSpPr>
          <p:nvPr>
            <p:ph type="title"/>
            <p:custDataLst>
              <p:tags r:id="rId6"/>
            </p:custDataLst>
          </p:nvPr>
        </p:nvSpPr>
        <p:spPr>
          <a:xfrm>
            <a:off x="558800" y="692696"/>
            <a:ext cx="5309344" cy="631545"/>
          </a:xfrm>
        </p:spPr>
        <p:txBody>
          <a:bodyPr>
            <a:noAutofit/>
          </a:bodyPr>
          <a:lstStyle/>
          <a:p>
            <a:r>
              <a:rPr lang="en-CA" sz="2000" dirty="0" smtClean="0">
                <a:solidFill>
                  <a:srgbClr val="9BBB59"/>
                </a:solidFill>
              </a:rPr>
              <a:t>Perceptions and stereotypes regarding sexual minorities</a:t>
            </a:r>
            <a:br>
              <a:rPr lang="en-CA" sz="2000" dirty="0" smtClean="0">
                <a:solidFill>
                  <a:srgbClr val="9BBB59"/>
                </a:solidFill>
              </a:rPr>
            </a:br>
            <a:r>
              <a:rPr lang="en-CA" sz="2000" dirty="0" smtClean="0">
                <a:solidFill>
                  <a:srgbClr val="9BBB59"/>
                </a:solidFill>
              </a:rPr>
              <a:t/>
            </a:r>
            <a:br>
              <a:rPr lang="en-CA" sz="2000" dirty="0" smtClean="0">
                <a:solidFill>
                  <a:srgbClr val="9BBB59"/>
                </a:solidFill>
              </a:rPr>
            </a:br>
            <a:endParaRPr lang="en-CA" sz="2000" dirty="0">
              <a:solidFill>
                <a:srgbClr val="9BBB59"/>
              </a:solidFill>
            </a:endParaRPr>
          </a:p>
        </p:txBody>
      </p:sp>
    </p:spTree>
    <p:extLst>
      <p:ext uri="{BB962C8B-B14F-4D97-AF65-F5344CB8AC3E}">
        <p14:creationId xmlns:p14="http://schemas.microsoft.com/office/powerpoint/2010/main" val="50563346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600901088"/>
              </p:ext>
            </p:extLst>
          </p:nvPr>
        </p:nvGraphicFramePr>
        <p:xfrm>
          <a:off x="611560" y="1556794"/>
          <a:ext cx="6115276" cy="4373848"/>
        </p:xfrm>
        <a:graphic>
          <a:graphicData uri="http://schemas.openxmlformats.org/drawingml/2006/table">
            <a:tbl>
              <a:tblPr firstRow="1" bandRow="1">
                <a:tableStyleId>{2D5ABB26-0587-4C30-8999-92F81FD0307C}</a:tableStyleId>
              </a:tblPr>
              <a:tblGrid>
                <a:gridCol w="1817221"/>
                <a:gridCol w="696639"/>
                <a:gridCol w="600236"/>
                <a:gridCol w="600236"/>
                <a:gridCol w="600236"/>
                <a:gridCol w="600236"/>
                <a:gridCol w="600236"/>
                <a:gridCol w="600236"/>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6">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close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91</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122</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160888">
                <a:tc>
                  <a:txBody>
                    <a:bodyPr/>
                    <a:lstStyle/>
                    <a:p>
                      <a:pPr algn="l" fontAlgn="b"/>
                      <a:r>
                        <a:rPr lang="en-US" sz="1100" b="0" i="0" u="none" strike="noStrike" dirty="0" smtClean="0">
                          <a:solidFill>
                            <a:srgbClr val="5A5A5A"/>
                          </a:solidFill>
                          <a:effectLst/>
                          <a:latin typeface="Arial Narrow" panose="020B0606020202030204" pitchFamily="34" charset="0"/>
                          <a:cs typeface="Arial" panose="020B0604020202020204" pitchFamily="34" charset="0"/>
                        </a:rPr>
                        <a:t>The increasingly visible presence of homosexual, bisexual or transgender people is proof that the values of our society are becoming more and more humane</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E31836"/>
                          </a:solidFill>
                          <a:effectLst/>
                          <a:latin typeface="Arial Narrow" panose="020B0606020202030204" pitchFamily="34" charset="0"/>
                        </a:rPr>
                        <a:t>29</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51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44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32</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en-US" sz="1100" b="0" i="0" u="none" strike="noStrike" dirty="0" smtClean="0">
                          <a:solidFill>
                            <a:srgbClr val="5A5A5A"/>
                          </a:solidFill>
                          <a:effectLst/>
                          <a:latin typeface="Arial Narrow"/>
                        </a:rPr>
                        <a:t>It</a:t>
                      </a:r>
                      <a:r>
                        <a:rPr lang="en-US" sz="1100" b="0" i="0" u="none" strike="noStrike" baseline="0" dirty="0" smtClean="0">
                          <a:solidFill>
                            <a:srgbClr val="5A5A5A"/>
                          </a:solidFill>
                          <a:effectLst/>
                          <a:latin typeface="Arial Narrow"/>
                        </a:rPr>
                        <a:t> is</a:t>
                      </a:r>
                      <a:r>
                        <a:rPr lang="en-US" sz="1100" b="0" i="0" u="none" strike="noStrike" dirty="0" smtClean="0">
                          <a:solidFill>
                            <a:srgbClr val="5A5A5A"/>
                          </a:solidFill>
                          <a:effectLst/>
                          <a:latin typeface="Arial Narrow"/>
                        </a:rPr>
                        <a:t> totally possible that the gender (male or female) that nature assigns someone at birth could be different from the gender the person feels they really belong to</a:t>
                      </a:r>
                      <a:endParaRPr lang="fr-CA" sz="1100" b="0" i="0" u="none" strike="noStrike" dirty="0">
                        <a:solidFill>
                          <a:srgbClr val="5A5A5A"/>
                        </a:solidFill>
                        <a:effectLst/>
                        <a:latin typeface="Arial Narrow"/>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26</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30</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45</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en-CA" sz="1100" b="0" i="0" u="none" strike="noStrike" kern="1200" dirty="0" smtClean="0">
                          <a:solidFill>
                            <a:srgbClr val="5A5A5A"/>
                          </a:solidFill>
                          <a:effectLst/>
                          <a:latin typeface="Arial Narrow"/>
                          <a:ea typeface="+mn-ea"/>
                          <a:cs typeface="+mn-cs"/>
                        </a:rPr>
                        <a:t>I think that a person's gender is not necessarily binary (male OR female) but that there are different variants of this notion that can also evolve over the course of life</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14</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29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E31836"/>
                          </a:solidFill>
                          <a:effectLst/>
                          <a:latin typeface="Arial Narrow" panose="020B0606020202030204" pitchFamily="34" charset="0"/>
                          <a:ea typeface="+mn-ea"/>
                          <a:cs typeface="+mn-cs"/>
                        </a:rPr>
                        <a:t>16</a:t>
                      </a:r>
                      <a:endParaRPr lang="fr-CA" sz="1100" b="0"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Espace réservé du pied de page 2"/>
          <p:cNvSpPr>
            <a:spLocks noGrp="1"/>
          </p:cNvSpPr>
          <p:nvPr>
            <p:ph type="ftr" sz="quarter" idx="4294967295"/>
            <p:custDataLst>
              <p:tags r:id="rId2"/>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3"/>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37</a:t>
            </a:fld>
            <a:endParaRPr lang="en-CA" dirty="0">
              <a:solidFill>
                <a:srgbClr val="000000">
                  <a:tint val="75000"/>
                </a:srgbClr>
              </a:solidFill>
            </a:endParaRPr>
          </a:p>
        </p:txBody>
      </p:sp>
      <p:sp>
        <p:nvSpPr>
          <p:cNvPr id="8" name="Rectangle 7"/>
          <p:cNvSpPr/>
          <p:nvPr>
            <p:custDataLst>
              <p:tags r:id="rId4"/>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3" name="Rectangle 12"/>
          <p:cNvSpPr/>
          <p:nvPr>
            <p:custDataLst>
              <p:tags r:id="rId5"/>
            </p:custDataLst>
          </p:nvPr>
        </p:nvSpPr>
        <p:spPr>
          <a:xfrm>
            <a:off x="479654" y="6005313"/>
            <a:ext cx="8266192" cy="507831"/>
          </a:xfrm>
          <a:prstGeom prst="rect">
            <a:avLst/>
          </a:prstGeom>
        </p:spPr>
        <p:txBody>
          <a:bodyPr wrap="square">
            <a:spAutoFit/>
          </a:bodyPr>
          <a:lstStyle/>
          <a:p>
            <a:r>
              <a:rPr lang="en-US" sz="900" dirty="0" smtClean="0">
                <a:solidFill>
                  <a:srgbClr val="7F7F7F"/>
                </a:solidFill>
              </a:rPr>
              <a:t/>
            </a:r>
            <a:br>
              <a:rPr lang="en-US" sz="900" dirty="0" smtClean="0">
                <a:solidFill>
                  <a:srgbClr val="7F7F7F"/>
                </a:solidFill>
              </a:rPr>
            </a:br>
            <a:r>
              <a:rPr lang="en-US" sz="900" dirty="0" smtClean="0">
                <a:solidFill>
                  <a:srgbClr val="595959"/>
                </a:solidFill>
                <a:cs typeface="Arial" panose="020B0604020202020204" pitchFamily="34" charset="0"/>
              </a:rPr>
              <a:t>Q104. </a:t>
            </a:r>
            <a:r>
              <a:rPr lang="en-CA" sz="900" dirty="0">
                <a:solidFill>
                  <a:srgbClr val="595959"/>
                </a:solidFill>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cs typeface="Arial" panose="020B0604020202020204" pitchFamily="34" charset="0"/>
            </a:endParaRPr>
          </a:p>
        </p:txBody>
      </p:sp>
      <p:sp>
        <p:nvSpPr>
          <p:cNvPr id="14" name="Titre 4"/>
          <p:cNvSpPr>
            <a:spLocks noGrp="1"/>
          </p:cNvSpPr>
          <p:nvPr>
            <p:ph type="title"/>
            <p:custDataLst>
              <p:tags r:id="rId6"/>
            </p:custDataLst>
          </p:nvPr>
        </p:nvSpPr>
        <p:spPr>
          <a:xfrm>
            <a:off x="558800" y="692696"/>
            <a:ext cx="5309344" cy="631545"/>
          </a:xfrm>
        </p:spPr>
        <p:txBody>
          <a:bodyPr>
            <a:noAutofit/>
          </a:bodyPr>
          <a:lstStyle/>
          <a:p>
            <a:r>
              <a:rPr lang="en-CA" sz="2000" dirty="0" smtClean="0">
                <a:solidFill>
                  <a:srgbClr val="9BBB59"/>
                </a:solidFill>
              </a:rPr>
              <a:t>Perceptions and stereotypes regarding sexual minorities</a:t>
            </a:r>
            <a:br>
              <a:rPr lang="en-CA" sz="2000" dirty="0" smtClean="0">
                <a:solidFill>
                  <a:srgbClr val="9BBB59"/>
                </a:solidFill>
              </a:rPr>
            </a:br>
            <a:r>
              <a:rPr lang="en-CA" sz="2000" dirty="0" smtClean="0">
                <a:solidFill>
                  <a:srgbClr val="9BBB59"/>
                </a:solidFill>
              </a:rPr>
              <a:t/>
            </a:r>
            <a:br>
              <a:rPr lang="en-CA" sz="2000" dirty="0" smtClean="0">
                <a:solidFill>
                  <a:srgbClr val="9BBB59"/>
                </a:solidFill>
              </a:rPr>
            </a:br>
            <a:endParaRPr lang="en-CA" sz="2000" dirty="0">
              <a:solidFill>
                <a:srgbClr val="9BBB59"/>
              </a:solidFill>
            </a:endParaRPr>
          </a:p>
        </p:txBody>
      </p:sp>
    </p:spTree>
    <p:extLst>
      <p:ext uri="{BB962C8B-B14F-4D97-AF65-F5344CB8AC3E}">
        <p14:creationId xmlns:p14="http://schemas.microsoft.com/office/powerpoint/2010/main" val="185720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3264198359"/>
              </p:ext>
            </p:extLst>
          </p:nvPr>
        </p:nvGraphicFramePr>
        <p:xfrm>
          <a:off x="611561" y="1556794"/>
          <a:ext cx="7488831" cy="4301840"/>
        </p:xfrm>
        <a:graphic>
          <a:graphicData uri="http://schemas.openxmlformats.org/drawingml/2006/table">
            <a:tbl>
              <a:tblPr firstRow="1" bandRow="1">
                <a:tableStyleId>{2D5ABB26-0587-4C30-8999-92F81FD0307C}</a:tableStyleId>
              </a:tblPr>
              <a:tblGrid>
                <a:gridCol w="2157369"/>
                <a:gridCol w="827038"/>
                <a:gridCol w="827038"/>
                <a:gridCol w="827038"/>
                <a:gridCol w="712587"/>
                <a:gridCol w="712587"/>
                <a:gridCol w="712587"/>
                <a:gridCol w="712587"/>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BORN IN CANADA</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close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Yes</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No</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669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088880">
                <a:tc>
                  <a:txBody>
                    <a:bodyPr/>
                    <a:lstStyle/>
                    <a:p>
                      <a:pPr algn="l" fontAlgn="b"/>
                      <a:r>
                        <a:rPr lang="en-US" sz="1100" b="0" i="0" u="none" strike="noStrike" dirty="0" smtClean="0">
                          <a:solidFill>
                            <a:srgbClr val="5A5A5A"/>
                          </a:solidFill>
                          <a:effectLst/>
                          <a:latin typeface="Arial Narrow" panose="020B0606020202030204" pitchFamily="34" charset="0"/>
                          <a:cs typeface="Arial" panose="020B0604020202020204" pitchFamily="34" charset="0"/>
                        </a:rPr>
                        <a:t>The increasingly visible presence of homosexual, bisexual or transgender people is proof that the values of our society are becoming more and more humane</a:t>
                      </a:r>
                      <a:endParaRPr lang="fr-CA" sz="1100" b="0" i="0" u="none" strike="noStrike" dirty="0">
                        <a:solidFill>
                          <a:srgbClr val="5A5A5A"/>
                        </a:solidFill>
                        <a:effectLst/>
                        <a:latin typeface="Arial Narrow" panose="020B060602020203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E31836"/>
                          </a:solidFill>
                          <a:effectLst/>
                          <a:latin typeface="Arial Narrow" panose="020B0606020202030204" pitchFamily="34" charset="0"/>
                        </a:rPr>
                        <a:t>36</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00B0F0"/>
                          </a:solidFill>
                          <a:effectLst/>
                          <a:latin typeface="Arial Narrow" panose="020B0606020202030204" pitchFamily="34" charset="0"/>
                        </a:rPr>
                        <a:t>48</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44</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31</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algn="l" fontAlgn="b"/>
                      <a:r>
                        <a:rPr lang="en-US" sz="1100" b="0" i="0" u="none" strike="noStrike" dirty="0" smtClean="0">
                          <a:solidFill>
                            <a:srgbClr val="5A5A5A"/>
                          </a:solidFill>
                          <a:effectLst/>
                          <a:latin typeface="Arial Narrow"/>
                        </a:rPr>
                        <a:t>It is totally possible that the gender (male or female) that nature assigns someone at birth could be different from the gender the person feels they really belong to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27</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49</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106805">
                <a:tc>
                  <a:txBody>
                    <a:bodyPr/>
                    <a:lstStyle/>
                    <a:p>
                      <a:pPr marL="0" algn="l" defTabSz="914400" rtl="0" eaLnBrk="1" fontAlgn="b" latinLnBrk="0" hangingPunct="1"/>
                      <a:r>
                        <a:rPr lang="en-CA" sz="1100" b="0" i="0" u="none" strike="noStrike" kern="1200" dirty="0" smtClean="0">
                          <a:solidFill>
                            <a:srgbClr val="5A5A5A"/>
                          </a:solidFill>
                          <a:effectLst/>
                          <a:latin typeface="Arial Narrow"/>
                          <a:ea typeface="+mn-ea"/>
                          <a:cs typeface="+mn-cs"/>
                        </a:rPr>
                        <a:t>I think that a person's gender is not necessarily binary (male OR female) but that there are different variants of this notion that can also evolve over the course of life</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E31836"/>
                          </a:solidFill>
                          <a:effectLst/>
                          <a:latin typeface="Arial Narrow" panose="020B0606020202030204" pitchFamily="34" charset="0"/>
                          <a:ea typeface="+mn-ea"/>
                          <a:cs typeface="+mn-cs"/>
                        </a:rPr>
                        <a:t>20</a:t>
                      </a:r>
                      <a:endParaRPr lang="fr-CA" sz="1100" b="1" i="0" u="none" strike="noStrike" kern="1200" dirty="0">
                        <a:solidFill>
                          <a:srgbClr val="E31836"/>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30</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Espace réservé du pied de page 2"/>
          <p:cNvSpPr>
            <a:spLocks noGrp="1"/>
          </p:cNvSpPr>
          <p:nvPr>
            <p:ph type="ftr" sz="quarter" idx="4294967295"/>
            <p:custDataLst>
              <p:tags r:id="rId2"/>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3"/>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38</a:t>
            </a:fld>
            <a:endParaRPr lang="en-CA" dirty="0">
              <a:solidFill>
                <a:srgbClr val="000000">
                  <a:tint val="75000"/>
                </a:srgbClr>
              </a:solidFill>
            </a:endParaRPr>
          </a:p>
        </p:txBody>
      </p:sp>
      <p:sp>
        <p:nvSpPr>
          <p:cNvPr id="8" name="Rectangle 7"/>
          <p:cNvSpPr/>
          <p:nvPr>
            <p:custDataLst>
              <p:tags r:id="rId4"/>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13" name="Rectangle 12"/>
          <p:cNvSpPr/>
          <p:nvPr>
            <p:custDataLst>
              <p:tags r:id="rId5"/>
            </p:custDataLst>
          </p:nvPr>
        </p:nvSpPr>
        <p:spPr>
          <a:xfrm>
            <a:off x="479654" y="6005313"/>
            <a:ext cx="8266192" cy="507831"/>
          </a:xfrm>
          <a:prstGeom prst="rect">
            <a:avLst/>
          </a:prstGeom>
        </p:spPr>
        <p:txBody>
          <a:bodyPr wrap="square">
            <a:spAutoFit/>
          </a:bodyPr>
          <a:lstStyle/>
          <a:p>
            <a:r>
              <a:rPr lang="en-US" sz="900" dirty="0" smtClean="0">
                <a:solidFill>
                  <a:srgbClr val="7F7F7F"/>
                </a:solidFill>
              </a:rPr>
              <a:t/>
            </a:r>
            <a:br>
              <a:rPr lang="en-US" sz="900" dirty="0" smtClean="0">
                <a:solidFill>
                  <a:srgbClr val="7F7F7F"/>
                </a:solidFill>
              </a:rPr>
            </a:br>
            <a:r>
              <a:rPr lang="en-US" sz="900" dirty="0" smtClean="0">
                <a:solidFill>
                  <a:srgbClr val="595959"/>
                </a:solidFill>
                <a:cs typeface="Arial" panose="020B0604020202020204" pitchFamily="34" charset="0"/>
              </a:rPr>
              <a:t>Q104. </a:t>
            </a:r>
            <a:r>
              <a:rPr lang="en-CA" sz="900" dirty="0">
                <a:solidFill>
                  <a:srgbClr val="595959"/>
                </a:solidFill>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cs typeface="Arial" panose="020B0604020202020204" pitchFamily="34" charset="0"/>
            </a:endParaRPr>
          </a:p>
        </p:txBody>
      </p:sp>
      <p:sp>
        <p:nvSpPr>
          <p:cNvPr id="14" name="Titre 4"/>
          <p:cNvSpPr>
            <a:spLocks noGrp="1"/>
          </p:cNvSpPr>
          <p:nvPr>
            <p:ph type="title"/>
            <p:custDataLst>
              <p:tags r:id="rId6"/>
            </p:custDataLst>
          </p:nvPr>
        </p:nvSpPr>
        <p:spPr>
          <a:xfrm>
            <a:off x="558800" y="692696"/>
            <a:ext cx="5309344" cy="631545"/>
          </a:xfrm>
        </p:spPr>
        <p:txBody>
          <a:bodyPr>
            <a:noAutofit/>
          </a:bodyPr>
          <a:lstStyle/>
          <a:p>
            <a:r>
              <a:rPr lang="en-CA" sz="2000" dirty="0" smtClean="0">
                <a:solidFill>
                  <a:srgbClr val="9BBB59"/>
                </a:solidFill>
              </a:rPr>
              <a:t>Perceptions and stereotypes regarding sexual minorities</a:t>
            </a:r>
            <a:br>
              <a:rPr lang="en-CA" sz="2000" dirty="0" smtClean="0">
                <a:solidFill>
                  <a:srgbClr val="9BBB59"/>
                </a:solidFill>
              </a:rPr>
            </a:br>
            <a:r>
              <a:rPr lang="en-CA" sz="2000" dirty="0" smtClean="0">
                <a:solidFill>
                  <a:srgbClr val="9BBB59"/>
                </a:solidFill>
              </a:rPr>
              <a:t/>
            </a:r>
            <a:br>
              <a:rPr lang="en-CA" sz="2000" dirty="0" smtClean="0">
                <a:solidFill>
                  <a:srgbClr val="9BBB59"/>
                </a:solidFill>
              </a:rPr>
            </a:br>
            <a:endParaRPr lang="en-CA" sz="2000" dirty="0">
              <a:solidFill>
                <a:srgbClr val="9BBB59"/>
              </a:solidFill>
            </a:endParaRPr>
          </a:p>
        </p:txBody>
      </p:sp>
    </p:spTree>
    <p:extLst>
      <p:ext uri="{BB962C8B-B14F-4D97-AF65-F5344CB8AC3E}">
        <p14:creationId xmlns:p14="http://schemas.microsoft.com/office/powerpoint/2010/main" val="3863301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p:nvPr>
            <p:custDataLst>
              <p:tags r:id="rId1"/>
            </p:custDataLst>
            <p:extLst>
              <p:ext uri="{D42A27DB-BD31-4B8C-83A1-F6EECF244321}">
                <p14:modId xmlns:p14="http://schemas.microsoft.com/office/powerpoint/2010/main" val="4289163203"/>
              </p:ext>
            </p:extLst>
          </p:nvPr>
        </p:nvGraphicFramePr>
        <p:xfrm>
          <a:off x="520302" y="1568450"/>
          <a:ext cx="4843786" cy="4469922"/>
        </p:xfrm>
        <a:graphic>
          <a:graphicData uri="http://schemas.openxmlformats.org/drawingml/2006/chart">
            <c:chart xmlns:c="http://schemas.openxmlformats.org/drawingml/2006/chart" xmlns:r="http://schemas.openxmlformats.org/officeDocument/2006/relationships" r:id="rId10"/>
          </a:graphicData>
        </a:graphic>
      </p:graphicFrame>
      <p:sp>
        <p:nvSpPr>
          <p:cNvPr id="10" name="Titre 4"/>
          <p:cNvSpPr>
            <a:spLocks noGrp="1"/>
          </p:cNvSpPr>
          <p:nvPr>
            <p:ph type="title"/>
            <p:custDataLst>
              <p:tags r:id="rId2"/>
            </p:custDataLst>
          </p:nvPr>
        </p:nvSpPr>
        <p:spPr>
          <a:xfrm>
            <a:off x="558800" y="281668"/>
            <a:ext cx="5309344" cy="631545"/>
          </a:xfrm>
        </p:spPr>
        <p:txBody>
          <a:bodyPr/>
          <a:lstStyle/>
          <a:p>
            <a:r>
              <a:rPr lang="en-CA" sz="2000" dirty="0" smtClean="0">
                <a:solidFill>
                  <a:srgbClr val="9BBB59"/>
                </a:solidFill>
              </a:rPr>
              <a:t>Toilets and changing rooms that should be used by transgender students</a:t>
            </a:r>
            <a:br>
              <a:rPr lang="en-CA" sz="2000" dirty="0" smtClean="0">
                <a:solidFill>
                  <a:srgbClr val="9BBB59"/>
                </a:solidFill>
              </a:rPr>
            </a:br>
            <a:endParaRPr lang="en-CA" sz="2000" dirty="0"/>
          </a:p>
        </p:txBody>
      </p:sp>
      <p:sp>
        <p:nvSpPr>
          <p:cNvPr id="11" name="Espace réservé du pied de page 2"/>
          <p:cNvSpPr>
            <a:spLocks noGrp="1"/>
          </p:cNvSpPr>
          <p:nvPr>
            <p:ph type="ftr" sz="quarter" idx="15"/>
            <p:custDataLst>
              <p:tags r:id="rId3"/>
            </p:custDataLst>
          </p:nvPr>
        </p:nvSpPr>
        <p:spPr>
          <a:xfrm>
            <a:off x="558800" y="6483350"/>
            <a:ext cx="2560638" cy="238125"/>
          </a:xfrm>
        </p:spPr>
        <p:txBody>
          <a:bodyPr/>
          <a:lstStyle/>
          <a:p>
            <a:pPr>
              <a:defRPr/>
            </a:pPr>
            <a:r>
              <a:rPr lang="en-CA" dirty="0" smtClean="0">
                <a:solidFill>
                  <a:srgbClr val="000000">
                    <a:tint val="75000"/>
                  </a:srgbClr>
                </a:solidFill>
              </a:rPr>
              <a:t>CROP</a:t>
            </a:r>
            <a:endParaRPr lang="en-CA" dirty="0">
              <a:solidFill>
                <a:srgbClr val="000000">
                  <a:tint val="75000"/>
                </a:srgbClr>
              </a:solidFill>
            </a:endParaRPr>
          </a:p>
        </p:txBody>
      </p:sp>
      <p:sp>
        <p:nvSpPr>
          <p:cNvPr id="12" name="Espace réservé du numéro de diapositive 3"/>
          <p:cNvSpPr>
            <a:spLocks noGrp="1"/>
          </p:cNvSpPr>
          <p:nvPr>
            <p:ph type="sldNum" sz="quarter" idx="16"/>
            <p:custDataLst>
              <p:tags r:id="rId4"/>
            </p:custDataLst>
          </p:nvPr>
        </p:nvSpPr>
        <p:spPr>
          <a:xfrm>
            <a:off x="5989638" y="6483350"/>
            <a:ext cx="2597150" cy="238125"/>
          </a:xfrm>
        </p:spPr>
        <p:txBody>
          <a:bodyPr/>
          <a:lstStyle/>
          <a:p>
            <a:pPr>
              <a:defRPr/>
            </a:pPr>
            <a:fld id="{18239141-2E42-4ABB-84FD-6FABED6D0D53}" type="slidenum">
              <a:rPr lang="en-CA" smtClean="0">
                <a:solidFill>
                  <a:srgbClr val="000000">
                    <a:tint val="75000"/>
                  </a:srgbClr>
                </a:solidFill>
              </a:rPr>
              <a:pPr>
                <a:defRPr/>
              </a:pPr>
              <a:t>39</a:t>
            </a:fld>
            <a:endParaRPr lang="en-CA" dirty="0">
              <a:solidFill>
                <a:srgbClr val="000000">
                  <a:tint val="75000"/>
                </a:srgbClr>
              </a:solidFill>
            </a:endParaRPr>
          </a:p>
        </p:txBody>
      </p:sp>
      <p:sp>
        <p:nvSpPr>
          <p:cNvPr id="13" name="Rectangle 12"/>
          <p:cNvSpPr/>
          <p:nvPr>
            <p:custDataLst>
              <p:tags r:id="rId5"/>
            </p:custDataLst>
          </p:nvPr>
        </p:nvSpPr>
        <p:spPr>
          <a:xfrm>
            <a:off x="520792" y="79000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8" name="ZoneTexte 7"/>
          <p:cNvSpPr txBox="1"/>
          <p:nvPr>
            <p:custDataLst>
              <p:tags r:id="rId6"/>
            </p:custDataLst>
          </p:nvPr>
        </p:nvSpPr>
        <p:spPr>
          <a:xfrm>
            <a:off x="500202" y="6093296"/>
            <a:ext cx="7818207" cy="369332"/>
          </a:xfrm>
          <a:prstGeom prst="rect">
            <a:avLst/>
          </a:prstGeom>
          <a:noFill/>
        </p:spPr>
        <p:txBody>
          <a:bodyPr wrap="square" rtlCol="0">
            <a:spAutoFit/>
          </a:bodyPr>
          <a:lstStyle/>
          <a:p>
            <a:r>
              <a:rPr lang="fr-CA" sz="900" dirty="0" smtClean="0">
                <a:solidFill>
                  <a:srgbClr val="595959"/>
                </a:solidFill>
                <a:latin typeface="+mj-lt"/>
                <a:cs typeface="Arial" pitchFamily="34" charset="0"/>
              </a:rPr>
              <a:t>Q106a. </a:t>
            </a:r>
            <a:r>
              <a:rPr lang="en-US" sz="900" dirty="0" smtClean="0">
                <a:solidFill>
                  <a:srgbClr val="595959"/>
                </a:solidFill>
                <a:latin typeface="+mj-lt"/>
                <a:cs typeface="Arial" panose="020B0604020202020204" pitchFamily="34" charset="0"/>
              </a:rPr>
              <a:t>Which toilets do you feel transgender children should use at school?</a:t>
            </a:r>
            <a:r>
              <a:rPr lang="fr-CA" sz="900" dirty="0" smtClean="0">
                <a:solidFill>
                  <a:srgbClr val="595959"/>
                </a:solidFill>
                <a:latin typeface="+mj-lt"/>
                <a:cs typeface="Arial" pitchFamily="34" charset="0"/>
              </a:rPr>
              <a:t/>
            </a:r>
            <a:br>
              <a:rPr lang="fr-CA" sz="900" dirty="0" smtClean="0">
                <a:solidFill>
                  <a:srgbClr val="595959"/>
                </a:solidFill>
                <a:latin typeface="+mj-lt"/>
                <a:cs typeface="Arial" pitchFamily="34" charset="0"/>
              </a:rPr>
            </a:br>
            <a:r>
              <a:rPr lang="fr-CA" sz="900" dirty="0" smtClean="0">
                <a:solidFill>
                  <a:srgbClr val="595959"/>
                </a:solidFill>
                <a:latin typeface="+mj-lt"/>
                <a:cs typeface="Arial" pitchFamily="34" charset="0"/>
              </a:rPr>
              <a:t>Q106b. </a:t>
            </a:r>
            <a:r>
              <a:rPr lang="en-US" sz="900" dirty="0" smtClean="0">
                <a:solidFill>
                  <a:srgbClr val="595959"/>
                </a:solidFill>
                <a:latin typeface="+mj-lt"/>
                <a:cs typeface="Arial" panose="020B0604020202020204" pitchFamily="34" charset="0"/>
              </a:rPr>
              <a:t>Which changing rooms do you think transgender children should use at school during physical education classes?</a:t>
            </a:r>
            <a:endParaRPr lang="fr-CA" sz="900" dirty="0">
              <a:solidFill>
                <a:srgbClr val="595959"/>
              </a:solidFill>
              <a:latin typeface="+mj-lt"/>
              <a:cs typeface="Arial" panose="020B0604020202020204" pitchFamily="34" charset="0"/>
            </a:endParaRPr>
          </a:p>
        </p:txBody>
      </p:sp>
      <p:graphicFrame>
        <p:nvGraphicFramePr>
          <p:cNvPr id="15" name="Graphique 14"/>
          <p:cNvGraphicFramePr/>
          <p:nvPr>
            <p:custDataLst>
              <p:tags r:id="rId7"/>
            </p:custDataLst>
            <p:extLst>
              <p:ext uri="{D42A27DB-BD31-4B8C-83A1-F6EECF244321}">
                <p14:modId xmlns:p14="http://schemas.microsoft.com/office/powerpoint/2010/main" val="1033303363"/>
              </p:ext>
            </p:extLst>
          </p:nvPr>
        </p:nvGraphicFramePr>
        <p:xfrm>
          <a:off x="4211960" y="1484784"/>
          <a:ext cx="4843786" cy="4469922"/>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608214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err="1" smtClean="0">
                <a:solidFill>
                  <a:srgbClr val="9BBB59"/>
                </a:solidFill>
              </a:rPr>
              <a:t>Methodology</a:t>
            </a:r>
            <a:r>
              <a:rPr lang="fr-CA" dirty="0" smtClean="0">
                <a:solidFill>
                  <a:srgbClr val="9BBB59"/>
                </a:solidFill>
              </a:rPr>
              <a:t> – General public phase</a:t>
            </a:r>
            <a:endParaRPr lang="fr-CA" dirty="0">
              <a:solidFill>
                <a:srgbClr val="9BBB59"/>
              </a:solidFill>
            </a:endParaRPr>
          </a:p>
        </p:txBody>
      </p:sp>
      <p:sp>
        <p:nvSpPr>
          <p:cNvPr id="7" name="Espace réservé du contenu 6"/>
          <p:cNvSpPr>
            <a:spLocks noGrp="1"/>
          </p:cNvSpPr>
          <p:nvPr>
            <p:ph type="body" sz="quarter" idx="13"/>
            <p:custDataLst>
              <p:tags r:id="rId2"/>
            </p:custDataLst>
          </p:nvPr>
        </p:nvSpPr>
        <p:spPr>
          <a:xfrm>
            <a:off x="539552" y="1556792"/>
            <a:ext cx="5311775" cy="4968552"/>
          </a:xfrm>
        </p:spPr>
        <p:txBody>
          <a:bodyPr>
            <a:normAutofit/>
          </a:bodyPr>
          <a:lstStyle/>
          <a:p>
            <a:pPr algn="just"/>
            <a:r>
              <a:rPr lang="fr-CA" sz="1400" dirty="0" smtClean="0">
                <a:solidFill>
                  <a:schemeClr val="accent3">
                    <a:lumMod val="75000"/>
                  </a:schemeClr>
                </a:solidFill>
                <a:ea typeface="+mj-ea"/>
              </a:rPr>
              <a:t>Data collection</a:t>
            </a:r>
            <a:endParaRPr lang="fr-CA" sz="1400" dirty="0">
              <a:solidFill>
                <a:schemeClr val="accent3">
                  <a:lumMod val="75000"/>
                </a:schemeClr>
              </a:solidFill>
              <a:ea typeface="+mj-ea"/>
            </a:endParaRPr>
          </a:p>
          <a:p>
            <a:pPr marL="0" indent="0" algn="just"/>
            <a:r>
              <a:rPr lang="en-CA" sz="1200" b="0" dirty="0" smtClean="0"/>
              <a:t>The data collection operations were conducted from </a:t>
            </a:r>
            <a:r>
              <a:rPr lang="en-CA" sz="1200" dirty="0"/>
              <a:t>April</a:t>
            </a:r>
            <a:r>
              <a:rPr lang="en-CA" sz="1200" b="0" dirty="0"/>
              <a:t> </a:t>
            </a:r>
            <a:r>
              <a:rPr lang="en-CA" sz="1200" dirty="0"/>
              <a:t>11 to 19, 2017 </a:t>
            </a:r>
            <a:r>
              <a:rPr lang="en-CA" sz="1200" b="0" dirty="0" smtClean="0"/>
              <a:t>via web panel (</a:t>
            </a:r>
            <a:r>
              <a:rPr lang="en-CA" sz="1200" b="0" i="1" dirty="0" smtClean="0"/>
              <a:t>Asking Canadians</a:t>
            </a:r>
            <a:r>
              <a:rPr lang="en-CA" sz="1200" b="0" dirty="0" smtClean="0"/>
              <a:t>). </a:t>
            </a:r>
          </a:p>
          <a:p>
            <a:pPr marL="0" indent="0" algn="just"/>
            <a:r>
              <a:rPr lang="en-CA" sz="1200" b="0" dirty="0" smtClean="0"/>
              <a:t>In total, </a:t>
            </a:r>
            <a:r>
              <a:rPr lang="en-CA" sz="1200" dirty="0" smtClean="0"/>
              <a:t>800 questionnaires </a:t>
            </a:r>
            <a:r>
              <a:rPr lang="en-CA" sz="1200" b="0" dirty="0" smtClean="0"/>
              <a:t>were completed online by Canadian respondents aged 15 years old and over, who identified as:</a:t>
            </a:r>
          </a:p>
          <a:p>
            <a:pPr marL="361950" indent="0" algn="just"/>
            <a:r>
              <a:rPr lang="en-CA" sz="1200" b="0" dirty="0" smtClean="0"/>
              <a:t>“A man” or “a woman” in the question about gender identify (which included other answer choices: Trans man; Trans woman; Non-binary trans individual; other) </a:t>
            </a:r>
          </a:p>
          <a:p>
            <a:pPr marL="361950" indent="-361950" algn="just"/>
            <a:r>
              <a:rPr lang="en-CA" sz="1200" b="0" dirty="0" smtClean="0"/>
              <a:t>AND	</a:t>
            </a:r>
          </a:p>
          <a:p>
            <a:pPr marL="361950" indent="-361950" algn="just"/>
            <a:r>
              <a:rPr lang="en-CA" sz="1200" b="0" dirty="0"/>
              <a:t>	</a:t>
            </a:r>
            <a:r>
              <a:rPr lang="en-CA" sz="1200" b="0" dirty="0" smtClean="0"/>
              <a:t>“Heterosexual” in the question on sexual orientation (which also included answer choices: homosexual, lesbian, bisexual, pansexual, asexual, other)</a:t>
            </a:r>
          </a:p>
          <a:p>
            <a:pPr marL="0" indent="0" algn="just"/>
            <a:r>
              <a:rPr lang="en-CA" sz="1200" b="0" dirty="0" smtClean="0"/>
              <a:t>Note that in this web panel phase, all respondents who identified during data collection as “trans” or “other” in the question on gender identity, plus all those who answered “man” or “woman” but also identified as homosexual, lesbian, bisexual, pansexual, asexual or other in the question about sexual orientation were redirected to the main LGBT survey questionnaire.</a:t>
            </a:r>
          </a:p>
          <a:p>
            <a:pPr marL="0" indent="0" algn="just">
              <a:spcBef>
                <a:spcPts val="1800"/>
              </a:spcBef>
            </a:pPr>
            <a:r>
              <a:rPr lang="en-CA" sz="1200" b="0" dirty="0" smtClean="0"/>
              <a:t>Given the “sensitive” nature of the themes covered by the questionnaire, </a:t>
            </a:r>
            <a:br>
              <a:rPr lang="en-CA" sz="1200" b="0" dirty="0" smtClean="0"/>
            </a:br>
            <a:r>
              <a:rPr lang="en-CA" sz="1200" b="0" dirty="0" smtClean="0"/>
              <a:t>the participation of 15-17 year-old respondents was </a:t>
            </a:r>
            <a:r>
              <a:rPr lang="en-CA" sz="1200" b="0" dirty="0"/>
              <a:t>subject to express parental </a:t>
            </a:r>
            <a:r>
              <a:rPr lang="en-CA" sz="1200" b="0" dirty="0" smtClean="0"/>
              <a:t>consent. </a:t>
            </a:r>
          </a:p>
        </p:txBody>
      </p:sp>
      <p:sp>
        <p:nvSpPr>
          <p:cNvPr id="6" name="Espace réservé du numéro de diapositive 3"/>
          <p:cNvSpPr>
            <a:spLocks noGrp="1"/>
          </p:cNvSpPr>
          <p:nvPr>
            <p:ph type="sldNum" sz="quarter" idx="4294967295"/>
            <p:custDataLst>
              <p:tags r:id="rId3"/>
            </p:custDataLst>
          </p:nvPr>
        </p:nvSpPr>
        <p:spPr>
          <a:xfrm>
            <a:off x="6012160" y="6483096"/>
            <a:ext cx="2597150" cy="238379"/>
          </a:xfrm>
          <a:prstGeom prst="rect">
            <a:avLst/>
          </a:prstGeom>
        </p:spPr>
        <p:txBody>
          <a:bodyPr/>
          <a:lstStyle/>
          <a:p>
            <a:pPr algn="r"/>
            <a:fld id="{E7B58D81-04C7-47EB-9B1C-20051A4D7758}" type="slidenum">
              <a:rPr lang="en-CA" sz="1000" smtClean="0">
                <a:solidFill>
                  <a:srgbClr val="000000">
                    <a:tint val="75000"/>
                  </a:srgbClr>
                </a:solidFill>
                <a:latin typeface="Arial Narrow" panose="020B0606020202030204" pitchFamily="34" charset="0"/>
              </a:rPr>
              <a:pPr algn="r"/>
              <a:t>4</a:t>
            </a:fld>
            <a:endParaRPr lang="en-CA" sz="1000" dirty="0">
              <a:solidFill>
                <a:srgbClr val="000000">
                  <a:tint val="75000"/>
                </a:srgbClr>
              </a:solidFill>
              <a:latin typeface="Arial Narrow" panose="020B0606020202030204" pitchFamily="34" charset="0"/>
            </a:endParaRPr>
          </a:p>
        </p:txBody>
      </p:sp>
      <p:sp>
        <p:nvSpPr>
          <p:cNvPr id="8" name="Espace réservé du pied de page 2"/>
          <p:cNvSpPr>
            <a:spLocks noGrp="1"/>
          </p:cNvSpPr>
          <p:nvPr>
            <p:ph type="ftr" sz="quarter" idx="4294967295"/>
            <p:custDataLst>
              <p:tags r:id="rId4"/>
            </p:custDataLst>
          </p:nvPr>
        </p:nvSpPr>
        <p:spPr>
          <a:xfrm>
            <a:off x="571202" y="6483614"/>
            <a:ext cx="2560638" cy="238379"/>
          </a:xfrm>
          <a:prstGeom prst="rect">
            <a:avLst/>
          </a:prstGeom>
        </p:spPr>
        <p:txBody>
          <a:bodyPr/>
          <a:lstStyle/>
          <a:p>
            <a:r>
              <a:rPr lang="en-CA" sz="1000" dirty="0" smtClean="0">
                <a:solidFill>
                  <a:srgbClr val="000000">
                    <a:tint val="75000"/>
                  </a:srgbClr>
                </a:solidFill>
                <a:latin typeface="Arial Narrow" panose="020B0606020202030204" pitchFamily="34" charset="0"/>
              </a:rPr>
              <a:t>CROP</a:t>
            </a:r>
            <a:endParaRPr lang="en-CA" sz="1000" dirty="0">
              <a:solidFill>
                <a:srgbClr val="000000">
                  <a:tint val="75000"/>
                </a:srgbClr>
              </a:solidFill>
              <a:latin typeface="Arial Narrow" panose="020B0606020202030204" pitchFamily="34" charset="0"/>
            </a:endParaRPr>
          </a:p>
        </p:txBody>
      </p:sp>
    </p:spTree>
    <p:extLst>
      <p:ext uri="{BB962C8B-B14F-4D97-AF65-F5344CB8AC3E}">
        <p14:creationId xmlns:p14="http://schemas.microsoft.com/office/powerpoint/2010/main" val="29608336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1513503194"/>
              </p:ext>
            </p:extLst>
          </p:nvPr>
        </p:nvGraphicFramePr>
        <p:xfrm>
          <a:off x="611560" y="1556794"/>
          <a:ext cx="5655524" cy="4419350"/>
        </p:xfrm>
        <a:graphic>
          <a:graphicData uri="http://schemas.openxmlformats.org/drawingml/2006/table">
            <a:tbl>
              <a:tblPr firstRow="1" bandRow="1">
                <a:tableStyleId>{2D5ABB26-0587-4C30-8999-92F81FD0307C}</a:tableStyleId>
              </a:tblPr>
              <a:tblGrid>
                <a:gridCol w="2012161"/>
                <a:gridCol w="771371"/>
                <a:gridCol w="771371"/>
                <a:gridCol w="771371"/>
                <a:gridCol w="664625"/>
                <a:gridCol w="664625"/>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84000">
                <a:tc>
                  <a:txBody>
                    <a:bodyPr/>
                    <a:lstStyle/>
                    <a:p>
                      <a:pPr algn="l" fontAlgn="ctr"/>
                      <a:r>
                        <a:rPr lang="en-US" sz="1100" b="0" i="0" u="none" strike="noStrike" kern="1200" dirty="0" smtClean="0">
                          <a:solidFill>
                            <a:srgbClr val="5A5A5A"/>
                          </a:solidFill>
                          <a:effectLst/>
                          <a:latin typeface="Arial Narrow"/>
                          <a:ea typeface="+mn-ea"/>
                          <a:cs typeface="+mn-cs"/>
                        </a:rPr>
                        <a:t>The toilets reserved for the gender with which they were born</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19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24</a:t>
                      </a: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The toilets reserved for the gender they identify with</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53</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44</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41</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51</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Mixed toilets reserved for people with special needs (e.g., children with disabilities)</a:t>
                      </a:r>
                      <a:r>
                        <a:rPr lang="fr-CA" sz="1100" b="0" i="0" u="none" strike="noStrike" kern="1200" dirty="0" smtClean="0">
                          <a:solidFill>
                            <a:srgbClr val="5A5A5A"/>
                          </a:solidFill>
                          <a:effectLst/>
                          <a:latin typeface="Arial Narrow"/>
                          <a:ea typeface="+mn-ea"/>
                          <a:cs typeface="+mn-cs"/>
                        </a:rPr>
                        <a:t>)</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17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Toilets reserved specifically for them</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Other</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9" name="Titre 4"/>
          <p:cNvSpPr>
            <a:spLocks noGrp="1"/>
          </p:cNvSpPr>
          <p:nvPr>
            <p:ph type="title"/>
            <p:custDataLst>
              <p:tags r:id="rId2"/>
            </p:custDataLst>
          </p:nvPr>
        </p:nvSpPr>
        <p:spPr>
          <a:xfrm>
            <a:off x="611560" y="260649"/>
            <a:ext cx="5256584" cy="720080"/>
          </a:xfrm>
        </p:spPr>
        <p:txBody>
          <a:bodyPr>
            <a:noAutofit/>
          </a:bodyPr>
          <a:lstStyle/>
          <a:p>
            <a:r>
              <a:rPr lang="en-CA" sz="2000" dirty="0">
                <a:solidFill>
                  <a:srgbClr val="9BBB59"/>
                </a:solidFill>
              </a:rPr>
              <a:t>Toilets and changing rooms that should be used by transgender </a:t>
            </a:r>
            <a:r>
              <a:rPr lang="en-CA" sz="2000" dirty="0" smtClean="0">
                <a:solidFill>
                  <a:srgbClr val="9BBB59"/>
                </a:solidFill>
              </a:rPr>
              <a:t>students</a:t>
            </a:r>
            <a:r>
              <a:rPr lang="fr-CA" sz="2000" dirty="0">
                <a:solidFill>
                  <a:srgbClr val="9BBB59"/>
                </a:solidFill>
              </a:rPr>
              <a:t/>
            </a:r>
            <a:br>
              <a:rPr lang="fr-CA" sz="2000" dirty="0">
                <a:solidFill>
                  <a:srgbClr val="9BBB59"/>
                </a:solidFill>
              </a:rPr>
            </a:br>
            <a:endParaRPr lang="fr-CA" sz="2000" dirty="0">
              <a:solidFill>
                <a:srgbClr val="9BBB59"/>
              </a:solidFill>
            </a:endParaRPr>
          </a:p>
        </p:txBody>
      </p:sp>
      <p:sp>
        <p:nvSpPr>
          <p:cNvPr id="10" name="Espace réservé du pied de page 2"/>
          <p:cNvSpPr>
            <a:spLocks noGrp="1"/>
          </p:cNvSpPr>
          <p:nvPr>
            <p:ph type="ftr" sz="quarter" idx="4294967295"/>
            <p:custDataLst>
              <p:tags r:id="rId3"/>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4"/>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40</a:t>
            </a:fld>
            <a:endParaRPr lang="en-CA" dirty="0">
              <a:solidFill>
                <a:srgbClr val="000000">
                  <a:tint val="75000"/>
                </a:srgbClr>
              </a:solidFill>
            </a:endParaRPr>
          </a:p>
        </p:txBody>
      </p:sp>
      <p:sp>
        <p:nvSpPr>
          <p:cNvPr id="8" name="ZoneTexte 7"/>
          <p:cNvSpPr txBox="1"/>
          <p:nvPr>
            <p:custDataLst>
              <p:tags r:id="rId5"/>
            </p:custDataLst>
          </p:nvPr>
        </p:nvSpPr>
        <p:spPr>
          <a:xfrm>
            <a:off x="500202" y="6093296"/>
            <a:ext cx="7818207" cy="507831"/>
          </a:xfrm>
          <a:prstGeom prst="rect">
            <a:avLst/>
          </a:prstGeom>
          <a:noFill/>
        </p:spPr>
        <p:txBody>
          <a:bodyPr wrap="square" rtlCol="0">
            <a:spAutoFit/>
          </a:bodyPr>
          <a:lstStyle/>
          <a:p>
            <a:endParaRPr lang="fr-CA" sz="900" dirty="0" smtClean="0">
              <a:solidFill>
                <a:srgbClr val="595959"/>
              </a:solidFill>
              <a:latin typeface="+mj-lt"/>
              <a:cs typeface="Arial" pitchFamily="34" charset="0"/>
            </a:endParaRPr>
          </a:p>
          <a:p>
            <a:r>
              <a:rPr lang="fr-CA" sz="900" dirty="0" smtClean="0">
                <a:solidFill>
                  <a:srgbClr val="595959"/>
                </a:solidFill>
                <a:latin typeface="+mj-lt"/>
                <a:cs typeface="Arial" pitchFamily="34" charset="0"/>
              </a:rPr>
              <a:t>Q106a. </a:t>
            </a:r>
            <a:r>
              <a:rPr lang="en-US" sz="900" dirty="0" smtClean="0">
                <a:solidFill>
                  <a:srgbClr val="595959"/>
                </a:solidFill>
                <a:latin typeface="+mj-lt"/>
                <a:cs typeface="Arial" panose="020B0604020202020204" pitchFamily="34" charset="0"/>
              </a:rPr>
              <a:t>Which toilets do you feel transgender children should use at school?</a:t>
            </a:r>
            <a:r>
              <a:rPr lang="fr-CA" sz="900" dirty="0" smtClean="0">
                <a:solidFill>
                  <a:srgbClr val="595959"/>
                </a:solidFill>
                <a:latin typeface="+mj-lt"/>
                <a:cs typeface="Arial" pitchFamily="34" charset="0"/>
              </a:rPr>
              <a:t/>
            </a:r>
            <a:br>
              <a:rPr lang="fr-CA" sz="900" dirty="0" smtClean="0">
                <a:solidFill>
                  <a:srgbClr val="595959"/>
                </a:solidFill>
                <a:latin typeface="+mj-lt"/>
                <a:cs typeface="Arial" pitchFamily="34" charset="0"/>
              </a:rPr>
            </a:br>
            <a:endParaRPr lang="fr-CA" sz="900" dirty="0">
              <a:solidFill>
                <a:srgbClr val="595959"/>
              </a:solidFill>
              <a:latin typeface="+mj-lt"/>
              <a:cs typeface="Arial" panose="020B0604020202020204" pitchFamily="34" charset="0"/>
            </a:endParaRPr>
          </a:p>
        </p:txBody>
      </p:sp>
      <p:sp>
        <p:nvSpPr>
          <p:cNvPr id="14" name="Rectangle 13"/>
          <p:cNvSpPr/>
          <p:nvPr>
            <p:custDataLst>
              <p:tags r:id="rId6"/>
            </p:custDataLst>
          </p:nvPr>
        </p:nvSpPr>
        <p:spPr>
          <a:xfrm>
            <a:off x="520792" y="79000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105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2400746070"/>
              </p:ext>
            </p:extLst>
          </p:nvPr>
        </p:nvGraphicFramePr>
        <p:xfrm>
          <a:off x="611560" y="1556794"/>
          <a:ext cx="6355177" cy="3735350"/>
        </p:xfrm>
        <a:graphic>
          <a:graphicData uri="http://schemas.openxmlformats.org/drawingml/2006/table">
            <a:tbl>
              <a:tblPr firstRow="1" bandRow="1">
                <a:tableStyleId>{2D5ABB26-0587-4C30-8999-92F81FD0307C}</a:tableStyleId>
              </a:tblPr>
              <a:tblGrid>
                <a:gridCol w="2261089"/>
                <a:gridCol w="866798"/>
                <a:gridCol w="866798"/>
                <a:gridCol w="866798"/>
                <a:gridCol w="746847"/>
                <a:gridCol w="746847"/>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684000">
                <a:tc>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The toilets reserved for the gender with which they were born</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19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24</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17</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23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15</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The toilets reserved for the gender they identify with</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43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41</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37</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Changing rooms in which they can be alone or among themselves</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29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16</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33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33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24</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684000">
                <a:tc>
                  <a:txBody>
                    <a:bodyPr/>
                    <a:lstStyle/>
                    <a:p>
                      <a:pPr marL="0" algn="l" defTabSz="914400" rtl="0" eaLnBrk="1" fontAlgn="ctr" latinLnBrk="0" hangingPunct="1"/>
                      <a:r>
                        <a:rPr lang="en-CA" sz="1100" b="0" i="0" u="none" strike="noStrike" kern="1200" dirty="0" smtClean="0">
                          <a:solidFill>
                            <a:srgbClr val="5A5A5A"/>
                          </a:solidFill>
                          <a:effectLst/>
                          <a:latin typeface="Arial Narrow"/>
                          <a:ea typeface="+mn-ea"/>
                          <a:cs typeface="+mn-cs"/>
                        </a:rPr>
                        <a:t>Other</a:t>
                      </a:r>
                      <a:endParaRPr lang="fr-CA" sz="1100" b="0" i="0" u="none" strike="noStrike" kern="120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7</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12</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Espace réservé du pied de page 2"/>
          <p:cNvSpPr>
            <a:spLocks noGrp="1"/>
          </p:cNvSpPr>
          <p:nvPr>
            <p:ph type="ftr" sz="quarter" idx="4294967295"/>
            <p:custDataLst>
              <p:tags r:id="rId2"/>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3"/>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41</a:t>
            </a:fld>
            <a:endParaRPr lang="en-CA" dirty="0">
              <a:solidFill>
                <a:srgbClr val="000000">
                  <a:tint val="75000"/>
                </a:srgbClr>
              </a:solidFill>
            </a:endParaRPr>
          </a:p>
        </p:txBody>
      </p:sp>
      <p:sp>
        <p:nvSpPr>
          <p:cNvPr id="7" name="ZoneTexte 6"/>
          <p:cNvSpPr txBox="1"/>
          <p:nvPr>
            <p:custDataLst>
              <p:tags r:id="rId4"/>
            </p:custDataLst>
          </p:nvPr>
        </p:nvSpPr>
        <p:spPr>
          <a:xfrm>
            <a:off x="500202" y="6093296"/>
            <a:ext cx="7818207" cy="369332"/>
          </a:xfrm>
          <a:prstGeom prst="rect">
            <a:avLst/>
          </a:prstGeom>
          <a:noFill/>
        </p:spPr>
        <p:txBody>
          <a:bodyPr wrap="square" rtlCol="0">
            <a:spAutoFit/>
          </a:bodyPr>
          <a:lstStyle/>
          <a:p>
            <a:r>
              <a:rPr lang="fr-CA" sz="900" dirty="0" smtClean="0">
                <a:solidFill>
                  <a:srgbClr val="595959"/>
                </a:solidFill>
                <a:latin typeface="+mj-lt"/>
                <a:cs typeface="Arial" pitchFamily="34" charset="0"/>
              </a:rPr>
              <a:t/>
            </a:r>
            <a:br>
              <a:rPr lang="fr-CA" sz="900" dirty="0" smtClean="0">
                <a:solidFill>
                  <a:srgbClr val="595959"/>
                </a:solidFill>
                <a:latin typeface="+mj-lt"/>
                <a:cs typeface="Arial" pitchFamily="34" charset="0"/>
              </a:rPr>
            </a:br>
            <a:r>
              <a:rPr lang="fr-CA" sz="900" dirty="0" smtClean="0">
                <a:solidFill>
                  <a:srgbClr val="595959"/>
                </a:solidFill>
                <a:latin typeface="+mj-lt"/>
                <a:cs typeface="Arial" pitchFamily="34" charset="0"/>
              </a:rPr>
              <a:t>Q106b. </a:t>
            </a:r>
            <a:r>
              <a:rPr lang="en-US" sz="900" dirty="0" smtClean="0">
                <a:solidFill>
                  <a:srgbClr val="595959"/>
                </a:solidFill>
                <a:latin typeface="+mj-lt"/>
                <a:cs typeface="Arial" panose="020B0604020202020204" pitchFamily="34" charset="0"/>
              </a:rPr>
              <a:t>Which changing rooms do you think transgender children should use at school during physical education classes?</a:t>
            </a:r>
            <a:endParaRPr lang="fr-CA" sz="900" dirty="0">
              <a:solidFill>
                <a:srgbClr val="595959"/>
              </a:solidFill>
              <a:latin typeface="+mj-lt"/>
              <a:cs typeface="Arial" panose="020B0604020202020204" pitchFamily="34" charset="0"/>
            </a:endParaRPr>
          </a:p>
        </p:txBody>
      </p:sp>
      <p:sp>
        <p:nvSpPr>
          <p:cNvPr id="8" name="Titre 4"/>
          <p:cNvSpPr>
            <a:spLocks noGrp="1"/>
          </p:cNvSpPr>
          <p:nvPr>
            <p:ph type="title"/>
            <p:custDataLst>
              <p:tags r:id="rId5"/>
            </p:custDataLst>
          </p:nvPr>
        </p:nvSpPr>
        <p:spPr>
          <a:xfrm>
            <a:off x="611560" y="260649"/>
            <a:ext cx="5256584" cy="720080"/>
          </a:xfrm>
        </p:spPr>
        <p:txBody>
          <a:bodyPr>
            <a:noAutofit/>
          </a:bodyPr>
          <a:lstStyle/>
          <a:p>
            <a:r>
              <a:rPr lang="en-CA" sz="2000" dirty="0">
                <a:solidFill>
                  <a:srgbClr val="9BBB59"/>
                </a:solidFill>
              </a:rPr>
              <a:t>Toilets and changing rooms that should be used by transgender students</a:t>
            </a:r>
            <a:r>
              <a:rPr lang="fr-CA" sz="2000" dirty="0">
                <a:solidFill>
                  <a:srgbClr val="9BBB59"/>
                </a:solidFill>
              </a:rPr>
              <a:t/>
            </a:r>
            <a:br>
              <a:rPr lang="fr-CA" sz="2000" dirty="0">
                <a:solidFill>
                  <a:srgbClr val="9BBB59"/>
                </a:solidFill>
              </a:rPr>
            </a:br>
            <a:endParaRPr lang="fr-CA" sz="2000" dirty="0">
              <a:solidFill>
                <a:srgbClr val="9BBB59"/>
              </a:solidFill>
            </a:endParaRPr>
          </a:p>
        </p:txBody>
      </p:sp>
      <p:sp>
        <p:nvSpPr>
          <p:cNvPr id="13" name="Rectangle 12"/>
          <p:cNvSpPr/>
          <p:nvPr>
            <p:custDataLst>
              <p:tags r:id="rId6"/>
            </p:custDataLst>
          </p:nvPr>
        </p:nvSpPr>
        <p:spPr>
          <a:xfrm>
            <a:off x="520792" y="79000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441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42</a:t>
            </a:fld>
            <a:endParaRPr lang="en-CA" dirty="0">
              <a:solidFill>
                <a:srgbClr val="000000">
                  <a:tint val="75000"/>
                </a:srgbClr>
              </a:solidFill>
            </a:endParaRPr>
          </a:p>
        </p:txBody>
      </p:sp>
      <p:sp>
        <p:nvSpPr>
          <p:cNvPr id="7" name="Rectangle 6"/>
          <p:cNvSpPr/>
          <p:nvPr>
            <p:custDataLst>
              <p:tags r:id="rId3"/>
            </p:custDataLst>
          </p:nvPr>
        </p:nvSpPr>
        <p:spPr>
          <a:xfrm>
            <a:off x="479654" y="5995788"/>
            <a:ext cx="8266192" cy="507831"/>
          </a:xfrm>
          <a:prstGeom prst="rect">
            <a:avLst/>
          </a:prstGeom>
        </p:spPr>
        <p:txBody>
          <a:bodyPr wrap="square">
            <a:spAutoFit/>
          </a:bodyPr>
          <a:lstStyle/>
          <a:p>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en-CA" sz="900" dirty="0">
                <a:solidFill>
                  <a:srgbClr val="595959"/>
                </a:solidFill>
                <a:latin typeface="+mj-lt"/>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3740779269"/>
              </p:ext>
            </p:extLst>
          </p:nvPr>
        </p:nvGraphicFramePr>
        <p:xfrm>
          <a:off x="179512" y="1402512"/>
          <a:ext cx="6253628" cy="4719744"/>
        </p:xfrm>
        <a:graphic>
          <a:graphicData uri="http://schemas.openxmlformats.org/drawingml/2006/chart">
            <c:chart xmlns:c="http://schemas.openxmlformats.org/drawingml/2006/chart" xmlns:r="http://schemas.openxmlformats.org/officeDocument/2006/relationships" r:id="rId9"/>
          </a:graphicData>
        </a:graphic>
      </p:graphicFrame>
      <p:sp>
        <p:nvSpPr>
          <p:cNvPr id="11" name="ZoneTexte 10"/>
          <p:cNvSpPr txBox="1"/>
          <p:nvPr/>
        </p:nvSpPr>
        <p:spPr>
          <a:xfrm>
            <a:off x="6098647" y="2897068"/>
            <a:ext cx="2698175" cy="938719"/>
          </a:xfrm>
          <a:prstGeom prst="rect">
            <a:avLst/>
          </a:prstGeom>
          <a:noFill/>
        </p:spPr>
        <p:txBody>
          <a:bodyPr wrap="none" rtlCol="0">
            <a:spAutoFit/>
          </a:bodyPr>
          <a:lstStyle/>
          <a:p>
            <a:r>
              <a:rPr lang="en-CA" sz="1100" dirty="0">
                <a:solidFill>
                  <a:srgbClr val="595959"/>
                </a:solidFill>
                <a:latin typeface="Arial Narrow" panose="020B0606020202030204" pitchFamily="34" charset="0"/>
              </a:rPr>
              <a:t>Over the past 20-30 years, Canadian society</a:t>
            </a:r>
          </a:p>
          <a:p>
            <a:r>
              <a:rPr lang="en-CA" sz="1100" dirty="0">
                <a:solidFill>
                  <a:srgbClr val="595959"/>
                </a:solidFill>
                <a:latin typeface="Arial Narrow" panose="020B0606020202030204" pitchFamily="34" charset="0"/>
              </a:rPr>
              <a:t> has advanced a lot in its acceptance of </a:t>
            </a:r>
          </a:p>
          <a:p>
            <a:r>
              <a:rPr lang="en-CA" sz="1100" dirty="0">
                <a:solidFill>
                  <a:srgbClr val="595959"/>
                </a:solidFill>
                <a:latin typeface="Arial Narrow" panose="020B0606020202030204" pitchFamily="34" charset="0"/>
              </a:rPr>
              <a:t>homosexuality and homophobic behaviour</a:t>
            </a:r>
          </a:p>
          <a:p>
            <a:r>
              <a:rPr lang="en-CA" sz="1100" dirty="0">
                <a:solidFill>
                  <a:srgbClr val="595959"/>
                </a:solidFill>
                <a:latin typeface="Arial Narrow" panose="020B0606020202030204" pitchFamily="34" charset="0"/>
              </a:rPr>
              <a:t> and gay bashing has become rare. It is therefore</a:t>
            </a:r>
          </a:p>
          <a:p>
            <a:r>
              <a:rPr lang="en-CA" sz="1100" dirty="0">
                <a:solidFill>
                  <a:srgbClr val="595959"/>
                </a:solidFill>
                <a:latin typeface="Arial Narrow" panose="020B0606020202030204" pitchFamily="34" charset="0"/>
              </a:rPr>
              <a:t> no longer necessary to advocate for gay rights</a:t>
            </a:r>
            <a:endParaRPr lang="fr-CA" sz="1100" dirty="0">
              <a:solidFill>
                <a:srgbClr val="595959"/>
              </a:solidFill>
              <a:latin typeface="Arial Narrow" panose="020B0606020202030204" pitchFamily="34" charset="0"/>
            </a:endParaRPr>
          </a:p>
        </p:txBody>
      </p:sp>
      <p:sp>
        <p:nvSpPr>
          <p:cNvPr id="12" name="Titre 4"/>
          <p:cNvSpPr>
            <a:spLocks noGrp="1"/>
          </p:cNvSpPr>
          <p:nvPr>
            <p:ph type="title"/>
            <p:custDataLst>
              <p:tags r:id="rId5"/>
            </p:custDataLst>
          </p:nvPr>
        </p:nvSpPr>
        <p:spPr>
          <a:xfrm>
            <a:off x="540000" y="396000"/>
            <a:ext cx="5256584" cy="631545"/>
          </a:xfrm>
        </p:spPr>
        <p:txBody>
          <a:bodyPr>
            <a:noAutofit/>
          </a:bodyPr>
          <a:lstStyle/>
          <a:p>
            <a:r>
              <a:rPr lang="en-CA" sz="2000" dirty="0" smtClean="0">
                <a:solidFill>
                  <a:srgbClr val="9BBB59"/>
                </a:solidFill>
              </a:rPr>
              <a:t>Perception of the continued usefulness of awareness-raising efforts against homophobic behaviours</a:t>
            </a:r>
            <a:endParaRPr lang="en-CA" sz="2000" dirty="0">
              <a:solidFill>
                <a:srgbClr val="9BBB59"/>
              </a:solidFill>
            </a:endParaRPr>
          </a:p>
        </p:txBody>
      </p:sp>
      <p:sp>
        <p:nvSpPr>
          <p:cNvPr id="14" name="Rectangle 13"/>
          <p:cNvSpPr/>
          <p:nvPr>
            <p:custDataLst>
              <p:tags r:id="rId6"/>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8549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43</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2710967245"/>
              </p:ext>
            </p:extLst>
          </p:nvPr>
        </p:nvGraphicFramePr>
        <p:xfrm>
          <a:off x="611560" y="1556795"/>
          <a:ext cx="6115275" cy="4221940"/>
        </p:xfrm>
        <a:graphic>
          <a:graphicData uri="http://schemas.openxmlformats.org/drawingml/2006/table">
            <a:tbl>
              <a:tblPr firstRow="1" bandRow="1">
                <a:tableStyleId>{2D5ABB26-0587-4C30-8999-92F81FD0307C}</a:tableStyleId>
              </a:tblPr>
              <a:tblGrid>
                <a:gridCol w="2261089"/>
                <a:gridCol w="866798"/>
                <a:gridCol w="746847"/>
                <a:gridCol w="746847"/>
                <a:gridCol w="746847"/>
                <a:gridCol w="746847"/>
              </a:tblGrid>
              <a:tr h="30758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endParaRPr lang="fr-CA"/>
                    </a:p>
                  </a:txBody>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34928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close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6028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95</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198</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207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4856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solidFill>
                            <a:srgbClr val="595959"/>
                          </a:solidFill>
                          <a:latin typeface="Arial Narrow" panose="020B0606020202030204" pitchFamily="34" charset="0"/>
                        </a:rPr>
                        <a:t>Over the past 20-30 years, Canadian society has advanced a lot in its acceptance of homosexuality, but there is still a lot to be done to stop homophobic </a:t>
                      </a:r>
                      <a:r>
                        <a:rPr lang="en-US" sz="1100" dirty="0" err="1" smtClean="0">
                          <a:solidFill>
                            <a:srgbClr val="595959"/>
                          </a:solidFill>
                          <a:latin typeface="Arial Narrow" panose="020B0606020202030204" pitchFamily="34" charset="0"/>
                        </a:rPr>
                        <a:t>behaviour</a:t>
                      </a:r>
                      <a:r>
                        <a:rPr lang="en-US" sz="1100" dirty="0" smtClean="0">
                          <a:solidFill>
                            <a:srgbClr val="595959"/>
                          </a:solidFill>
                          <a:latin typeface="Arial Narrow" panose="020B0606020202030204" pitchFamily="34" charset="0"/>
                        </a:rPr>
                        <a:t> and gay bashing</a:t>
                      </a:r>
                      <a:endParaRPr lang="fr-CA" sz="1100" dirty="0" smtClean="0">
                        <a:solidFill>
                          <a:srgbClr val="595959"/>
                        </a:solidFill>
                        <a:latin typeface="Arial Narrow" panose="020B0606020202030204" pitchFamily="34" charset="0"/>
                      </a:endParaRPr>
                    </a:p>
                    <a:p>
                      <a:pPr algn="l" fontAlgn="b"/>
                      <a:endParaRPr lang="fr-CA" sz="1100" b="0" i="0" u="none" strike="noStrike" dirty="0">
                        <a:solidFill>
                          <a:srgbClr val="5A5A5A"/>
                        </a:solidFill>
                        <a:effectLst/>
                        <a:latin typeface="Arial Narrow"/>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36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0" i="0" u="none" strike="noStrike" kern="1200" dirty="0" smtClean="0">
                          <a:solidFill>
                            <a:srgbClr val="FF0000"/>
                          </a:solidFill>
                          <a:effectLst/>
                          <a:latin typeface="Arial Narrow" panose="020B0606020202030204" pitchFamily="34" charset="0"/>
                          <a:ea typeface="+mn-ea"/>
                          <a:cs typeface="+mn-cs"/>
                        </a:rPr>
                        <a:t>27</a:t>
                      </a:r>
                      <a:endParaRPr lang="fr-CA" sz="1100" b="0" i="0" u="none" strike="noStrike" kern="1200" dirty="0">
                        <a:solidFill>
                          <a:srgbClr val="FF000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333511">
                <a:tc>
                  <a:txBody>
                    <a:bodyPr/>
                    <a:lstStyle/>
                    <a:p>
                      <a:pPr algn="ctr"/>
                      <a:r>
                        <a:rPr lang="fr-CA" sz="1100" b="1" dirty="0" smtClean="0">
                          <a:solidFill>
                            <a:srgbClr val="595959"/>
                          </a:solidFill>
                          <a:latin typeface="Arial Narrow" panose="020B0606020202030204" pitchFamily="34" charset="0"/>
                        </a:rPr>
                        <a:t>vs.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485639">
                <a:tc>
                  <a:txBody>
                    <a:bodyPr/>
                    <a:lstStyle/>
                    <a:p>
                      <a:r>
                        <a:rPr lang="en-US" sz="1100" kern="1200" dirty="0" smtClean="0">
                          <a:solidFill>
                            <a:srgbClr val="595959"/>
                          </a:solidFill>
                          <a:latin typeface="Arial Narrow" panose="020B0606020202030204" pitchFamily="34" charset="0"/>
                          <a:ea typeface="+mn-ea"/>
                          <a:cs typeface="+mn-cs"/>
                        </a:rPr>
                        <a:t>Over the past 20-30 years, Canadian society has advanced a lot in its acceptance of homosexuality and homophobic </a:t>
                      </a:r>
                      <a:r>
                        <a:rPr lang="en-US" sz="1100" kern="1200" dirty="0" err="1" smtClean="0">
                          <a:solidFill>
                            <a:srgbClr val="595959"/>
                          </a:solidFill>
                          <a:latin typeface="Arial Narrow" panose="020B0606020202030204" pitchFamily="34" charset="0"/>
                          <a:ea typeface="+mn-ea"/>
                          <a:cs typeface="+mn-cs"/>
                        </a:rPr>
                        <a:t>behaviour</a:t>
                      </a:r>
                      <a:r>
                        <a:rPr lang="en-US" sz="1100" kern="1200" dirty="0" smtClean="0">
                          <a:solidFill>
                            <a:srgbClr val="595959"/>
                          </a:solidFill>
                          <a:latin typeface="Arial Narrow" panose="020B0606020202030204" pitchFamily="34" charset="0"/>
                          <a:ea typeface="+mn-ea"/>
                          <a:cs typeface="+mn-cs"/>
                        </a:rPr>
                        <a:t> and gay bashing has become rare. It is therefore no longer necessary to advocate for gay rights</a:t>
                      </a:r>
                      <a:endParaRPr lang="fr-CA" sz="1100" kern="1200" dirty="0">
                        <a:solidFill>
                          <a:srgbClr val="595959"/>
                        </a:solidFill>
                        <a:latin typeface="Arial Narrow" panose="020B0606020202030204" pitchFamily="34" charset="0"/>
                        <a:ea typeface="+mn-ea"/>
                        <a:cs typeface="+mn-cs"/>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16</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11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Titre 4"/>
          <p:cNvSpPr>
            <a:spLocks noGrp="1"/>
          </p:cNvSpPr>
          <p:nvPr>
            <p:ph type="title"/>
            <p:custDataLst>
              <p:tags r:id="rId4"/>
            </p:custDataLst>
          </p:nvPr>
        </p:nvSpPr>
        <p:spPr>
          <a:xfrm>
            <a:off x="539552" y="395716"/>
            <a:ext cx="5328592" cy="631545"/>
          </a:xfrm>
        </p:spPr>
        <p:txBody>
          <a:bodyPr>
            <a:noAutofit/>
          </a:bodyPr>
          <a:lstStyle/>
          <a:p>
            <a:r>
              <a:rPr lang="en-CA" sz="2000" dirty="0">
                <a:solidFill>
                  <a:srgbClr val="9BBB59"/>
                </a:solidFill>
              </a:rPr>
              <a:t>Perception of the continued usefulness of awareness-raising efforts against homophobic behaviours</a:t>
            </a:r>
            <a:endParaRPr lang="fr-CA" sz="2000" dirty="0">
              <a:solidFill>
                <a:srgbClr val="9BBB59"/>
              </a:solidFill>
            </a:endParaRPr>
          </a:p>
        </p:txBody>
      </p:sp>
      <p:sp>
        <p:nvSpPr>
          <p:cNvPr id="7" name="Rectangle 6"/>
          <p:cNvSpPr/>
          <p:nvPr>
            <p:custDataLst>
              <p:tags r:id="rId5"/>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9" name="Rectangle 8"/>
          <p:cNvSpPr/>
          <p:nvPr>
            <p:custDataLst>
              <p:tags r:id="rId6"/>
            </p:custDataLst>
          </p:nvPr>
        </p:nvSpPr>
        <p:spPr>
          <a:xfrm>
            <a:off x="479654" y="5995788"/>
            <a:ext cx="8266192" cy="507831"/>
          </a:xfrm>
          <a:prstGeom prst="rect">
            <a:avLst/>
          </a:prstGeom>
        </p:spPr>
        <p:txBody>
          <a:bodyPr wrap="square">
            <a:spAutoFit/>
          </a:bodyPr>
          <a:lstStyle/>
          <a:p>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en-CA" sz="900" dirty="0">
                <a:solidFill>
                  <a:srgbClr val="595959"/>
                </a:solidFill>
                <a:latin typeface="+mj-lt"/>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latin typeface="+mj-lt"/>
              <a:cs typeface="Arial" panose="020B0604020202020204" pitchFamily="34" charset="0"/>
            </a:endParaRPr>
          </a:p>
        </p:txBody>
      </p:sp>
    </p:spTree>
    <p:extLst>
      <p:ext uri="{BB962C8B-B14F-4D97-AF65-F5344CB8AC3E}">
        <p14:creationId xmlns:p14="http://schemas.microsoft.com/office/powerpoint/2010/main" val="38792076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4294967295"/>
            <p:custDataLst>
              <p:tags r:id="rId1"/>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4294967295"/>
            <p:custDataLst>
              <p:tags r:id="rId2"/>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44</a:t>
            </a:fld>
            <a:endParaRPr lang="en-CA" dirty="0">
              <a:solidFill>
                <a:srgbClr val="000000">
                  <a:tint val="75000"/>
                </a:srgbClr>
              </a:solidFill>
            </a:endParaRPr>
          </a:p>
        </p:txBody>
      </p:sp>
      <p:graphicFrame>
        <p:nvGraphicFramePr>
          <p:cNvPr id="12" name="Table 9"/>
          <p:cNvGraphicFramePr>
            <a:graphicFrameLocks noGrp="1"/>
          </p:cNvGraphicFramePr>
          <p:nvPr>
            <p:custDataLst>
              <p:tags r:id="rId3"/>
            </p:custDataLst>
            <p:extLst>
              <p:ext uri="{D42A27DB-BD31-4B8C-83A1-F6EECF244321}">
                <p14:modId xmlns:p14="http://schemas.microsoft.com/office/powerpoint/2010/main" val="1375255346"/>
              </p:ext>
            </p:extLst>
          </p:nvPr>
        </p:nvGraphicFramePr>
        <p:xfrm>
          <a:off x="611560" y="1556795"/>
          <a:ext cx="6063656" cy="4221940"/>
        </p:xfrm>
        <a:graphic>
          <a:graphicData uri="http://schemas.openxmlformats.org/drawingml/2006/table">
            <a:tbl>
              <a:tblPr firstRow="1" bandRow="1">
                <a:tableStyleId>{2D5ABB26-0587-4C30-8999-92F81FD0307C}</a:tableStyleId>
              </a:tblPr>
              <a:tblGrid>
                <a:gridCol w="2157369"/>
                <a:gridCol w="827037"/>
                <a:gridCol w="827037"/>
                <a:gridCol w="827037"/>
                <a:gridCol w="712588"/>
                <a:gridCol w="712588"/>
              </a:tblGrid>
              <a:tr h="307581">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2">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r>
              <a:tr h="349284">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 Very</a:t>
                      </a:r>
                      <a:r>
                        <a:rPr lang="en-CA" sz="1200" b="1" baseline="0" dirty="0" smtClean="0">
                          <a:solidFill>
                            <a:srgbClr val="9BBB59"/>
                          </a:solidFill>
                          <a:latin typeface="Arial" pitchFamily="34" charset="0"/>
                          <a:cs typeface="Arial" pitchFamily="34" charset="0"/>
                        </a:rPr>
                        <a:t> close</a:t>
                      </a:r>
                      <a:endParaRPr lang="en-CA" sz="1200" b="1" dirty="0" smtClean="0">
                        <a:solidFill>
                          <a:srgbClr val="9BBB59"/>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Woman</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26028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n=</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190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610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347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453</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1485639">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dirty="0" smtClean="0">
                          <a:solidFill>
                            <a:srgbClr val="595959"/>
                          </a:solidFill>
                          <a:latin typeface="Arial Narrow" panose="020B0606020202030204" pitchFamily="34" charset="0"/>
                        </a:rPr>
                        <a:t>Over the past 20-30 years, Canadian society has advanced a lot in its acceptance of homosexuality, but there is still a lot to be done to stop homophobic </a:t>
                      </a:r>
                      <a:r>
                        <a:rPr lang="en-US" sz="1100" dirty="0" err="1" smtClean="0">
                          <a:solidFill>
                            <a:srgbClr val="595959"/>
                          </a:solidFill>
                          <a:latin typeface="Arial Narrow" panose="020B0606020202030204" pitchFamily="34" charset="0"/>
                        </a:rPr>
                        <a:t>behaviour</a:t>
                      </a:r>
                      <a:r>
                        <a:rPr lang="en-US" sz="1100" dirty="0" smtClean="0">
                          <a:solidFill>
                            <a:srgbClr val="595959"/>
                          </a:solidFill>
                          <a:latin typeface="Arial Narrow" panose="020B0606020202030204" pitchFamily="34" charset="0"/>
                        </a:rPr>
                        <a:t> and gay bashing</a:t>
                      </a:r>
                      <a:endParaRPr lang="fr-CA" sz="1100" dirty="0" smtClean="0">
                        <a:solidFill>
                          <a:srgbClr val="595959"/>
                        </a:solidFill>
                        <a:latin typeface="Arial Narrow" panose="020B0606020202030204" pitchFamily="34" charset="0"/>
                      </a:endParaRPr>
                    </a:p>
                    <a:p>
                      <a:pPr algn="l" fontAlgn="b"/>
                      <a:endParaRPr lang="fr-CA" sz="1100" b="0" i="0" u="none" strike="noStrike" dirty="0">
                        <a:solidFill>
                          <a:srgbClr val="5A5A5A"/>
                        </a:solidFill>
                        <a:effectLst/>
                        <a:latin typeface="Arial Narrow"/>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36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38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1" i="0" u="none" strike="noStrike" dirty="0" smtClean="0">
                          <a:solidFill>
                            <a:srgbClr val="FF0000"/>
                          </a:solidFill>
                          <a:effectLst/>
                          <a:latin typeface="Arial Narrow" panose="020B0606020202030204" pitchFamily="34" charset="0"/>
                        </a:rPr>
                        <a:t>30</a:t>
                      </a:r>
                      <a:endParaRPr lang="fr-CA" sz="1100" b="1" i="0" u="none" strike="noStrike" dirty="0">
                        <a:solidFill>
                          <a:srgbClr val="FF000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1" i="0" u="none" strike="noStrike" kern="1200" dirty="0" smtClean="0">
                          <a:solidFill>
                            <a:srgbClr val="00B0F0"/>
                          </a:solidFill>
                          <a:effectLst/>
                          <a:latin typeface="Arial Narrow" panose="020B0606020202030204" pitchFamily="34" charset="0"/>
                          <a:ea typeface="+mn-ea"/>
                          <a:cs typeface="+mn-cs"/>
                        </a:rPr>
                        <a:t>42</a:t>
                      </a:r>
                      <a:endParaRPr lang="fr-CA" sz="1100" b="1" i="0" u="none" strike="noStrike" kern="1200" dirty="0">
                        <a:solidFill>
                          <a:srgbClr val="00B0F0"/>
                        </a:solidFill>
                        <a:effectLst/>
                        <a:latin typeface="Arial Narrow" panose="020B0606020202030204" pitchFamily="34" charset="0"/>
                        <a:ea typeface="+mn-ea"/>
                        <a:cs typeface="+mn-cs"/>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333511">
                <a:tc>
                  <a:txBody>
                    <a:bodyPr/>
                    <a:lstStyle/>
                    <a:p>
                      <a:pPr algn="ctr"/>
                      <a:r>
                        <a:rPr lang="fr-CA" sz="1100" b="1" dirty="0" smtClean="0">
                          <a:solidFill>
                            <a:srgbClr val="595959"/>
                          </a:solidFill>
                          <a:latin typeface="Arial Narrow" panose="020B0606020202030204" pitchFamily="34" charset="0"/>
                        </a:rPr>
                        <a:t>vs</a:t>
                      </a:r>
                      <a:endParaRPr lang="fr-CA" sz="1100" b="1" dirty="0">
                        <a:solidFill>
                          <a:srgbClr val="595959"/>
                        </a:solidFill>
                        <a:latin typeface="Arial Narrow" panose="020B0606020202030204" pitchFamily="34" charset="0"/>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1485639">
                <a:tc>
                  <a:txBody>
                    <a:bodyPr/>
                    <a:lstStyle/>
                    <a:p>
                      <a:r>
                        <a:rPr lang="en-CA" sz="1100" kern="1200" dirty="0" smtClean="0">
                          <a:solidFill>
                            <a:srgbClr val="595959"/>
                          </a:solidFill>
                          <a:latin typeface="Arial Narrow" panose="020B0606020202030204" pitchFamily="34" charset="0"/>
                          <a:ea typeface="+mn-ea"/>
                          <a:cs typeface="+mn-cs"/>
                        </a:rPr>
                        <a:t>Over the past 20-30 years, Canadian society has advanced a lot in its acceptance of homosexuality and homophobic behaviour and gay bashing has become rare. It is therefore no longer necessary to advocate for gay rights</a:t>
                      </a:r>
                      <a:endParaRPr lang="fr-CA" sz="1100" kern="1200" dirty="0">
                        <a:solidFill>
                          <a:srgbClr val="595959"/>
                        </a:solidFill>
                        <a:latin typeface="Arial Narrow" panose="020B0606020202030204" pitchFamily="34" charset="0"/>
                        <a:ea typeface="+mn-ea"/>
                        <a:cs typeface="+mn-cs"/>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marL="0" algn="ctr" defTabSz="914400" rtl="0" eaLnBrk="1" fontAlgn="ctr" latinLnBrk="0" hangingPunct="1"/>
                      <a:r>
                        <a:rPr lang="en-CA" sz="1100" b="0" i="0" u="none" strike="noStrike" kern="1200" dirty="0" smtClean="0">
                          <a:solidFill>
                            <a:srgbClr val="595959"/>
                          </a:solidFill>
                          <a:effectLst/>
                          <a:latin typeface="Arial Narrow" panose="020B0606020202030204" pitchFamily="34" charset="0"/>
                          <a:ea typeface="+mn-ea"/>
                          <a:cs typeface="+mn-cs"/>
                        </a:rPr>
                        <a:t>9</a:t>
                      </a:r>
                      <a:endParaRPr lang="fr-CA" sz="1100" b="0" i="0" u="none" strike="noStrike" kern="1200" dirty="0">
                        <a:solidFill>
                          <a:srgbClr val="595959"/>
                        </a:solidFill>
                        <a:effectLst/>
                        <a:latin typeface="Arial Narrow" panose="020B0606020202030204" pitchFamily="34" charset="0"/>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en-CA" sz="1100" b="0" i="0" u="none" strike="noStrike" dirty="0" smtClean="0">
                          <a:solidFill>
                            <a:srgbClr val="595959"/>
                          </a:solidFill>
                          <a:effectLst/>
                          <a:latin typeface="Arial Narrow" panose="020B0606020202030204" pitchFamily="34" charset="0"/>
                        </a:rPr>
                        <a:t>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8" name="Titre 4"/>
          <p:cNvSpPr>
            <a:spLocks noGrp="1"/>
          </p:cNvSpPr>
          <p:nvPr>
            <p:ph type="title"/>
            <p:custDataLst>
              <p:tags r:id="rId4"/>
            </p:custDataLst>
          </p:nvPr>
        </p:nvSpPr>
        <p:spPr>
          <a:xfrm>
            <a:off x="539552" y="404664"/>
            <a:ext cx="5328592" cy="631545"/>
          </a:xfrm>
        </p:spPr>
        <p:txBody>
          <a:bodyPr>
            <a:noAutofit/>
          </a:bodyPr>
          <a:lstStyle/>
          <a:p>
            <a:r>
              <a:rPr lang="en-CA" sz="2000" dirty="0">
                <a:solidFill>
                  <a:srgbClr val="9BBB59"/>
                </a:solidFill>
              </a:rPr>
              <a:t>Perception of the continued usefulness of awareness-raising efforts against homophobic behaviours</a:t>
            </a:r>
            <a:endParaRPr lang="fr-CA" sz="2000" dirty="0">
              <a:solidFill>
                <a:srgbClr val="9BBB59"/>
              </a:solidFill>
            </a:endParaRPr>
          </a:p>
        </p:txBody>
      </p:sp>
      <p:sp>
        <p:nvSpPr>
          <p:cNvPr id="7" name="Rectangle 6"/>
          <p:cNvSpPr/>
          <p:nvPr>
            <p:custDataLst>
              <p:tags r:id="rId5"/>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
        <p:nvSpPr>
          <p:cNvPr id="9" name="Rectangle 8"/>
          <p:cNvSpPr/>
          <p:nvPr>
            <p:custDataLst>
              <p:tags r:id="rId6"/>
            </p:custDataLst>
          </p:nvPr>
        </p:nvSpPr>
        <p:spPr>
          <a:xfrm>
            <a:off x="479654" y="5995788"/>
            <a:ext cx="8266192" cy="507831"/>
          </a:xfrm>
          <a:prstGeom prst="rect">
            <a:avLst/>
          </a:prstGeom>
        </p:spPr>
        <p:txBody>
          <a:bodyPr wrap="square">
            <a:spAutoFit/>
          </a:bodyPr>
          <a:lstStyle/>
          <a:p>
            <a:r>
              <a:rPr lang="en-US" sz="900" dirty="0" smtClean="0">
                <a:solidFill>
                  <a:srgbClr val="7F7F7F"/>
                </a:solidFill>
                <a:latin typeface="+mj-lt"/>
                <a:cs typeface="Arial" panose="020B0604020202020204" pitchFamily="34" charset="0"/>
              </a:rPr>
              <a:t/>
            </a:r>
            <a:br>
              <a:rPr lang="en-US" sz="900" dirty="0" smtClean="0">
                <a:solidFill>
                  <a:srgbClr val="7F7F7F"/>
                </a:solidFill>
                <a:latin typeface="+mj-lt"/>
                <a:cs typeface="Arial" panose="020B0604020202020204" pitchFamily="34" charset="0"/>
              </a:rPr>
            </a:br>
            <a:r>
              <a:rPr lang="en-US" sz="900" dirty="0" smtClean="0">
                <a:solidFill>
                  <a:srgbClr val="595959"/>
                </a:solidFill>
                <a:latin typeface="+mj-lt"/>
                <a:cs typeface="Arial" panose="020B0604020202020204" pitchFamily="34" charset="0"/>
              </a:rPr>
              <a:t>Q104. </a:t>
            </a:r>
            <a:r>
              <a:rPr lang="en-CA" sz="900" dirty="0">
                <a:solidFill>
                  <a:srgbClr val="595959"/>
                </a:solidFill>
                <a:latin typeface="+mj-lt"/>
                <a:cs typeface="Arial" panose="020B0604020202020204" pitchFamily="34" charset="0"/>
              </a:rPr>
              <a:t>For each of the following pairs of statements, you have to choose which of the two statements, A and B, you feel closest to by choosing the box that best fits your opinion. </a:t>
            </a:r>
            <a:endParaRPr lang="fr-CA" sz="900" dirty="0">
              <a:solidFill>
                <a:srgbClr val="595959"/>
              </a:solidFill>
              <a:latin typeface="+mj-lt"/>
              <a:cs typeface="Arial" panose="020B0604020202020204" pitchFamily="34" charset="0"/>
            </a:endParaRPr>
          </a:p>
        </p:txBody>
      </p:sp>
    </p:spTree>
    <p:extLst>
      <p:ext uri="{BB962C8B-B14F-4D97-AF65-F5344CB8AC3E}">
        <p14:creationId xmlns:p14="http://schemas.microsoft.com/office/powerpoint/2010/main" val="1529796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custDataLst>
              <p:tags r:id="rId1"/>
            </p:custDataLst>
          </p:nvPr>
        </p:nvSpPr>
        <p:spPr/>
        <p:txBody>
          <a:bodyPr/>
          <a:lstStyle/>
          <a:p>
            <a:r>
              <a:rPr lang="en-CA" dirty="0"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45</a:t>
            </a:fld>
            <a:endParaRPr lang="en-CA" dirty="0">
              <a:solidFill>
                <a:srgbClr val="000000">
                  <a:tint val="75000"/>
                </a:srgbClr>
              </a:solidFill>
            </a:endParaRPr>
          </a:p>
        </p:txBody>
      </p:sp>
      <p:sp>
        <p:nvSpPr>
          <p:cNvPr id="7" name="Rectangle 6"/>
          <p:cNvSpPr/>
          <p:nvPr>
            <p:custDataLst>
              <p:tags r:id="rId3"/>
            </p:custDataLst>
          </p:nvPr>
        </p:nvSpPr>
        <p:spPr>
          <a:xfrm>
            <a:off x="479654" y="5996905"/>
            <a:ext cx="8266192" cy="507831"/>
          </a:xfrm>
          <a:prstGeom prst="rect">
            <a:avLst/>
          </a:prstGeom>
        </p:spPr>
        <p:txBody>
          <a:bodyPr wrap="square">
            <a:spAutoFit/>
          </a:bodyPr>
          <a:lstStyle/>
          <a:p>
            <a:r>
              <a:rPr lang="en-US" sz="900" dirty="0" smtClean="0">
                <a:solidFill>
                  <a:srgbClr val="7F7F7F"/>
                </a:solidFill>
                <a:latin typeface="+mj-lt"/>
              </a:rPr>
              <a:t/>
            </a:r>
            <a:br>
              <a:rPr lang="en-US" sz="900" dirty="0" smtClean="0">
                <a:solidFill>
                  <a:srgbClr val="7F7F7F"/>
                </a:solidFill>
                <a:latin typeface="+mj-lt"/>
              </a:rPr>
            </a:br>
            <a:r>
              <a:rPr lang="en-US" sz="900" dirty="0" smtClean="0">
                <a:solidFill>
                  <a:srgbClr val="595959"/>
                </a:solidFill>
                <a:latin typeface="+mj-lt"/>
                <a:cs typeface="Arial" panose="020B0604020202020204" pitchFamily="34" charset="0"/>
              </a:rPr>
              <a:t>Q102. Have you ever seen the following acronyms :</a:t>
            </a:r>
            <a:r>
              <a:rPr lang="fr-CA" sz="900" dirty="0" smtClean="0">
                <a:solidFill>
                  <a:srgbClr val="595959"/>
                </a:solidFill>
                <a:latin typeface="+mj-lt"/>
                <a:cs typeface="Arial" panose="020B0604020202020204" pitchFamily="34" charset="0"/>
              </a:rPr>
              <a:t/>
            </a:r>
            <a:br>
              <a:rPr lang="fr-CA" sz="900" dirty="0" smtClean="0">
                <a:solidFill>
                  <a:srgbClr val="595959"/>
                </a:solidFill>
                <a:latin typeface="+mj-lt"/>
                <a:cs typeface="Arial" panose="020B0604020202020204" pitchFamily="34" charset="0"/>
              </a:rPr>
            </a:br>
            <a:r>
              <a:rPr lang="en-US" sz="900" dirty="0">
                <a:solidFill>
                  <a:srgbClr val="595959"/>
                </a:solidFill>
                <a:latin typeface="+mj-lt"/>
                <a:cs typeface="Arial" panose="020B0604020202020204" pitchFamily="34" charset="0"/>
              </a:rPr>
              <a:t>Q103. </a:t>
            </a:r>
            <a:r>
              <a:rPr lang="en-US" sz="900" dirty="0" smtClean="0">
                <a:solidFill>
                  <a:srgbClr val="595959"/>
                </a:solidFill>
                <a:latin typeface="+mj-lt"/>
                <a:cs typeface="Arial" panose="020B0604020202020204" pitchFamily="34" charset="0"/>
              </a:rPr>
              <a:t>Do you know what the following acronyms mean :</a:t>
            </a:r>
            <a:endParaRPr lang="fr-FR" sz="900" dirty="0">
              <a:solidFill>
                <a:srgbClr val="595959"/>
              </a:solidFill>
              <a:latin typeface="+mj-lt"/>
              <a:cs typeface="Arial" panose="020B0604020202020204" pitchFamily="34" charset="0"/>
            </a:endParaRPr>
          </a:p>
        </p:txBody>
      </p:sp>
      <p:graphicFrame>
        <p:nvGraphicFramePr>
          <p:cNvPr id="9" name="Graphique 8"/>
          <p:cNvGraphicFramePr/>
          <p:nvPr>
            <p:custDataLst>
              <p:tags r:id="rId4"/>
            </p:custDataLst>
            <p:extLst>
              <p:ext uri="{D42A27DB-BD31-4B8C-83A1-F6EECF244321}">
                <p14:modId xmlns:p14="http://schemas.microsoft.com/office/powerpoint/2010/main" val="3670774112"/>
              </p:ext>
            </p:extLst>
          </p:nvPr>
        </p:nvGraphicFramePr>
        <p:xfrm>
          <a:off x="179512" y="1402512"/>
          <a:ext cx="7128792" cy="4719744"/>
        </p:xfrm>
        <a:graphic>
          <a:graphicData uri="http://schemas.openxmlformats.org/drawingml/2006/chart">
            <c:chart xmlns:c="http://schemas.openxmlformats.org/drawingml/2006/chart" xmlns:r="http://schemas.openxmlformats.org/officeDocument/2006/relationships" r:id="rId9"/>
          </a:graphicData>
        </a:graphic>
      </p:graphicFrame>
      <p:sp>
        <p:nvSpPr>
          <p:cNvPr id="12" name="Titre 4"/>
          <p:cNvSpPr>
            <a:spLocks noGrp="1"/>
          </p:cNvSpPr>
          <p:nvPr>
            <p:ph type="title"/>
            <p:custDataLst>
              <p:tags r:id="rId5"/>
            </p:custDataLst>
          </p:nvPr>
        </p:nvSpPr>
        <p:spPr>
          <a:xfrm>
            <a:off x="580030" y="490669"/>
            <a:ext cx="5288114" cy="631545"/>
          </a:xfrm>
        </p:spPr>
        <p:txBody>
          <a:bodyPr>
            <a:normAutofit/>
          </a:bodyPr>
          <a:lstStyle/>
          <a:p>
            <a:r>
              <a:rPr lang="en-CA" sz="2000" dirty="0" smtClean="0">
                <a:solidFill>
                  <a:srgbClr val="9BBB59"/>
                </a:solidFill>
              </a:rPr>
              <a:t>Familiarity with various acronyms</a:t>
            </a:r>
            <a:endParaRPr lang="en-CA" sz="2000" dirty="0">
              <a:solidFill>
                <a:srgbClr val="9BBB59"/>
              </a:solidFill>
            </a:endParaRPr>
          </a:p>
        </p:txBody>
      </p:sp>
      <p:sp>
        <p:nvSpPr>
          <p:cNvPr id="14" name="Rectangle 13"/>
          <p:cNvSpPr/>
          <p:nvPr>
            <p:custDataLst>
              <p:tags r:id="rId6"/>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graphicFrame>
        <p:nvGraphicFramePr>
          <p:cNvPr id="8" name="Tableau 7"/>
          <p:cNvGraphicFramePr>
            <a:graphicFrameLocks noGrp="1"/>
          </p:cNvGraphicFramePr>
          <p:nvPr>
            <p:extLst>
              <p:ext uri="{D42A27DB-BD31-4B8C-83A1-F6EECF244321}">
                <p14:modId xmlns:p14="http://schemas.microsoft.com/office/powerpoint/2010/main" val="2918579947"/>
              </p:ext>
            </p:extLst>
          </p:nvPr>
        </p:nvGraphicFramePr>
        <p:xfrm>
          <a:off x="7164288" y="1124744"/>
          <a:ext cx="1581558" cy="4465131"/>
        </p:xfrm>
        <a:graphic>
          <a:graphicData uri="http://schemas.openxmlformats.org/drawingml/2006/table">
            <a:tbl>
              <a:tblPr firstRow="1" bandRow="1">
                <a:tableStyleId>{073A0DAA-6AF3-43AB-8588-CEC1D06C72B9}</a:tableStyleId>
              </a:tblPr>
              <a:tblGrid>
                <a:gridCol w="1581558"/>
              </a:tblGrid>
              <a:tr h="4691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u="none" noProof="0" dirty="0" smtClean="0">
                          <a:solidFill>
                            <a:srgbClr val="5A5A5A"/>
                          </a:solidFill>
                          <a:latin typeface="Arial" panose="020B0604020202020204" pitchFamily="34" charset="0"/>
                          <a:cs typeface="Arial" panose="020B0604020202020204" pitchFamily="34" charset="0"/>
                        </a:rPr>
                        <a:t>Total Have</a:t>
                      </a:r>
                      <a:r>
                        <a:rPr lang="en-CA" sz="1200" u="none" baseline="0" noProof="0" dirty="0" smtClean="0">
                          <a:solidFill>
                            <a:srgbClr val="5A5A5A"/>
                          </a:solidFill>
                          <a:latin typeface="Arial" panose="020B0604020202020204" pitchFamily="34" charset="0"/>
                          <a:cs typeface="Arial" panose="020B0604020202020204" pitchFamily="34" charset="0"/>
                        </a:rPr>
                        <a:t> seen</a:t>
                      </a:r>
                      <a:r>
                        <a:rPr lang="en-CA" sz="1200" u="none" noProof="0" dirty="0" smtClean="0">
                          <a:solidFill>
                            <a:srgbClr val="5A5A5A"/>
                          </a:solidFill>
                          <a:latin typeface="Arial" panose="020B0604020202020204" pitchFamily="34" charset="0"/>
                          <a:cs typeface="Arial" panose="020B0604020202020204" pitchFamily="34" charset="0"/>
                        </a:rPr>
                        <a:t>/ heard of acronym</a:t>
                      </a:r>
                    </a:p>
                  </a:txBody>
                  <a:tcPr>
                    <a:lnB w="19050" cap="flat" cmpd="sng" algn="ctr">
                      <a:solidFill>
                        <a:schemeClr val="tx1">
                          <a:lumMod val="50000"/>
                          <a:lumOff val="50000"/>
                        </a:schemeClr>
                      </a:solidFill>
                      <a:prstDash val="solid"/>
                      <a:round/>
                      <a:headEnd type="none" w="med" len="med"/>
                      <a:tailEnd type="none" w="med" len="med"/>
                    </a:lnB>
                    <a:noFill/>
                  </a:tcPr>
                </a:tc>
              </a:tr>
              <a:tr h="133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76%</a:t>
                      </a:r>
                      <a:endParaRPr lang="fr-CA" sz="1200" b="1" dirty="0">
                        <a:solidFill>
                          <a:srgbClr val="5A5A5A"/>
                        </a:solidFill>
                        <a:latin typeface="Arial" panose="020B0604020202020204" pitchFamily="34" charset="0"/>
                        <a:cs typeface="Arial" panose="020B0604020202020204" pitchFamily="34" charset="0"/>
                      </a:endParaRPr>
                    </a:p>
                  </a:txBody>
                  <a:tcPr anchor="ctr">
                    <a:lnT w="19050" cap="flat" cmpd="sng" algn="ctr">
                      <a:solidFill>
                        <a:schemeClr val="tx1">
                          <a:lumMod val="50000"/>
                          <a:lumOff val="50000"/>
                        </a:schemeClr>
                      </a:solidFill>
                      <a:prstDash val="solid"/>
                      <a:round/>
                      <a:headEnd type="none" w="med" len="med"/>
                      <a:tailEnd type="none" w="med" len="med"/>
                    </a:lnT>
                    <a:noFill/>
                  </a:tcPr>
                </a:tc>
              </a:tr>
              <a:tr h="133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60%</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r h="1332000">
                <a:tc>
                  <a:txBody>
                    <a:bodyPr/>
                    <a:lstStyle/>
                    <a:p>
                      <a:pPr algn="ctr"/>
                      <a:r>
                        <a:rPr lang="fr-CA" sz="1200" b="1" dirty="0" smtClean="0">
                          <a:solidFill>
                            <a:srgbClr val="5A5A5A"/>
                          </a:solidFill>
                          <a:latin typeface="Arial" panose="020B0604020202020204" pitchFamily="34" charset="0"/>
                          <a:cs typeface="Arial" panose="020B0604020202020204" pitchFamily="34" charset="0"/>
                        </a:rPr>
                        <a:t>12%</a:t>
                      </a:r>
                      <a:endParaRPr lang="fr-CA" sz="1200" b="1" dirty="0">
                        <a:solidFill>
                          <a:srgbClr val="5A5A5A"/>
                        </a:solidFill>
                        <a:latin typeface="Arial" panose="020B0604020202020204" pitchFamily="34" charset="0"/>
                        <a:cs typeface="Arial" panose="020B0604020202020204" pitchFamily="34" charset="0"/>
                      </a:endParaRPr>
                    </a:p>
                  </a:txBody>
                  <a:tcPr anchor="ctr">
                    <a:noFill/>
                  </a:tcPr>
                </a:tc>
              </a:tr>
            </a:tbl>
          </a:graphicData>
        </a:graphic>
      </p:graphicFrame>
    </p:spTree>
    <p:extLst>
      <p:ext uri="{BB962C8B-B14F-4D97-AF65-F5344CB8AC3E}">
        <p14:creationId xmlns:p14="http://schemas.microsoft.com/office/powerpoint/2010/main" val="15352958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9"/>
          <p:cNvGraphicFramePr>
            <a:graphicFrameLocks noGrp="1"/>
          </p:cNvGraphicFramePr>
          <p:nvPr>
            <p:custDataLst>
              <p:tags r:id="rId1"/>
            </p:custDataLst>
            <p:extLst>
              <p:ext uri="{D42A27DB-BD31-4B8C-83A1-F6EECF244321}">
                <p14:modId xmlns:p14="http://schemas.microsoft.com/office/powerpoint/2010/main" val="2138387719"/>
              </p:ext>
            </p:extLst>
          </p:nvPr>
        </p:nvGraphicFramePr>
        <p:xfrm>
          <a:off x="611560" y="1556794"/>
          <a:ext cx="6355182" cy="3816422"/>
        </p:xfrm>
        <a:graphic>
          <a:graphicData uri="http://schemas.openxmlformats.org/drawingml/2006/table">
            <a:tbl>
              <a:tblPr firstRow="1" bandRow="1">
                <a:tableStyleId>{2D5ABB26-0587-4C30-8999-92F81FD0307C}</a:tableStyleId>
              </a:tblPr>
              <a:tblGrid>
                <a:gridCol w="1407494"/>
                <a:gridCol w="539569"/>
                <a:gridCol w="539569"/>
                <a:gridCol w="539569"/>
                <a:gridCol w="539569"/>
                <a:gridCol w="464902"/>
                <a:gridCol w="464902"/>
                <a:gridCol w="464902"/>
                <a:gridCol w="464902"/>
                <a:gridCol w="464902"/>
                <a:gridCol w="464902"/>
              </a:tblGrid>
              <a:tr h="370899">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endParaRPr lang="fr-CA" sz="1000" b="1" kern="1200" noProof="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algn="ctr" defTabSz="914400" rtl="0" eaLnBrk="1" fontAlgn="b" latinLnBrk="0" hangingPunct="1"/>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TOTAL</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fontAlgn="b"/>
                      <a:r>
                        <a:rPr lang="fr-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REGION</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endParaRPr lang="fr-CA"/>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gridSpan="6">
                  <a:txBody>
                    <a:bodyPr/>
                    <a:lstStyle/>
                    <a:p>
                      <a:pPr algn="ctr" fontAlgn="b"/>
                      <a:r>
                        <a:rPr lang="en-CA" sz="1100" b="1" kern="120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Narrow" panose="020B0606020202030204"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AF2B8"/>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c hMerge="1">
                  <a:txBody>
                    <a:bodyPr/>
                    <a:lstStyle/>
                    <a:p>
                      <a:pPr algn="ctr" fontAlgn="b"/>
                      <a:endParaRPr lang="fr-CA" sz="1100" b="1"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rgbClr val="EFF4E4"/>
                    </a:solidFill>
                  </a:tcPr>
                </a:tc>
              </a:tr>
              <a:tr h="421187">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marL="0" algn="ctr" defTabSz="914400" rtl="0" eaLnBrk="1" fontAlgn="b" latinLnBrk="0" hangingPunct="1"/>
                      <a:endParaRPr lang="fr-CA" sz="1050" b="0" kern="1200" noProof="0" dirty="0">
                        <a:solidFill>
                          <a:schemeClr val="tx1">
                            <a:lumMod val="65000"/>
                            <a:lumOff val="35000"/>
                          </a:schemeClr>
                        </a:solidFill>
                        <a:latin typeface="Franklin Gothic Heavy" pitchFamily="34" charset="0"/>
                        <a:ea typeface="+mn-ea"/>
                        <a:cs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b"/>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err="1" smtClean="0">
                          <a:solidFill>
                            <a:schemeClr val="tx1">
                              <a:lumMod val="65000"/>
                              <a:lumOff val="35000"/>
                            </a:schemeClr>
                          </a:solidFill>
                          <a:latin typeface="Arial Narrow" panose="020B0606020202030204" pitchFamily="34" charset="0"/>
                          <a:ea typeface="+mn-ea"/>
                          <a:cs typeface="Arial" panose="020B0604020202020204" pitchFamily="34" charset="0"/>
                        </a:rPr>
                        <a:t>Quebec</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Canada </a:t>
                      </a:r>
                      <a:b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br>
                      <a:r>
                        <a:rPr lang="fr-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hors</a:t>
                      </a:r>
                      <a:r>
                        <a:rPr lang="fr-CA" sz="1000" b="1" kern="1200" baseline="0" dirty="0" smtClean="0">
                          <a:solidFill>
                            <a:schemeClr val="tx1">
                              <a:lumMod val="65000"/>
                              <a:lumOff val="35000"/>
                            </a:schemeClr>
                          </a:solidFill>
                          <a:latin typeface="Arial Narrow" panose="020B0606020202030204" pitchFamily="34" charset="0"/>
                          <a:ea typeface="+mn-ea"/>
                          <a:cs typeface="Arial" panose="020B0604020202020204" pitchFamily="34" charset="0"/>
                        </a:rPr>
                        <a:t> QC</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15-17</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18-24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25-34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35-44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45-54</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CA" sz="1000" b="1" kern="1200" dirty="0" smtClean="0">
                          <a:solidFill>
                            <a:schemeClr val="tx1">
                              <a:lumMod val="65000"/>
                              <a:lumOff val="35000"/>
                            </a:schemeClr>
                          </a:solidFill>
                          <a:latin typeface="Arial Narrow" panose="020B0606020202030204" pitchFamily="34" charset="0"/>
                          <a:ea typeface="+mn-ea"/>
                          <a:cs typeface="Arial" panose="020B0604020202020204" pitchFamily="34" charset="0"/>
                        </a:rPr>
                        <a:t>55+</a:t>
                      </a:r>
                      <a:endParaRPr lang="fr-CA" sz="1000" b="1" kern="1200" dirty="0">
                        <a:solidFill>
                          <a:schemeClr val="tx1">
                            <a:lumMod val="65000"/>
                            <a:lumOff val="35000"/>
                          </a:schemeClr>
                        </a:solidFill>
                        <a:latin typeface="Arial Narrow" panose="020B060602020203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44016">
                <a:tc>
                  <a:txBody>
                    <a:bodyPr/>
                    <a:lstStyle/>
                    <a:p>
                      <a:pPr marL="0" marR="0" lvl="0" indent="0" algn="r" defTabSz="914400" rtl="0" eaLnBrk="0" fontAlgn="base" latinLnBrk="0" hangingPunct="0">
                        <a:lnSpc>
                          <a:spcPct val="95000"/>
                        </a:lnSpc>
                        <a:spcBef>
                          <a:spcPct val="0"/>
                        </a:spcBef>
                        <a:spcAft>
                          <a:spcPct val="0"/>
                        </a:spcAft>
                        <a:buClrTx/>
                        <a:buSzPct val="85000"/>
                        <a:buFontTx/>
                        <a:buNone/>
                        <a:tabLst/>
                        <a:defRPr/>
                      </a:pPr>
                      <a:r>
                        <a:rPr lang="en-CA" sz="800" b="1" dirty="0" smtClean="0">
                          <a:solidFill>
                            <a:srgbClr val="B5CC22"/>
                          </a:solidFill>
                          <a:latin typeface="Arial" pitchFamily="34" charset="0"/>
                          <a:cs typeface="Arial" pitchFamily="34" charset="0"/>
                        </a:rPr>
                        <a:t> </a:t>
                      </a:r>
                    </a:p>
                  </a:txBody>
                  <a:tcPr marL="0" marR="0" anchor="ctr">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CA" sz="900" b="1" dirty="0" smtClean="0">
                          <a:solidFill>
                            <a:srgbClr val="B5CC22"/>
                          </a:solidFill>
                          <a:latin typeface="Arial" pitchFamily="34" charset="0"/>
                          <a:cs typeface="Arial" pitchFamily="34" charset="0"/>
                        </a:rPr>
                        <a:t> 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190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a:solidFill>
                            <a:srgbClr val="595959"/>
                          </a:solidFill>
                          <a:effectLst/>
                          <a:latin typeface="Arial"/>
                        </a:rPr>
                        <a:t>610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95</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198</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87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91</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122</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CA" sz="900" b="0" i="0" u="none" strike="noStrike" dirty="0" smtClean="0">
                          <a:solidFill>
                            <a:srgbClr val="595959"/>
                          </a:solidFill>
                          <a:effectLst/>
                          <a:latin typeface="Arial"/>
                        </a:rPr>
                        <a:t>207</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96792">
                <a:tc gridSpan="2">
                  <a:txBody>
                    <a:bodyPr/>
                    <a:lstStyle/>
                    <a:p>
                      <a:pPr algn="l" fontAlgn="ctr"/>
                      <a:r>
                        <a:rPr lang="en-CA" sz="1100" b="1" i="0" u="none" strike="noStrike" kern="1200" noProof="0" dirty="0" smtClean="0">
                          <a:solidFill>
                            <a:srgbClr val="5A5A5A"/>
                          </a:solidFill>
                          <a:effectLst/>
                          <a:latin typeface="Arial Narrow"/>
                          <a:ea typeface="+mn-ea"/>
                          <a:cs typeface="+mn-cs"/>
                        </a:rPr>
                        <a:t>LGBT</a:t>
                      </a:r>
                      <a:endParaRPr lang="en-CA" sz="1100" b="1" i="0" u="none" strike="noStrike" kern="1200" noProof="0" dirty="0">
                        <a:solidFill>
                          <a:srgbClr val="5A5A5A"/>
                        </a:solidFill>
                        <a:effectLst/>
                        <a:latin typeface="Arial Narrow"/>
                        <a:ea typeface="+mn-ea"/>
                        <a:cs typeface="+mn-cs"/>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0"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algn="l" defTabSz="914400" rtl="0" eaLnBrk="1" fontAlgn="ctr" latinLnBrk="0" hangingPunct="1"/>
                      <a:r>
                        <a:rPr lang="en-CA" sz="1100" b="0" i="0" u="none" strike="noStrike" kern="1200" noProof="0" dirty="0" smtClean="0">
                          <a:solidFill>
                            <a:srgbClr val="5A5A5A"/>
                          </a:solidFill>
                          <a:effectLst/>
                          <a:latin typeface="Arial Narrow"/>
                          <a:ea typeface="+mn-ea"/>
                          <a:cs typeface="+mn-cs"/>
                        </a:rPr>
                        <a:t>Total Have seen/heard</a:t>
                      </a:r>
                      <a:endParaRPr lang="en-CA" sz="1100" b="0" i="0" u="none" strike="noStrike" kern="1200" noProof="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76</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60</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82</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67</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83</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83</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75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16024">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rgbClr val="5A5A5A"/>
                          </a:solidFill>
                          <a:effectLst/>
                          <a:latin typeface="Arial Narrow"/>
                          <a:ea typeface="+mn-ea"/>
                          <a:cs typeface="+mn-cs"/>
                        </a:rPr>
                        <a:t>Yes, very well</a:t>
                      </a:r>
                      <a:endParaRPr lang="en-CA" sz="1100" b="0" i="0" u="none" strike="noStrike" kern="1200" noProof="0" dirty="0">
                        <a:solidFill>
                          <a:srgbClr val="5A5A5A"/>
                        </a:solidFill>
                        <a:effectLst/>
                        <a:latin typeface="Arial Narrow"/>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57</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46</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42</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64</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57</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49</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504056">
                <a:tc gridSpan="2">
                  <a:txBody>
                    <a:bodyPr/>
                    <a:lstStyle/>
                    <a:p>
                      <a:pPr marL="0" algn="l" defTabSz="914400" rtl="0" eaLnBrk="1" fontAlgn="ctr" latinLnBrk="0" hangingPunct="1"/>
                      <a:r>
                        <a:rPr lang="en-CA" sz="1100" b="1" i="0" u="none" strike="noStrike" kern="1200" noProof="0" dirty="0" smtClean="0">
                          <a:solidFill>
                            <a:srgbClr val="5A5A5A"/>
                          </a:solidFill>
                          <a:effectLst/>
                          <a:latin typeface="Arial Narrow"/>
                          <a:ea typeface="+mn-ea"/>
                          <a:cs typeface="+mn-cs"/>
                        </a:rPr>
                        <a:t>LGBTQ</a:t>
                      </a:r>
                      <a:endParaRPr lang="en-CA" sz="1100" b="1" i="0" u="none" strike="noStrike" kern="1200" noProof="0" dirty="0">
                        <a:solidFill>
                          <a:srgbClr val="5A5A5A"/>
                        </a:solidFill>
                        <a:effectLst/>
                        <a:latin typeface="Arial Narrow"/>
                        <a:ea typeface="+mn-ea"/>
                        <a:cs typeface="+mn-cs"/>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rgbClr val="5A5A5A"/>
                          </a:solidFill>
                          <a:effectLst/>
                          <a:latin typeface="Arial Narrow"/>
                          <a:ea typeface="+mn-ea"/>
                          <a:cs typeface="+mn-cs"/>
                        </a:rPr>
                        <a:t>Total Have seen/heard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60</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32</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69</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64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74</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56</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58</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rgbClr val="5A5A5A"/>
                          </a:solidFill>
                          <a:effectLst/>
                          <a:latin typeface="Arial Narrow"/>
                          <a:ea typeface="+mn-ea"/>
                          <a:cs typeface="+mn-cs"/>
                        </a:rPr>
                        <a:t>Yes, very well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35</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18</a:t>
                      </a: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40</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46</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53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E31836"/>
                          </a:solidFill>
                          <a:effectLst/>
                          <a:latin typeface="Arial Narrow" panose="020B0606020202030204" pitchFamily="34" charset="0"/>
                        </a:rPr>
                        <a:t>27</a:t>
                      </a: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360040">
                <a:tc gridSpan="2">
                  <a:txBody>
                    <a:bodyPr/>
                    <a:lstStyle/>
                    <a:p>
                      <a:pPr marL="0" algn="l" defTabSz="914400" rtl="0" eaLnBrk="1" fontAlgn="ctr" latinLnBrk="0" hangingPunct="1"/>
                      <a:r>
                        <a:rPr lang="en-CA" sz="1100" b="1" i="0" u="none" strike="noStrike" kern="1200" noProof="0" dirty="0" smtClean="0">
                          <a:solidFill>
                            <a:srgbClr val="5A5A5A"/>
                          </a:solidFill>
                          <a:effectLst/>
                          <a:latin typeface="Arial Narrow"/>
                          <a:ea typeface="+mn-ea"/>
                          <a:cs typeface="+mn-cs"/>
                        </a:rPr>
                        <a:t>LGBTTIQ2S+</a:t>
                      </a:r>
                      <a:endParaRPr lang="en-CA" sz="1100" b="1" i="0" u="none" strike="noStrike" kern="1200" noProof="0" dirty="0">
                        <a:solidFill>
                          <a:srgbClr val="5A5A5A"/>
                        </a:solidFill>
                        <a:effectLst/>
                        <a:latin typeface="Arial Narrow"/>
                        <a:ea typeface="+mn-ea"/>
                        <a:cs typeface="+mn-cs"/>
                      </a:endParaRPr>
                    </a:p>
                  </a:txBody>
                  <a:tcPr marL="9525" marR="9525" marT="9525"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endParaRPr lang="fr-CA" sz="1100" b="1"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rgbClr val="5A5A5A"/>
                          </a:solidFill>
                          <a:effectLst/>
                          <a:latin typeface="Arial Narrow"/>
                          <a:ea typeface="+mn-ea"/>
                          <a:cs typeface="+mn-cs"/>
                        </a:rPr>
                        <a:t>Total Have seen/heard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12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8</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11</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21</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1" i="0" u="none" strike="noStrike" dirty="0" smtClean="0">
                          <a:solidFill>
                            <a:srgbClr val="00B0F0"/>
                          </a:solidFill>
                          <a:effectLst/>
                          <a:latin typeface="Arial Narrow" panose="020B0606020202030204" pitchFamily="34" charset="0"/>
                        </a:rPr>
                        <a:t>23</a:t>
                      </a:r>
                      <a:endParaRPr lang="fr-CA" sz="1100" b="1"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9</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10</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8</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r h="288032">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CA" sz="1100" b="0" i="0" u="none" strike="noStrike" kern="1200" noProof="0" dirty="0" smtClean="0">
                          <a:solidFill>
                            <a:srgbClr val="5A5A5A"/>
                          </a:solidFill>
                          <a:effectLst/>
                          <a:latin typeface="Arial Narrow"/>
                          <a:ea typeface="+mn-ea"/>
                          <a:cs typeface="+mn-cs"/>
                        </a:rPr>
                        <a:t>Yes, very well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hMerge="1">
                  <a:txBody>
                    <a:bodyPr/>
                    <a:lstStyle/>
                    <a:p>
                      <a:endParaRPr lang="fr-CA"/>
                    </a:p>
                  </a:txBody>
                  <a:tcPr/>
                </a:tc>
                <a:tc>
                  <a:txBody>
                    <a:bodyPr/>
                    <a:lstStyle/>
                    <a:p>
                      <a:pPr algn="ctr" fontAlgn="ctr"/>
                      <a:r>
                        <a:rPr lang="fr-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3810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3</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5</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00B0F0"/>
                          </a:solidFill>
                          <a:effectLst/>
                          <a:latin typeface="Arial Narrow" panose="020B0606020202030204" pitchFamily="34" charset="0"/>
                        </a:rPr>
                        <a:t>6</a:t>
                      </a:r>
                      <a:endParaRPr lang="fr-CA" sz="1100" b="0" i="0" u="none" strike="noStrike" dirty="0">
                        <a:solidFill>
                          <a:srgbClr val="00B0F0"/>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4</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595959"/>
                          </a:solidFill>
                          <a:effectLst/>
                          <a:latin typeface="Arial Narrow" panose="020B0606020202030204" pitchFamily="34" charset="0"/>
                        </a:rPr>
                        <a:t>2</a:t>
                      </a:r>
                      <a:endParaRPr lang="fr-CA" sz="1100" b="0" i="0" u="none" strike="noStrike" dirty="0">
                        <a:solidFill>
                          <a:srgbClr val="595959"/>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c>
                  <a:txBody>
                    <a:bodyPr/>
                    <a:lstStyle/>
                    <a:p>
                      <a:pPr algn="ctr" fontAlgn="ctr"/>
                      <a:r>
                        <a:rPr lang="fr-CA" sz="1100" b="0" i="0" u="none" strike="noStrike" dirty="0" smtClean="0">
                          <a:solidFill>
                            <a:srgbClr val="E31836"/>
                          </a:solidFill>
                          <a:effectLst/>
                          <a:latin typeface="Arial Narrow" panose="020B0606020202030204" pitchFamily="34" charset="0"/>
                        </a:rPr>
                        <a:t>1</a:t>
                      </a:r>
                      <a:endParaRPr lang="fr-CA" sz="1100" b="0" i="0" u="none" strike="noStrike" dirty="0">
                        <a:solidFill>
                          <a:srgbClr val="E31836"/>
                        </a:solidFill>
                        <a:effectLst/>
                        <a:latin typeface="Arial Narrow" panose="020B0606020202030204" pitchFamily="34" charset="0"/>
                      </a:endParaRPr>
                    </a:p>
                  </a:txBody>
                  <a:tcPr marL="9525" marR="9525" marT="9525" marB="0" anchor="ctr">
                    <a:lnL w="57150" cap="flat" cmpd="sng" algn="ctr">
                      <a:noFill/>
                      <a:prstDash val="solid"/>
                      <a:round/>
                      <a:headEnd type="none" w="med" len="med"/>
                      <a:tailEnd type="none" w="med" len="me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rgbClr val="EFF4E4"/>
                    </a:solidFill>
                  </a:tcPr>
                </a:tc>
              </a:tr>
            </a:tbl>
          </a:graphicData>
        </a:graphic>
      </p:graphicFrame>
      <p:sp>
        <p:nvSpPr>
          <p:cNvPr id="10" name="Espace réservé du pied de page 2"/>
          <p:cNvSpPr>
            <a:spLocks noGrp="1"/>
          </p:cNvSpPr>
          <p:nvPr>
            <p:ph type="ftr" sz="quarter" idx="4294967295"/>
            <p:custDataLst>
              <p:tags r:id="rId2"/>
            </p:custDataLst>
          </p:nvPr>
        </p:nvSpPr>
        <p:spPr>
          <a:xfrm>
            <a:off x="558800" y="6483350"/>
            <a:ext cx="2560638" cy="238125"/>
          </a:xfrm>
          <a:prstGeom prst="rect">
            <a:avLst/>
          </a:prstGeom>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11" name="Espace réservé du numéro de diapositive 3"/>
          <p:cNvSpPr>
            <a:spLocks noGrp="1"/>
          </p:cNvSpPr>
          <p:nvPr>
            <p:ph type="sldNum" sz="quarter" idx="4294967295"/>
            <p:custDataLst>
              <p:tags r:id="rId3"/>
            </p:custDataLst>
          </p:nvPr>
        </p:nvSpPr>
        <p:spPr>
          <a:xfrm>
            <a:off x="5989638" y="6483350"/>
            <a:ext cx="2597150" cy="238125"/>
          </a:xfrm>
          <a:prstGeom prst="rect">
            <a:avLst/>
          </a:prstGeom>
        </p:spPr>
        <p:txBody>
          <a:bodyPr/>
          <a:lstStyle/>
          <a:p>
            <a:pPr>
              <a:defRPr/>
            </a:pPr>
            <a:fld id="{18239141-2E42-4ABB-84FD-6FABED6D0D53}" type="slidenum">
              <a:rPr lang="en-CA" smtClean="0">
                <a:solidFill>
                  <a:srgbClr val="000000">
                    <a:tint val="75000"/>
                  </a:srgbClr>
                </a:solidFill>
              </a:rPr>
              <a:pPr>
                <a:defRPr/>
              </a:pPr>
              <a:t>46</a:t>
            </a:fld>
            <a:endParaRPr lang="en-CA" dirty="0">
              <a:solidFill>
                <a:srgbClr val="000000">
                  <a:tint val="75000"/>
                </a:srgbClr>
              </a:solidFill>
            </a:endParaRPr>
          </a:p>
        </p:txBody>
      </p:sp>
      <p:sp>
        <p:nvSpPr>
          <p:cNvPr id="8" name="Rectangle 7"/>
          <p:cNvSpPr/>
          <p:nvPr>
            <p:custDataLst>
              <p:tags r:id="rId4"/>
            </p:custDataLst>
          </p:nvPr>
        </p:nvSpPr>
        <p:spPr>
          <a:xfrm>
            <a:off x="479654" y="5996905"/>
            <a:ext cx="8266192" cy="507831"/>
          </a:xfrm>
          <a:prstGeom prst="rect">
            <a:avLst/>
          </a:prstGeom>
        </p:spPr>
        <p:txBody>
          <a:bodyPr wrap="square">
            <a:spAutoFit/>
          </a:bodyPr>
          <a:lstStyle/>
          <a:p>
            <a:r>
              <a:rPr lang="en-US" sz="900" dirty="0" smtClean="0">
                <a:solidFill>
                  <a:srgbClr val="7F7F7F"/>
                </a:solidFill>
                <a:latin typeface="+mj-lt"/>
              </a:rPr>
              <a:t/>
            </a:r>
            <a:br>
              <a:rPr lang="en-US" sz="900" dirty="0" smtClean="0">
                <a:solidFill>
                  <a:srgbClr val="7F7F7F"/>
                </a:solidFill>
                <a:latin typeface="+mj-lt"/>
              </a:rPr>
            </a:br>
            <a:r>
              <a:rPr lang="en-US" sz="900" dirty="0" smtClean="0">
                <a:solidFill>
                  <a:srgbClr val="595959"/>
                </a:solidFill>
                <a:latin typeface="+mj-lt"/>
                <a:cs typeface="Arial" panose="020B0604020202020204" pitchFamily="34" charset="0"/>
              </a:rPr>
              <a:t>Q102. Have you ever seen the following acronyms :</a:t>
            </a:r>
            <a:r>
              <a:rPr lang="fr-CA" sz="900" dirty="0" smtClean="0">
                <a:solidFill>
                  <a:srgbClr val="595959"/>
                </a:solidFill>
                <a:latin typeface="+mj-lt"/>
                <a:cs typeface="Arial" panose="020B0604020202020204" pitchFamily="34" charset="0"/>
              </a:rPr>
              <a:t/>
            </a:r>
            <a:br>
              <a:rPr lang="fr-CA" sz="900" dirty="0" smtClean="0">
                <a:solidFill>
                  <a:srgbClr val="595959"/>
                </a:solidFill>
                <a:latin typeface="+mj-lt"/>
                <a:cs typeface="Arial" panose="020B0604020202020204" pitchFamily="34" charset="0"/>
              </a:rPr>
            </a:br>
            <a:r>
              <a:rPr lang="en-US" sz="900" dirty="0">
                <a:solidFill>
                  <a:srgbClr val="595959"/>
                </a:solidFill>
                <a:latin typeface="+mj-lt"/>
                <a:cs typeface="Arial" panose="020B0604020202020204" pitchFamily="34" charset="0"/>
              </a:rPr>
              <a:t>Q103. </a:t>
            </a:r>
            <a:r>
              <a:rPr lang="en-US" sz="900" dirty="0" smtClean="0">
                <a:solidFill>
                  <a:srgbClr val="595959"/>
                </a:solidFill>
                <a:latin typeface="+mj-lt"/>
                <a:cs typeface="Arial" panose="020B0604020202020204" pitchFamily="34" charset="0"/>
              </a:rPr>
              <a:t>Do you know what the following acronyms mean :</a:t>
            </a:r>
            <a:endParaRPr lang="fr-FR" sz="900" dirty="0">
              <a:solidFill>
                <a:srgbClr val="595959"/>
              </a:solidFill>
              <a:latin typeface="+mj-lt"/>
              <a:cs typeface="Arial" panose="020B0604020202020204" pitchFamily="34" charset="0"/>
            </a:endParaRPr>
          </a:p>
        </p:txBody>
      </p:sp>
      <p:sp>
        <p:nvSpPr>
          <p:cNvPr id="13" name="Titre 4"/>
          <p:cNvSpPr>
            <a:spLocks noGrp="1"/>
          </p:cNvSpPr>
          <p:nvPr>
            <p:ph type="title"/>
            <p:custDataLst>
              <p:tags r:id="rId5"/>
            </p:custDataLst>
          </p:nvPr>
        </p:nvSpPr>
        <p:spPr>
          <a:xfrm>
            <a:off x="580030" y="490669"/>
            <a:ext cx="5288114" cy="631545"/>
          </a:xfrm>
        </p:spPr>
        <p:txBody>
          <a:bodyPr>
            <a:normAutofit/>
          </a:bodyPr>
          <a:lstStyle/>
          <a:p>
            <a:r>
              <a:rPr lang="en-CA" sz="2000" dirty="0">
                <a:solidFill>
                  <a:srgbClr val="9BBB59"/>
                </a:solidFill>
              </a:rPr>
              <a:t>Familiarity with various acronyms</a:t>
            </a:r>
            <a:endParaRPr lang="fr-CA" sz="2000" dirty="0">
              <a:solidFill>
                <a:srgbClr val="9BBB59"/>
              </a:solidFill>
            </a:endParaRPr>
          </a:p>
        </p:txBody>
      </p:sp>
      <p:sp>
        <p:nvSpPr>
          <p:cNvPr id="14" name="Rectangle 13"/>
          <p:cNvSpPr/>
          <p:nvPr>
            <p:custDataLst>
              <p:tags r:id="rId6"/>
            </p:custDataLst>
          </p:nvPr>
        </p:nvSpPr>
        <p:spPr>
          <a:xfrm>
            <a:off x="488893" y="1141835"/>
            <a:ext cx="1784463" cy="230832"/>
          </a:xfrm>
          <a:prstGeom prst="rect">
            <a:avLst/>
          </a:prstGeom>
        </p:spPr>
        <p:txBody>
          <a:bodyPr wrap="none">
            <a:spAutoFit/>
          </a:bodyPr>
          <a:lstStyle/>
          <a:p>
            <a:r>
              <a:rPr lang="fr-CA" sz="900" dirty="0" smtClean="0">
                <a:solidFill>
                  <a:srgbClr val="9BBB59"/>
                </a:solidFill>
                <a:latin typeface="Arial" panose="020B0604020202020204" pitchFamily="34" charset="0"/>
                <a:cs typeface="Arial" panose="020B0604020202020204" pitchFamily="34" charset="0"/>
              </a:rPr>
              <a:t>Base: Total </a:t>
            </a:r>
            <a:r>
              <a:rPr lang="fr-CA" sz="900" dirty="0" err="1" smtClean="0">
                <a:solidFill>
                  <a:srgbClr val="9BBB59"/>
                </a:solidFill>
                <a:latin typeface="Arial" panose="020B0604020202020204" pitchFamily="34" charset="0"/>
                <a:cs typeface="Arial" panose="020B0604020202020204" pitchFamily="34" charset="0"/>
              </a:rPr>
              <a:t>respondents</a:t>
            </a:r>
            <a:r>
              <a:rPr lang="fr-CA" sz="900" dirty="0" smtClean="0">
                <a:solidFill>
                  <a:srgbClr val="9BBB59"/>
                </a:solidFill>
                <a:latin typeface="Arial" panose="020B0604020202020204" pitchFamily="34" charset="0"/>
                <a:cs typeface="Arial" panose="020B0604020202020204" pitchFamily="34" charset="0"/>
              </a:rPr>
              <a:t> n=800</a:t>
            </a:r>
            <a:endParaRPr lang="fr-CA" sz="9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399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eaLnBrk="1" hangingPunct="1">
              <a:spcBef>
                <a:spcPct val="0"/>
              </a:spcBef>
            </a:pPr>
            <a:r>
              <a:rPr lang="fr-CA" sz="3200" dirty="0" err="1" smtClean="0">
                <a:latin typeface="Arial" charset="0"/>
                <a:cs typeface="Arial" charset="0"/>
              </a:rPr>
              <a:t>Respondent</a:t>
            </a:r>
            <a:r>
              <a:rPr lang="fr-CA" sz="3200" dirty="0" smtClean="0">
                <a:latin typeface="Arial" charset="0"/>
                <a:cs typeface="Arial" charset="0"/>
              </a:rPr>
              <a:t> profile</a:t>
            </a:r>
            <a:endParaRPr lang="fr-CA" sz="3200" dirty="0">
              <a:latin typeface="Arial" charset="0"/>
              <a:cs typeface="Arial" charset="0"/>
            </a:endParaRPr>
          </a:p>
        </p:txBody>
      </p:sp>
      <p:sp>
        <p:nvSpPr>
          <p:cNvPr id="4" name="Espace réservé du texte 3"/>
          <p:cNvSpPr>
            <a:spLocks noGrp="1"/>
          </p:cNvSpPr>
          <p:nvPr>
            <p:ph type="body" sz="quarter" idx="10"/>
            <p:custDataLst>
              <p:tags r:id="rId2"/>
            </p:custDataLst>
          </p:nvPr>
        </p:nvSpPr>
        <p:spPr/>
        <p:txBody>
          <a:bodyPr/>
          <a:lstStyle/>
          <a:p>
            <a:r>
              <a:rPr lang="en-US" i="1" dirty="0" smtClean="0"/>
              <a:t>REPORT PREPARED FOR FONDATION JASMIN ROY</a:t>
            </a:r>
            <a:endParaRPr lang="fr-CA" i="1" dirty="0"/>
          </a:p>
          <a:p>
            <a:endParaRPr lang="fr-CA" dirty="0"/>
          </a:p>
        </p:txBody>
      </p:sp>
    </p:spTree>
    <p:extLst>
      <p:ext uri="{BB962C8B-B14F-4D97-AF65-F5344CB8AC3E}">
        <p14:creationId xmlns:p14="http://schemas.microsoft.com/office/powerpoint/2010/main" val="426418505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5"/>
            <p:custDataLst>
              <p:tags r:id="rId1"/>
            </p:custDataLst>
          </p:nvPr>
        </p:nvSpPr>
        <p:spPr/>
        <p:txBody>
          <a:bodyPr/>
          <a:lstStyle/>
          <a:p>
            <a:pPr>
              <a:defRPr/>
            </a:pPr>
            <a:r>
              <a:rPr lang="en-CA" smtClean="0">
                <a:solidFill>
                  <a:srgbClr val="000000">
                    <a:tint val="75000"/>
                  </a:srgbClr>
                </a:solidFill>
              </a:rPr>
              <a:t>CROP</a:t>
            </a:r>
            <a:endParaRPr lang="en-CA" dirty="0">
              <a:solidFill>
                <a:srgbClr val="000000">
                  <a:tint val="75000"/>
                </a:srgbClr>
              </a:solidFill>
            </a:endParaRPr>
          </a:p>
        </p:txBody>
      </p:sp>
      <p:sp>
        <p:nvSpPr>
          <p:cNvPr id="4" name="Espace réservé du numéro de diapositive 3"/>
          <p:cNvSpPr>
            <a:spLocks noGrp="1"/>
          </p:cNvSpPr>
          <p:nvPr>
            <p:ph type="sldNum" sz="quarter" idx="16"/>
            <p:custDataLst>
              <p:tags r:id="rId2"/>
            </p:custDataLst>
          </p:nvPr>
        </p:nvSpPr>
        <p:spPr/>
        <p:txBody>
          <a:bodyPr/>
          <a:lstStyle/>
          <a:p>
            <a:pPr>
              <a:defRPr/>
            </a:pPr>
            <a:fld id="{18239141-2E42-4ABB-84FD-6FABED6D0D53}" type="slidenum">
              <a:rPr lang="en-CA" smtClean="0">
                <a:solidFill>
                  <a:srgbClr val="000000">
                    <a:tint val="75000"/>
                  </a:srgbClr>
                </a:solidFill>
              </a:rPr>
              <a:pPr>
                <a:defRPr/>
              </a:pPr>
              <a:t>48</a:t>
            </a:fld>
            <a:endParaRPr lang="en-CA" dirty="0">
              <a:solidFill>
                <a:srgbClr val="000000">
                  <a:tint val="75000"/>
                </a:srgbClr>
              </a:solidFill>
            </a:endParaRPr>
          </a:p>
        </p:txBody>
      </p:sp>
      <p:sp>
        <p:nvSpPr>
          <p:cNvPr id="5" name="Titre 4"/>
          <p:cNvSpPr>
            <a:spLocks noGrp="1"/>
          </p:cNvSpPr>
          <p:nvPr>
            <p:ph type="title"/>
            <p:custDataLst>
              <p:tags r:id="rId3"/>
            </p:custDataLst>
          </p:nvPr>
        </p:nvSpPr>
        <p:spPr>
          <a:xfrm>
            <a:off x="558800" y="260648"/>
            <a:ext cx="5288938" cy="631545"/>
          </a:xfrm>
        </p:spPr>
        <p:txBody>
          <a:bodyPr/>
          <a:lstStyle/>
          <a:p>
            <a:r>
              <a:rPr lang="en-CA" dirty="0" smtClean="0">
                <a:solidFill>
                  <a:srgbClr val="9BBB59"/>
                </a:solidFill>
              </a:rPr>
              <a:t>Respondent profile</a:t>
            </a:r>
            <a:br>
              <a:rPr lang="en-CA" dirty="0" smtClean="0">
                <a:solidFill>
                  <a:srgbClr val="9BBB59"/>
                </a:solidFill>
              </a:rPr>
            </a:br>
            <a:r>
              <a:rPr lang="en-CA" sz="1100" b="0" dirty="0" smtClean="0">
                <a:solidFill>
                  <a:srgbClr val="9BBB59"/>
                </a:solidFill>
              </a:rPr>
              <a:t>Base: Total respondents</a:t>
            </a:r>
            <a:endParaRPr lang="en-CA" sz="1100" b="0" dirty="0">
              <a:solidFill>
                <a:srgbClr val="9BBB59"/>
              </a:solidFill>
            </a:endParaRPr>
          </a:p>
        </p:txBody>
      </p:sp>
      <p:graphicFrame>
        <p:nvGraphicFramePr>
          <p:cNvPr id="15" name="Table 9"/>
          <p:cNvGraphicFramePr>
            <a:graphicFrameLocks noGrp="1"/>
          </p:cNvGraphicFramePr>
          <p:nvPr>
            <p:custDataLst>
              <p:tags r:id="rId4"/>
            </p:custDataLst>
            <p:extLst>
              <p:ext uri="{D42A27DB-BD31-4B8C-83A1-F6EECF244321}">
                <p14:modId xmlns:p14="http://schemas.microsoft.com/office/powerpoint/2010/main" val="3052993424"/>
              </p:ext>
            </p:extLst>
          </p:nvPr>
        </p:nvGraphicFramePr>
        <p:xfrm>
          <a:off x="593640" y="1124744"/>
          <a:ext cx="3186272" cy="1310821"/>
        </p:xfrm>
        <a:graphic>
          <a:graphicData uri="http://schemas.openxmlformats.org/drawingml/2006/table">
            <a:tbl>
              <a:tblPr firstRow="1" bandRow="1">
                <a:tableStyleId>{2D5ABB26-0587-4C30-8999-92F81FD0307C}</a:tableStyleId>
              </a:tblPr>
              <a:tblGrid>
                <a:gridCol w="2258156"/>
                <a:gridCol w="928116"/>
              </a:tblGrid>
              <a:tr h="447538">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tr>
              <a:tr h="16618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fr-CA" sz="1050" b="1" kern="1200" dirty="0" smtClean="0">
                          <a:solidFill>
                            <a:schemeClr val="tx1">
                              <a:lumMod val="65000"/>
                              <a:lumOff val="35000"/>
                            </a:schemeClr>
                          </a:solidFill>
                          <a:latin typeface="Arial" panose="020B0604020202020204" pitchFamily="34" charset="0"/>
                          <a:ea typeface="+mn-ea"/>
                          <a:cs typeface="Arial" panose="020B0604020202020204" pitchFamily="34" charset="0"/>
                        </a:rPr>
                        <a:t>GENDER</a:t>
                      </a:r>
                      <a:r>
                        <a:rPr lang="fr-CA" sz="1050" b="1" kern="1200" baseline="0" dirty="0" smtClean="0">
                          <a:solidFill>
                            <a:schemeClr val="tx1">
                              <a:lumMod val="65000"/>
                              <a:lumOff val="35000"/>
                            </a:schemeClr>
                          </a:solidFill>
                          <a:latin typeface="Arial" panose="020B0604020202020204" pitchFamily="34" charset="0"/>
                          <a:ea typeface="+mn-ea"/>
                          <a:cs typeface="Arial" panose="020B0604020202020204" pitchFamily="34" charset="0"/>
                        </a:rPr>
                        <a:t>  </a:t>
                      </a:r>
                      <a:r>
                        <a:rPr lang="fr-CA" sz="800" b="1" kern="1200" baseline="0" dirty="0" smtClean="0">
                          <a:solidFill>
                            <a:schemeClr val="tx1">
                              <a:lumMod val="65000"/>
                              <a:lumOff val="35000"/>
                            </a:schemeClr>
                          </a:solidFill>
                          <a:latin typeface="Arial" panose="020B0604020202020204" pitchFamily="34" charset="0"/>
                          <a:ea typeface="+mn-ea"/>
                          <a:cs typeface="Arial" panose="020B0604020202020204" pitchFamily="34" charset="0"/>
                        </a:rPr>
                        <a:t>                                                           </a:t>
                      </a:r>
                      <a:r>
                        <a:rPr lang="en-CA" sz="800" b="1" dirty="0" smtClean="0">
                          <a:solidFill>
                            <a:srgbClr val="B5CC22"/>
                          </a:solidFill>
                          <a:latin typeface="Arial" pitchFamily="34" charset="0"/>
                          <a:cs typeface="Arial" pitchFamily="34" charset="0"/>
                        </a:rPr>
                        <a:t>n=</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52000">
                <a:tc>
                  <a:txBody>
                    <a:bodyPr/>
                    <a:lstStyle/>
                    <a:p>
                      <a:pPr algn="l" fontAlgn="ctr"/>
                      <a:r>
                        <a:rPr lang="en-CA" sz="1100" b="0" i="0" u="none" strike="noStrike" dirty="0" smtClean="0">
                          <a:solidFill>
                            <a:srgbClr val="595959"/>
                          </a:solidFill>
                          <a:effectLst/>
                          <a:latin typeface="Arial"/>
                        </a:rPr>
                        <a:t>Man</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49</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52000">
                <a:tc>
                  <a:txBody>
                    <a:bodyPr/>
                    <a:lstStyle/>
                    <a:p>
                      <a:pPr algn="l" fontAlgn="ctr"/>
                      <a:r>
                        <a:rPr lang="en-CA" sz="1100" b="0" i="0" u="none" strike="noStrike" dirty="0" smtClean="0">
                          <a:solidFill>
                            <a:srgbClr val="595959"/>
                          </a:solidFill>
                          <a:effectLst/>
                          <a:latin typeface="Arial"/>
                        </a:rPr>
                        <a:t>Woman</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51</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17" name="Table 9"/>
          <p:cNvGraphicFramePr>
            <a:graphicFrameLocks noGrp="1"/>
          </p:cNvGraphicFramePr>
          <p:nvPr>
            <p:custDataLst>
              <p:tags r:id="rId5"/>
            </p:custDataLst>
            <p:extLst>
              <p:ext uri="{D42A27DB-BD31-4B8C-83A1-F6EECF244321}">
                <p14:modId xmlns:p14="http://schemas.microsoft.com/office/powerpoint/2010/main" val="3816324589"/>
              </p:ext>
            </p:extLst>
          </p:nvPr>
        </p:nvGraphicFramePr>
        <p:xfrm>
          <a:off x="4788024" y="4221088"/>
          <a:ext cx="3240360" cy="1971459"/>
        </p:xfrm>
        <a:graphic>
          <a:graphicData uri="http://schemas.openxmlformats.org/drawingml/2006/table">
            <a:tbl>
              <a:tblPr firstRow="1" bandRow="1">
                <a:tableStyleId>{2D5ABB26-0587-4C30-8999-92F81FD0307C}</a:tableStyleId>
              </a:tblPr>
              <a:tblGrid>
                <a:gridCol w="2296489"/>
                <a:gridCol w="943871"/>
              </a:tblGrid>
              <a:tr h="20745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fr-CA" sz="1050" b="1" kern="1200" dirty="0" smtClean="0">
                          <a:solidFill>
                            <a:schemeClr val="tx1">
                              <a:lumMod val="65000"/>
                              <a:lumOff val="35000"/>
                            </a:schemeClr>
                          </a:solidFill>
                          <a:latin typeface="Arial" panose="020B0604020202020204" pitchFamily="34" charset="0"/>
                          <a:ea typeface="+mn-ea"/>
                          <a:cs typeface="Arial" panose="020B0604020202020204" pitchFamily="34" charset="0"/>
                        </a:rPr>
                        <a:t>EMPLOYMENT</a:t>
                      </a:r>
                      <a:r>
                        <a:rPr lang="fr-CA" sz="1050" b="1" kern="1200" baseline="0" dirty="0" smtClean="0">
                          <a:solidFill>
                            <a:schemeClr val="tx1">
                              <a:lumMod val="65000"/>
                              <a:lumOff val="35000"/>
                            </a:schemeClr>
                          </a:solidFill>
                          <a:latin typeface="Arial" panose="020B0604020202020204" pitchFamily="34" charset="0"/>
                          <a:ea typeface="+mn-ea"/>
                          <a:cs typeface="Arial" panose="020B0604020202020204" pitchFamily="34" charset="0"/>
                        </a:rPr>
                        <a:t> SITUATION</a:t>
                      </a: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l" fontAlgn="ctr"/>
                      <a:r>
                        <a:rPr lang="en-CA" sz="1100" b="0" i="0" u="none" strike="noStrike" noProof="0" dirty="0" smtClean="0">
                          <a:solidFill>
                            <a:srgbClr val="595959"/>
                          </a:solidFill>
                          <a:effectLst/>
                          <a:latin typeface="Arial"/>
                        </a:rPr>
                        <a:t>Worker</a:t>
                      </a:r>
                      <a:r>
                        <a:rPr lang="en-CA" sz="1100" b="0" i="0" u="none" strike="noStrike" baseline="0" noProof="0" dirty="0" smtClean="0">
                          <a:solidFill>
                            <a:srgbClr val="595959"/>
                          </a:solidFill>
                          <a:effectLst/>
                          <a:latin typeface="Arial"/>
                        </a:rPr>
                        <a:t> </a:t>
                      </a:r>
                      <a:r>
                        <a:rPr lang="en-CA" sz="1100" b="0" i="0" u="none" strike="noStrike" noProof="0" dirty="0" smtClean="0">
                          <a:solidFill>
                            <a:srgbClr val="595959"/>
                          </a:solidFill>
                          <a:effectLst/>
                          <a:latin typeface="Arial"/>
                        </a:rPr>
                        <a:t>only</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52</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0" i="0" u="none" strike="noStrike" noProof="0" dirty="0" smtClean="0">
                          <a:solidFill>
                            <a:srgbClr val="595959"/>
                          </a:solidFill>
                          <a:effectLst/>
                          <a:latin typeface="Arial"/>
                        </a:rPr>
                        <a:t>Student only</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6</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0" i="0" u="none" strike="noStrike" noProof="0" dirty="0" smtClean="0">
                          <a:solidFill>
                            <a:srgbClr val="595959"/>
                          </a:solidFill>
                          <a:effectLst/>
                          <a:latin typeface="Arial"/>
                        </a:rPr>
                        <a:t>Worker &amp;</a:t>
                      </a:r>
                      <a:r>
                        <a:rPr lang="en-CA" sz="1100" b="0" i="0" u="none" strike="noStrike" baseline="0" noProof="0" dirty="0" smtClean="0">
                          <a:solidFill>
                            <a:srgbClr val="595959"/>
                          </a:solidFill>
                          <a:effectLst/>
                          <a:latin typeface="Arial"/>
                        </a:rPr>
                        <a:t> student</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12</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0" i="0" u="none" strike="noStrike" noProof="0" dirty="0" smtClean="0">
                          <a:solidFill>
                            <a:srgbClr val="595959"/>
                          </a:solidFill>
                          <a:effectLst/>
                          <a:latin typeface="Arial"/>
                        </a:rPr>
                        <a:t>Other</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30</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1" i="0" u="none" strike="noStrike" noProof="0" dirty="0" smtClean="0">
                          <a:solidFill>
                            <a:srgbClr val="595959"/>
                          </a:solidFill>
                          <a:effectLst/>
                          <a:latin typeface="Arial"/>
                        </a:rPr>
                        <a:t>Total workers</a:t>
                      </a:r>
                      <a:endParaRPr lang="en-CA" sz="1100" b="1"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1" i="0" u="none" strike="noStrike" dirty="0" smtClean="0">
                          <a:solidFill>
                            <a:srgbClr val="595959"/>
                          </a:solidFill>
                          <a:effectLst/>
                          <a:latin typeface="Arial"/>
                        </a:rPr>
                        <a:t>64</a:t>
                      </a:r>
                      <a:endParaRPr lang="fr-CA" sz="11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1" i="0" u="none" strike="noStrike" noProof="0" dirty="0" smtClean="0">
                          <a:solidFill>
                            <a:srgbClr val="595959"/>
                          </a:solidFill>
                          <a:effectLst/>
                          <a:latin typeface="Arial"/>
                        </a:rPr>
                        <a:t>Total</a:t>
                      </a:r>
                      <a:r>
                        <a:rPr lang="en-CA" sz="1100" b="1" i="0" u="none" strike="noStrike" baseline="0" noProof="0" dirty="0" smtClean="0">
                          <a:solidFill>
                            <a:srgbClr val="595959"/>
                          </a:solidFill>
                          <a:effectLst/>
                          <a:latin typeface="Arial"/>
                        </a:rPr>
                        <a:t> </a:t>
                      </a:r>
                      <a:r>
                        <a:rPr lang="en-CA" sz="1100" b="1" i="0" u="none" strike="noStrike" noProof="0" dirty="0" smtClean="0">
                          <a:solidFill>
                            <a:srgbClr val="595959"/>
                          </a:solidFill>
                          <a:effectLst/>
                          <a:latin typeface="Arial"/>
                        </a:rPr>
                        <a:t>students</a:t>
                      </a:r>
                      <a:endParaRPr lang="en-CA" sz="1100" b="1"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1" i="0" u="none" strike="noStrike" dirty="0" smtClean="0">
                          <a:solidFill>
                            <a:srgbClr val="595959"/>
                          </a:solidFill>
                          <a:effectLst/>
                          <a:latin typeface="Arial"/>
                        </a:rPr>
                        <a:t>18</a:t>
                      </a:r>
                      <a:endParaRPr lang="fr-CA" sz="1100" b="1"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18" name="Table 9"/>
          <p:cNvGraphicFramePr>
            <a:graphicFrameLocks noGrp="1"/>
          </p:cNvGraphicFramePr>
          <p:nvPr>
            <p:custDataLst>
              <p:tags r:id="rId6"/>
            </p:custDataLst>
            <p:extLst>
              <p:ext uri="{D42A27DB-BD31-4B8C-83A1-F6EECF244321}">
                <p14:modId xmlns:p14="http://schemas.microsoft.com/office/powerpoint/2010/main" val="1414374105"/>
              </p:ext>
            </p:extLst>
          </p:nvPr>
        </p:nvGraphicFramePr>
        <p:xfrm>
          <a:off x="4788024" y="1292924"/>
          <a:ext cx="3222232" cy="2452635"/>
        </p:xfrm>
        <a:graphic>
          <a:graphicData uri="http://schemas.openxmlformats.org/drawingml/2006/table">
            <a:tbl>
              <a:tblPr firstRow="1" bandRow="1">
                <a:tableStyleId>{2D5ABB26-0587-4C30-8999-92F81FD0307C}</a:tableStyleId>
              </a:tblPr>
              <a:tblGrid>
                <a:gridCol w="2283641"/>
                <a:gridCol w="938591"/>
              </a:tblGrid>
              <a:tr h="22071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200" b="1" dirty="0" smtClean="0">
                          <a:solidFill>
                            <a:srgbClr val="9BBB59"/>
                          </a:solidFill>
                          <a:latin typeface="Arial" pitchFamily="34" charset="0"/>
                          <a:cs typeface="Arial" pitchFamily="34" charset="0"/>
                        </a:rPr>
                        <a:t>(%)</a:t>
                      </a: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CA" sz="100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TOTAL</a:t>
                      </a:r>
                      <a:endParaRPr lang="fr-CA" sz="1000" b="1" kern="1200" noProof="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r h="220716">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fr-CA" sz="1050" b="1" kern="1200" dirty="0" smtClean="0">
                          <a:solidFill>
                            <a:schemeClr val="tx1">
                              <a:lumMod val="65000"/>
                              <a:lumOff val="35000"/>
                            </a:schemeClr>
                          </a:solidFill>
                          <a:latin typeface="Arial" panose="020B0604020202020204" pitchFamily="34" charset="0"/>
                          <a:ea typeface="+mn-ea"/>
                          <a:cs typeface="Arial" panose="020B0604020202020204" pitchFamily="34" charset="0"/>
                        </a:rPr>
                        <a:t>PROVINCE</a:t>
                      </a:r>
                      <a:endParaRPr lang="en-CA" sz="800" b="1"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CA" sz="900" b="0" i="0" u="none" strike="noStrike" dirty="0" smtClean="0">
                          <a:solidFill>
                            <a:srgbClr val="595959"/>
                          </a:solidFill>
                          <a:effectLst/>
                          <a:latin typeface="Arial"/>
                        </a:rPr>
                        <a:t>800</a:t>
                      </a:r>
                      <a:endParaRPr lang="fr-CA" sz="9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algn="l" fontAlgn="ctr"/>
                      <a:r>
                        <a:rPr lang="fr-CA" sz="1100" b="0" i="0" u="none" strike="noStrike" dirty="0" smtClean="0">
                          <a:solidFill>
                            <a:srgbClr val="595959"/>
                          </a:solidFill>
                          <a:effectLst/>
                          <a:latin typeface="Arial"/>
                        </a:rPr>
                        <a:t>Atlantic</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8</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err="1" smtClean="0">
                          <a:solidFill>
                            <a:srgbClr val="595959"/>
                          </a:solidFill>
                          <a:effectLst/>
                          <a:latin typeface="Arial"/>
                        </a:rPr>
                        <a:t>Quebec</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24</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a:solidFill>
                            <a:srgbClr val="595959"/>
                          </a:solidFill>
                          <a:effectLst/>
                          <a:latin typeface="Arial"/>
                        </a:rPr>
                        <a:t>Ontario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35</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smtClean="0">
                          <a:solidFill>
                            <a:srgbClr val="595959"/>
                          </a:solidFill>
                          <a:effectLst/>
                          <a:latin typeface="Arial"/>
                        </a:rPr>
                        <a:t>Manitoba / Saskatchewan</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6</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dirty="0">
                          <a:solidFill>
                            <a:srgbClr val="595959"/>
                          </a:solidFill>
                          <a:effectLst/>
                          <a:latin typeface="Arial"/>
                        </a:rPr>
                        <a:t>Alberta</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13</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algn="l" fontAlgn="ctr"/>
                      <a:r>
                        <a:rPr lang="fr-CA" sz="1100" b="0" i="0" u="none" strike="noStrike" kern="1200" dirty="0" smtClean="0">
                          <a:solidFill>
                            <a:srgbClr val="595959"/>
                          </a:solidFill>
                          <a:effectLst/>
                          <a:latin typeface="Arial"/>
                          <a:ea typeface="+mn-ea"/>
                          <a:cs typeface="+mn-cs"/>
                        </a:rPr>
                        <a:t>British Columbia</a:t>
                      </a:r>
                      <a:endParaRPr lang="fr-CA" sz="1100" b="0" i="0" u="none" strike="noStrike" kern="120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14</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20" name="Table 9"/>
          <p:cNvGraphicFramePr>
            <a:graphicFrameLocks noGrp="1"/>
          </p:cNvGraphicFramePr>
          <p:nvPr>
            <p:custDataLst>
              <p:tags r:id="rId7"/>
            </p:custDataLst>
            <p:extLst>
              <p:ext uri="{D42A27DB-BD31-4B8C-83A1-F6EECF244321}">
                <p14:modId xmlns:p14="http://schemas.microsoft.com/office/powerpoint/2010/main" val="3531754132"/>
              </p:ext>
            </p:extLst>
          </p:nvPr>
        </p:nvGraphicFramePr>
        <p:xfrm>
          <a:off x="585536" y="2564146"/>
          <a:ext cx="3222232" cy="2011845"/>
        </p:xfrm>
        <a:graphic>
          <a:graphicData uri="http://schemas.openxmlformats.org/drawingml/2006/table">
            <a:tbl>
              <a:tblPr firstRow="1" bandRow="1">
                <a:tableStyleId>{2D5ABB26-0587-4C30-8999-92F81FD0307C}</a:tableStyleId>
              </a:tblPr>
              <a:tblGrid>
                <a:gridCol w="2283641"/>
                <a:gridCol w="938591"/>
              </a:tblGrid>
              <a:tr h="0">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05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AGE</a:t>
                      </a: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CA" noProof="0" dirty="0"/>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l" fontAlgn="ctr"/>
                      <a:r>
                        <a:rPr lang="en-CA" sz="1100" b="0" i="0" u="none" strike="noStrike" noProof="0" dirty="0" smtClean="0">
                          <a:solidFill>
                            <a:srgbClr val="595959"/>
                          </a:solidFill>
                          <a:effectLst/>
                          <a:latin typeface="Arial"/>
                        </a:rPr>
                        <a:t>15-17 years</a:t>
                      </a:r>
                      <a:r>
                        <a:rPr lang="en-CA" sz="1100" b="0" i="0" u="none" strike="noStrike" baseline="0" noProof="0" dirty="0" smtClean="0">
                          <a:solidFill>
                            <a:srgbClr val="595959"/>
                          </a:solidFill>
                          <a:effectLst/>
                          <a:latin typeface="Arial"/>
                        </a:rPr>
                        <a:t> old</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4</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0" i="0" u="none" strike="noStrike" noProof="0" dirty="0" smtClean="0">
                          <a:solidFill>
                            <a:srgbClr val="595959"/>
                          </a:solidFill>
                          <a:effectLst/>
                          <a:latin typeface="Arial"/>
                        </a:rPr>
                        <a:t>18-24 years</a:t>
                      </a:r>
                      <a:r>
                        <a:rPr lang="en-CA" sz="1100" b="0" i="0" u="none" strike="noStrike" baseline="0" noProof="0" dirty="0" smtClean="0">
                          <a:solidFill>
                            <a:srgbClr val="595959"/>
                          </a:solidFill>
                          <a:effectLst/>
                          <a:latin typeface="Arial"/>
                        </a:rPr>
                        <a:t> old</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11</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0" i="0" u="none" strike="noStrike" noProof="0" dirty="0" smtClean="0">
                          <a:solidFill>
                            <a:srgbClr val="595959"/>
                          </a:solidFill>
                          <a:effectLst/>
                          <a:latin typeface="Arial"/>
                        </a:rPr>
                        <a:t>25-34 years</a:t>
                      </a:r>
                      <a:r>
                        <a:rPr lang="en-CA" sz="1100" b="0" i="0" u="none" strike="noStrike" baseline="0" noProof="0" dirty="0" smtClean="0">
                          <a:solidFill>
                            <a:srgbClr val="595959"/>
                          </a:solidFill>
                          <a:effectLst/>
                          <a:latin typeface="Arial"/>
                        </a:rPr>
                        <a:t> old</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14</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0" i="0" u="none" strike="noStrike" noProof="0" dirty="0" smtClean="0">
                          <a:solidFill>
                            <a:srgbClr val="595959"/>
                          </a:solidFill>
                          <a:effectLst/>
                          <a:latin typeface="Arial"/>
                        </a:rPr>
                        <a:t>35-44 years</a:t>
                      </a:r>
                      <a:r>
                        <a:rPr lang="en-CA" sz="1100" b="0" i="0" u="none" strike="noStrike" baseline="0" noProof="0" dirty="0" smtClean="0">
                          <a:solidFill>
                            <a:srgbClr val="595959"/>
                          </a:solidFill>
                          <a:effectLst/>
                          <a:latin typeface="Arial"/>
                        </a:rPr>
                        <a:t> old</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18</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0" i="0" u="none" strike="noStrike" noProof="0" dirty="0" smtClean="0">
                          <a:solidFill>
                            <a:srgbClr val="595959"/>
                          </a:solidFill>
                          <a:effectLst/>
                          <a:latin typeface="Arial"/>
                        </a:rPr>
                        <a:t>45-54 years</a:t>
                      </a:r>
                      <a:r>
                        <a:rPr lang="en-CA" sz="1100" b="0" i="0" u="none" strike="noStrike" baseline="0" noProof="0" dirty="0" smtClean="0">
                          <a:solidFill>
                            <a:srgbClr val="595959"/>
                          </a:solidFill>
                          <a:effectLst/>
                          <a:latin typeface="Arial"/>
                        </a:rPr>
                        <a:t> old</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19</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8000">
                <a:tc>
                  <a:txBody>
                    <a:bodyPr/>
                    <a:lstStyle/>
                    <a:p>
                      <a:pPr algn="l" fontAlgn="ctr"/>
                      <a:r>
                        <a:rPr lang="en-CA" sz="1100" b="0" i="0" u="none" strike="noStrike" noProof="0" dirty="0" smtClean="0">
                          <a:solidFill>
                            <a:srgbClr val="595959"/>
                          </a:solidFill>
                          <a:effectLst/>
                          <a:latin typeface="Arial"/>
                        </a:rPr>
                        <a:t>55 and</a:t>
                      </a:r>
                      <a:r>
                        <a:rPr lang="en-CA" sz="1100" b="0" i="0" u="none" strike="noStrike" baseline="0" noProof="0" dirty="0" smtClean="0">
                          <a:solidFill>
                            <a:srgbClr val="595959"/>
                          </a:solidFill>
                          <a:effectLst/>
                          <a:latin typeface="Arial"/>
                        </a:rPr>
                        <a:t> over</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CA" sz="1100" b="0" i="0" u="none" strike="noStrike" noProof="0" dirty="0" smtClean="0">
                          <a:solidFill>
                            <a:srgbClr val="595959"/>
                          </a:solidFill>
                          <a:effectLst/>
                          <a:latin typeface="Arial"/>
                        </a:rPr>
                        <a:t>33</a:t>
                      </a:r>
                      <a:endParaRPr lang="en-CA" sz="1100" b="0" i="0" u="none" strike="noStrike" noProof="0"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21" name="Table 9"/>
          <p:cNvGraphicFramePr>
            <a:graphicFrameLocks noGrp="1"/>
          </p:cNvGraphicFramePr>
          <p:nvPr>
            <p:custDataLst>
              <p:tags r:id="rId8"/>
            </p:custDataLst>
            <p:extLst>
              <p:ext uri="{D42A27DB-BD31-4B8C-83A1-F6EECF244321}">
                <p14:modId xmlns:p14="http://schemas.microsoft.com/office/powerpoint/2010/main" val="2355754694"/>
              </p:ext>
            </p:extLst>
          </p:nvPr>
        </p:nvGraphicFramePr>
        <p:xfrm>
          <a:off x="574419" y="4872697"/>
          <a:ext cx="3294240" cy="1255845"/>
        </p:xfrm>
        <a:graphic>
          <a:graphicData uri="http://schemas.openxmlformats.org/drawingml/2006/table">
            <a:tbl>
              <a:tblPr firstRow="1" bandRow="1">
                <a:tableStyleId>{2D5ABB26-0587-4C30-8999-92F81FD0307C}</a:tableStyleId>
              </a:tblPr>
              <a:tblGrid>
                <a:gridCol w="2334674"/>
                <a:gridCol w="959566"/>
              </a:tblGrid>
              <a:tr h="166185">
                <a:tc>
                  <a:txBody>
                    <a:bodyPr/>
                    <a:lstStyle/>
                    <a:p>
                      <a:pPr marL="0" marR="0" lvl="0" indent="0" algn="l" defTabSz="914400" rtl="0" eaLnBrk="0" fontAlgn="base" latinLnBrk="0" hangingPunct="0">
                        <a:lnSpc>
                          <a:spcPct val="95000"/>
                        </a:lnSpc>
                        <a:spcBef>
                          <a:spcPct val="0"/>
                        </a:spcBef>
                        <a:spcAft>
                          <a:spcPct val="0"/>
                        </a:spcAft>
                        <a:buClrTx/>
                        <a:buSzPct val="85000"/>
                        <a:buFontTx/>
                        <a:buNone/>
                        <a:tabLst/>
                        <a:defRPr/>
                      </a:pPr>
                      <a:r>
                        <a:rPr lang="en-CA" sz="1050" b="1" kern="1200" noProof="0" dirty="0" smtClean="0">
                          <a:solidFill>
                            <a:schemeClr val="tx1">
                              <a:lumMod val="65000"/>
                              <a:lumOff val="35000"/>
                            </a:schemeClr>
                          </a:solidFill>
                          <a:latin typeface="Arial" panose="020B0604020202020204" pitchFamily="34" charset="0"/>
                          <a:ea typeface="+mn-ea"/>
                          <a:cs typeface="Arial" panose="020B0604020202020204" pitchFamily="34" charset="0"/>
                        </a:rPr>
                        <a:t>EDUCATION</a:t>
                      </a:r>
                      <a:endParaRPr lang="en-CA" sz="800" b="1" noProof="0" dirty="0" smtClean="0">
                        <a:solidFill>
                          <a:srgbClr val="B5CC22"/>
                        </a:solidFill>
                        <a:latin typeface="Arial" pitchFamily="34" charset="0"/>
                        <a:cs typeface="Arial" pitchFamily="34" charset="0"/>
                      </a:endParaRPr>
                    </a:p>
                  </a:txBody>
                  <a:tcPr marL="0" marR="0" anchor="b">
                    <a:lnL>
                      <a:noFill/>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CA" dirty="0"/>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38100" cap="flat" cmpd="sng" algn="ctr">
                      <a:solidFill>
                        <a:srgbClr val="91A51B"/>
                      </a:solidFill>
                      <a:prstDash val="solid"/>
                      <a:round/>
                      <a:headEnd type="none" w="med" len="med"/>
                      <a:tailEnd type="none" w="med" len="med"/>
                    </a:lnB>
                    <a:lnTlToBr w="12700" cmpd="sng">
                      <a:noFill/>
                      <a:prstDash val="solid"/>
                    </a:lnTlToBr>
                    <a:lnBlToTr w="12700" cmpd="sng">
                      <a:noFill/>
                      <a:prstDash val="solid"/>
                    </a:lnBlToTr>
                  </a:tcPr>
                </a:tc>
              </a:tr>
              <a:tr h="324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a:ea typeface="+mn-ea"/>
                          <a:cs typeface="+mn-cs"/>
                        </a:rPr>
                        <a:t>High school or less</a:t>
                      </a:r>
                      <a:endParaRPr lang="en-CA" sz="1100" b="0" i="0" u="none" strike="noStrike" kern="1200" noProof="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39</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solidFill>
                        <a:srgbClr val="91A51B"/>
                      </a:solid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a:ea typeface="+mn-ea"/>
                          <a:cs typeface="+mn-cs"/>
                        </a:rPr>
                        <a:t>College</a:t>
                      </a:r>
                      <a:endParaRPr lang="en-CA" sz="1100" b="0" i="0" u="none" strike="noStrike" kern="1200" noProof="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38</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24000">
                <a:tc>
                  <a:txBody>
                    <a:bodyPr/>
                    <a:lstStyle/>
                    <a:p>
                      <a:pPr marL="0" algn="l" defTabSz="914400" rtl="0" eaLnBrk="1" fontAlgn="ctr" latinLnBrk="0" hangingPunct="1"/>
                      <a:r>
                        <a:rPr lang="en-CA" sz="1100" b="0" i="0" u="none" strike="noStrike" kern="1200" noProof="0" dirty="0" smtClean="0">
                          <a:solidFill>
                            <a:srgbClr val="595959"/>
                          </a:solidFill>
                          <a:effectLst/>
                          <a:latin typeface="Arial"/>
                          <a:ea typeface="+mn-ea"/>
                          <a:cs typeface="+mn-cs"/>
                        </a:rPr>
                        <a:t>University</a:t>
                      </a:r>
                      <a:endParaRPr lang="en-CA" sz="1100" b="0" i="0" u="none" strike="noStrike" kern="1200" noProof="0" dirty="0">
                        <a:solidFill>
                          <a:srgbClr val="595959"/>
                        </a:solidFill>
                        <a:effectLst/>
                        <a:latin typeface="Arial"/>
                        <a:ea typeface="+mn-ea"/>
                        <a:cs typeface="+mn-cs"/>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CA" sz="1100" b="0" i="0" u="none" strike="noStrike" dirty="0" smtClean="0">
                          <a:solidFill>
                            <a:srgbClr val="595959"/>
                          </a:solidFill>
                          <a:effectLst/>
                          <a:latin typeface="Arial"/>
                        </a:rPr>
                        <a:t>23</a:t>
                      </a:r>
                      <a:endParaRPr lang="fr-CA" sz="1100" b="0" i="0" u="none" strike="noStrike" dirty="0">
                        <a:solidFill>
                          <a:srgbClr val="595959"/>
                        </a:solidFill>
                        <a:effectLst/>
                        <a:latin typeface="Arial"/>
                      </a:endParaRPr>
                    </a:p>
                  </a:txBody>
                  <a:tcPr marL="9525" marR="9525" marT="9525" marB="0" anchor="ctr">
                    <a:lnL w="381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val="37919021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Espace réservé du texte 13"/>
          <p:cNvSpPr>
            <a:spLocks noGrp="1"/>
          </p:cNvSpPr>
          <p:nvPr>
            <p:ph type="body" sz="quarter" idx="15"/>
            <p:custDataLst>
              <p:tags r:id="rId1"/>
            </p:custDataLst>
          </p:nvPr>
        </p:nvSpPr>
        <p:spPr>
          <a:xfrm>
            <a:off x="558801" y="2512250"/>
            <a:ext cx="3959224" cy="1081964"/>
          </a:xfrm>
        </p:spPr>
        <p:txBody>
          <a:bodyPr>
            <a:noAutofit/>
          </a:bodyPr>
          <a:lstStyle>
            <a:lvl1pPr>
              <a:defRPr sz="1800" b="0">
                <a:solidFill>
                  <a:schemeClr val="bg1"/>
                </a:solidFill>
                <a:latin typeface="Arial Narrow" pitchFamily="34" charset="0"/>
              </a:defRPr>
            </a:lvl1pPr>
            <a:lvl2pPr>
              <a:spcBef>
                <a:spcPts val="900"/>
              </a:spcBef>
              <a:defRPr sz="1800" baseline="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a:t>555, RENÉ-LÉVESQUE OUEST</a:t>
            </a:r>
          </a:p>
          <a:p>
            <a:pPr lvl="1"/>
            <a:r>
              <a:rPr lang="fr-FR" dirty="0"/>
              <a:t>MONTRÉAL (QUÉBEC) H2Z 1B1</a:t>
            </a:r>
          </a:p>
          <a:p>
            <a:pPr lvl="1"/>
            <a:r>
              <a:rPr lang="fr-FR"/>
              <a:t>BUREAU 1501</a:t>
            </a:r>
            <a:endParaRPr lang="fr-FR" dirty="0" smtClean="0"/>
          </a:p>
        </p:txBody>
      </p:sp>
      <p:sp>
        <p:nvSpPr>
          <p:cNvPr id="7" name="Espace réservé du texte 13"/>
          <p:cNvSpPr>
            <a:spLocks noGrp="1"/>
          </p:cNvSpPr>
          <p:nvPr>
            <p:ph type="body" sz="quarter" idx="16"/>
            <p:custDataLst>
              <p:tags r:id="rId2"/>
            </p:custDataLst>
          </p:nvPr>
        </p:nvSpPr>
        <p:spPr>
          <a:xfrm>
            <a:off x="558801" y="3731374"/>
            <a:ext cx="3959224" cy="1081964"/>
          </a:xfrm>
        </p:spPr>
        <p:txBody>
          <a:bodyPr>
            <a:noAutofit/>
          </a:bodyPr>
          <a:lstStyle>
            <a:lvl1pPr>
              <a:defRPr sz="1800" b="0">
                <a:solidFill>
                  <a:schemeClr val="bg1"/>
                </a:solidFill>
                <a:latin typeface="Arial Narrow" pitchFamily="34" charset="0"/>
              </a:defRPr>
            </a:lvl1pPr>
            <a:lvl2pPr>
              <a:spcBef>
                <a:spcPts val="900"/>
              </a:spcBef>
              <a:defRPr sz="1800">
                <a:solidFill>
                  <a:schemeClr val="bg1"/>
                </a:solidFill>
                <a:latin typeface="Arial Narrow" pitchFamily="34" charset="0"/>
              </a:defRPr>
            </a:lvl2pPr>
            <a:lvl3pPr>
              <a:defRPr sz="1800">
                <a:solidFill>
                  <a:schemeClr val="bg1"/>
                </a:solidFill>
                <a:latin typeface="Arial Narrow" pitchFamily="34" charset="0"/>
              </a:defRPr>
            </a:lvl3pPr>
            <a:lvl4pPr>
              <a:defRPr sz="1800">
                <a:solidFill>
                  <a:schemeClr val="bg1"/>
                </a:solidFill>
                <a:latin typeface="Arial Narrow" pitchFamily="34" charset="0"/>
              </a:defRPr>
            </a:lvl4pPr>
            <a:lvl5pPr>
              <a:defRPr sz="1800">
                <a:solidFill>
                  <a:schemeClr val="bg1"/>
                </a:solidFill>
                <a:latin typeface="Arial Narrow" pitchFamily="34" charset="0"/>
              </a:defRPr>
            </a:lvl5pPr>
          </a:lstStyle>
          <a:p>
            <a:pPr lvl="0"/>
            <a:r>
              <a:rPr lang="fr-FR" dirty="0" smtClean="0"/>
              <a:t>T 514 849-8086</a:t>
            </a:r>
          </a:p>
          <a:p>
            <a:pPr lvl="1"/>
            <a:r>
              <a:rPr lang="fr-FR" smtClean="0"/>
              <a:t>WWW.CROP.CA</a:t>
            </a:r>
            <a:endParaRPr lang="fr-FR" dirty="0" smtClean="0"/>
          </a:p>
        </p:txBody>
      </p:sp>
    </p:spTree>
    <p:extLst>
      <p:ext uri="{BB962C8B-B14F-4D97-AF65-F5344CB8AC3E}">
        <p14:creationId xmlns:p14="http://schemas.microsoft.com/office/powerpoint/2010/main" val="1443525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Methodology – General public phase</a:t>
            </a:r>
            <a:endParaRPr lang="en-CA" dirty="0">
              <a:solidFill>
                <a:srgbClr val="9BBB59"/>
              </a:solidFill>
            </a:endParaRPr>
          </a:p>
        </p:txBody>
      </p:sp>
      <p:sp>
        <p:nvSpPr>
          <p:cNvPr id="7" name="Espace réservé du contenu 6"/>
          <p:cNvSpPr>
            <a:spLocks noGrp="1"/>
          </p:cNvSpPr>
          <p:nvPr>
            <p:ph type="body" sz="quarter" idx="13"/>
            <p:custDataLst>
              <p:tags r:id="rId2"/>
            </p:custDataLst>
          </p:nvPr>
        </p:nvSpPr>
        <p:spPr>
          <a:xfrm>
            <a:off x="539552" y="1556792"/>
            <a:ext cx="5311775" cy="4968552"/>
          </a:xfrm>
        </p:spPr>
        <p:txBody>
          <a:bodyPr>
            <a:normAutofit/>
          </a:bodyPr>
          <a:lstStyle/>
          <a:p>
            <a:pPr marL="0" indent="0" algn="just"/>
            <a:r>
              <a:rPr lang="en-CA" sz="1400" dirty="0" smtClean="0">
                <a:solidFill>
                  <a:schemeClr val="accent3">
                    <a:lumMod val="75000"/>
                  </a:schemeClr>
                </a:solidFill>
              </a:rPr>
              <a:t>Weighting and representative nature of the sample</a:t>
            </a:r>
          </a:p>
          <a:p>
            <a:pPr marL="0" indent="0" algn="just"/>
            <a:r>
              <a:rPr lang="en-CA" sz="1200" b="0" dirty="0" smtClean="0"/>
              <a:t>The results were weighted in order to reflect the actual distribution of the Canadian population 15+ years old, based on age, education and, for Quebec, mother tongue.</a:t>
            </a:r>
          </a:p>
          <a:p>
            <a:pPr marL="0" indent="0" algn="just"/>
            <a:r>
              <a:rPr lang="en-CA" sz="1200" b="0" dirty="0" smtClean="0"/>
              <a:t>Note that given the non-probabilistic nature of the sample (web panel), no margin of error calculations can be applied.  </a:t>
            </a:r>
          </a:p>
          <a:p>
            <a:pPr>
              <a:lnSpc>
                <a:spcPct val="95000"/>
              </a:lnSpc>
              <a:spcBef>
                <a:spcPts val="1800"/>
              </a:spcBef>
              <a:defRPr/>
            </a:pPr>
            <a:r>
              <a:rPr lang="en-CA" sz="1400" dirty="0">
                <a:solidFill>
                  <a:schemeClr val="accent3">
                    <a:lumMod val="75000"/>
                  </a:schemeClr>
                </a:solidFill>
              </a:rPr>
              <a:t>How to read the results</a:t>
            </a:r>
          </a:p>
          <a:p>
            <a:pPr marL="0" indent="0" algn="just">
              <a:lnSpc>
                <a:spcPct val="95000"/>
              </a:lnSpc>
              <a:defRPr/>
            </a:pPr>
            <a:r>
              <a:rPr lang="en-CA" sz="1200" b="0" dirty="0"/>
              <a:t>It is possible that the sum of the results presented for some questions does not always equal 100% since we are using rounded percentages.</a:t>
            </a:r>
          </a:p>
          <a:p>
            <a:pPr marL="0" indent="0">
              <a:defRPr/>
            </a:pPr>
            <a:r>
              <a:rPr lang="en-CA" sz="1200" b="0" dirty="0"/>
              <a:t>The results written in blue or red font indicate that differences were observed between some sample sub-groups </a:t>
            </a:r>
            <a:r>
              <a:rPr lang="en-CA" sz="1200" b="0" dirty="0" smtClean="0"/>
              <a:t>: </a:t>
            </a:r>
          </a:p>
          <a:p>
            <a:pPr marL="361950" indent="0">
              <a:defRPr/>
            </a:pPr>
            <a:r>
              <a:rPr lang="en-CA" sz="1200" b="0" dirty="0"/>
              <a:t>Numbers</a:t>
            </a:r>
            <a:r>
              <a:rPr lang="en-CA" sz="1200" b="0" dirty="0">
                <a:solidFill>
                  <a:srgbClr val="7F7F7F"/>
                </a:solidFill>
              </a:rPr>
              <a:t> </a:t>
            </a:r>
            <a:r>
              <a:rPr lang="en-CA" sz="1200" dirty="0">
                <a:solidFill>
                  <a:schemeClr val="tx2"/>
                </a:solidFill>
              </a:rPr>
              <a:t>in BLUE </a:t>
            </a:r>
            <a:r>
              <a:rPr lang="en-CA" sz="1200" b="0" dirty="0"/>
              <a:t>indicate that the relevant sub-group obtained a significantly</a:t>
            </a:r>
            <a:r>
              <a:rPr lang="en-CA" sz="1200" b="0" dirty="0">
                <a:solidFill>
                  <a:srgbClr val="7F7F7F"/>
                </a:solidFill>
              </a:rPr>
              <a:t> </a:t>
            </a:r>
            <a:r>
              <a:rPr lang="en-CA" sz="1200" dirty="0">
                <a:solidFill>
                  <a:srgbClr val="00B0F0"/>
                </a:solidFill>
              </a:rPr>
              <a:t>higher </a:t>
            </a:r>
            <a:r>
              <a:rPr lang="en-CA" sz="1200" b="0" dirty="0"/>
              <a:t>result than other sub-groups</a:t>
            </a:r>
          </a:p>
          <a:p>
            <a:pPr marL="361950" indent="0">
              <a:defRPr/>
            </a:pPr>
            <a:r>
              <a:rPr lang="en-CA" sz="1200" b="0" dirty="0"/>
              <a:t>Numbers</a:t>
            </a:r>
            <a:r>
              <a:rPr lang="en-CA" sz="1200" b="0" dirty="0">
                <a:solidFill>
                  <a:srgbClr val="7F7F7F"/>
                </a:solidFill>
              </a:rPr>
              <a:t> </a:t>
            </a:r>
            <a:r>
              <a:rPr lang="en-CA" sz="1200" dirty="0">
                <a:solidFill>
                  <a:srgbClr val="FF0000"/>
                </a:solidFill>
              </a:rPr>
              <a:t>in RED</a:t>
            </a:r>
            <a:r>
              <a:rPr lang="en-CA" sz="1200" dirty="0">
                <a:solidFill>
                  <a:schemeClr val="tx2"/>
                </a:solidFill>
              </a:rPr>
              <a:t> </a:t>
            </a:r>
            <a:r>
              <a:rPr lang="en-CA" sz="1200" b="0" dirty="0"/>
              <a:t>indicate that the relevant sub-group obtained a significantly</a:t>
            </a:r>
            <a:r>
              <a:rPr lang="en-CA" sz="1200" b="0" dirty="0">
                <a:solidFill>
                  <a:srgbClr val="7F7F7F"/>
                </a:solidFill>
              </a:rPr>
              <a:t> </a:t>
            </a:r>
            <a:r>
              <a:rPr lang="en-CA" sz="1200" dirty="0">
                <a:solidFill>
                  <a:srgbClr val="FF0000"/>
                </a:solidFill>
              </a:rPr>
              <a:t>lower </a:t>
            </a:r>
            <a:r>
              <a:rPr lang="en-CA" sz="1200" b="0" dirty="0"/>
              <a:t>result than other </a:t>
            </a:r>
            <a:r>
              <a:rPr lang="en-CA" sz="1200" b="0" dirty="0" smtClean="0"/>
              <a:t>sub-groups</a:t>
            </a:r>
            <a:endParaRPr lang="en-CA" sz="1200" b="0" dirty="0">
              <a:solidFill>
                <a:srgbClr val="7F7F7F"/>
              </a:solidFill>
            </a:endParaRPr>
          </a:p>
        </p:txBody>
      </p:sp>
      <p:sp>
        <p:nvSpPr>
          <p:cNvPr id="6" name="Espace réservé du numéro de diapositive 3"/>
          <p:cNvSpPr>
            <a:spLocks noGrp="1"/>
          </p:cNvSpPr>
          <p:nvPr>
            <p:ph type="sldNum" sz="quarter" idx="4294967295"/>
            <p:custDataLst>
              <p:tags r:id="rId3"/>
            </p:custDataLst>
          </p:nvPr>
        </p:nvSpPr>
        <p:spPr>
          <a:xfrm>
            <a:off x="6012160" y="6483096"/>
            <a:ext cx="2597150" cy="238379"/>
          </a:xfrm>
          <a:prstGeom prst="rect">
            <a:avLst/>
          </a:prstGeom>
        </p:spPr>
        <p:txBody>
          <a:bodyPr/>
          <a:lstStyle/>
          <a:p>
            <a:pPr algn="r"/>
            <a:fld id="{E7B58D81-04C7-47EB-9B1C-20051A4D7758}" type="slidenum">
              <a:rPr lang="en-CA" sz="1000" smtClean="0">
                <a:solidFill>
                  <a:srgbClr val="000000">
                    <a:tint val="75000"/>
                  </a:srgbClr>
                </a:solidFill>
                <a:latin typeface="Arial Narrow" panose="020B0606020202030204" pitchFamily="34" charset="0"/>
              </a:rPr>
              <a:pPr algn="r"/>
              <a:t>5</a:t>
            </a:fld>
            <a:endParaRPr lang="en-CA" sz="1000" dirty="0">
              <a:solidFill>
                <a:srgbClr val="000000">
                  <a:tint val="75000"/>
                </a:srgbClr>
              </a:solidFill>
              <a:latin typeface="Arial Narrow" panose="020B0606020202030204" pitchFamily="34" charset="0"/>
            </a:endParaRPr>
          </a:p>
        </p:txBody>
      </p:sp>
      <p:sp>
        <p:nvSpPr>
          <p:cNvPr id="8" name="Espace réservé du pied de page 2"/>
          <p:cNvSpPr>
            <a:spLocks noGrp="1"/>
          </p:cNvSpPr>
          <p:nvPr>
            <p:ph type="ftr" sz="quarter" idx="4294967295"/>
            <p:custDataLst>
              <p:tags r:id="rId4"/>
            </p:custDataLst>
          </p:nvPr>
        </p:nvSpPr>
        <p:spPr>
          <a:xfrm>
            <a:off x="571202" y="6483614"/>
            <a:ext cx="2560638" cy="238379"/>
          </a:xfrm>
          <a:prstGeom prst="rect">
            <a:avLst/>
          </a:prstGeom>
        </p:spPr>
        <p:txBody>
          <a:bodyPr/>
          <a:lstStyle/>
          <a:p>
            <a:r>
              <a:rPr lang="en-CA" sz="1000" dirty="0" smtClean="0">
                <a:solidFill>
                  <a:srgbClr val="000000">
                    <a:tint val="75000"/>
                  </a:srgbClr>
                </a:solidFill>
                <a:latin typeface="Arial Narrow" panose="020B0606020202030204" pitchFamily="34" charset="0"/>
              </a:rPr>
              <a:t>CROP</a:t>
            </a:r>
            <a:endParaRPr lang="en-CA" sz="1000" dirty="0">
              <a:solidFill>
                <a:srgbClr val="000000">
                  <a:tint val="75000"/>
                </a:srgbClr>
              </a:solidFill>
              <a:latin typeface="Arial Narrow" panose="020B0606020202030204" pitchFamily="34" charset="0"/>
            </a:endParaRPr>
          </a:p>
        </p:txBody>
      </p:sp>
    </p:spTree>
    <p:extLst>
      <p:ext uri="{BB962C8B-B14F-4D97-AF65-F5344CB8AC3E}">
        <p14:creationId xmlns:p14="http://schemas.microsoft.com/office/powerpoint/2010/main" val="23014993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2" name="Espace réservé du contenu 1"/>
          <p:cNvSpPr>
            <a:spLocks noGrp="1"/>
          </p:cNvSpPr>
          <p:nvPr>
            <p:ph idx="1"/>
            <p:custDataLst>
              <p:tags r:id="rId1"/>
            </p:custDataLst>
          </p:nvPr>
        </p:nvSpPr>
        <p:spPr/>
        <p:txBody>
          <a:bodyPr/>
          <a:lstStyle/>
          <a:p>
            <a:pPr eaLnBrk="1" hangingPunct="1">
              <a:spcBef>
                <a:spcPct val="0"/>
              </a:spcBef>
            </a:pPr>
            <a:r>
              <a:rPr lang="en-CA" sz="3200" dirty="0" smtClean="0">
                <a:latin typeface="Arial" charset="0"/>
                <a:cs typeface="Arial" charset="0"/>
              </a:rPr>
              <a:t>Key findings</a:t>
            </a:r>
            <a:endParaRPr lang="en-CA" sz="3200" dirty="0">
              <a:latin typeface="Arial" charset="0"/>
              <a:cs typeface="Arial" charset="0"/>
            </a:endParaRPr>
          </a:p>
        </p:txBody>
      </p:sp>
      <p:sp>
        <p:nvSpPr>
          <p:cNvPr id="3" name="Espace réservé du texte 2"/>
          <p:cNvSpPr>
            <a:spLocks noGrp="1"/>
          </p:cNvSpPr>
          <p:nvPr>
            <p:ph type="body" sz="quarter" idx="10"/>
            <p:custDataLst>
              <p:tags r:id="rId2"/>
            </p:custDataLst>
          </p:nvPr>
        </p:nvSpPr>
        <p:spPr/>
        <p:txBody>
          <a:bodyPr/>
          <a:lstStyle/>
          <a:p>
            <a:r>
              <a:rPr lang="en-US" i="1" dirty="0" smtClean="0"/>
              <a:t>REPORT PREPARED FOR FONDATION JASMIN ROY</a:t>
            </a:r>
            <a:endParaRPr lang="fr-CA" i="1" dirty="0"/>
          </a:p>
        </p:txBody>
      </p:sp>
    </p:spTree>
    <p:extLst>
      <p:ext uri="{BB962C8B-B14F-4D97-AF65-F5344CB8AC3E}">
        <p14:creationId xmlns:p14="http://schemas.microsoft.com/office/powerpoint/2010/main" val="382670459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Key findings</a:t>
            </a:r>
            <a:endParaRPr lang="en-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7</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Autofit/>
          </a:bodyPr>
          <a:lstStyle/>
          <a:p>
            <a:pPr marL="228600" indent="-228600">
              <a:buClr>
                <a:srgbClr val="9BBB59"/>
              </a:buClr>
              <a:buAutoNum type="arabicPeriod"/>
            </a:pPr>
            <a:r>
              <a:rPr lang="en-CA" sz="1200" b="0" dirty="0" smtClean="0"/>
              <a:t>In Canada, </a:t>
            </a:r>
            <a:r>
              <a:rPr lang="en-CA" sz="1200" dirty="0" smtClean="0"/>
              <a:t>more than one in two heterosexual cisgender individuals (56%) come into regular contact with a homosexual or bisexual person </a:t>
            </a:r>
            <a:r>
              <a:rPr lang="en-CA" sz="1200" b="0" dirty="0" smtClean="0"/>
              <a:t>in one or more spheres of life. This proportion is slightly lower than the proportion of Canadians who routinely interact with people from a different culture, religion or skin colour.</a:t>
            </a:r>
            <a:endParaRPr lang="en-CA" sz="1200" b="0" dirty="0" smtClean="0">
              <a:solidFill>
                <a:srgbClr val="FF0000"/>
              </a:solidFill>
            </a:endParaRPr>
          </a:p>
          <a:p>
            <a:pPr marL="228600" indent="-228600">
              <a:buClr>
                <a:srgbClr val="9BBB59"/>
              </a:buClr>
              <a:buFont typeface="Arial" pitchFamily="34" charset="0"/>
              <a:buAutoNum type="arabicPeriod"/>
            </a:pPr>
            <a:r>
              <a:rPr lang="en-CA" sz="1200" b="0" dirty="0" smtClean="0"/>
              <a:t>As expected, </a:t>
            </a:r>
            <a:r>
              <a:rPr lang="en-CA" sz="1200" dirty="0" smtClean="0"/>
              <a:t>contact with transgender individuals is much less frequent </a:t>
            </a:r>
            <a:r>
              <a:rPr lang="en-CA" sz="1200" b="0" dirty="0" smtClean="0"/>
              <a:t>although it does reach a national percentage of </a:t>
            </a:r>
            <a:r>
              <a:rPr lang="en-CA" sz="1200" dirty="0" smtClean="0"/>
              <a:t>9%</a:t>
            </a:r>
            <a:r>
              <a:rPr lang="en-CA" sz="1200" b="0" dirty="0" smtClean="0"/>
              <a:t>.</a:t>
            </a:r>
            <a:endParaRPr lang="en-CA" sz="1200" b="0" dirty="0" smtClean="0">
              <a:solidFill>
                <a:srgbClr val="FF0000"/>
              </a:solidFill>
            </a:endParaRPr>
          </a:p>
          <a:p>
            <a:pPr lvl="2" indent="-228600">
              <a:spcBef>
                <a:spcPts val="1200"/>
              </a:spcBef>
              <a:buClr>
                <a:srgbClr val="9BBB59"/>
              </a:buClr>
              <a:buFont typeface="+mj-lt"/>
              <a:buAutoNum type="arabicPeriod" startAt="3"/>
            </a:pPr>
            <a:r>
              <a:rPr lang="en-CA" sz="1200" dirty="0" smtClean="0"/>
              <a:t>The comfort level at interacting with </a:t>
            </a:r>
            <a:r>
              <a:rPr lang="en-CA" sz="1200" b="0" dirty="0" smtClean="0"/>
              <a:t>various minorities is, </a:t>
            </a:r>
            <a:r>
              <a:rPr lang="en-CA" sz="1200" dirty="0" smtClean="0"/>
              <a:t>on the whole, proportional to the frequency of contact </a:t>
            </a:r>
            <a:r>
              <a:rPr lang="en-CA" sz="1200" b="0" dirty="0" smtClean="0"/>
              <a:t>with said minorities, except when it comes to dealing with transgender individuals.</a:t>
            </a:r>
          </a:p>
          <a:p>
            <a:pPr marL="528638" lvl="2" indent="3175">
              <a:spcBef>
                <a:spcPts val="1000"/>
              </a:spcBef>
              <a:buClr>
                <a:srgbClr val="9BBB59"/>
              </a:buClr>
            </a:pPr>
            <a:r>
              <a:rPr lang="en-CA" sz="1200" b="0" dirty="0" smtClean="0"/>
              <a:t>52% of Canadians say they feel “very comfortable” spending time with homosexual or bisexual people, and this result is nearly identical whether it is homosexual or bisexual acquaintances of the opposite sex or of the same sex as that of respondents.</a:t>
            </a:r>
          </a:p>
          <a:p>
            <a:pPr marL="528638" lvl="2" indent="3175">
              <a:spcBef>
                <a:spcPts val="1000"/>
              </a:spcBef>
              <a:buClr>
                <a:srgbClr val="9BBB59"/>
              </a:buClr>
            </a:pPr>
            <a:r>
              <a:rPr lang="en-CA" sz="1200" b="0" dirty="0" smtClean="0"/>
              <a:t>A fifth of respondents (20%) could not say one way or the other when asked about trans people, most likely from lack of knowledge of, or experience with transgender reality. However, a fourth of respondents (27%) said they feel very comfortable interacting with a trans person. As this percentage is much higher than the number of people who actually count a transgender person in their circle of relatives and acquaintances, it could well mean that at least in part, the awareness-raising efforts to demystify homosexuality and/or bisexuality are also benefitting the trans community.</a:t>
            </a:r>
          </a:p>
          <a:p>
            <a:pPr marL="528638" indent="3175">
              <a:buClr>
                <a:srgbClr val="9BBB59"/>
              </a:buClr>
              <a:buAutoNum type="arabicPeriod"/>
            </a:pPr>
            <a:endParaRPr lang="fr-CA" sz="1200" b="0" dirty="0" smtClean="0"/>
          </a:p>
          <a:p>
            <a:pPr marL="228600" indent="-228600">
              <a:buClr>
                <a:srgbClr val="9BBB59"/>
              </a:buClr>
              <a:buAutoNum type="arabicPeriod"/>
            </a:pPr>
            <a:endParaRPr lang="fr-CA" sz="1200" b="0" dirty="0" smtClean="0"/>
          </a:p>
          <a:p>
            <a:pPr marL="180975"/>
            <a:endParaRPr lang="fr-CA" sz="1200" b="0" dirty="0"/>
          </a:p>
          <a:p>
            <a:endParaRPr lang="fr-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grpSp>
        <p:nvGrpSpPr>
          <p:cNvPr id="8" name="Groupe 7"/>
          <p:cNvGrpSpPr/>
          <p:nvPr/>
        </p:nvGrpSpPr>
        <p:grpSpPr>
          <a:xfrm>
            <a:off x="6789617" y="4746630"/>
            <a:ext cx="1019687" cy="338554"/>
            <a:chOff x="6804248" y="1802676"/>
            <a:chExt cx="1019687" cy="338554"/>
          </a:xfrm>
        </p:grpSpPr>
        <p:sp>
          <p:nvSpPr>
            <p:cNvPr id="3" name="Chevron 2"/>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6" name="ZoneTexte 5"/>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p.17</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0" name="Groupe 9"/>
          <p:cNvGrpSpPr/>
          <p:nvPr/>
        </p:nvGrpSpPr>
        <p:grpSpPr>
          <a:xfrm>
            <a:off x="6789617" y="2301598"/>
            <a:ext cx="1019687" cy="338554"/>
            <a:chOff x="6804248" y="1802676"/>
            <a:chExt cx="1019687" cy="338554"/>
          </a:xfrm>
        </p:grpSpPr>
        <p:sp>
          <p:nvSpPr>
            <p:cNvPr id="11" name="Chevron 10"/>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ZoneTexte 11"/>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p.13</a:t>
              </a:r>
              <a:endParaRPr lang="fr-CA" sz="1600" b="1" dirty="0">
                <a:solidFill>
                  <a:srgbClr val="9BBB5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127216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fr-CA" dirty="0" smtClean="0">
                <a:solidFill>
                  <a:srgbClr val="9BBB59"/>
                </a:solidFill>
              </a:rPr>
              <a:t>Key </a:t>
            </a:r>
            <a:r>
              <a:rPr lang="fr-CA" dirty="0" err="1" smtClean="0">
                <a:solidFill>
                  <a:srgbClr val="9BBB59"/>
                </a:solidFill>
              </a:rPr>
              <a:t>findings</a:t>
            </a:r>
            <a:endParaRPr lang="fr-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8</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p:txBody>
          <a:bodyPr>
            <a:noAutofit/>
          </a:bodyPr>
          <a:lstStyle/>
          <a:p>
            <a:pPr marL="228600" indent="-228600">
              <a:buClr>
                <a:srgbClr val="9BBB59"/>
              </a:buClr>
              <a:buFont typeface="+mj-lt"/>
              <a:buAutoNum type="arabicPeriod" startAt="4"/>
            </a:pPr>
            <a:r>
              <a:rPr lang="en-CA" sz="1200" b="0" dirty="0" smtClean="0"/>
              <a:t>However, the </a:t>
            </a:r>
            <a:r>
              <a:rPr lang="en-CA" sz="1200" dirty="0" smtClean="0"/>
              <a:t>respondents’ comfort level dwindles </a:t>
            </a:r>
            <a:r>
              <a:rPr lang="en-CA" sz="1200" b="0" dirty="0" smtClean="0"/>
              <a:t>when confronted with </a:t>
            </a:r>
            <a:r>
              <a:rPr lang="en-CA" sz="1200" dirty="0" smtClean="0"/>
              <a:t>public displays of affection </a:t>
            </a:r>
            <a:r>
              <a:rPr lang="en-CA" sz="1200" b="0" dirty="0" smtClean="0"/>
              <a:t>between same-sex individuals: less than half (44%) feel perfectly comfortable witnessing two people of the same sex holding hands in public and only a fourth of respondents (27%) feel very comfortable seeing people of the same sex kissing on the lips in public.</a:t>
            </a:r>
            <a:endParaRPr lang="en-CA" sz="1200" b="0" dirty="0" smtClean="0">
              <a:solidFill>
                <a:srgbClr val="FF0000"/>
              </a:solidFill>
            </a:endParaRPr>
          </a:p>
          <a:p>
            <a:pPr marL="528638" lvl="2">
              <a:spcBef>
                <a:spcPts val="1000"/>
              </a:spcBef>
              <a:buClr>
                <a:srgbClr val="9BBB59"/>
              </a:buClr>
            </a:pPr>
            <a:r>
              <a:rPr lang="en-CA" sz="1200" b="0" dirty="0" smtClean="0"/>
              <a:t>The above comfort levels are significantly lower than those expressed about public displays of affection </a:t>
            </a:r>
            <a:r>
              <a:rPr lang="en-CA" sz="1200" b="0" dirty="0"/>
              <a:t>by </a:t>
            </a:r>
            <a:r>
              <a:rPr lang="en-CA" sz="1200" b="0" dirty="0" smtClean="0"/>
              <a:t>couples of opposing sex; note, however, that not all people are </a:t>
            </a:r>
            <a:r>
              <a:rPr lang="en-CA" sz="1200" b="0" dirty="0"/>
              <a:t>totally comfortable in this respect, </a:t>
            </a:r>
            <a:r>
              <a:rPr lang="en-CA" sz="1200" b="0" dirty="0" smtClean="0"/>
              <a:t>especially when it comes to public kissing: only 41% of hetero cisgender respondents are very comfortable with it.</a:t>
            </a:r>
          </a:p>
          <a:p>
            <a:pPr marL="528638" lvl="2">
              <a:spcBef>
                <a:spcPts val="1000"/>
              </a:spcBef>
              <a:buClr>
                <a:srgbClr val="9BBB59"/>
              </a:buClr>
            </a:pPr>
            <a:r>
              <a:rPr lang="en-CA" sz="1200" b="0" dirty="0" smtClean="0"/>
              <a:t>One other interesting observation is that the comfort level isn’t much different between personally witnessing expressions of affection between a couple or having children view them, whether it concerns a heterosexual or a homosexual couple. </a:t>
            </a:r>
          </a:p>
          <a:p>
            <a:pPr marL="228600" indent="-228600">
              <a:buClr>
                <a:srgbClr val="9BBB59"/>
              </a:buClr>
              <a:buFont typeface="+mj-lt"/>
              <a:buAutoNum type="arabicPeriod" startAt="4"/>
            </a:pPr>
            <a:r>
              <a:rPr lang="en-CA" sz="1200" b="0" dirty="0" smtClean="0"/>
              <a:t>In the same vein, the respondents are </a:t>
            </a:r>
            <a:r>
              <a:rPr lang="en-CA" sz="1200" dirty="0" smtClean="0"/>
              <a:t>divided</a:t>
            </a:r>
            <a:r>
              <a:rPr lang="en-CA" sz="1200" b="0" dirty="0" smtClean="0"/>
              <a:t> when asked to rate their </a:t>
            </a:r>
            <a:r>
              <a:rPr lang="en-CA" sz="1200" dirty="0" smtClean="0"/>
              <a:t>level of comfort with using the same toilets or changing room as a transgender person</a:t>
            </a:r>
            <a:r>
              <a:rPr lang="en-CA" sz="1200" b="0" dirty="0" smtClean="0"/>
              <a:t>:</a:t>
            </a:r>
            <a:r>
              <a:rPr lang="en-CA" sz="1200" dirty="0" smtClean="0"/>
              <a:t> </a:t>
            </a:r>
            <a:r>
              <a:rPr lang="en-CA" sz="1200" b="0" dirty="0" smtClean="0"/>
              <a:t>only a third of them say they’d feel very comfortable, although using the same changing room seems to be more of an issue (31% very comfortable vs. 38% for public toilets). Here again, there is little difference in perceptions between being personally faced with the situation or having it apply to a child. </a:t>
            </a:r>
          </a:p>
          <a:p>
            <a:pPr marL="228600" indent="-228600">
              <a:buClr>
                <a:srgbClr val="9BBB59"/>
              </a:buClr>
              <a:buAutoNum type="arabicPeriod" startAt="4"/>
            </a:pPr>
            <a:endParaRPr lang="fr-CA" sz="1200" b="0" dirty="0" smtClean="0"/>
          </a:p>
          <a:p>
            <a:pPr marL="180975"/>
            <a:endParaRPr lang="fr-CA" sz="1200" b="0" dirty="0"/>
          </a:p>
          <a:p>
            <a:endParaRPr lang="fr-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grpSp>
        <p:nvGrpSpPr>
          <p:cNvPr id="6" name="Groupe 5"/>
          <p:cNvGrpSpPr/>
          <p:nvPr/>
        </p:nvGrpSpPr>
        <p:grpSpPr>
          <a:xfrm>
            <a:off x="6789617" y="1772816"/>
            <a:ext cx="1019687" cy="338554"/>
            <a:chOff x="6804248" y="1802676"/>
            <a:chExt cx="1019687" cy="338554"/>
          </a:xfrm>
        </p:grpSpPr>
        <p:sp>
          <p:nvSpPr>
            <p:cNvPr id="8" name="Chevron 7"/>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ZoneTexte 8"/>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p.22</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0" name="Groupe 9"/>
          <p:cNvGrpSpPr/>
          <p:nvPr/>
        </p:nvGrpSpPr>
        <p:grpSpPr>
          <a:xfrm>
            <a:off x="6781386" y="2852936"/>
            <a:ext cx="1019687" cy="338554"/>
            <a:chOff x="6804248" y="1802676"/>
            <a:chExt cx="1019687" cy="338554"/>
          </a:xfrm>
        </p:grpSpPr>
        <p:sp>
          <p:nvSpPr>
            <p:cNvPr id="11" name="Chevron 10"/>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2" name="ZoneTexte 11"/>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p.21</a:t>
              </a:r>
              <a:endParaRPr lang="fr-CA" sz="1600" b="1" dirty="0">
                <a:solidFill>
                  <a:srgbClr val="9BBB59"/>
                </a:solidFill>
                <a:latin typeface="Arial" panose="020B0604020202020204" pitchFamily="34" charset="0"/>
                <a:cs typeface="Arial" panose="020B0604020202020204" pitchFamily="34" charset="0"/>
              </a:endParaRPr>
            </a:p>
          </p:txBody>
        </p:sp>
      </p:grpSp>
      <p:grpSp>
        <p:nvGrpSpPr>
          <p:cNvPr id="13" name="Groupe 12"/>
          <p:cNvGrpSpPr/>
          <p:nvPr/>
        </p:nvGrpSpPr>
        <p:grpSpPr>
          <a:xfrm>
            <a:off x="6793615" y="4797152"/>
            <a:ext cx="1019687" cy="338554"/>
            <a:chOff x="6804248" y="1802676"/>
            <a:chExt cx="1019687" cy="338554"/>
          </a:xfrm>
        </p:grpSpPr>
        <p:sp>
          <p:nvSpPr>
            <p:cNvPr id="14" name="Chevron 13"/>
            <p:cNvSpPr/>
            <p:nvPr/>
          </p:nvSpPr>
          <p:spPr>
            <a:xfrm>
              <a:off x="6804248" y="184467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15" name="ZoneTexte 14"/>
            <p:cNvSpPr txBox="1"/>
            <p:nvPr/>
          </p:nvSpPr>
          <p:spPr>
            <a:xfrm>
              <a:off x="7031847" y="1802676"/>
              <a:ext cx="792088"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p.23</a:t>
              </a:r>
              <a:endParaRPr lang="fr-CA" sz="1600" b="1" dirty="0">
                <a:solidFill>
                  <a:srgbClr val="9BBB5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573963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5" name="Rectangle 5"/>
          <p:cNvSpPr>
            <a:spLocks noGrp="1" noChangeArrowheads="1"/>
          </p:cNvSpPr>
          <p:nvPr>
            <p:ph type="title"/>
            <p:custDataLst>
              <p:tags r:id="rId1"/>
            </p:custDataLst>
          </p:nvPr>
        </p:nvSpPr>
        <p:spPr/>
        <p:txBody>
          <a:bodyPr>
            <a:normAutofit/>
          </a:bodyPr>
          <a:lstStyle/>
          <a:p>
            <a:pPr algn="just">
              <a:spcBef>
                <a:spcPts val="1200"/>
              </a:spcBef>
              <a:buClr>
                <a:schemeClr val="tx2"/>
              </a:buClr>
            </a:pPr>
            <a:r>
              <a:rPr lang="en-CA" dirty="0" smtClean="0">
                <a:solidFill>
                  <a:srgbClr val="9BBB59"/>
                </a:solidFill>
              </a:rPr>
              <a:t>Key findings</a:t>
            </a:r>
            <a:endParaRPr lang="en-CA" dirty="0">
              <a:solidFill>
                <a:srgbClr val="9BBB59"/>
              </a:solidFill>
            </a:endParaRPr>
          </a:p>
        </p:txBody>
      </p:sp>
      <p:sp>
        <p:nvSpPr>
          <p:cNvPr id="4" name="Espace réservé du numéro de diapositive 3"/>
          <p:cNvSpPr>
            <a:spLocks noGrp="1"/>
          </p:cNvSpPr>
          <p:nvPr>
            <p:ph type="sldNum" sz="quarter" idx="12"/>
            <p:custDataLst>
              <p:tags r:id="rId2"/>
            </p:custDataLst>
          </p:nvPr>
        </p:nvSpPr>
        <p:spPr/>
        <p:txBody>
          <a:bodyPr/>
          <a:lstStyle/>
          <a:p>
            <a:fld id="{E7B58D81-04C7-47EB-9B1C-20051A4D7758}" type="slidenum">
              <a:rPr lang="en-CA" smtClean="0">
                <a:solidFill>
                  <a:srgbClr val="000000">
                    <a:tint val="75000"/>
                  </a:srgbClr>
                </a:solidFill>
              </a:rPr>
              <a:pPr/>
              <a:t>9</a:t>
            </a:fld>
            <a:endParaRPr lang="en-CA">
              <a:solidFill>
                <a:srgbClr val="000000">
                  <a:tint val="75000"/>
                </a:srgbClr>
              </a:solidFill>
            </a:endParaRPr>
          </a:p>
        </p:txBody>
      </p:sp>
      <p:sp>
        <p:nvSpPr>
          <p:cNvPr id="7" name="Espace réservé du contenu 6"/>
          <p:cNvSpPr>
            <a:spLocks noGrp="1"/>
          </p:cNvSpPr>
          <p:nvPr>
            <p:ph type="body" sz="quarter" idx="13"/>
            <p:custDataLst>
              <p:tags r:id="rId3"/>
            </p:custDataLst>
          </p:nvPr>
        </p:nvSpPr>
        <p:spPr>
          <a:xfrm>
            <a:off x="558799" y="1460409"/>
            <a:ext cx="5311775" cy="5339715"/>
          </a:xfrm>
        </p:spPr>
        <p:txBody>
          <a:bodyPr>
            <a:normAutofit/>
          </a:bodyPr>
          <a:lstStyle/>
          <a:p>
            <a:pPr marL="228600" indent="-228600">
              <a:buClr>
                <a:srgbClr val="9BBB59"/>
              </a:buClr>
              <a:buFont typeface="+mj-lt"/>
              <a:buAutoNum type="arabicPeriod" startAt="6"/>
            </a:pPr>
            <a:r>
              <a:rPr lang="en-CA" sz="1200" b="0" dirty="0" smtClean="0"/>
              <a:t>Only a </a:t>
            </a:r>
            <a:r>
              <a:rPr lang="en-CA" sz="1200" dirty="0" smtClean="0"/>
              <a:t>minority of respondents truly adhere to </a:t>
            </a:r>
            <a:r>
              <a:rPr lang="en-CA" sz="1200" dirty="0"/>
              <a:t>the stereotypes </a:t>
            </a:r>
            <a:r>
              <a:rPr lang="en-CA" sz="1200" dirty="0" smtClean="0"/>
              <a:t>that are usually </a:t>
            </a:r>
            <a:r>
              <a:rPr lang="en-CA" sz="1200" dirty="0"/>
              <a:t>attached </a:t>
            </a:r>
            <a:r>
              <a:rPr lang="en-CA" sz="1200" dirty="0" smtClean="0"/>
              <a:t>to sexual minorities</a:t>
            </a:r>
            <a:r>
              <a:rPr lang="en-CA" sz="1200" b="0" dirty="0" smtClean="0"/>
              <a:t> (ranging from 10% to 25% depending on the stereotype measured)…</a:t>
            </a:r>
          </a:p>
          <a:p>
            <a:pPr marL="266700">
              <a:buClr>
                <a:srgbClr val="9BBB59"/>
              </a:buClr>
              <a:tabLst>
                <a:tab pos="266700" algn="l"/>
              </a:tabLst>
            </a:pPr>
            <a:r>
              <a:rPr lang="en-CA" sz="1200" b="0" dirty="0" smtClean="0"/>
              <a:t>… that said, there is still some distance to go before the majority of the population is convinced of the “normality” of sexual minorities: although most people say they agree with the following perceptions (or disagree in the case of the last two </a:t>
            </a:r>
            <a:r>
              <a:rPr lang="en-CA" sz="1200" b="0" dirty="0"/>
              <a:t>statements </a:t>
            </a:r>
            <a:r>
              <a:rPr lang="en-CA" sz="1200" b="0" dirty="0" smtClean="0"/>
              <a:t>below), </a:t>
            </a:r>
            <a:r>
              <a:rPr lang="en-CA" sz="1200" dirty="0" smtClean="0"/>
              <a:t>the proportions who agree with some hesitation range from a fifth of respondents to a full third in some cases</a:t>
            </a:r>
            <a:r>
              <a:rPr lang="en-CA" sz="1200" b="0" dirty="0" smtClean="0"/>
              <a:t>:</a:t>
            </a:r>
            <a:endParaRPr lang="en-CA" sz="1200" b="0" dirty="0" smtClean="0">
              <a:solidFill>
                <a:srgbClr val="FF0000"/>
              </a:solidFill>
            </a:endParaRPr>
          </a:p>
          <a:p>
            <a:pPr marL="528638" lvl="2">
              <a:lnSpc>
                <a:spcPct val="95000"/>
              </a:lnSpc>
              <a:spcBef>
                <a:spcPts val="600"/>
              </a:spcBef>
              <a:buClr>
                <a:srgbClr val="9BBB59"/>
              </a:buClr>
            </a:pPr>
            <a:r>
              <a:rPr lang="en-US" sz="1200" b="0" dirty="0" smtClean="0"/>
              <a:t>Homosexual </a:t>
            </a:r>
            <a:r>
              <a:rPr lang="en-US" sz="1200" b="0" dirty="0"/>
              <a:t>or bisexual people are no more sexually attracted to children than are </a:t>
            </a:r>
            <a:r>
              <a:rPr lang="en-US" sz="1200" b="0" dirty="0" smtClean="0"/>
              <a:t>heterosexuals</a:t>
            </a:r>
            <a:endParaRPr lang="en-CA" sz="1200" b="0" dirty="0" smtClean="0"/>
          </a:p>
          <a:p>
            <a:pPr marL="528638" lvl="2">
              <a:lnSpc>
                <a:spcPct val="95000"/>
              </a:lnSpc>
              <a:spcBef>
                <a:spcPts val="600"/>
              </a:spcBef>
              <a:buClr>
                <a:srgbClr val="9BBB59"/>
              </a:buClr>
            </a:pPr>
            <a:r>
              <a:rPr lang="en-US" sz="1200" b="0" dirty="0" smtClean="0"/>
              <a:t>It’s </a:t>
            </a:r>
            <a:r>
              <a:rPr lang="en-US" sz="1200" b="0" dirty="0"/>
              <a:t>perfectly normal to have some people who are sexually attracted to people of the opposite sex and others who are attracted to people of the same sex as them</a:t>
            </a:r>
            <a:r>
              <a:rPr lang="en-CA" sz="1200" b="0" dirty="0" smtClean="0"/>
              <a:t>;</a:t>
            </a:r>
          </a:p>
          <a:p>
            <a:pPr marL="528638" lvl="2">
              <a:lnSpc>
                <a:spcPct val="95000"/>
              </a:lnSpc>
              <a:spcBef>
                <a:spcPts val="600"/>
              </a:spcBef>
              <a:buClr>
                <a:srgbClr val="9BBB59"/>
              </a:buClr>
            </a:pPr>
            <a:r>
              <a:rPr lang="en-US" sz="1200" b="0" dirty="0"/>
              <a:t>As long as they get love and attention from their parents, I think a child can develop just as well with homosexual parents as with heterosexual </a:t>
            </a:r>
            <a:r>
              <a:rPr lang="en-US" sz="1200" b="0" dirty="0" smtClean="0"/>
              <a:t>parents</a:t>
            </a:r>
            <a:endParaRPr lang="en-CA" sz="1200" b="0" dirty="0" smtClean="0"/>
          </a:p>
          <a:p>
            <a:pPr marL="528638" lvl="2">
              <a:lnSpc>
                <a:spcPct val="95000"/>
              </a:lnSpc>
              <a:spcBef>
                <a:spcPts val="600"/>
              </a:spcBef>
              <a:buClr>
                <a:srgbClr val="9BBB59"/>
              </a:buClr>
            </a:pPr>
            <a:r>
              <a:rPr lang="en-US" sz="1200" b="0" dirty="0"/>
              <a:t>I think the increasingly visible presence of homosexual, bisexual or transgender people is proof that the values of our society are becoming more and more </a:t>
            </a:r>
            <a:r>
              <a:rPr lang="en-US" sz="1200" b="0" dirty="0" smtClean="0"/>
              <a:t>humane</a:t>
            </a:r>
            <a:r>
              <a:rPr lang="en-CA" sz="1200" b="0" dirty="0" smtClean="0"/>
              <a:t> </a:t>
            </a:r>
          </a:p>
          <a:p>
            <a:pPr marL="528638" lvl="2">
              <a:lnSpc>
                <a:spcPct val="95000"/>
              </a:lnSpc>
              <a:spcBef>
                <a:spcPts val="600"/>
              </a:spcBef>
              <a:buClr>
                <a:srgbClr val="9BBB59"/>
              </a:buClr>
            </a:pPr>
            <a:r>
              <a:rPr lang="en-US" sz="1200" b="0" dirty="0"/>
              <a:t>When I am in the presence of a homosexual or bisexual person of the same sex as me, I have a tendency to think they will want to hit on me</a:t>
            </a:r>
            <a:endParaRPr lang="en-CA" sz="1200" b="0" dirty="0"/>
          </a:p>
          <a:p>
            <a:pPr marL="528638" lvl="2">
              <a:lnSpc>
                <a:spcPct val="95000"/>
              </a:lnSpc>
              <a:spcBef>
                <a:spcPts val="600"/>
              </a:spcBef>
              <a:buClr>
                <a:srgbClr val="9BBB59"/>
              </a:buClr>
            </a:pPr>
            <a:r>
              <a:rPr lang="en-US" sz="1200" b="0" dirty="0"/>
              <a:t>I have the impression that if someone is in regular contact with a homosexual, bisexual or transgender person, they can become one </a:t>
            </a:r>
            <a:r>
              <a:rPr lang="en-US" sz="1200" b="0" dirty="0" smtClean="0"/>
              <a:t>themselves</a:t>
            </a:r>
            <a:endParaRPr lang="en-CA" sz="1200" b="0" dirty="0" smtClean="0"/>
          </a:p>
          <a:p>
            <a:pPr marL="228600" indent="-228600">
              <a:buClr>
                <a:srgbClr val="9BBB59"/>
              </a:buClr>
              <a:buAutoNum type="arabicPeriod" startAt="7"/>
            </a:pPr>
            <a:endParaRPr lang="en-CA" sz="1200" b="0" dirty="0" smtClean="0"/>
          </a:p>
          <a:p>
            <a:pPr marL="180975"/>
            <a:endParaRPr lang="en-CA" sz="1200" b="0" dirty="0" smtClean="0"/>
          </a:p>
          <a:p>
            <a:endParaRPr lang="en-CA" sz="1200" b="0" dirty="0"/>
          </a:p>
        </p:txBody>
      </p:sp>
      <p:sp>
        <p:nvSpPr>
          <p:cNvPr id="5" name="Espace réservé du pied de page 2"/>
          <p:cNvSpPr>
            <a:spLocks noGrp="1"/>
          </p:cNvSpPr>
          <p:nvPr>
            <p:ph type="ftr" sz="quarter" idx="11"/>
            <p:custDataLst>
              <p:tags r:id="rId4"/>
            </p:custDataLst>
          </p:nvPr>
        </p:nvSpPr>
        <p:spPr>
          <a:xfrm>
            <a:off x="558800" y="6494247"/>
            <a:ext cx="2560638" cy="238379"/>
          </a:xfrm>
        </p:spPr>
        <p:txBody>
          <a:bodyPr/>
          <a:lstStyle/>
          <a:p>
            <a:r>
              <a:rPr lang="en-CA" dirty="0" smtClean="0">
                <a:solidFill>
                  <a:srgbClr val="000000">
                    <a:tint val="75000"/>
                  </a:srgbClr>
                </a:solidFill>
              </a:rPr>
              <a:t>CROP</a:t>
            </a:r>
            <a:endParaRPr lang="en-CA" dirty="0">
              <a:solidFill>
                <a:srgbClr val="000000">
                  <a:tint val="75000"/>
                </a:srgbClr>
              </a:solidFill>
            </a:endParaRPr>
          </a:p>
        </p:txBody>
      </p:sp>
      <p:grpSp>
        <p:nvGrpSpPr>
          <p:cNvPr id="2" name="Groupe 1"/>
          <p:cNvGrpSpPr/>
          <p:nvPr/>
        </p:nvGrpSpPr>
        <p:grpSpPr>
          <a:xfrm>
            <a:off x="6789617" y="1506270"/>
            <a:ext cx="1166759" cy="338554"/>
            <a:chOff x="6789617" y="1772816"/>
            <a:chExt cx="1166759" cy="338554"/>
          </a:xfrm>
        </p:grpSpPr>
        <p:sp>
          <p:nvSpPr>
            <p:cNvPr id="8" name="Chevron 7"/>
            <p:cNvSpPr/>
            <p:nvPr/>
          </p:nvSpPr>
          <p:spPr>
            <a:xfrm>
              <a:off x="6789617" y="1814815"/>
              <a:ext cx="216024" cy="288181"/>
            </a:xfrm>
            <a:prstGeom prst="chevron">
              <a:avLst/>
            </a:prstGeom>
            <a:solidFill>
              <a:srgbClr val="9BBB59"/>
            </a:solidFill>
            <a:ln>
              <a:solidFill>
                <a:srgbClr val="9BB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
          <p:nvSpPr>
            <p:cNvPr id="9" name="ZoneTexte 8"/>
            <p:cNvSpPr txBox="1"/>
            <p:nvPr/>
          </p:nvSpPr>
          <p:spPr>
            <a:xfrm>
              <a:off x="7017216" y="1772816"/>
              <a:ext cx="939160" cy="338554"/>
            </a:xfrm>
            <a:prstGeom prst="rect">
              <a:avLst/>
            </a:prstGeom>
            <a:noFill/>
          </p:spPr>
          <p:txBody>
            <a:bodyPr wrap="square" rtlCol="0">
              <a:spAutoFit/>
            </a:bodyPr>
            <a:lstStyle/>
            <a:p>
              <a:r>
                <a:rPr lang="fr-CA" sz="1600" b="1" dirty="0" smtClean="0">
                  <a:solidFill>
                    <a:srgbClr val="9BBB59"/>
                  </a:solidFill>
                  <a:latin typeface="Arial" panose="020B0604020202020204" pitchFamily="34" charset="0"/>
                  <a:cs typeface="Arial" panose="020B0604020202020204" pitchFamily="34" charset="0"/>
                </a:rPr>
                <a:t>p.30-32</a:t>
              </a:r>
              <a:endParaRPr lang="fr-CA" sz="1600" b="1" dirty="0">
                <a:solidFill>
                  <a:srgbClr val="9BBB59"/>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565751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3"/>
</p:tagLst>
</file>

<file path=ppt/tags/tag129.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6"/>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4"/>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4"/>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6"/>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3"/>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6"/>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3"/>
</p:tagLst>
</file>

<file path=ppt/tags/tag165.xml><?xml version="1.0" encoding="utf-8"?>
<p:tagLst xmlns:a="http://schemas.openxmlformats.org/drawingml/2006/main" xmlns:r="http://schemas.openxmlformats.org/officeDocument/2006/relationships" xmlns:p="http://schemas.openxmlformats.org/presentationml/2006/main">
  <p:tag name="NUM" val="6"/>
</p:tagLst>
</file>

<file path=ppt/tags/tag166.xml><?xml version="1.0" encoding="utf-8"?>
<p:tagLst xmlns:a="http://schemas.openxmlformats.org/drawingml/2006/main" xmlns:r="http://schemas.openxmlformats.org/officeDocument/2006/relationships" xmlns:p="http://schemas.openxmlformats.org/presentationml/2006/main">
  <p:tag name="NUM" val="2"/>
</p:tagLst>
</file>

<file path=ppt/tags/tag167.xml><?xml version="1.0" encoding="utf-8"?>
<p:tagLst xmlns:a="http://schemas.openxmlformats.org/drawingml/2006/main" xmlns:r="http://schemas.openxmlformats.org/officeDocument/2006/relationships" xmlns:p="http://schemas.openxmlformats.org/presentationml/2006/main">
  <p:tag name="NUM" val="3"/>
</p:tagLst>
</file>

<file path=ppt/tags/tag168.xml><?xml version="1.0" encoding="utf-8"?>
<p:tagLst xmlns:a="http://schemas.openxmlformats.org/drawingml/2006/main" xmlns:r="http://schemas.openxmlformats.org/officeDocument/2006/relationships" xmlns:p="http://schemas.openxmlformats.org/presentationml/2006/main">
  <p:tag name="NUM" val="4"/>
</p:tagLst>
</file>

<file path=ppt/tags/tag169.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3"/>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2"/>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5"/>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6"/>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4"/>
</p:tagLst>
</file>

<file path=ppt/tags/tag188.xml><?xml version="1.0" encoding="utf-8"?>
<p:tagLst xmlns:a="http://schemas.openxmlformats.org/drawingml/2006/main" xmlns:r="http://schemas.openxmlformats.org/officeDocument/2006/relationships" xmlns:p="http://schemas.openxmlformats.org/presentationml/2006/main">
  <p:tag name="NUM" val="6"/>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6"/>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3"/>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6"/>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1"/>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4"/>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6"/>
</p:tagLst>
</file>

<file path=ppt/tags/tag211.xml><?xml version="1.0" encoding="utf-8"?>
<p:tagLst xmlns:a="http://schemas.openxmlformats.org/drawingml/2006/main" xmlns:r="http://schemas.openxmlformats.org/officeDocument/2006/relationships" xmlns:p="http://schemas.openxmlformats.org/presentationml/2006/main">
  <p:tag name="NUM" val="1"/>
</p:tagLst>
</file>

<file path=ppt/tags/tag212.xml><?xml version="1.0" encoding="utf-8"?>
<p:tagLst xmlns:a="http://schemas.openxmlformats.org/drawingml/2006/main" xmlns:r="http://schemas.openxmlformats.org/officeDocument/2006/relationships" xmlns:p="http://schemas.openxmlformats.org/presentationml/2006/main">
  <p:tag name="NUM" val="2"/>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4"/>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6"/>
</p:tagLst>
</file>

<file path=ppt/tags/tag217.xml><?xml version="1.0" encoding="utf-8"?>
<p:tagLst xmlns:a="http://schemas.openxmlformats.org/drawingml/2006/main" xmlns:r="http://schemas.openxmlformats.org/officeDocument/2006/relationships" xmlns:p="http://schemas.openxmlformats.org/presentationml/2006/main">
  <p:tag name="NUM" val="1"/>
</p:tagLst>
</file>

<file path=ppt/tags/tag218.xml><?xml version="1.0" encoding="utf-8"?>
<p:tagLst xmlns:a="http://schemas.openxmlformats.org/drawingml/2006/main" xmlns:r="http://schemas.openxmlformats.org/officeDocument/2006/relationships" xmlns:p="http://schemas.openxmlformats.org/presentationml/2006/main">
  <p:tag name="NUM" val="2"/>
</p:tagLst>
</file>

<file path=ppt/tags/tag219.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4"/>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5"/>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6"/>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5"/>
</p:tagLst>
</file>

<file path=ppt/tags/tag229.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3"/>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6"/>
</p:tagLst>
</file>

<file path=ppt/tags/tag235.xml><?xml version="1.0" encoding="utf-8"?>
<p:tagLst xmlns:a="http://schemas.openxmlformats.org/drawingml/2006/main" xmlns:r="http://schemas.openxmlformats.org/officeDocument/2006/relationships" xmlns:p="http://schemas.openxmlformats.org/presentationml/2006/main">
  <p:tag name="NUM" val="6"/>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4"/>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6"/>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4"/>
</p:tagLst>
</file>

<file path=ppt/tags/tag244.xml><?xml version="1.0" encoding="utf-8"?>
<p:tagLst xmlns:a="http://schemas.openxmlformats.org/drawingml/2006/main" xmlns:r="http://schemas.openxmlformats.org/officeDocument/2006/relationships" xmlns:p="http://schemas.openxmlformats.org/presentationml/2006/main">
  <p:tag name="NUM" val="5"/>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6"/>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6"/>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6"/>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6"/>
</p:tagLst>
</file>

<file path=ppt/tags/tag258.xml><?xml version="1.0" encoding="utf-8"?>
<p:tagLst xmlns:a="http://schemas.openxmlformats.org/drawingml/2006/main" xmlns:r="http://schemas.openxmlformats.org/officeDocument/2006/relationships" xmlns:p="http://schemas.openxmlformats.org/presentationml/2006/main">
  <p:tag name="NUM" val="4"/>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3"/>
</p:tagLst>
</file>

<file path=ppt/tags/tag264.xml><?xml version="1.0" encoding="utf-8"?>
<p:tagLst xmlns:a="http://schemas.openxmlformats.org/drawingml/2006/main" xmlns:r="http://schemas.openxmlformats.org/officeDocument/2006/relationships" xmlns:p="http://schemas.openxmlformats.org/presentationml/2006/main">
  <p:tag name="NUM" val="6"/>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4"/>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6"/>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6"/>
</p:tagLst>
</file>

<file path=ppt/tags/tag277.xml><?xml version="1.0" encoding="utf-8"?>
<p:tagLst xmlns:a="http://schemas.openxmlformats.org/drawingml/2006/main" xmlns:r="http://schemas.openxmlformats.org/officeDocument/2006/relationships" xmlns:p="http://schemas.openxmlformats.org/presentationml/2006/main">
  <p:tag name="NUM" val="6"/>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80.xml><?xml version="1.0" encoding="utf-8"?>
<p:tagLst xmlns:a="http://schemas.openxmlformats.org/drawingml/2006/main" xmlns:r="http://schemas.openxmlformats.org/officeDocument/2006/relationships" xmlns:p="http://schemas.openxmlformats.org/presentationml/2006/main">
  <p:tag name="NUM" val="6"/>
</p:tagLst>
</file>

<file path=ppt/tags/tag281.xml><?xml version="1.0" encoding="utf-8"?>
<p:tagLst xmlns:a="http://schemas.openxmlformats.org/drawingml/2006/main" xmlns:r="http://schemas.openxmlformats.org/officeDocument/2006/relationships" xmlns:p="http://schemas.openxmlformats.org/presentationml/2006/main">
  <p:tag name="NUM" val="1"/>
</p:tagLst>
</file>

<file path=ppt/tags/tag282.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4"/>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6"/>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5"/>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5"/>
</p:tagLst>
</file>

<file path=ppt/tags/tag81.xml><?xml version="1.0" encoding="utf-8"?>
<p:tagLst xmlns:a="http://schemas.openxmlformats.org/drawingml/2006/main" xmlns:r="http://schemas.openxmlformats.org/officeDocument/2006/relationships" xmlns:p="http://schemas.openxmlformats.org/presentationml/2006/main">
  <p:tag name="NUM" val="6"/>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CROP">
      <a:dk1>
        <a:srgbClr val="000000"/>
      </a:dk1>
      <a:lt1>
        <a:sysClr val="window" lastClr="FFFFFF"/>
      </a:lt1>
      <a:dk2>
        <a:srgbClr val="00AFDC"/>
      </a:dk2>
      <a:lt2>
        <a:srgbClr val="88959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19484</TotalTime>
  <Words>5499</Words>
  <Application>Microsoft Macintosh PowerPoint</Application>
  <PresentationFormat>Présentation à l'écran (4:3)</PresentationFormat>
  <Paragraphs>1512</Paragraphs>
  <Slides>49</Slides>
  <Notes>11</Notes>
  <HiddenSlides>0</HiddenSlides>
  <MMClips>0</MMClips>
  <ScaleCrop>false</ScaleCrop>
  <HeadingPairs>
    <vt:vector size="4" baseType="variant">
      <vt:variant>
        <vt:lpstr>Thème</vt:lpstr>
      </vt:variant>
      <vt:variant>
        <vt:i4>7</vt:i4>
      </vt:variant>
      <vt:variant>
        <vt:lpstr>Titres des diapositives</vt:lpstr>
      </vt:variant>
      <vt:variant>
        <vt:i4>49</vt:i4>
      </vt:variant>
    </vt:vector>
  </HeadingPairs>
  <TitlesOfParts>
    <vt:vector size="56" baseType="lpstr">
      <vt:lpstr>1_Thème Office</vt:lpstr>
      <vt:lpstr>2_Thème Office</vt:lpstr>
      <vt:lpstr>10_Thème Office</vt:lpstr>
      <vt:lpstr>3_Thème Office</vt:lpstr>
      <vt:lpstr>6_Thème Office</vt:lpstr>
      <vt:lpstr>4_Thème Office</vt:lpstr>
      <vt:lpstr>Thème Office</vt:lpstr>
      <vt:lpstr>Présentation PowerPoint</vt:lpstr>
      <vt:lpstr>Présentation PowerPoint</vt:lpstr>
      <vt:lpstr>Context</vt:lpstr>
      <vt:lpstr>Methodology – General public phase</vt:lpstr>
      <vt:lpstr>Methodology – General public phase</vt:lpstr>
      <vt:lpstr>Présentation PowerPoint</vt:lpstr>
      <vt:lpstr>Key findings</vt:lpstr>
      <vt:lpstr>Key findings</vt:lpstr>
      <vt:lpstr>Key findings</vt:lpstr>
      <vt:lpstr>Key findings</vt:lpstr>
      <vt:lpstr>Key findings</vt:lpstr>
      <vt:lpstr>Présentation PowerPoint</vt:lpstr>
      <vt:lpstr>Contact with various minority groups </vt:lpstr>
      <vt:lpstr>Contact with various minority groups  </vt:lpstr>
      <vt:lpstr>Contact with various minority groups  </vt:lpstr>
      <vt:lpstr>Environment where contact with various minority groups occurs  </vt:lpstr>
      <vt:lpstr>Comfort level when interacting with various minority groups    </vt:lpstr>
      <vt:lpstr>Comfort level when interacting with various minority groups  </vt:lpstr>
      <vt:lpstr>Comfort level when interacting with various minority groups  </vt:lpstr>
      <vt:lpstr>Comfort level when interacting with various minority groups  </vt:lpstr>
      <vt:lpstr>Comfort level with public displays of affection by people of opposing sex</vt:lpstr>
      <vt:lpstr>Présentation PowerPoint</vt:lpstr>
      <vt:lpstr>Comfort level with using the same toilets or changing rooms as transgender people</vt:lpstr>
      <vt:lpstr>Comfort level with public displays of affection by people of opposing sex</vt:lpstr>
      <vt:lpstr>Comfort level with public displays of affection by people of opposing sex</vt:lpstr>
      <vt:lpstr>Présentation PowerPoint</vt:lpstr>
      <vt:lpstr>Présentation PowerPoint</vt:lpstr>
      <vt:lpstr>Présentation PowerPoint</vt:lpstr>
      <vt:lpstr>Présentation PowerPoint</vt:lpstr>
      <vt:lpstr>Perceptions and stereotypes regarding sexual minorities  </vt:lpstr>
      <vt:lpstr>Perceptions and stereotypes regarding sexual minorities  </vt:lpstr>
      <vt:lpstr>Perceptions and stereotypes regarding sexual minorities</vt:lpstr>
      <vt:lpstr>Perceptions and stereotypes regarding sexual minorities  </vt:lpstr>
      <vt:lpstr>Perceptions and stereotypes regarding sexual minorities  </vt:lpstr>
      <vt:lpstr>Perceptions and stereotypes regarding sexual minorities  </vt:lpstr>
      <vt:lpstr>Perceptions and stereotypes regarding sexual minorities  </vt:lpstr>
      <vt:lpstr>Perceptions and stereotypes regarding sexual minorities  </vt:lpstr>
      <vt:lpstr>Perceptions and stereotypes regarding sexual minorities  </vt:lpstr>
      <vt:lpstr>Toilets and changing rooms that should be used by transgender students </vt:lpstr>
      <vt:lpstr>Toilets and changing rooms that should be used by transgender students </vt:lpstr>
      <vt:lpstr>Toilets and changing rooms that should be used by transgender students </vt:lpstr>
      <vt:lpstr>Perception of the continued usefulness of awareness-raising efforts against homophobic behaviours</vt:lpstr>
      <vt:lpstr>Perception of the continued usefulness of awareness-raising efforts against homophobic behaviours</vt:lpstr>
      <vt:lpstr>Perception of the continued usefulness of awareness-raising efforts against homophobic behaviours</vt:lpstr>
      <vt:lpstr>Familiarity with various acronyms</vt:lpstr>
      <vt:lpstr>Familiarity with various acronyms</vt:lpstr>
      <vt:lpstr>Présentation PowerPoint</vt:lpstr>
      <vt:lpstr>Respondent profile Base: Total respondents</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Bouchart d’Orval</dc:creator>
  <cp:lastModifiedBy>Allain Basque</cp:lastModifiedBy>
  <cp:revision>1128</cp:revision>
  <cp:lastPrinted>2017-07-28T16:52:57Z</cp:lastPrinted>
  <dcterms:created xsi:type="dcterms:W3CDTF">2011-04-13T12:46:45Z</dcterms:created>
  <dcterms:modified xsi:type="dcterms:W3CDTF">2017-08-03T19:57:39Z</dcterms:modified>
</cp:coreProperties>
</file>